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7" r:id="rId2"/>
    <p:sldId id="272" r:id="rId3"/>
    <p:sldId id="273" r:id="rId4"/>
    <p:sldId id="274" r:id="rId5"/>
    <p:sldId id="275" r:id="rId6"/>
    <p:sldId id="276" r:id="rId7"/>
    <p:sldId id="277" r:id="rId8"/>
    <p:sldId id="279" r:id="rId9"/>
    <p:sldId id="262" r:id="rId10"/>
    <p:sldId id="263" r:id="rId11"/>
    <p:sldId id="278" r:id="rId12"/>
    <p:sldId id="264" r:id="rId13"/>
    <p:sldId id="257" r:id="rId14"/>
    <p:sldId id="258" r:id="rId15"/>
    <p:sldId id="259" r:id="rId16"/>
    <p:sldId id="261" r:id="rId17"/>
    <p:sldId id="268" r:id="rId18"/>
    <p:sldId id="266" r:id="rId19"/>
    <p:sldId id="265" r:id="rId20"/>
    <p:sldId id="256" r:id="rId21"/>
    <p:sldId id="269" r:id="rId22"/>
    <p:sldId id="270" r:id="rId23"/>
    <p:sldId id="271"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A654C53-56E5-41FA-9573-5D4DFA450F54}">
          <p14:sldIdLst>
            <p14:sldId id="267"/>
            <p14:sldId id="272"/>
            <p14:sldId id="273"/>
            <p14:sldId id="274"/>
            <p14:sldId id="275"/>
            <p14:sldId id="276"/>
            <p14:sldId id="277"/>
            <p14:sldId id="279"/>
            <p14:sldId id="262"/>
            <p14:sldId id="263"/>
            <p14:sldId id="278"/>
            <p14:sldId id="264"/>
            <p14:sldId id="257"/>
            <p14:sldId id="258"/>
            <p14:sldId id="259"/>
            <p14:sldId id="261"/>
            <p14:sldId id="268"/>
            <p14:sldId id="266"/>
            <p14:sldId id="265"/>
            <p14:sldId id="256"/>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3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0899" autoAdjust="0"/>
  </p:normalViewPr>
  <p:slideViewPr>
    <p:cSldViewPr snapToGrid="0">
      <p:cViewPr varScale="1">
        <p:scale>
          <a:sx n="106" d="100"/>
          <a:sy n="106" d="100"/>
        </p:scale>
        <p:origin x="63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69816132690025"/>
          <c:y val="5.8121368716363885E-2"/>
          <c:w val="0.89101579059374336"/>
          <c:h val="0.81834649348483313"/>
        </c:manualLayout>
      </c:layout>
      <c:scatterChart>
        <c:scatterStyle val="lineMarker"/>
        <c:varyColors val="0"/>
        <c:ser>
          <c:idx val="0"/>
          <c:order val="0"/>
          <c:spPr>
            <a:ln w="19050" cap="rnd">
              <a:solidFill>
                <a:schemeClr val="accent1"/>
              </a:solidFill>
              <a:round/>
            </a:ln>
            <a:effectLst/>
          </c:spPr>
          <c:marker>
            <c:symbol val="none"/>
          </c:marker>
          <c:xVal>
            <c:numRef>
              <c:f>'11'!$B$1:$B$195</c:f>
              <c:numCache>
                <c:formatCode>General</c:formatCode>
                <c:ptCount val="195"/>
                <c:pt idx="0">
                  <c:v>0</c:v>
                </c:pt>
                <c:pt idx="1">
                  <c:v>0.66500000000000004</c:v>
                </c:pt>
                <c:pt idx="2">
                  <c:v>1.33</c:v>
                </c:pt>
                <c:pt idx="3">
                  <c:v>2.66</c:v>
                </c:pt>
                <c:pt idx="4">
                  <c:v>3.3250000000000002</c:v>
                </c:pt>
                <c:pt idx="5">
                  <c:v>3.99</c:v>
                </c:pt>
                <c:pt idx="6">
                  <c:v>4.6550000000000002</c:v>
                </c:pt>
                <c:pt idx="7">
                  <c:v>5.32</c:v>
                </c:pt>
                <c:pt idx="8">
                  <c:v>5.6524999999999999</c:v>
                </c:pt>
                <c:pt idx="9">
                  <c:v>5.9850000000000003</c:v>
                </c:pt>
                <c:pt idx="10">
                  <c:v>6.3174999999999999</c:v>
                </c:pt>
                <c:pt idx="11">
                  <c:v>6.65</c:v>
                </c:pt>
                <c:pt idx="12">
                  <c:v>7.3150000000000004</c:v>
                </c:pt>
                <c:pt idx="13">
                  <c:v>7.98</c:v>
                </c:pt>
                <c:pt idx="14">
                  <c:v>9.31</c:v>
                </c:pt>
                <c:pt idx="15">
                  <c:v>10.64</c:v>
                </c:pt>
                <c:pt idx="16">
                  <c:v>11.0833333333333</c:v>
                </c:pt>
                <c:pt idx="17">
                  <c:v>11.526666666666699</c:v>
                </c:pt>
                <c:pt idx="18">
                  <c:v>11.97</c:v>
                </c:pt>
                <c:pt idx="19">
                  <c:v>12.635</c:v>
                </c:pt>
                <c:pt idx="20">
                  <c:v>13.3</c:v>
                </c:pt>
                <c:pt idx="21">
                  <c:v>14.63</c:v>
                </c:pt>
                <c:pt idx="22">
                  <c:v>15.295</c:v>
                </c:pt>
                <c:pt idx="23">
                  <c:v>15.96</c:v>
                </c:pt>
                <c:pt idx="24">
                  <c:v>17.29</c:v>
                </c:pt>
                <c:pt idx="25">
                  <c:v>17.954999999999998</c:v>
                </c:pt>
                <c:pt idx="26">
                  <c:v>18.62</c:v>
                </c:pt>
                <c:pt idx="27">
                  <c:v>19.285</c:v>
                </c:pt>
                <c:pt idx="28">
                  <c:v>19.95</c:v>
                </c:pt>
                <c:pt idx="29">
                  <c:v>20.614999999999998</c:v>
                </c:pt>
                <c:pt idx="30">
                  <c:v>21.28</c:v>
                </c:pt>
                <c:pt idx="31">
                  <c:v>21.723333333333301</c:v>
                </c:pt>
                <c:pt idx="32">
                  <c:v>22.1666666666667</c:v>
                </c:pt>
                <c:pt idx="33">
                  <c:v>22.61</c:v>
                </c:pt>
                <c:pt idx="34">
                  <c:v>23.053333333333299</c:v>
                </c:pt>
                <c:pt idx="35">
                  <c:v>23.496666666666702</c:v>
                </c:pt>
                <c:pt idx="36">
                  <c:v>23.94</c:v>
                </c:pt>
                <c:pt idx="37">
                  <c:v>24.605</c:v>
                </c:pt>
                <c:pt idx="38">
                  <c:v>25.27</c:v>
                </c:pt>
                <c:pt idx="39">
                  <c:v>25.713333333333299</c:v>
                </c:pt>
                <c:pt idx="40">
                  <c:v>26.156666666666698</c:v>
                </c:pt>
                <c:pt idx="41">
                  <c:v>26.6</c:v>
                </c:pt>
                <c:pt idx="42">
                  <c:v>27.265000000000001</c:v>
                </c:pt>
                <c:pt idx="43">
                  <c:v>27.93</c:v>
                </c:pt>
                <c:pt idx="44">
                  <c:v>28.373333333333299</c:v>
                </c:pt>
                <c:pt idx="45">
                  <c:v>28.816666666666698</c:v>
                </c:pt>
                <c:pt idx="46">
                  <c:v>29.26</c:v>
                </c:pt>
                <c:pt idx="47">
                  <c:v>29.925000000000001</c:v>
                </c:pt>
                <c:pt idx="48">
                  <c:v>30.59</c:v>
                </c:pt>
                <c:pt idx="49">
                  <c:v>30.922499999999999</c:v>
                </c:pt>
                <c:pt idx="50">
                  <c:v>31.254999999999999</c:v>
                </c:pt>
                <c:pt idx="51">
                  <c:v>31.587499999999999</c:v>
                </c:pt>
                <c:pt idx="52">
                  <c:v>31.92</c:v>
                </c:pt>
                <c:pt idx="53">
                  <c:v>32.585000000000001</c:v>
                </c:pt>
                <c:pt idx="54">
                  <c:v>33.25</c:v>
                </c:pt>
                <c:pt idx="55">
                  <c:v>33.6933333333333</c:v>
                </c:pt>
                <c:pt idx="56">
                  <c:v>34.136666666666599</c:v>
                </c:pt>
                <c:pt idx="57">
                  <c:v>34.58</c:v>
                </c:pt>
                <c:pt idx="58">
                  <c:v>35.244999999999997</c:v>
                </c:pt>
                <c:pt idx="59">
                  <c:v>35.909999999999997</c:v>
                </c:pt>
                <c:pt idx="60">
                  <c:v>36.353333333333303</c:v>
                </c:pt>
                <c:pt idx="61">
                  <c:v>36.796666666666603</c:v>
                </c:pt>
                <c:pt idx="62">
                  <c:v>37.24</c:v>
                </c:pt>
                <c:pt idx="63">
                  <c:v>37.683333333333302</c:v>
                </c:pt>
                <c:pt idx="64">
                  <c:v>38.126666666666601</c:v>
                </c:pt>
                <c:pt idx="65">
                  <c:v>38.57</c:v>
                </c:pt>
                <c:pt idx="66">
                  <c:v>38.902500000000003</c:v>
                </c:pt>
                <c:pt idx="67">
                  <c:v>39.234999999999999</c:v>
                </c:pt>
                <c:pt idx="68">
                  <c:v>39.567500000000003</c:v>
                </c:pt>
                <c:pt idx="69">
                  <c:v>39.9</c:v>
                </c:pt>
                <c:pt idx="70">
                  <c:v>40.564999999999998</c:v>
                </c:pt>
                <c:pt idx="71">
                  <c:v>41.23</c:v>
                </c:pt>
                <c:pt idx="72">
                  <c:v>41.5625</c:v>
                </c:pt>
                <c:pt idx="73">
                  <c:v>41.895000000000003</c:v>
                </c:pt>
                <c:pt idx="74">
                  <c:v>42.227499999999999</c:v>
                </c:pt>
                <c:pt idx="75">
                  <c:v>42.56</c:v>
                </c:pt>
                <c:pt idx="76">
                  <c:v>43.003333333333302</c:v>
                </c:pt>
                <c:pt idx="77">
                  <c:v>43.446666666666601</c:v>
                </c:pt>
                <c:pt idx="78">
                  <c:v>43.89</c:v>
                </c:pt>
                <c:pt idx="79">
                  <c:v>44.3333333333333</c:v>
                </c:pt>
                <c:pt idx="80">
                  <c:v>44.7766666666666</c:v>
                </c:pt>
                <c:pt idx="81">
                  <c:v>45.22</c:v>
                </c:pt>
                <c:pt idx="82">
                  <c:v>45.663333333333298</c:v>
                </c:pt>
                <c:pt idx="83">
                  <c:v>46.106666666666598</c:v>
                </c:pt>
                <c:pt idx="84">
                  <c:v>46.55</c:v>
                </c:pt>
                <c:pt idx="85">
                  <c:v>46.816000000000003</c:v>
                </c:pt>
                <c:pt idx="86">
                  <c:v>47.082000000000001</c:v>
                </c:pt>
                <c:pt idx="87">
                  <c:v>47.347999999999999</c:v>
                </c:pt>
                <c:pt idx="88">
                  <c:v>47.613999999999997</c:v>
                </c:pt>
                <c:pt idx="89">
                  <c:v>47.88</c:v>
                </c:pt>
                <c:pt idx="90">
                  <c:v>48.323333333333302</c:v>
                </c:pt>
                <c:pt idx="91">
                  <c:v>48.766666666666602</c:v>
                </c:pt>
                <c:pt idx="92">
                  <c:v>49.21</c:v>
                </c:pt>
                <c:pt idx="93">
                  <c:v>50.54</c:v>
                </c:pt>
                <c:pt idx="94">
                  <c:v>50.872500000000002</c:v>
                </c:pt>
                <c:pt idx="95">
                  <c:v>51.204999999999998</c:v>
                </c:pt>
                <c:pt idx="96">
                  <c:v>51.537500000000001</c:v>
                </c:pt>
                <c:pt idx="97">
                  <c:v>51.87</c:v>
                </c:pt>
                <c:pt idx="98">
                  <c:v>52.313333333333297</c:v>
                </c:pt>
                <c:pt idx="99">
                  <c:v>52.756666666666597</c:v>
                </c:pt>
                <c:pt idx="100">
                  <c:v>53.2</c:v>
                </c:pt>
                <c:pt idx="101">
                  <c:v>53.466000000000001</c:v>
                </c:pt>
                <c:pt idx="102">
                  <c:v>53.731999999999999</c:v>
                </c:pt>
                <c:pt idx="103">
                  <c:v>53.997999999999998</c:v>
                </c:pt>
                <c:pt idx="104">
                  <c:v>54.264000000000003</c:v>
                </c:pt>
                <c:pt idx="105">
                  <c:v>54.53</c:v>
                </c:pt>
                <c:pt idx="106">
                  <c:v>54.795999999999999</c:v>
                </c:pt>
                <c:pt idx="107">
                  <c:v>55.061999999999998</c:v>
                </c:pt>
                <c:pt idx="108">
                  <c:v>55.328000000000003</c:v>
                </c:pt>
                <c:pt idx="109">
                  <c:v>55.594000000000001</c:v>
                </c:pt>
                <c:pt idx="110">
                  <c:v>55.86</c:v>
                </c:pt>
                <c:pt idx="111">
                  <c:v>56.192500000000003</c:v>
                </c:pt>
                <c:pt idx="112">
                  <c:v>56.524999999999899</c:v>
                </c:pt>
                <c:pt idx="113">
                  <c:v>56.857500000000002</c:v>
                </c:pt>
                <c:pt idx="114">
                  <c:v>57.189999999999898</c:v>
                </c:pt>
                <c:pt idx="115">
                  <c:v>57.411666666666598</c:v>
                </c:pt>
                <c:pt idx="116">
                  <c:v>57.633333333333297</c:v>
                </c:pt>
                <c:pt idx="117">
                  <c:v>57.854999999999897</c:v>
                </c:pt>
                <c:pt idx="118">
                  <c:v>58.076666666666597</c:v>
                </c:pt>
                <c:pt idx="119">
                  <c:v>58.298333333333296</c:v>
                </c:pt>
                <c:pt idx="120">
                  <c:v>58.519999999999897</c:v>
                </c:pt>
                <c:pt idx="121">
                  <c:v>58.785999999999902</c:v>
                </c:pt>
                <c:pt idx="122">
                  <c:v>59.052</c:v>
                </c:pt>
                <c:pt idx="123">
                  <c:v>59.317999999999898</c:v>
                </c:pt>
                <c:pt idx="124">
                  <c:v>59.583999999999897</c:v>
                </c:pt>
                <c:pt idx="125">
                  <c:v>59.849999999999902</c:v>
                </c:pt>
                <c:pt idx="126">
                  <c:v>60.1159999999999</c:v>
                </c:pt>
                <c:pt idx="127">
                  <c:v>60.381999999999898</c:v>
                </c:pt>
                <c:pt idx="128">
                  <c:v>60.647999999999897</c:v>
                </c:pt>
                <c:pt idx="129">
                  <c:v>60.913999999999902</c:v>
                </c:pt>
                <c:pt idx="130">
                  <c:v>61.1799999999999</c:v>
                </c:pt>
                <c:pt idx="131">
                  <c:v>61.369999999999898</c:v>
                </c:pt>
                <c:pt idx="132">
                  <c:v>61.559999999999903</c:v>
                </c:pt>
                <c:pt idx="133">
                  <c:v>61.749999999999901</c:v>
                </c:pt>
                <c:pt idx="134">
                  <c:v>61.939999999999898</c:v>
                </c:pt>
                <c:pt idx="135">
                  <c:v>62.129999999999903</c:v>
                </c:pt>
                <c:pt idx="136">
                  <c:v>62.319999999999901</c:v>
                </c:pt>
                <c:pt idx="137">
                  <c:v>62.509999999999899</c:v>
                </c:pt>
                <c:pt idx="138">
                  <c:v>62.731666666666598</c:v>
                </c:pt>
                <c:pt idx="139">
                  <c:v>62.953333333333298</c:v>
                </c:pt>
                <c:pt idx="140">
                  <c:v>63.174999999999898</c:v>
                </c:pt>
                <c:pt idx="141">
                  <c:v>63.396666666666597</c:v>
                </c:pt>
                <c:pt idx="142">
                  <c:v>63.618333333333297</c:v>
                </c:pt>
                <c:pt idx="143">
                  <c:v>63.839999999999897</c:v>
                </c:pt>
                <c:pt idx="144">
                  <c:v>63.960909090908999</c:v>
                </c:pt>
                <c:pt idx="145">
                  <c:v>64.081818181818093</c:v>
                </c:pt>
                <c:pt idx="146">
                  <c:v>64.202727272727202</c:v>
                </c:pt>
                <c:pt idx="147">
                  <c:v>64.323636363636297</c:v>
                </c:pt>
                <c:pt idx="148">
                  <c:v>64.444545454545406</c:v>
                </c:pt>
                <c:pt idx="149">
                  <c:v>64.5654545454545</c:v>
                </c:pt>
                <c:pt idx="150">
                  <c:v>64.686363636363595</c:v>
                </c:pt>
                <c:pt idx="151">
                  <c:v>64.807272727272704</c:v>
                </c:pt>
                <c:pt idx="152">
                  <c:v>64.928181818181798</c:v>
                </c:pt>
                <c:pt idx="153">
                  <c:v>65.049090909090907</c:v>
                </c:pt>
                <c:pt idx="154">
                  <c:v>65.169999999999902</c:v>
                </c:pt>
                <c:pt idx="155">
                  <c:v>65.317777777777707</c:v>
                </c:pt>
                <c:pt idx="156">
                  <c:v>65.465555555555497</c:v>
                </c:pt>
                <c:pt idx="157">
                  <c:v>65.613333333333301</c:v>
                </c:pt>
                <c:pt idx="158">
                  <c:v>65.761111111111106</c:v>
                </c:pt>
                <c:pt idx="159">
                  <c:v>65.908888888888796</c:v>
                </c:pt>
                <c:pt idx="160">
                  <c:v>66.056666666666601</c:v>
                </c:pt>
                <c:pt idx="161">
                  <c:v>66.204444444444405</c:v>
                </c:pt>
                <c:pt idx="162">
                  <c:v>66.352222222222196</c:v>
                </c:pt>
                <c:pt idx="163">
                  <c:v>66.499999999999901</c:v>
                </c:pt>
                <c:pt idx="164">
                  <c:v>67.829999999999899</c:v>
                </c:pt>
                <c:pt idx="165">
                  <c:v>67.918666666666596</c:v>
                </c:pt>
                <c:pt idx="166">
                  <c:v>68.007333333333307</c:v>
                </c:pt>
                <c:pt idx="167">
                  <c:v>68.095999999999904</c:v>
                </c:pt>
                <c:pt idx="168">
                  <c:v>68.184666666666601</c:v>
                </c:pt>
                <c:pt idx="169">
                  <c:v>68.273333333333298</c:v>
                </c:pt>
                <c:pt idx="170">
                  <c:v>68.361999999999895</c:v>
                </c:pt>
                <c:pt idx="171">
                  <c:v>68.450666666666606</c:v>
                </c:pt>
                <c:pt idx="172">
                  <c:v>68.539333333333303</c:v>
                </c:pt>
                <c:pt idx="173">
                  <c:v>68.627999999999901</c:v>
                </c:pt>
                <c:pt idx="174">
                  <c:v>68.716666666666598</c:v>
                </c:pt>
                <c:pt idx="175">
                  <c:v>68.805333333333294</c:v>
                </c:pt>
                <c:pt idx="176">
                  <c:v>68.893999999999906</c:v>
                </c:pt>
                <c:pt idx="177">
                  <c:v>68.982666666666603</c:v>
                </c:pt>
                <c:pt idx="178">
                  <c:v>69.0713333333333</c:v>
                </c:pt>
                <c:pt idx="179">
                  <c:v>69.159999999999897</c:v>
                </c:pt>
                <c:pt idx="180">
                  <c:v>69.824999999999903</c:v>
                </c:pt>
                <c:pt idx="181">
                  <c:v>70.489999999999895</c:v>
                </c:pt>
                <c:pt idx="182">
                  <c:v>71.154999999999902</c:v>
                </c:pt>
                <c:pt idx="183">
                  <c:v>71.819999999999894</c:v>
                </c:pt>
                <c:pt idx="184">
                  <c:v>72.263333333333307</c:v>
                </c:pt>
                <c:pt idx="185">
                  <c:v>72.706666666666607</c:v>
                </c:pt>
                <c:pt idx="186">
                  <c:v>73.149999999999906</c:v>
                </c:pt>
                <c:pt idx="187">
                  <c:v>74.479999999999905</c:v>
                </c:pt>
                <c:pt idx="188">
                  <c:v>74.923333333333304</c:v>
                </c:pt>
                <c:pt idx="189">
                  <c:v>75.366666666666603</c:v>
                </c:pt>
                <c:pt idx="190">
                  <c:v>75.809999999999903</c:v>
                </c:pt>
                <c:pt idx="191">
                  <c:v>76.253333333333302</c:v>
                </c:pt>
                <c:pt idx="192">
                  <c:v>76.696666666666601</c:v>
                </c:pt>
                <c:pt idx="193">
                  <c:v>77.139999999999901</c:v>
                </c:pt>
                <c:pt idx="194">
                  <c:v>77.804999999999893</c:v>
                </c:pt>
              </c:numCache>
            </c:numRef>
          </c:xVal>
          <c:yVal>
            <c:numRef>
              <c:f>'11'!$C$1:$C$195</c:f>
              <c:numCache>
                <c:formatCode>General</c:formatCode>
                <c:ptCount val="195"/>
                <c:pt idx="0">
                  <c:v>6826</c:v>
                </c:pt>
                <c:pt idx="1">
                  <c:v>6624</c:v>
                </c:pt>
                <c:pt idx="2">
                  <c:v>6883</c:v>
                </c:pt>
                <c:pt idx="3">
                  <c:v>6134</c:v>
                </c:pt>
                <c:pt idx="4">
                  <c:v>6498</c:v>
                </c:pt>
                <c:pt idx="5">
                  <c:v>7002</c:v>
                </c:pt>
                <c:pt idx="6">
                  <c:v>6975</c:v>
                </c:pt>
                <c:pt idx="7">
                  <c:v>6338</c:v>
                </c:pt>
                <c:pt idx="8">
                  <c:v>6742</c:v>
                </c:pt>
                <c:pt idx="9">
                  <c:v>6790</c:v>
                </c:pt>
                <c:pt idx="10">
                  <c:v>6712</c:v>
                </c:pt>
                <c:pt idx="11">
                  <c:v>7131</c:v>
                </c:pt>
                <c:pt idx="12">
                  <c:v>6597</c:v>
                </c:pt>
                <c:pt idx="13">
                  <c:v>6611</c:v>
                </c:pt>
                <c:pt idx="14">
                  <c:v>6259</c:v>
                </c:pt>
                <c:pt idx="15">
                  <c:v>6829</c:v>
                </c:pt>
                <c:pt idx="16">
                  <c:v>6511</c:v>
                </c:pt>
                <c:pt idx="17">
                  <c:v>6524</c:v>
                </c:pt>
                <c:pt idx="18">
                  <c:v>6993</c:v>
                </c:pt>
                <c:pt idx="19">
                  <c:v>6419</c:v>
                </c:pt>
                <c:pt idx="20">
                  <c:v>6076</c:v>
                </c:pt>
                <c:pt idx="21">
                  <c:v>8098</c:v>
                </c:pt>
                <c:pt idx="22">
                  <c:v>7386</c:v>
                </c:pt>
                <c:pt idx="23">
                  <c:v>6881</c:v>
                </c:pt>
                <c:pt idx="24">
                  <c:v>7110</c:v>
                </c:pt>
                <c:pt idx="25">
                  <c:v>7050</c:v>
                </c:pt>
                <c:pt idx="26">
                  <c:v>7291</c:v>
                </c:pt>
                <c:pt idx="27">
                  <c:v>7180</c:v>
                </c:pt>
                <c:pt idx="28">
                  <c:v>6280</c:v>
                </c:pt>
                <c:pt idx="29">
                  <c:v>6522</c:v>
                </c:pt>
                <c:pt idx="30">
                  <c:v>6787</c:v>
                </c:pt>
                <c:pt idx="31">
                  <c:v>6610</c:v>
                </c:pt>
                <c:pt idx="32">
                  <c:v>6233</c:v>
                </c:pt>
                <c:pt idx="33">
                  <c:v>5776</c:v>
                </c:pt>
                <c:pt idx="34">
                  <c:v>6522</c:v>
                </c:pt>
                <c:pt idx="35">
                  <c:v>7128</c:v>
                </c:pt>
                <c:pt idx="36">
                  <c:v>7391</c:v>
                </c:pt>
                <c:pt idx="37">
                  <c:v>6151</c:v>
                </c:pt>
                <c:pt idx="38">
                  <c:v>6062</c:v>
                </c:pt>
                <c:pt idx="39">
                  <c:v>6298</c:v>
                </c:pt>
                <c:pt idx="40">
                  <c:v>7071</c:v>
                </c:pt>
                <c:pt idx="41">
                  <c:v>7647</c:v>
                </c:pt>
                <c:pt idx="42">
                  <c:v>6789</c:v>
                </c:pt>
                <c:pt idx="43">
                  <c:v>5820</c:v>
                </c:pt>
                <c:pt idx="44">
                  <c:v>6200</c:v>
                </c:pt>
                <c:pt idx="45">
                  <c:v>6756</c:v>
                </c:pt>
                <c:pt idx="46">
                  <c:v>8007</c:v>
                </c:pt>
                <c:pt idx="47">
                  <c:v>6946</c:v>
                </c:pt>
                <c:pt idx="48">
                  <c:v>5583</c:v>
                </c:pt>
                <c:pt idx="49">
                  <c:v>5965</c:v>
                </c:pt>
                <c:pt idx="50">
                  <c:v>6275</c:v>
                </c:pt>
                <c:pt idx="51">
                  <c:v>7153</c:v>
                </c:pt>
                <c:pt idx="52">
                  <c:v>8472</c:v>
                </c:pt>
                <c:pt idx="53">
                  <c:v>5988</c:v>
                </c:pt>
                <c:pt idx="54">
                  <c:v>5823</c:v>
                </c:pt>
                <c:pt idx="55">
                  <c:v>5940</c:v>
                </c:pt>
                <c:pt idx="56">
                  <c:v>7881</c:v>
                </c:pt>
                <c:pt idx="57">
                  <c:v>8062</c:v>
                </c:pt>
                <c:pt idx="58">
                  <c:v>5928</c:v>
                </c:pt>
                <c:pt idx="59">
                  <c:v>4677</c:v>
                </c:pt>
                <c:pt idx="60">
                  <c:v>5564</c:v>
                </c:pt>
                <c:pt idx="61">
                  <c:v>6396</c:v>
                </c:pt>
                <c:pt idx="62">
                  <c:v>8155</c:v>
                </c:pt>
                <c:pt idx="63">
                  <c:v>7950</c:v>
                </c:pt>
                <c:pt idx="64">
                  <c:v>5563</c:v>
                </c:pt>
                <c:pt idx="65">
                  <c:v>4938</c:v>
                </c:pt>
                <c:pt idx="66">
                  <c:v>5597</c:v>
                </c:pt>
                <c:pt idx="67">
                  <c:v>7295</c:v>
                </c:pt>
                <c:pt idx="68">
                  <c:v>8288</c:v>
                </c:pt>
                <c:pt idx="69">
                  <c:v>8724</c:v>
                </c:pt>
                <c:pt idx="70">
                  <c:v>6947</c:v>
                </c:pt>
                <c:pt idx="71">
                  <c:v>4983</c:v>
                </c:pt>
                <c:pt idx="72">
                  <c:v>5345</c:v>
                </c:pt>
                <c:pt idx="73">
                  <c:v>6632</c:v>
                </c:pt>
                <c:pt idx="74">
                  <c:v>8306</c:v>
                </c:pt>
                <c:pt idx="75">
                  <c:v>8963</c:v>
                </c:pt>
                <c:pt idx="76">
                  <c:v>6712</c:v>
                </c:pt>
                <c:pt idx="77">
                  <c:v>5050</c:v>
                </c:pt>
                <c:pt idx="78">
                  <c:v>4748</c:v>
                </c:pt>
                <c:pt idx="79">
                  <c:v>5855</c:v>
                </c:pt>
                <c:pt idx="80">
                  <c:v>7359</c:v>
                </c:pt>
                <c:pt idx="81">
                  <c:v>9335</c:v>
                </c:pt>
                <c:pt idx="82">
                  <c:v>8447</c:v>
                </c:pt>
                <c:pt idx="83">
                  <c:v>6124</c:v>
                </c:pt>
                <c:pt idx="84">
                  <c:v>4455</c:v>
                </c:pt>
                <c:pt idx="85">
                  <c:v>4912</c:v>
                </c:pt>
                <c:pt idx="86">
                  <c:v>5764</c:v>
                </c:pt>
                <c:pt idx="87">
                  <c:v>7579</c:v>
                </c:pt>
                <c:pt idx="88">
                  <c:v>8857</c:v>
                </c:pt>
                <c:pt idx="89">
                  <c:v>9215</c:v>
                </c:pt>
                <c:pt idx="90">
                  <c:v>7316</c:v>
                </c:pt>
                <c:pt idx="91">
                  <c:v>4915</c:v>
                </c:pt>
                <c:pt idx="92">
                  <c:v>4924</c:v>
                </c:pt>
                <c:pt idx="93">
                  <c:v>4644</c:v>
                </c:pt>
                <c:pt idx="94">
                  <c:v>5872</c:v>
                </c:pt>
                <c:pt idx="95">
                  <c:v>7815</c:v>
                </c:pt>
                <c:pt idx="96">
                  <c:v>9269</c:v>
                </c:pt>
                <c:pt idx="97">
                  <c:v>9678</c:v>
                </c:pt>
                <c:pt idx="98">
                  <c:v>7042</c:v>
                </c:pt>
                <c:pt idx="99">
                  <c:v>5176</c:v>
                </c:pt>
                <c:pt idx="100">
                  <c:v>4552</c:v>
                </c:pt>
                <c:pt idx="101">
                  <c:v>5118</c:v>
                </c:pt>
                <c:pt idx="102">
                  <c:v>5270</c:v>
                </c:pt>
                <c:pt idx="103">
                  <c:v>7136</c:v>
                </c:pt>
                <c:pt idx="104">
                  <c:v>8534</c:v>
                </c:pt>
                <c:pt idx="105">
                  <c:v>9544</c:v>
                </c:pt>
                <c:pt idx="106">
                  <c:v>8551</c:v>
                </c:pt>
                <c:pt idx="107">
                  <c:v>6770</c:v>
                </c:pt>
                <c:pt idx="108">
                  <c:v>5595</c:v>
                </c:pt>
                <c:pt idx="109">
                  <c:v>4729</c:v>
                </c:pt>
                <c:pt idx="110">
                  <c:v>4640</c:v>
                </c:pt>
                <c:pt idx="111">
                  <c:v>5369</c:v>
                </c:pt>
                <c:pt idx="112">
                  <c:v>6975</c:v>
                </c:pt>
                <c:pt idx="113">
                  <c:v>7758</c:v>
                </c:pt>
                <c:pt idx="114">
                  <c:v>9454</c:v>
                </c:pt>
                <c:pt idx="115">
                  <c:v>8910</c:v>
                </c:pt>
                <c:pt idx="116">
                  <c:v>8825</c:v>
                </c:pt>
                <c:pt idx="117">
                  <c:v>6536</c:v>
                </c:pt>
                <c:pt idx="118">
                  <c:v>5044</c:v>
                </c:pt>
                <c:pt idx="119">
                  <c:v>4643</c:v>
                </c:pt>
                <c:pt idx="120">
                  <c:v>4581</c:v>
                </c:pt>
                <c:pt idx="121">
                  <c:v>5393</c:v>
                </c:pt>
                <c:pt idx="122">
                  <c:v>6696</c:v>
                </c:pt>
                <c:pt idx="123">
                  <c:v>7577</c:v>
                </c:pt>
                <c:pt idx="124">
                  <c:v>9404</c:v>
                </c:pt>
                <c:pt idx="125">
                  <c:v>10196</c:v>
                </c:pt>
                <c:pt idx="126">
                  <c:v>8761</c:v>
                </c:pt>
                <c:pt idx="127">
                  <c:v>8832</c:v>
                </c:pt>
                <c:pt idx="128">
                  <c:v>6197</c:v>
                </c:pt>
                <c:pt idx="129">
                  <c:v>4920</c:v>
                </c:pt>
                <c:pt idx="130">
                  <c:v>4756</c:v>
                </c:pt>
                <c:pt idx="131">
                  <c:v>5160</c:v>
                </c:pt>
                <c:pt idx="132">
                  <c:v>5050</c:v>
                </c:pt>
                <c:pt idx="133">
                  <c:v>6140</c:v>
                </c:pt>
                <c:pt idx="134">
                  <c:v>7399</c:v>
                </c:pt>
                <c:pt idx="135">
                  <c:v>8445</c:v>
                </c:pt>
                <c:pt idx="136">
                  <c:v>9254</c:v>
                </c:pt>
                <c:pt idx="137">
                  <c:v>10082</c:v>
                </c:pt>
                <c:pt idx="138">
                  <c:v>9604</c:v>
                </c:pt>
                <c:pt idx="139">
                  <c:v>8609</c:v>
                </c:pt>
                <c:pt idx="140">
                  <c:v>7892</c:v>
                </c:pt>
                <c:pt idx="141">
                  <c:v>6245</c:v>
                </c:pt>
                <c:pt idx="142">
                  <c:v>5130</c:v>
                </c:pt>
                <c:pt idx="143">
                  <c:v>4839</c:v>
                </c:pt>
                <c:pt idx="144">
                  <c:v>4873</c:v>
                </c:pt>
                <c:pt idx="145">
                  <c:v>5082</c:v>
                </c:pt>
                <c:pt idx="146">
                  <c:v>5169</c:v>
                </c:pt>
                <c:pt idx="147">
                  <c:v>6056</c:v>
                </c:pt>
                <c:pt idx="148">
                  <c:v>6660</c:v>
                </c:pt>
                <c:pt idx="149">
                  <c:v>7336</c:v>
                </c:pt>
                <c:pt idx="150">
                  <c:v>9179</c:v>
                </c:pt>
                <c:pt idx="151">
                  <c:v>10030</c:v>
                </c:pt>
                <c:pt idx="152">
                  <c:v>9874</c:v>
                </c:pt>
                <c:pt idx="153">
                  <c:v>10213</c:v>
                </c:pt>
                <c:pt idx="154">
                  <c:v>10242</c:v>
                </c:pt>
                <c:pt idx="155">
                  <c:v>10176</c:v>
                </c:pt>
                <c:pt idx="156">
                  <c:v>8584</c:v>
                </c:pt>
                <c:pt idx="157">
                  <c:v>7316</c:v>
                </c:pt>
                <c:pt idx="158">
                  <c:v>6591</c:v>
                </c:pt>
                <c:pt idx="159">
                  <c:v>6167</c:v>
                </c:pt>
                <c:pt idx="160">
                  <c:v>5919</c:v>
                </c:pt>
                <c:pt idx="161">
                  <c:v>5295</c:v>
                </c:pt>
                <c:pt idx="162">
                  <c:v>5156</c:v>
                </c:pt>
                <c:pt idx="163">
                  <c:v>4719</c:v>
                </c:pt>
                <c:pt idx="164">
                  <c:v>4871</c:v>
                </c:pt>
                <c:pt idx="165">
                  <c:v>4787</c:v>
                </c:pt>
                <c:pt idx="166">
                  <c:v>5263</c:v>
                </c:pt>
                <c:pt idx="167">
                  <c:v>5654</c:v>
                </c:pt>
                <c:pt idx="168">
                  <c:v>5995</c:v>
                </c:pt>
                <c:pt idx="169">
                  <c:v>6045</c:v>
                </c:pt>
                <c:pt idx="170">
                  <c:v>6680</c:v>
                </c:pt>
                <c:pt idx="171">
                  <c:v>7352</c:v>
                </c:pt>
                <c:pt idx="172">
                  <c:v>7422</c:v>
                </c:pt>
                <c:pt idx="173">
                  <c:v>7621</c:v>
                </c:pt>
                <c:pt idx="174">
                  <c:v>7850</c:v>
                </c:pt>
                <c:pt idx="175">
                  <c:v>8201</c:v>
                </c:pt>
                <c:pt idx="176">
                  <c:v>8906</c:v>
                </c:pt>
                <c:pt idx="177">
                  <c:v>8966</c:v>
                </c:pt>
                <c:pt idx="178">
                  <c:v>9121</c:v>
                </c:pt>
                <c:pt idx="179">
                  <c:v>9090</c:v>
                </c:pt>
                <c:pt idx="180">
                  <c:v>9365</c:v>
                </c:pt>
                <c:pt idx="181">
                  <c:v>9008</c:v>
                </c:pt>
                <c:pt idx="182">
                  <c:v>9714</c:v>
                </c:pt>
                <c:pt idx="183">
                  <c:v>10508</c:v>
                </c:pt>
                <c:pt idx="184">
                  <c:v>9881</c:v>
                </c:pt>
                <c:pt idx="185">
                  <c:v>9652</c:v>
                </c:pt>
                <c:pt idx="186">
                  <c:v>9596</c:v>
                </c:pt>
                <c:pt idx="187">
                  <c:v>10521</c:v>
                </c:pt>
                <c:pt idx="188">
                  <c:v>10171</c:v>
                </c:pt>
                <c:pt idx="189">
                  <c:v>10190</c:v>
                </c:pt>
                <c:pt idx="190">
                  <c:v>10371</c:v>
                </c:pt>
                <c:pt idx="191">
                  <c:v>10278</c:v>
                </c:pt>
                <c:pt idx="192">
                  <c:v>9854</c:v>
                </c:pt>
                <c:pt idx="193">
                  <c:v>9421</c:v>
                </c:pt>
                <c:pt idx="194">
                  <c:v>9978</c:v>
                </c:pt>
              </c:numCache>
            </c:numRef>
          </c:yVal>
          <c:smooth val="0"/>
          <c:extLst xmlns:c16r2="http://schemas.microsoft.com/office/drawing/2015/06/chart">
            <c:ext xmlns:c16="http://schemas.microsoft.com/office/drawing/2014/chart" uri="{C3380CC4-5D6E-409C-BE32-E72D297353CC}">
              <c16:uniqueId val="{00000000-C471-44BC-96ED-CC38EDFA0C04}"/>
            </c:ext>
          </c:extLst>
        </c:ser>
        <c:dLbls>
          <c:showLegendKey val="0"/>
          <c:showVal val="0"/>
          <c:showCatName val="0"/>
          <c:showSerName val="0"/>
          <c:showPercent val="0"/>
          <c:showBubbleSize val="0"/>
        </c:dLbls>
        <c:axId val="341713440"/>
        <c:axId val="337780248"/>
      </c:scatterChart>
      <c:valAx>
        <c:axId val="341713440"/>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7780248"/>
        <c:crosses val="autoZero"/>
        <c:crossBetween val="midCat"/>
      </c:valAx>
      <c:valAx>
        <c:axId val="337780248"/>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171344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1852528792289"/>
          <c:y val="5.9764318418599548E-2"/>
          <c:w val="0.89101579059374336"/>
          <c:h val="0.81834649348483313"/>
        </c:manualLayout>
      </c:layout>
      <c:scatterChart>
        <c:scatterStyle val="lineMarker"/>
        <c:varyColors val="0"/>
        <c:ser>
          <c:idx val="0"/>
          <c:order val="0"/>
          <c:spPr>
            <a:ln w="19050" cap="rnd">
              <a:solidFill>
                <a:schemeClr val="accent1"/>
              </a:solidFill>
              <a:round/>
            </a:ln>
            <a:effectLst/>
          </c:spPr>
          <c:marker>
            <c:symbol val="none"/>
          </c:marker>
          <c:xVal>
            <c:numRef>
              <c:f>'12'!$B$1:$B$195</c:f>
              <c:numCache>
                <c:formatCode>General</c:formatCode>
                <c:ptCount val="195"/>
                <c:pt idx="0">
                  <c:v>0</c:v>
                </c:pt>
                <c:pt idx="1">
                  <c:v>0.66500000000000004</c:v>
                </c:pt>
                <c:pt idx="2">
                  <c:v>1.33</c:v>
                </c:pt>
                <c:pt idx="3">
                  <c:v>1.6625000000000001</c:v>
                </c:pt>
                <c:pt idx="4">
                  <c:v>1.9950000000000001</c:v>
                </c:pt>
                <c:pt idx="5">
                  <c:v>2.3275000000000001</c:v>
                </c:pt>
                <c:pt idx="6">
                  <c:v>2.66</c:v>
                </c:pt>
                <c:pt idx="7">
                  <c:v>3.99</c:v>
                </c:pt>
                <c:pt idx="8">
                  <c:v>4.6550000000000002</c:v>
                </c:pt>
                <c:pt idx="9">
                  <c:v>5.32</c:v>
                </c:pt>
                <c:pt idx="10">
                  <c:v>5.6524999999999999</c:v>
                </c:pt>
                <c:pt idx="11">
                  <c:v>5.9850000000000003</c:v>
                </c:pt>
                <c:pt idx="12">
                  <c:v>6.3174999999999999</c:v>
                </c:pt>
                <c:pt idx="13">
                  <c:v>6.65</c:v>
                </c:pt>
                <c:pt idx="14">
                  <c:v>7.98</c:v>
                </c:pt>
                <c:pt idx="15">
                  <c:v>8.6449999999999996</c:v>
                </c:pt>
                <c:pt idx="16">
                  <c:v>9.31</c:v>
                </c:pt>
                <c:pt idx="17">
                  <c:v>9.7533333333333303</c:v>
                </c:pt>
                <c:pt idx="18">
                  <c:v>10.196666666666699</c:v>
                </c:pt>
                <c:pt idx="19">
                  <c:v>10.64</c:v>
                </c:pt>
                <c:pt idx="20">
                  <c:v>11.305</c:v>
                </c:pt>
                <c:pt idx="21">
                  <c:v>11.97</c:v>
                </c:pt>
                <c:pt idx="22">
                  <c:v>12.635</c:v>
                </c:pt>
                <c:pt idx="23">
                  <c:v>13.3</c:v>
                </c:pt>
                <c:pt idx="24">
                  <c:v>13.7433333333333</c:v>
                </c:pt>
                <c:pt idx="25">
                  <c:v>14.186666666666699</c:v>
                </c:pt>
                <c:pt idx="26">
                  <c:v>14.63</c:v>
                </c:pt>
                <c:pt idx="27">
                  <c:v>15.295</c:v>
                </c:pt>
                <c:pt idx="28">
                  <c:v>15.96</c:v>
                </c:pt>
                <c:pt idx="29">
                  <c:v>16.625</c:v>
                </c:pt>
                <c:pt idx="30">
                  <c:v>17.29</c:v>
                </c:pt>
                <c:pt idx="31">
                  <c:v>17.733333333333299</c:v>
                </c:pt>
                <c:pt idx="32">
                  <c:v>18.176666666666701</c:v>
                </c:pt>
                <c:pt idx="33">
                  <c:v>18.62</c:v>
                </c:pt>
                <c:pt idx="34">
                  <c:v>19.063333333333301</c:v>
                </c:pt>
                <c:pt idx="35">
                  <c:v>19.5066666666667</c:v>
                </c:pt>
                <c:pt idx="36">
                  <c:v>19.95</c:v>
                </c:pt>
                <c:pt idx="37">
                  <c:v>20.614999999999998</c:v>
                </c:pt>
                <c:pt idx="38">
                  <c:v>21.28</c:v>
                </c:pt>
                <c:pt idx="39">
                  <c:v>21.723333333333301</c:v>
                </c:pt>
                <c:pt idx="40">
                  <c:v>22.1666666666667</c:v>
                </c:pt>
                <c:pt idx="41">
                  <c:v>22.61</c:v>
                </c:pt>
                <c:pt idx="42">
                  <c:v>23.274999999999999</c:v>
                </c:pt>
                <c:pt idx="43">
                  <c:v>23.94</c:v>
                </c:pt>
                <c:pt idx="44">
                  <c:v>24.383333333333301</c:v>
                </c:pt>
                <c:pt idx="45">
                  <c:v>24.8266666666667</c:v>
                </c:pt>
                <c:pt idx="46">
                  <c:v>25.27</c:v>
                </c:pt>
                <c:pt idx="47">
                  <c:v>25.713333333333299</c:v>
                </c:pt>
                <c:pt idx="48">
                  <c:v>26.156666666666698</c:v>
                </c:pt>
                <c:pt idx="49">
                  <c:v>26.6</c:v>
                </c:pt>
                <c:pt idx="50">
                  <c:v>27.043333333333301</c:v>
                </c:pt>
                <c:pt idx="51">
                  <c:v>27.4866666666667</c:v>
                </c:pt>
                <c:pt idx="52">
                  <c:v>27.93</c:v>
                </c:pt>
                <c:pt idx="53">
                  <c:v>28.594999999999999</c:v>
                </c:pt>
                <c:pt idx="54">
                  <c:v>29.26</c:v>
                </c:pt>
                <c:pt idx="55">
                  <c:v>29.703333333333301</c:v>
                </c:pt>
                <c:pt idx="56">
                  <c:v>30.1466666666667</c:v>
                </c:pt>
                <c:pt idx="57">
                  <c:v>30.59</c:v>
                </c:pt>
                <c:pt idx="58">
                  <c:v>31.254999999999999</c:v>
                </c:pt>
                <c:pt idx="59">
                  <c:v>31.92</c:v>
                </c:pt>
                <c:pt idx="60">
                  <c:v>32.363333333333301</c:v>
                </c:pt>
                <c:pt idx="61">
                  <c:v>32.806666666666601</c:v>
                </c:pt>
                <c:pt idx="62">
                  <c:v>33.25</c:v>
                </c:pt>
                <c:pt idx="63">
                  <c:v>33.6933333333333</c:v>
                </c:pt>
                <c:pt idx="64">
                  <c:v>34.136666666666599</c:v>
                </c:pt>
                <c:pt idx="65">
                  <c:v>34.58</c:v>
                </c:pt>
                <c:pt idx="66">
                  <c:v>34.912500000000001</c:v>
                </c:pt>
                <c:pt idx="67">
                  <c:v>35.244999999999997</c:v>
                </c:pt>
                <c:pt idx="68">
                  <c:v>35.577500000000001</c:v>
                </c:pt>
                <c:pt idx="69">
                  <c:v>35.909999999999997</c:v>
                </c:pt>
                <c:pt idx="70">
                  <c:v>36.575000000000003</c:v>
                </c:pt>
                <c:pt idx="71">
                  <c:v>37.24</c:v>
                </c:pt>
                <c:pt idx="72">
                  <c:v>37.683333333333302</c:v>
                </c:pt>
                <c:pt idx="73">
                  <c:v>38.126666666666601</c:v>
                </c:pt>
                <c:pt idx="74">
                  <c:v>38.57</c:v>
                </c:pt>
                <c:pt idx="75">
                  <c:v>39.9</c:v>
                </c:pt>
                <c:pt idx="76">
                  <c:v>40.343333333333298</c:v>
                </c:pt>
                <c:pt idx="77">
                  <c:v>40.786666666666598</c:v>
                </c:pt>
                <c:pt idx="78">
                  <c:v>41.23</c:v>
                </c:pt>
                <c:pt idx="79">
                  <c:v>41.673333333333296</c:v>
                </c:pt>
                <c:pt idx="80">
                  <c:v>42.116666666666603</c:v>
                </c:pt>
                <c:pt idx="81">
                  <c:v>42.56</c:v>
                </c:pt>
                <c:pt idx="82">
                  <c:v>42.892499999999998</c:v>
                </c:pt>
                <c:pt idx="83">
                  <c:v>43.225000000000001</c:v>
                </c:pt>
                <c:pt idx="84">
                  <c:v>43.557499999999997</c:v>
                </c:pt>
                <c:pt idx="85">
                  <c:v>43.89</c:v>
                </c:pt>
                <c:pt idx="86">
                  <c:v>44.3333333333333</c:v>
                </c:pt>
                <c:pt idx="87">
                  <c:v>44.7766666666666</c:v>
                </c:pt>
                <c:pt idx="88">
                  <c:v>45.22</c:v>
                </c:pt>
                <c:pt idx="89">
                  <c:v>45.552500000000002</c:v>
                </c:pt>
                <c:pt idx="90">
                  <c:v>45.884999999999998</c:v>
                </c:pt>
                <c:pt idx="91">
                  <c:v>46.217500000000001</c:v>
                </c:pt>
                <c:pt idx="92">
                  <c:v>46.55</c:v>
                </c:pt>
                <c:pt idx="93">
                  <c:v>46.816000000000003</c:v>
                </c:pt>
                <c:pt idx="94">
                  <c:v>47.082000000000001</c:v>
                </c:pt>
                <c:pt idx="95">
                  <c:v>47.347999999999999</c:v>
                </c:pt>
                <c:pt idx="96">
                  <c:v>47.613999999999997</c:v>
                </c:pt>
                <c:pt idx="97">
                  <c:v>47.88</c:v>
                </c:pt>
                <c:pt idx="98">
                  <c:v>48.323333333333302</c:v>
                </c:pt>
                <c:pt idx="99">
                  <c:v>48.766666666666602</c:v>
                </c:pt>
                <c:pt idx="100">
                  <c:v>49.21</c:v>
                </c:pt>
                <c:pt idx="101">
                  <c:v>49.475999999999999</c:v>
                </c:pt>
                <c:pt idx="102">
                  <c:v>49.741999999999997</c:v>
                </c:pt>
                <c:pt idx="103">
                  <c:v>50.008000000000003</c:v>
                </c:pt>
                <c:pt idx="104">
                  <c:v>50.274000000000001</c:v>
                </c:pt>
                <c:pt idx="105">
                  <c:v>50.54</c:v>
                </c:pt>
                <c:pt idx="106">
                  <c:v>50.872500000000002</c:v>
                </c:pt>
                <c:pt idx="107">
                  <c:v>51.204999999999998</c:v>
                </c:pt>
                <c:pt idx="108">
                  <c:v>51.537500000000001</c:v>
                </c:pt>
                <c:pt idx="109">
                  <c:v>51.87</c:v>
                </c:pt>
                <c:pt idx="110">
                  <c:v>52.091666666666598</c:v>
                </c:pt>
                <c:pt idx="111">
                  <c:v>52.313333333333297</c:v>
                </c:pt>
                <c:pt idx="112">
                  <c:v>52.534999999999997</c:v>
                </c:pt>
                <c:pt idx="113">
                  <c:v>52.756666666666597</c:v>
                </c:pt>
                <c:pt idx="114">
                  <c:v>52.978333333333303</c:v>
                </c:pt>
                <c:pt idx="115">
                  <c:v>53.2</c:v>
                </c:pt>
                <c:pt idx="116">
                  <c:v>53.532499999999999</c:v>
                </c:pt>
                <c:pt idx="117">
                  <c:v>53.865000000000002</c:v>
                </c:pt>
                <c:pt idx="118">
                  <c:v>54.197499999999998</c:v>
                </c:pt>
                <c:pt idx="119">
                  <c:v>54.53</c:v>
                </c:pt>
                <c:pt idx="120">
                  <c:v>54.795999999999999</c:v>
                </c:pt>
                <c:pt idx="121">
                  <c:v>55.061999999999998</c:v>
                </c:pt>
                <c:pt idx="122">
                  <c:v>55.328000000000003</c:v>
                </c:pt>
                <c:pt idx="123">
                  <c:v>55.594000000000001</c:v>
                </c:pt>
                <c:pt idx="124">
                  <c:v>55.86</c:v>
                </c:pt>
                <c:pt idx="125">
                  <c:v>56.081666666666599</c:v>
                </c:pt>
                <c:pt idx="126">
                  <c:v>56.303333333333299</c:v>
                </c:pt>
                <c:pt idx="127">
                  <c:v>56.524999999999899</c:v>
                </c:pt>
                <c:pt idx="128">
                  <c:v>56.746666666666599</c:v>
                </c:pt>
                <c:pt idx="129">
                  <c:v>56.968333333333298</c:v>
                </c:pt>
                <c:pt idx="130">
                  <c:v>57.189999999999898</c:v>
                </c:pt>
                <c:pt idx="131">
                  <c:v>57.379999999999903</c:v>
                </c:pt>
                <c:pt idx="132">
                  <c:v>57.57</c:v>
                </c:pt>
                <c:pt idx="133">
                  <c:v>57.759999999999899</c:v>
                </c:pt>
                <c:pt idx="134">
                  <c:v>57.949999999999903</c:v>
                </c:pt>
                <c:pt idx="135">
                  <c:v>58.14</c:v>
                </c:pt>
                <c:pt idx="136">
                  <c:v>58.329999999999899</c:v>
                </c:pt>
                <c:pt idx="137">
                  <c:v>58.519999999999897</c:v>
                </c:pt>
                <c:pt idx="138">
                  <c:v>58.709999999999901</c:v>
                </c:pt>
                <c:pt idx="139">
                  <c:v>58.899999999999899</c:v>
                </c:pt>
                <c:pt idx="140">
                  <c:v>59.089999999999897</c:v>
                </c:pt>
                <c:pt idx="141">
                  <c:v>59.279999999999902</c:v>
                </c:pt>
                <c:pt idx="142">
                  <c:v>59.469999999999899</c:v>
                </c:pt>
                <c:pt idx="143">
                  <c:v>59.659999999999897</c:v>
                </c:pt>
                <c:pt idx="144">
                  <c:v>59.849999999999902</c:v>
                </c:pt>
                <c:pt idx="145">
                  <c:v>59.997777777777699</c:v>
                </c:pt>
                <c:pt idx="146">
                  <c:v>60.145555555555497</c:v>
                </c:pt>
                <c:pt idx="147">
                  <c:v>60.293333333333301</c:v>
                </c:pt>
                <c:pt idx="148">
                  <c:v>60.441111111111098</c:v>
                </c:pt>
                <c:pt idx="149">
                  <c:v>60.588888888888803</c:v>
                </c:pt>
                <c:pt idx="150">
                  <c:v>60.736666666666601</c:v>
                </c:pt>
                <c:pt idx="151">
                  <c:v>60.884444444444398</c:v>
                </c:pt>
                <c:pt idx="152">
                  <c:v>61.032222222222202</c:v>
                </c:pt>
                <c:pt idx="153">
                  <c:v>61.1799999999999</c:v>
                </c:pt>
                <c:pt idx="154">
                  <c:v>61.300909090909002</c:v>
                </c:pt>
                <c:pt idx="155">
                  <c:v>61.421818181818097</c:v>
                </c:pt>
                <c:pt idx="156">
                  <c:v>61.542727272727198</c:v>
                </c:pt>
                <c:pt idx="157">
                  <c:v>61.6636363636363</c:v>
                </c:pt>
                <c:pt idx="158">
                  <c:v>61.784545454545402</c:v>
                </c:pt>
                <c:pt idx="159">
                  <c:v>61.905454545454504</c:v>
                </c:pt>
                <c:pt idx="160">
                  <c:v>62.026363636363598</c:v>
                </c:pt>
                <c:pt idx="161">
                  <c:v>62.1472727272727</c:v>
                </c:pt>
                <c:pt idx="162">
                  <c:v>62.268181818181802</c:v>
                </c:pt>
                <c:pt idx="163">
                  <c:v>62.389090909090903</c:v>
                </c:pt>
                <c:pt idx="164">
                  <c:v>62.509999999999899</c:v>
                </c:pt>
                <c:pt idx="165">
                  <c:v>62.612307692307603</c:v>
                </c:pt>
                <c:pt idx="166">
                  <c:v>62.7146153846153</c:v>
                </c:pt>
                <c:pt idx="167">
                  <c:v>62.816923076922997</c:v>
                </c:pt>
                <c:pt idx="168">
                  <c:v>62.919230769230701</c:v>
                </c:pt>
                <c:pt idx="169">
                  <c:v>63.021538461538398</c:v>
                </c:pt>
                <c:pt idx="170">
                  <c:v>63.123846153846102</c:v>
                </c:pt>
                <c:pt idx="171">
                  <c:v>63.2261538461538</c:v>
                </c:pt>
                <c:pt idx="172">
                  <c:v>63.328461538461497</c:v>
                </c:pt>
                <c:pt idx="173">
                  <c:v>63.430769230769201</c:v>
                </c:pt>
                <c:pt idx="174">
                  <c:v>63.533076923076898</c:v>
                </c:pt>
                <c:pt idx="175">
                  <c:v>63.635384615384602</c:v>
                </c:pt>
                <c:pt idx="176">
                  <c:v>63.7376923076922</c:v>
                </c:pt>
                <c:pt idx="177">
                  <c:v>63.839999999999897</c:v>
                </c:pt>
                <c:pt idx="178">
                  <c:v>65.169999999999902</c:v>
                </c:pt>
                <c:pt idx="179">
                  <c:v>66.499999999999901</c:v>
                </c:pt>
                <c:pt idx="180">
                  <c:v>67.829999999999899</c:v>
                </c:pt>
                <c:pt idx="181">
                  <c:v>69.159999999999897</c:v>
                </c:pt>
                <c:pt idx="182">
                  <c:v>69.492499999999893</c:v>
                </c:pt>
                <c:pt idx="183">
                  <c:v>69.824999999999903</c:v>
                </c:pt>
                <c:pt idx="184">
                  <c:v>70.157499999999899</c:v>
                </c:pt>
                <c:pt idx="185">
                  <c:v>70.489999999999895</c:v>
                </c:pt>
                <c:pt idx="186">
                  <c:v>71.819999999999894</c:v>
                </c:pt>
                <c:pt idx="187">
                  <c:v>72.4849999999999</c:v>
                </c:pt>
                <c:pt idx="188">
                  <c:v>73.149999999999906</c:v>
                </c:pt>
                <c:pt idx="189">
                  <c:v>73.593333333333305</c:v>
                </c:pt>
                <c:pt idx="190">
                  <c:v>74.036666666666605</c:v>
                </c:pt>
                <c:pt idx="191">
                  <c:v>74.479999999999905</c:v>
                </c:pt>
                <c:pt idx="192">
                  <c:v>75.809999999999903</c:v>
                </c:pt>
                <c:pt idx="193">
                  <c:v>76.253333333333302</c:v>
                </c:pt>
                <c:pt idx="194">
                  <c:v>76.696666666666601</c:v>
                </c:pt>
              </c:numCache>
            </c:numRef>
          </c:xVal>
          <c:yVal>
            <c:numRef>
              <c:f>'12'!$C$1:$C$195</c:f>
              <c:numCache>
                <c:formatCode>General</c:formatCode>
                <c:ptCount val="195"/>
                <c:pt idx="0">
                  <c:v>7562</c:v>
                </c:pt>
                <c:pt idx="1">
                  <c:v>7324</c:v>
                </c:pt>
                <c:pt idx="2">
                  <c:v>7632</c:v>
                </c:pt>
                <c:pt idx="3">
                  <c:v>7098</c:v>
                </c:pt>
                <c:pt idx="4">
                  <c:v>7178</c:v>
                </c:pt>
                <c:pt idx="5">
                  <c:v>7027</c:v>
                </c:pt>
                <c:pt idx="6">
                  <c:v>7102</c:v>
                </c:pt>
                <c:pt idx="7">
                  <c:v>6669</c:v>
                </c:pt>
                <c:pt idx="8">
                  <c:v>7156</c:v>
                </c:pt>
                <c:pt idx="9">
                  <c:v>7906</c:v>
                </c:pt>
                <c:pt idx="10">
                  <c:v>7404</c:v>
                </c:pt>
                <c:pt idx="11">
                  <c:v>7112</c:v>
                </c:pt>
                <c:pt idx="12">
                  <c:v>6959</c:v>
                </c:pt>
                <c:pt idx="13">
                  <c:v>6962</c:v>
                </c:pt>
                <c:pt idx="14">
                  <c:v>6764</c:v>
                </c:pt>
                <c:pt idx="15">
                  <c:v>7020</c:v>
                </c:pt>
                <c:pt idx="16">
                  <c:v>7795</c:v>
                </c:pt>
                <c:pt idx="17">
                  <c:v>7393</c:v>
                </c:pt>
                <c:pt idx="18">
                  <c:v>7294</c:v>
                </c:pt>
                <c:pt idx="19">
                  <c:v>7118</c:v>
                </c:pt>
                <c:pt idx="20">
                  <c:v>7382</c:v>
                </c:pt>
                <c:pt idx="21">
                  <c:v>8764</c:v>
                </c:pt>
                <c:pt idx="22">
                  <c:v>7625</c:v>
                </c:pt>
                <c:pt idx="23">
                  <c:v>7434</c:v>
                </c:pt>
                <c:pt idx="24">
                  <c:v>7502</c:v>
                </c:pt>
                <c:pt idx="25">
                  <c:v>8212</c:v>
                </c:pt>
                <c:pt idx="26">
                  <c:v>8927</c:v>
                </c:pt>
                <c:pt idx="27">
                  <c:v>7338</c:v>
                </c:pt>
                <c:pt idx="28">
                  <c:v>7212</c:v>
                </c:pt>
                <c:pt idx="29">
                  <c:v>7594</c:v>
                </c:pt>
                <c:pt idx="30">
                  <c:v>8108</c:v>
                </c:pt>
                <c:pt idx="31">
                  <c:v>7714</c:v>
                </c:pt>
                <c:pt idx="32">
                  <c:v>7267</c:v>
                </c:pt>
                <c:pt idx="33">
                  <c:v>7120</c:v>
                </c:pt>
                <c:pt idx="34">
                  <c:v>7558</c:v>
                </c:pt>
                <c:pt idx="35">
                  <c:v>8006</c:v>
                </c:pt>
                <c:pt idx="36">
                  <c:v>8333</c:v>
                </c:pt>
                <c:pt idx="37">
                  <c:v>7316</c:v>
                </c:pt>
                <c:pt idx="38">
                  <c:v>7207</c:v>
                </c:pt>
                <c:pt idx="39">
                  <c:v>7575</c:v>
                </c:pt>
                <c:pt idx="40">
                  <c:v>8478</c:v>
                </c:pt>
                <c:pt idx="41">
                  <c:v>8880</c:v>
                </c:pt>
                <c:pt idx="42">
                  <c:v>7613</c:v>
                </c:pt>
                <c:pt idx="43">
                  <c:v>6920</c:v>
                </c:pt>
                <c:pt idx="44">
                  <c:v>7091</c:v>
                </c:pt>
                <c:pt idx="45">
                  <c:v>8248</c:v>
                </c:pt>
                <c:pt idx="46">
                  <c:v>9262</c:v>
                </c:pt>
                <c:pt idx="47">
                  <c:v>8144</c:v>
                </c:pt>
                <c:pt idx="48">
                  <c:v>6534</c:v>
                </c:pt>
                <c:pt idx="49">
                  <c:v>6423</c:v>
                </c:pt>
                <c:pt idx="50">
                  <c:v>7850</c:v>
                </c:pt>
                <c:pt idx="51">
                  <c:v>8474</c:v>
                </c:pt>
                <c:pt idx="52">
                  <c:v>8506</c:v>
                </c:pt>
                <c:pt idx="53">
                  <c:v>7213</c:v>
                </c:pt>
                <c:pt idx="54">
                  <c:v>6641</c:v>
                </c:pt>
                <c:pt idx="55">
                  <c:v>7838</c:v>
                </c:pt>
                <c:pt idx="56">
                  <c:v>8384</c:v>
                </c:pt>
                <c:pt idx="57">
                  <c:v>9022</c:v>
                </c:pt>
                <c:pt idx="58">
                  <c:v>7462</c:v>
                </c:pt>
                <c:pt idx="59">
                  <c:v>6320</c:v>
                </c:pt>
                <c:pt idx="60">
                  <c:v>6856</c:v>
                </c:pt>
                <c:pt idx="61">
                  <c:v>7966</c:v>
                </c:pt>
                <c:pt idx="62">
                  <c:v>9352</c:v>
                </c:pt>
                <c:pt idx="63">
                  <c:v>8179</c:v>
                </c:pt>
                <c:pt idx="64">
                  <c:v>7484</c:v>
                </c:pt>
                <c:pt idx="65">
                  <c:v>6678</c:v>
                </c:pt>
                <c:pt idx="66">
                  <c:v>7480</c:v>
                </c:pt>
                <c:pt idx="67">
                  <c:v>8689</c:v>
                </c:pt>
                <c:pt idx="68">
                  <c:v>8892</c:v>
                </c:pt>
                <c:pt idx="69">
                  <c:v>9550</c:v>
                </c:pt>
                <c:pt idx="70">
                  <c:v>8273</c:v>
                </c:pt>
                <c:pt idx="71">
                  <c:v>5812</c:v>
                </c:pt>
                <c:pt idx="72">
                  <c:v>6515</c:v>
                </c:pt>
                <c:pt idx="73">
                  <c:v>8956</c:v>
                </c:pt>
                <c:pt idx="74">
                  <c:v>8677</c:v>
                </c:pt>
                <c:pt idx="75">
                  <c:v>9234</c:v>
                </c:pt>
                <c:pt idx="76">
                  <c:v>8556</c:v>
                </c:pt>
                <c:pt idx="77">
                  <c:v>6127</c:v>
                </c:pt>
                <c:pt idx="78">
                  <c:v>6032</c:v>
                </c:pt>
                <c:pt idx="79">
                  <c:v>7774</c:v>
                </c:pt>
                <c:pt idx="80">
                  <c:v>8343</c:v>
                </c:pt>
                <c:pt idx="81">
                  <c:v>9648</c:v>
                </c:pt>
                <c:pt idx="82">
                  <c:v>9555</c:v>
                </c:pt>
                <c:pt idx="83">
                  <c:v>7816</c:v>
                </c:pt>
                <c:pt idx="84">
                  <c:v>6361</c:v>
                </c:pt>
                <c:pt idx="85">
                  <c:v>5815</c:v>
                </c:pt>
                <c:pt idx="86">
                  <c:v>7003</c:v>
                </c:pt>
                <c:pt idx="87">
                  <c:v>8936</c:v>
                </c:pt>
                <c:pt idx="88">
                  <c:v>9539</c:v>
                </c:pt>
                <c:pt idx="89">
                  <c:v>9421</c:v>
                </c:pt>
                <c:pt idx="90">
                  <c:v>8838</c:v>
                </c:pt>
                <c:pt idx="91">
                  <c:v>6680</c:v>
                </c:pt>
                <c:pt idx="92">
                  <c:v>5677</c:v>
                </c:pt>
                <c:pt idx="93">
                  <c:v>6670</c:v>
                </c:pt>
                <c:pt idx="94">
                  <c:v>7617</c:v>
                </c:pt>
                <c:pt idx="95">
                  <c:v>9073</c:v>
                </c:pt>
                <c:pt idx="96">
                  <c:v>10209</c:v>
                </c:pt>
                <c:pt idx="97">
                  <c:v>10349</c:v>
                </c:pt>
                <c:pt idx="98">
                  <c:v>8938</c:v>
                </c:pt>
                <c:pt idx="99">
                  <c:v>7166</c:v>
                </c:pt>
                <c:pt idx="100">
                  <c:v>5693</c:v>
                </c:pt>
                <c:pt idx="101">
                  <c:v>5721</c:v>
                </c:pt>
                <c:pt idx="102">
                  <c:v>7214</c:v>
                </c:pt>
                <c:pt idx="103">
                  <c:v>7914</c:v>
                </c:pt>
                <c:pt idx="104">
                  <c:v>9701</c:v>
                </c:pt>
                <c:pt idx="105">
                  <c:v>9816</c:v>
                </c:pt>
                <c:pt idx="106">
                  <c:v>9717</c:v>
                </c:pt>
                <c:pt idx="107">
                  <c:v>8716</c:v>
                </c:pt>
                <c:pt idx="108">
                  <c:v>7179</c:v>
                </c:pt>
                <c:pt idx="109">
                  <c:v>5543</c:v>
                </c:pt>
                <c:pt idx="110">
                  <c:v>5547</c:v>
                </c:pt>
                <c:pt idx="111">
                  <c:v>6752</c:v>
                </c:pt>
                <c:pt idx="112">
                  <c:v>7699</c:v>
                </c:pt>
                <c:pt idx="113">
                  <c:v>8560</c:v>
                </c:pt>
                <c:pt idx="114">
                  <c:v>9409</c:v>
                </c:pt>
                <c:pt idx="115">
                  <c:v>10061</c:v>
                </c:pt>
                <c:pt idx="116">
                  <c:v>9388</c:v>
                </c:pt>
                <c:pt idx="117">
                  <c:v>8323</c:v>
                </c:pt>
                <c:pt idx="118">
                  <c:v>6260</c:v>
                </c:pt>
                <c:pt idx="119">
                  <c:v>5785</c:v>
                </c:pt>
                <c:pt idx="120">
                  <c:v>6267</c:v>
                </c:pt>
                <c:pt idx="121">
                  <c:v>6901</c:v>
                </c:pt>
                <c:pt idx="122">
                  <c:v>7858</c:v>
                </c:pt>
                <c:pt idx="123">
                  <c:v>8444</c:v>
                </c:pt>
                <c:pt idx="124">
                  <c:v>9944</c:v>
                </c:pt>
                <c:pt idx="125">
                  <c:v>9941</c:v>
                </c:pt>
                <c:pt idx="126">
                  <c:v>9783</c:v>
                </c:pt>
                <c:pt idx="127">
                  <c:v>9376</c:v>
                </c:pt>
                <c:pt idx="128">
                  <c:v>7890</c:v>
                </c:pt>
                <c:pt idx="129">
                  <c:v>6067</c:v>
                </c:pt>
                <c:pt idx="130">
                  <c:v>5401</c:v>
                </c:pt>
                <c:pt idx="131">
                  <c:v>5730</c:v>
                </c:pt>
                <c:pt idx="132">
                  <c:v>6340</c:v>
                </c:pt>
                <c:pt idx="133">
                  <c:v>7390</c:v>
                </c:pt>
                <c:pt idx="134">
                  <c:v>8146</c:v>
                </c:pt>
                <c:pt idx="135">
                  <c:v>9181</c:v>
                </c:pt>
                <c:pt idx="136">
                  <c:v>9596</c:v>
                </c:pt>
                <c:pt idx="137">
                  <c:v>10398</c:v>
                </c:pt>
                <c:pt idx="138">
                  <c:v>9686</c:v>
                </c:pt>
                <c:pt idx="139">
                  <c:v>9651</c:v>
                </c:pt>
                <c:pt idx="140">
                  <c:v>9185</c:v>
                </c:pt>
                <c:pt idx="141">
                  <c:v>7820</c:v>
                </c:pt>
                <c:pt idx="142">
                  <c:v>6558</c:v>
                </c:pt>
                <c:pt idx="143">
                  <c:v>5949</c:v>
                </c:pt>
                <c:pt idx="144">
                  <c:v>5714</c:v>
                </c:pt>
                <c:pt idx="145">
                  <c:v>5724</c:v>
                </c:pt>
                <c:pt idx="146">
                  <c:v>6432</c:v>
                </c:pt>
                <c:pt idx="147">
                  <c:v>7559</c:v>
                </c:pt>
                <c:pt idx="148">
                  <c:v>8146</c:v>
                </c:pt>
                <c:pt idx="149">
                  <c:v>8962</c:v>
                </c:pt>
                <c:pt idx="150">
                  <c:v>9302</c:v>
                </c:pt>
                <c:pt idx="151">
                  <c:v>9931</c:v>
                </c:pt>
                <c:pt idx="152">
                  <c:v>10013</c:v>
                </c:pt>
                <c:pt idx="153">
                  <c:v>10130</c:v>
                </c:pt>
                <c:pt idx="154">
                  <c:v>10110</c:v>
                </c:pt>
                <c:pt idx="155">
                  <c:v>10079</c:v>
                </c:pt>
                <c:pt idx="156">
                  <c:v>9765</c:v>
                </c:pt>
                <c:pt idx="157">
                  <c:v>8778</c:v>
                </c:pt>
                <c:pt idx="158">
                  <c:v>8330</c:v>
                </c:pt>
                <c:pt idx="159">
                  <c:v>7790</c:v>
                </c:pt>
                <c:pt idx="160">
                  <c:v>7030</c:v>
                </c:pt>
                <c:pt idx="161">
                  <c:v>6498</c:v>
                </c:pt>
                <c:pt idx="162">
                  <c:v>6037</c:v>
                </c:pt>
                <c:pt idx="163">
                  <c:v>5747</c:v>
                </c:pt>
                <c:pt idx="164">
                  <c:v>5467</c:v>
                </c:pt>
                <c:pt idx="165">
                  <c:v>5985</c:v>
                </c:pt>
                <c:pt idx="166">
                  <c:v>6161</c:v>
                </c:pt>
                <c:pt idx="167">
                  <c:v>6273</c:v>
                </c:pt>
                <c:pt idx="168">
                  <c:v>7517</c:v>
                </c:pt>
                <c:pt idx="169">
                  <c:v>7229</c:v>
                </c:pt>
                <c:pt idx="170">
                  <c:v>7674</c:v>
                </c:pt>
                <c:pt idx="171">
                  <c:v>7483</c:v>
                </c:pt>
                <c:pt idx="172">
                  <c:v>8377</c:v>
                </c:pt>
                <c:pt idx="173">
                  <c:v>8852</c:v>
                </c:pt>
                <c:pt idx="174">
                  <c:v>8518</c:v>
                </c:pt>
                <c:pt idx="175">
                  <c:v>9153</c:v>
                </c:pt>
                <c:pt idx="176">
                  <c:v>9615</c:v>
                </c:pt>
                <c:pt idx="177">
                  <c:v>9862</c:v>
                </c:pt>
                <c:pt idx="178">
                  <c:v>9667</c:v>
                </c:pt>
                <c:pt idx="179">
                  <c:v>9784</c:v>
                </c:pt>
                <c:pt idx="180">
                  <c:v>9478</c:v>
                </c:pt>
                <c:pt idx="181">
                  <c:v>10038</c:v>
                </c:pt>
                <c:pt idx="182">
                  <c:v>9854</c:v>
                </c:pt>
                <c:pt idx="183">
                  <c:v>9929</c:v>
                </c:pt>
                <c:pt idx="184">
                  <c:v>10342</c:v>
                </c:pt>
                <c:pt idx="185">
                  <c:v>10411</c:v>
                </c:pt>
                <c:pt idx="186">
                  <c:v>10156</c:v>
                </c:pt>
                <c:pt idx="187">
                  <c:v>10306</c:v>
                </c:pt>
                <c:pt idx="188">
                  <c:v>10440</c:v>
                </c:pt>
                <c:pt idx="189">
                  <c:v>10126</c:v>
                </c:pt>
                <c:pt idx="190">
                  <c:v>9910</c:v>
                </c:pt>
                <c:pt idx="191">
                  <c:v>10395</c:v>
                </c:pt>
                <c:pt idx="192">
                  <c:v>9856</c:v>
                </c:pt>
                <c:pt idx="193">
                  <c:v>10187</c:v>
                </c:pt>
                <c:pt idx="194">
                  <c:v>10464</c:v>
                </c:pt>
              </c:numCache>
            </c:numRef>
          </c:yVal>
          <c:smooth val="0"/>
          <c:extLst xmlns:c16r2="http://schemas.microsoft.com/office/drawing/2015/06/chart">
            <c:ext xmlns:c16="http://schemas.microsoft.com/office/drawing/2014/chart" uri="{C3380CC4-5D6E-409C-BE32-E72D297353CC}">
              <c16:uniqueId val="{00000000-6D28-422D-B87C-88FEE101E507}"/>
            </c:ext>
          </c:extLst>
        </c:ser>
        <c:dLbls>
          <c:showLegendKey val="0"/>
          <c:showVal val="0"/>
          <c:showCatName val="0"/>
          <c:showSerName val="0"/>
          <c:showPercent val="0"/>
          <c:showBubbleSize val="0"/>
        </c:dLbls>
        <c:axId val="391261520"/>
        <c:axId val="391262696"/>
      </c:scatterChart>
      <c:valAx>
        <c:axId val="391261520"/>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62696"/>
        <c:crosses val="autoZero"/>
        <c:crossBetween val="midCat"/>
      </c:valAx>
      <c:valAx>
        <c:axId val="391262696"/>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6152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3752874882160211"/>
        </c:manualLayout>
      </c:layout>
      <c:scatterChart>
        <c:scatterStyle val="lineMarker"/>
        <c:varyColors val="0"/>
        <c:ser>
          <c:idx val="0"/>
          <c:order val="0"/>
          <c:spPr>
            <a:ln w="19050" cap="rnd">
              <a:solidFill>
                <a:schemeClr val="accent1"/>
              </a:solidFill>
              <a:round/>
            </a:ln>
            <a:effectLst/>
          </c:spPr>
          <c:marker>
            <c:symbol val="none"/>
          </c:marker>
          <c:xVal>
            <c:numRef>
              <c:f>'13'!$B$1:$B$195</c:f>
              <c:numCache>
                <c:formatCode>General</c:formatCode>
                <c:ptCount val="195"/>
                <c:pt idx="0">
                  <c:v>0</c:v>
                </c:pt>
                <c:pt idx="1">
                  <c:v>0.66500000000000004</c:v>
                </c:pt>
                <c:pt idx="2">
                  <c:v>1.33</c:v>
                </c:pt>
                <c:pt idx="3">
                  <c:v>1.9950000000000001</c:v>
                </c:pt>
                <c:pt idx="4">
                  <c:v>2.66</c:v>
                </c:pt>
                <c:pt idx="5">
                  <c:v>3.99</c:v>
                </c:pt>
                <c:pt idx="6">
                  <c:v>4.6550000000000002</c:v>
                </c:pt>
                <c:pt idx="7">
                  <c:v>5.32</c:v>
                </c:pt>
                <c:pt idx="8">
                  <c:v>5.7633333333333301</c:v>
                </c:pt>
                <c:pt idx="9">
                  <c:v>6.2066666666666697</c:v>
                </c:pt>
                <c:pt idx="10">
                  <c:v>6.65</c:v>
                </c:pt>
                <c:pt idx="11">
                  <c:v>7.3150000000000004</c:v>
                </c:pt>
                <c:pt idx="12">
                  <c:v>7.98</c:v>
                </c:pt>
                <c:pt idx="13">
                  <c:v>9.31</c:v>
                </c:pt>
                <c:pt idx="14">
                  <c:v>9.6425000000000001</c:v>
                </c:pt>
                <c:pt idx="15">
                  <c:v>9.9749999999999996</c:v>
                </c:pt>
                <c:pt idx="16">
                  <c:v>10.307499999999999</c:v>
                </c:pt>
                <c:pt idx="17">
                  <c:v>10.64</c:v>
                </c:pt>
                <c:pt idx="18">
                  <c:v>11.0833333333333</c:v>
                </c:pt>
                <c:pt idx="19">
                  <c:v>11.526666666666699</c:v>
                </c:pt>
                <c:pt idx="20">
                  <c:v>11.97</c:v>
                </c:pt>
                <c:pt idx="21">
                  <c:v>12.635</c:v>
                </c:pt>
                <c:pt idx="22">
                  <c:v>13.3</c:v>
                </c:pt>
                <c:pt idx="23">
                  <c:v>14.63</c:v>
                </c:pt>
                <c:pt idx="24">
                  <c:v>15.295</c:v>
                </c:pt>
                <c:pt idx="25">
                  <c:v>15.96</c:v>
                </c:pt>
                <c:pt idx="26">
                  <c:v>17.29</c:v>
                </c:pt>
                <c:pt idx="27">
                  <c:v>17.733333333333299</c:v>
                </c:pt>
                <c:pt idx="28">
                  <c:v>18.176666666666701</c:v>
                </c:pt>
                <c:pt idx="29">
                  <c:v>18.62</c:v>
                </c:pt>
                <c:pt idx="30">
                  <c:v>19.285</c:v>
                </c:pt>
                <c:pt idx="31">
                  <c:v>19.95</c:v>
                </c:pt>
                <c:pt idx="32">
                  <c:v>20.393333333333299</c:v>
                </c:pt>
                <c:pt idx="33">
                  <c:v>20.836666666666702</c:v>
                </c:pt>
                <c:pt idx="34">
                  <c:v>21.28</c:v>
                </c:pt>
                <c:pt idx="35">
                  <c:v>21.723333333333301</c:v>
                </c:pt>
                <c:pt idx="36">
                  <c:v>22.1666666666667</c:v>
                </c:pt>
                <c:pt idx="37">
                  <c:v>22.61</c:v>
                </c:pt>
                <c:pt idx="38">
                  <c:v>23.274999999999999</c:v>
                </c:pt>
                <c:pt idx="39">
                  <c:v>23.94</c:v>
                </c:pt>
                <c:pt idx="40">
                  <c:v>24.383333333333301</c:v>
                </c:pt>
                <c:pt idx="41">
                  <c:v>24.8266666666667</c:v>
                </c:pt>
                <c:pt idx="42">
                  <c:v>25.27</c:v>
                </c:pt>
                <c:pt idx="43">
                  <c:v>25.713333333333299</c:v>
                </c:pt>
                <c:pt idx="44">
                  <c:v>26.156666666666698</c:v>
                </c:pt>
                <c:pt idx="45">
                  <c:v>26.6</c:v>
                </c:pt>
                <c:pt idx="46">
                  <c:v>27.265000000000001</c:v>
                </c:pt>
                <c:pt idx="47">
                  <c:v>27.93</c:v>
                </c:pt>
                <c:pt idx="48">
                  <c:v>28.594999999999999</c:v>
                </c:pt>
                <c:pt idx="49">
                  <c:v>29.26</c:v>
                </c:pt>
                <c:pt idx="50">
                  <c:v>29.703333333333301</c:v>
                </c:pt>
                <c:pt idx="51">
                  <c:v>30.1466666666667</c:v>
                </c:pt>
                <c:pt idx="52">
                  <c:v>30.59</c:v>
                </c:pt>
                <c:pt idx="53">
                  <c:v>31.254999999999999</c:v>
                </c:pt>
                <c:pt idx="54">
                  <c:v>31.92</c:v>
                </c:pt>
                <c:pt idx="55">
                  <c:v>32.363333333333301</c:v>
                </c:pt>
                <c:pt idx="56">
                  <c:v>32.806666666666601</c:v>
                </c:pt>
                <c:pt idx="57">
                  <c:v>33.25</c:v>
                </c:pt>
                <c:pt idx="58">
                  <c:v>33.6933333333333</c:v>
                </c:pt>
                <c:pt idx="59">
                  <c:v>34.136666666666599</c:v>
                </c:pt>
                <c:pt idx="60">
                  <c:v>34.58</c:v>
                </c:pt>
                <c:pt idx="61">
                  <c:v>35.023333333333298</c:v>
                </c:pt>
                <c:pt idx="62">
                  <c:v>35.466666666666598</c:v>
                </c:pt>
                <c:pt idx="63">
                  <c:v>35.909999999999997</c:v>
                </c:pt>
                <c:pt idx="64">
                  <c:v>36.353333333333303</c:v>
                </c:pt>
                <c:pt idx="65">
                  <c:v>36.796666666666603</c:v>
                </c:pt>
                <c:pt idx="66">
                  <c:v>37.24</c:v>
                </c:pt>
                <c:pt idx="67">
                  <c:v>37.683333333333302</c:v>
                </c:pt>
                <c:pt idx="68">
                  <c:v>38.126666666666601</c:v>
                </c:pt>
                <c:pt idx="69">
                  <c:v>38.57</c:v>
                </c:pt>
                <c:pt idx="70">
                  <c:v>39.0133333333333</c:v>
                </c:pt>
                <c:pt idx="71">
                  <c:v>39.456666666666599</c:v>
                </c:pt>
                <c:pt idx="72">
                  <c:v>39.9</c:v>
                </c:pt>
                <c:pt idx="73">
                  <c:v>40.232500000000002</c:v>
                </c:pt>
                <c:pt idx="74">
                  <c:v>40.564999999999998</c:v>
                </c:pt>
                <c:pt idx="75">
                  <c:v>40.897500000000001</c:v>
                </c:pt>
                <c:pt idx="76">
                  <c:v>41.23</c:v>
                </c:pt>
                <c:pt idx="77">
                  <c:v>41.895000000000003</c:v>
                </c:pt>
                <c:pt idx="78">
                  <c:v>42.56</c:v>
                </c:pt>
                <c:pt idx="79">
                  <c:v>42.892499999999998</c:v>
                </c:pt>
                <c:pt idx="80">
                  <c:v>43.225000000000001</c:v>
                </c:pt>
                <c:pt idx="81">
                  <c:v>43.557499999999997</c:v>
                </c:pt>
                <c:pt idx="82">
                  <c:v>43.89</c:v>
                </c:pt>
                <c:pt idx="83">
                  <c:v>44.3333333333333</c:v>
                </c:pt>
                <c:pt idx="84">
                  <c:v>44.7766666666666</c:v>
                </c:pt>
                <c:pt idx="85">
                  <c:v>45.22</c:v>
                </c:pt>
                <c:pt idx="86">
                  <c:v>45.485999999999997</c:v>
                </c:pt>
                <c:pt idx="87">
                  <c:v>45.752000000000002</c:v>
                </c:pt>
                <c:pt idx="88">
                  <c:v>46.018000000000001</c:v>
                </c:pt>
                <c:pt idx="89">
                  <c:v>46.283999999999999</c:v>
                </c:pt>
                <c:pt idx="90">
                  <c:v>46.55</c:v>
                </c:pt>
                <c:pt idx="91">
                  <c:v>46.8825</c:v>
                </c:pt>
                <c:pt idx="92">
                  <c:v>47.215000000000003</c:v>
                </c:pt>
                <c:pt idx="93">
                  <c:v>47.547499999999999</c:v>
                </c:pt>
                <c:pt idx="94">
                  <c:v>47.88</c:v>
                </c:pt>
                <c:pt idx="95">
                  <c:v>48.323333333333302</c:v>
                </c:pt>
                <c:pt idx="96">
                  <c:v>48.766666666666602</c:v>
                </c:pt>
                <c:pt idx="97">
                  <c:v>49.21</c:v>
                </c:pt>
                <c:pt idx="98">
                  <c:v>49.542499999999997</c:v>
                </c:pt>
                <c:pt idx="99">
                  <c:v>49.875</c:v>
                </c:pt>
                <c:pt idx="100">
                  <c:v>50.207500000000003</c:v>
                </c:pt>
                <c:pt idx="101">
                  <c:v>50.54</c:v>
                </c:pt>
                <c:pt idx="102">
                  <c:v>50.761666666666599</c:v>
                </c:pt>
                <c:pt idx="103">
                  <c:v>50.983333333333299</c:v>
                </c:pt>
                <c:pt idx="104">
                  <c:v>51.204999999999998</c:v>
                </c:pt>
                <c:pt idx="105">
                  <c:v>51.426666666666598</c:v>
                </c:pt>
                <c:pt idx="106">
                  <c:v>51.648333333333298</c:v>
                </c:pt>
                <c:pt idx="107">
                  <c:v>51.87</c:v>
                </c:pt>
                <c:pt idx="108">
                  <c:v>52.313333333333297</c:v>
                </c:pt>
                <c:pt idx="109">
                  <c:v>52.756666666666597</c:v>
                </c:pt>
                <c:pt idx="110">
                  <c:v>53.2</c:v>
                </c:pt>
                <c:pt idx="111">
                  <c:v>53.421666666666603</c:v>
                </c:pt>
                <c:pt idx="112">
                  <c:v>53.643333333333302</c:v>
                </c:pt>
                <c:pt idx="113">
                  <c:v>53.865000000000002</c:v>
                </c:pt>
                <c:pt idx="114">
                  <c:v>54.086666666666602</c:v>
                </c:pt>
                <c:pt idx="115">
                  <c:v>54.308333333333302</c:v>
                </c:pt>
                <c:pt idx="116">
                  <c:v>54.53</c:v>
                </c:pt>
                <c:pt idx="117">
                  <c:v>54.862499999999997</c:v>
                </c:pt>
                <c:pt idx="118">
                  <c:v>55.195</c:v>
                </c:pt>
                <c:pt idx="119">
                  <c:v>55.527500000000003</c:v>
                </c:pt>
                <c:pt idx="120">
                  <c:v>55.86</c:v>
                </c:pt>
                <c:pt idx="121">
                  <c:v>56.081666666666599</c:v>
                </c:pt>
                <c:pt idx="122">
                  <c:v>56.303333333333299</c:v>
                </c:pt>
                <c:pt idx="123">
                  <c:v>56.524999999999899</c:v>
                </c:pt>
                <c:pt idx="124">
                  <c:v>56.746666666666599</c:v>
                </c:pt>
                <c:pt idx="125">
                  <c:v>56.968333333333298</c:v>
                </c:pt>
                <c:pt idx="126">
                  <c:v>57.189999999999898</c:v>
                </c:pt>
                <c:pt idx="127">
                  <c:v>57.411666666666598</c:v>
                </c:pt>
                <c:pt idx="128">
                  <c:v>57.633333333333297</c:v>
                </c:pt>
                <c:pt idx="129">
                  <c:v>57.854999999999897</c:v>
                </c:pt>
                <c:pt idx="130">
                  <c:v>58.076666666666597</c:v>
                </c:pt>
                <c:pt idx="131">
                  <c:v>58.298333333333296</c:v>
                </c:pt>
                <c:pt idx="132">
                  <c:v>58.519999999999897</c:v>
                </c:pt>
                <c:pt idx="133">
                  <c:v>58.686249999999902</c:v>
                </c:pt>
                <c:pt idx="134">
                  <c:v>58.8524999999999</c:v>
                </c:pt>
                <c:pt idx="135">
                  <c:v>59.018749999999898</c:v>
                </c:pt>
                <c:pt idx="136">
                  <c:v>59.184999999999903</c:v>
                </c:pt>
                <c:pt idx="137">
                  <c:v>59.351249999999901</c:v>
                </c:pt>
                <c:pt idx="138">
                  <c:v>59.517499999999899</c:v>
                </c:pt>
                <c:pt idx="139">
                  <c:v>59.683749999999897</c:v>
                </c:pt>
                <c:pt idx="140">
                  <c:v>59.849999999999902</c:v>
                </c:pt>
                <c:pt idx="141">
                  <c:v>60.071666666666601</c:v>
                </c:pt>
                <c:pt idx="142">
                  <c:v>60.293333333333301</c:v>
                </c:pt>
                <c:pt idx="143">
                  <c:v>60.514999999999901</c:v>
                </c:pt>
                <c:pt idx="144">
                  <c:v>60.736666666666601</c:v>
                </c:pt>
                <c:pt idx="145">
                  <c:v>60.9583333333333</c:v>
                </c:pt>
                <c:pt idx="146">
                  <c:v>61.1799999999999</c:v>
                </c:pt>
                <c:pt idx="147">
                  <c:v>61.327777777777698</c:v>
                </c:pt>
                <c:pt idx="148">
                  <c:v>61.475555555555502</c:v>
                </c:pt>
                <c:pt idx="149">
                  <c:v>61.623333333333299</c:v>
                </c:pt>
                <c:pt idx="150">
                  <c:v>61.771111111111097</c:v>
                </c:pt>
                <c:pt idx="151">
                  <c:v>61.918888888888802</c:v>
                </c:pt>
                <c:pt idx="152">
                  <c:v>62.066666666666599</c:v>
                </c:pt>
                <c:pt idx="153">
                  <c:v>62.214444444444403</c:v>
                </c:pt>
                <c:pt idx="154">
                  <c:v>62.362222222222201</c:v>
                </c:pt>
                <c:pt idx="155">
                  <c:v>62.509999999999899</c:v>
                </c:pt>
                <c:pt idx="156">
                  <c:v>62.842499999999902</c:v>
                </c:pt>
                <c:pt idx="157">
                  <c:v>63.174999999999898</c:v>
                </c:pt>
                <c:pt idx="158">
                  <c:v>63.507499999999901</c:v>
                </c:pt>
                <c:pt idx="159">
                  <c:v>63.839999999999897</c:v>
                </c:pt>
                <c:pt idx="160">
                  <c:v>64.105999999999895</c:v>
                </c:pt>
                <c:pt idx="161">
                  <c:v>64.3719999999999</c:v>
                </c:pt>
                <c:pt idx="162">
                  <c:v>64.637999999999906</c:v>
                </c:pt>
                <c:pt idx="163">
                  <c:v>64.903999999999897</c:v>
                </c:pt>
                <c:pt idx="164">
                  <c:v>65.169999999999902</c:v>
                </c:pt>
                <c:pt idx="165">
                  <c:v>66.499999999999901</c:v>
                </c:pt>
                <c:pt idx="166">
                  <c:v>67.164999999999907</c:v>
                </c:pt>
                <c:pt idx="167">
                  <c:v>67.829999999999899</c:v>
                </c:pt>
                <c:pt idx="168">
                  <c:v>68.051666666666605</c:v>
                </c:pt>
                <c:pt idx="169">
                  <c:v>68.273333333333298</c:v>
                </c:pt>
                <c:pt idx="170">
                  <c:v>68.494999999999905</c:v>
                </c:pt>
                <c:pt idx="171">
                  <c:v>68.716666666666598</c:v>
                </c:pt>
                <c:pt idx="172">
                  <c:v>68.938333333333304</c:v>
                </c:pt>
                <c:pt idx="173">
                  <c:v>69.159999999999897</c:v>
                </c:pt>
                <c:pt idx="174">
                  <c:v>69.492499999999893</c:v>
                </c:pt>
                <c:pt idx="175">
                  <c:v>69.824999999999903</c:v>
                </c:pt>
                <c:pt idx="176">
                  <c:v>70.157499999999899</c:v>
                </c:pt>
                <c:pt idx="177">
                  <c:v>70.489999999999895</c:v>
                </c:pt>
                <c:pt idx="178">
                  <c:v>70.610909090909004</c:v>
                </c:pt>
                <c:pt idx="179">
                  <c:v>70.731818181818099</c:v>
                </c:pt>
                <c:pt idx="180">
                  <c:v>70.852727272727194</c:v>
                </c:pt>
                <c:pt idx="181">
                  <c:v>70.973636363636302</c:v>
                </c:pt>
                <c:pt idx="182">
                  <c:v>71.094545454545397</c:v>
                </c:pt>
                <c:pt idx="183">
                  <c:v>71.215454545454506</c:v>
                </c:pt>
                <c:pt idx="184">
                  <c:v>71.3363636363636</c:v>
                </c:pt>
                <c:pt idx="185">
                  <c:v>71.457272727272695</c:v>
                </c:pt>
                <c:pt idx="186">
                  <c:v>71.578181818181804</c:v>
                </c:pt>
                <c:pt idx="187">
                  <c:v>71.699090909090799</c:v>
                </c:pt>
                <c:pt idx="188">
                  <c:v>71.819999999999894</c:v>
                </c:pt>
                <c:pt idx="189">
                  <c:v>72.152499999999904</c:v>
                </c:pt>
                <c:pt idx="190">
                  <c:v>72.4849999999999</c:v>
                </c:pt>
                <c:pt idx="191">
                  <c:v>72.817499999999896</c:v>
                </c:pt>
                <c:pt idx="192">
                  <c:v>73.149999999999906</c:v>
                </c:pt>
                <c:pt idx="193">
                  <c:v>74.479999999999905</c:v>
                </c:pt>
                <c:pt idx="194">
                  <c:v>74.923333333333304</c:v>
                </c:pt>
              </c:numCache>
            </c:numRef>
          </c:xVal>
          <c:yVal>
            <c:numRef>
              <c:f>'13'!$C$1:$C$195</c:f>
              <c:numCache>
                <c:formatCode>General</c:formatCode>
                <c:ptCount val="195"/>
                <c:pt idx="0">
                  <c:v>9045</c:v>
                </c:pt>
                <c:pt idx="1">
                  <c:v>9419</c:v>
                </c:pt>
                <c:pt idx="2">
                  <c:v>9553</c:v>
                </c:pt>
                <c:pt idx="3">
                  <c:v>8689</c:v>
                </c:pt>
                <c:pt idx="4">
                  <c:v>8165</c:v>
                </c:pt>
                <c:pt idx="5">
                  <c:v>9357</c:v>
                </c:pt>
                <c:pt idx="6">
                  <c:v>8801</c:v>
                </c:pt>
                <c:pt idx="7">
                  <c:v>8438</c:v>
                </c:pt>
                <c:pt idx="8">
                  <c:v>8875</c:v>
                </c:pt>
                <c:pt idx="9">
                  <c:v>9015</c:v>
                </c:pt>
                <c:pt idx="10">
                  <c:v>9468</c:v>
                </c:pt>
                <c:pt idx="11">
                  <c:v>8838</c:v>
                </c:pt>
                <c:pt idx="12">
                  <c:v>8008</c:v>
                </c:pt>
                <c:pt idx="13">
                  <c:v>9216</c:v>
                </c:pt>
                <c:pt idx="14">
                  <c:v>8488</c:v>
                </c:pt>
                <c:pt idx="15">
                  <c:v>8814</c:v>
                </c:pt>
                <c:pt idx="16">
                  <c:v>9191</c:v>
                </c:pt>
                <c:pt idx="17">
                  <c:v>8372</c:v>
                </c:pt>
                <c:pt idx="18">
                  <c:v>9318</c:v>
                </c:pt>
                <c:pt idx="19">
                  <c:v>9595</c:v>
                </c:pt>
                <c:pt idx="20">
                  <c:v>8829</c:v>
                </c:pt>
                <c:pt idx="21">
                  <c:v>9820</c:v>
                </c:pt>
                <c:pt idx="22">
                  <c:v>9777</c:v>
                </c:pt>
                <c:pt idx="23">
                  <c:v>10036</c:v>
                </c:pt>
                <c:pt idx="24">
                  <c:v>9510</c:v>
                </c:pt>
                <c:pt idx="25">
                  <c:v>8645</c:v>
                </c:pt>
                <c:pt idx="26">
                  <c:v>10032</c:v>
                </c:pt>
                <c:pt idx="27">
                  <c:v>9749</c:v>
                </c:pt>
                <c:pt idx="28">
                  <c:v>9057</c:v>
                </c:pt>
                <c:pt idx="29">
                  <c:v>8262</c:v>
                </c:pt>
                <c:pt idx="30">
                  <c:v>8947</c:v>
                </c:pt>
                <c:pt idx="31">
                  <c:v>9459</c:v>
                </c:pt>
                <c:pt idx="32">
                  <c:v>9344</c:v>
                </c:pt>
                <c:pt idx="33">
                  <c:v>8904</c:v>
                </c:pt>
                <c:pt idx="34">
                  <c:v>8417</c:v>
                </c:pt>
                <c:pt idx="35">
                  <c:v>8652</c:v>
                </c:pt>
                <c:pt idx="36">
                  <c:v>9336</c:v>
                </c:pt>
                <c:pt idx="37">
                  <c:v>9535</c:v>
                </c:pt>
                <c:pt idx="38">
                  <c:v>8391</c:v>
                </c:pt>
                <c:pt idx="39">
                  <c:v>8300</c:v>
                </c:pt>
                <c:pt idx="40">
                  <c:v>9153</c:v>
                </c:pt>
                <c:pt idx="41">
                  <c:v>10217</c:v>
                </c:pt>
                <c:pt idx="42">
                  <c:v>11000</c:v>
                </c:pt>
                <c:pt idx="43">
                  <c:v>8214</c:v>
                </c:pt>
                <c:pt idx="44">
                  <c:v>8071</c:v>
                </c:pt>
                <c:pt idx="45">
                  <c:v>8046</c:v>
                </c:pt>
                <c:pt idx="46">
                  <c:v>10139</c:v>
                </c:pt>
                <c:pt idx="47">
                  <c:v>10251</c:v>
                </c:pt>
                <c:pt idx="48">
                  <c:v>8348</c:v>
                </c:pt>
                <c:pt idx="49">
                  <c:v>7377</c:v>
                </c:pt>
                <c:pt idx="50">
                  <c:v>7482</c:v>
                </c:pt>
                <c:pt idx="51">
                  <c:v>8942</c:v>
                </c:pt>
                <c:pt idx="52">
                  <c:v>10795</c:v>
                </c:pt>
                <c:pt idx="53">
                  <c:v>9604</c:v>
                </c:pt>
                <c:pt idx="54">
                  <c:v>7750</c:v>
                </c:pt>
                <c:pt idx="55">
                  <c:v>7762</c:v>
                </c:pt>
                <c:pt idx="56">
                  <c:v>8559</c:v>
                </c:pt>
                <c:pt idx="57">
                  <c:v>10132</c:v>
                </c:pt>
                <c:pt idx="58">
                  <c:v>9657</c:v>
                </c:pt>
                <c:pt idx="59">
                  <c:v>7674</c:v>
                </c:pt>
                <c:pt idx="60">
                  <c:v>7181</c:v>
                </c:pt>
                <c:pt idx="61">
                  <c:v>7842</c:v>
                </c:pt>
                <c:pt idx="62">
                  <c:v>8949</c:v>
                </c:pt>
                <c:pt idx="63">
                  <c:v>10341</c:v>
                </c:pt>
                <c:pt idx="64">
                  <c:v>9291</c:v>
                </c:pt>
                <c:pt idx="65">
                  <c:v>8523</c:v>
                </c:pt>
                <c:pt idx="66">
                  <c:v>7325</c:v>
                </c:pt>
                <c:pt idx="67">
                  <c:v>8502</c:v>
                </c:pt>
                <c:pt idx="68">
                  <c:v>9482</c:v>
                </c:pt>
                <c:pt idx="69">
                  <c:v>11337</c:v>
                </c:pt>
                <c:pt idx="70">
                  <c:v>10502</c:v>
                </c:pt>
                <c:pt idx="71">
                  <c:v>8455</c:v>
                </c:pt>
                <c:pt idx="72">
                  <c:v>6423</c:v>
                </c:pt>
                <c:pt idx="73">
                  <c:v>7722</c:v>
                </c:pt>
                <c:pt idx="74">
                  <c:v>8863</c:v>
                </c:pt>
                <c:pt idx="75">
                  <c:v>9862</c:v>
                </c:pt>
                <c:pt idx="76">
                  <c:v>11035</c:v>
                </c:pt>
                <c:pt idx="77">
                  <c:v>8202</c:v>
                </c:pt>
                <c:pt idx="78">
                  <c:v>6871</c:v>
                </c:pt>
                <c:pt idx="79">
                  <c:v>7518</c:v>
                </c:pt>
                <c:pt idx="80">
                  <c:v>7630</c:v>
                </c:pt>
                <c:pt idx="81">
                  <c:v>9302</c:v>
                </c:pt>
                <c:pt idx="82">
                  <c:v>10857</c:v>
                </c:pt>
                <c:pt idx="83">
                  <c:v>9780</c:v>
                </c:pt>
                <c:pt idx="84">
                  <c:v>8894</c:v>
                </c:pt>
                <c:pt idx="85">
                  <c:v>6724</c:v>
                </c:pt>
                <c:pt idx="86">
                  <c:v>7051</c:v>
                </c:pt>
                <c:pt idx="87">
                  <c:v>7922</c:v>
                </c:pt>
                <c:pt idx="88">
                  <c:v>9333</c:v>
                </c:pt>
                <c:pt idx="89">
                  <c:v>10796</c:v>
                </c:pt>
                <c:pt idx="90">
                  <c:v>11306</c:v>
                </c:pt>
                <c:pt idx="91">
                  <c:v>9077</c:v>
                </c:pt>
                <c:pt idx="92">
                  <c:v>7430</c:v>
                </c:pt>
                <c:pt idx="93">
                  <c:v>7098</c:v>
                </c:pt>
                <c:pt idx="94">
                  <c:v>6857</c:v>
                </c:pt>
                <c:pt idx="95">
                  <c:v>7933</c:v>
                </c:pt>
                <c:pt idx="96">
                  <c:v>10157</c:v>
                </c:pt>
                <c:pt idx="97">
                  <c:v>11663</c:v>
                </c:pt>
                <c:pt idx="98">
                  <c:v>11234</c:v>
                </c:pt>
                <c:pt idx="99">
                  <c:v>9121</c:v>
                </c:pt>
                <c:pt idx="100">
                  <c:v>7664</c:v>
                </c:pt>
                <c:pt idx="101">
                  <c:v>6567</c:v>
                </c:pt>
                <c:pt idx="102">
                  <c:v>6752</c:v>
                </c:pt>
                <c:pt idx="103">
                  <c:v>7293</c:v>
                </c:pt>
                <c:pt idx="104">
                  <c:v>9060</c:v>
                </c:pt>
                <c:pt idx="105">
                  <c:v>10078</c:v>
                </c:pt>
                <c:pt idx="106">
                  <c:v>10329</c:v>
                </c:pt>
                <c:pt idx="107">
                  <c:v>10808</c:v>
                </c:pt>
                <c:pt idx="108">
                  <c:v>9274</c:v>
                </c:pt>
                <c:pt idx="109">
                  <c:v>7537</c:v>
                </c:pt>
                <c:pt idx="110">
                  <c:v>6485</c:v>
                </c:pt>
                <c:pt idx="111">
                  <c:v>6555</c:v>
                </c:pt>
                <c:pt idx="112">
                  <c:v>7242</c:v>
                </c:pt>
                <c:pt idx="113">
                  <c:v>8045</c:v>
                </c:pt>
                <c:pt idx="114">
                  <c:v>9631</c:v>
                </c:pt>
                <c:pt idx="115">
                  <c:v>11309</c:v>
                </c:pt>
                <c:pt idx="116">
                  <c:v>11732</c:v>
                </c:pt>
                <c:pt idx="117">
                  <c:v>10270</c:v>
                </c:pt>
                <c:pt idx="118">
                  <c:v>8954</c:v>
                </c:pt>
                <c:pt idx="119">
                  <c:v>7744</c:v>
                </c:pt>
                <c:pt idx="120">
                  <c:v>7028</c:v>
                </c:pt>
                <c:pt idx="121">
                  <c:v>7159</c:v>
                </c:pt>
                <c:pt idx="122">
                  <c:v>7834</c:v>
                </c:pt>
                <c:pt idx="123">
                  <c:v>8719</c:v>
                </c:pt>
                <c:pt idx="124">
                  <c:v>9161</c:v>
                </c:pt>
                <c:pt idx="125">
                  <c:v>10178</c:v>
                </c:pt>
                <c:pt idx="126">
                  <c:v>11416</c:v>
                </c:pt>
                <c:pt idx="127">
                  <c:v>10710</c:v>
                </c:pt>
                <c:pt idx="128">
                  <c:v>10208</c:v>
                </c:pt>
                <c:pt idx="129">
                  <c:v>8504</c:v>
                </c:pt>
                <c:pt idx="130">
                  <c:v>7299</c:v>
                </c:pt>
                <c:pt idx="131">
                  <c:v>6653</c:v>
                </c:pt>
                <c:pt idx="132">
                  <c:v>6503</c:v>
                </c:pt>
                <c:pt idx="133">
                  <c:v>6998</c:v>
                </c:pt>
                <c:pt idx="134">
                  <c:v>7360</c:v>
                </c:pt>
                <c:pt idx="135">
                  <c:v>8498</c:v>
                </c:pt>
                <c:pt idx="136">
                  <c:v>9789</c:v>
                </c:pt>
                <c:pt idx="137">
                  <c:v>10848</c:v>
                </c:pt>
                <c:pt idx="138">
                  <c:v>10690</c:v>
                </c:pt>
                <c:pt idx="139">
                  <c:v>11316</c:v>
                </c:pt>
                <c:pt idx="140">
                  <c:v>11923</c:v>
                </c:pt>
                <c:pt idx="141">
                  <c:v>10856</c:v>
                </c:pt>
                <c:pt idx="142">
                  <c:v>10172</c:v>
                </c:pt>
                <c:pt idx="143">
                  <c:v>8701</c:v>
                </c:pt>
                <c:pt idx="144">
                  <c:v>7420</c:v>
                </c:pt>
                <c:pt idx="145">
                  <c:v>7278</c:v>
                </c:pt>
                <c:pt idx="146">
                  <c:v>6903</c:v>
                </c:pt>
                <c:pt idx="147">
                  <c:v>7352</c:v>
                </c:pt>
                <c:pt idx="148">
                  <c:v>7913</c:v>
                </c:pt>
                <c:pt idx="149">
                  <c:v>8093</c:v>
                </c:pt>
                <c:pt idx="150">
                  <c:v>9230</c:v>
                </c:pt>
                <c:pt idx="151">
                  <c:v>10027</c:v>
                </c:pt>
                <c:pt idx="152">
                  <c:v>10502</c:v>
                </c:pt>
                <c:pt idx="153">
                  <c:v>11491</c:v>
                </c:pt>
                <c:pt idx="154">
                  <c:v>11675</c:v>
                </c:pt>
                <c:pt idx="155">
                  <c:v>11711</c:v>
                </c:pt>
                <c:pt idx="156">
                  <c:v>11221</c:v>
                </c:pt>
                <c:pt idx="157">
                  <c:v>11026</c:v>
                </c:pt>
                <c:pt idx="158">
                  <c:v>10258</c:v>
                </c:pt>
                <c:pt idx="159">
                  <c:v>11108</c:v>
                </c:pt>
                <c:pt idx="160">
                  <c:v>9599</c:v>
                </c:pt>
                <c:pt idx="161">
                  <c:v>9398</c:v>
                </c:pt>
                <c:pt idx="162">
                  <c:v>8449</c:v>
                </c:pt>
                <c:pt idx="163">
                  <c:v>7190</c:v>
                </c:pt>
                <c:pt idx="164">
                  <c:v>6968</c:v>
                </c:pt>
                <c:pt idx="165">
                  <c:v>7402</c:v>
                </c:pt>
                <c:pt idx="166">
                  <c:v>7139</c:v>
                </c:pt>
                <c:pt idx="167">
                  <c:v>6824</c:v>
                </c:pt>
                <c:pt idx="168">
                  <c:v>7395</c:v>
                </c:pt>
                <c:pt idx="169">
                  <c:v>7413</c:v>
                </c:pt>
                <c:pt idx="170">
                  <c:v>7716</c:v>
                </c:pt>
                <c:pt idx="171">
                  <c:v>8268</c:v>
                </c:pt>
                <c:pt idx="172">
                  <c:v>8357</c:v>
                </c:pt>
                <c:pt idx="173">
                  <c:v>7851</c:v>
                </c:pt>
                <c:pt idx="174">
                  <c:v>8387</c:v>
                </c:pt>
                <c:pt idx="175">
                  <c:v>8776</c:v>
                </c:pt>
                <c:pt idx="176">
                  <c:v>9267</c:v>
                </c:pt>
                <c:pt idx="177">
                  <c:v>8748</c:v>
                </c:pt>
                <c:pt idx="178">
                  <c:v>9647</c:v>
                </c:pt>
                <c:pt idx="179">
                  <c:v>9872</c:v>
                </c:pt>
                <c:pt idx="180">
                  <c:v>9856</c:v>
                </c:pt>
                <c:pt idx="181">
                  <c:v>10080</c:v>
                </c:pt>
                <c:pt idx="182">
                  <c:v>10266</c:v>
                </c:pt>
                <c:pt idx="183">
                  <c:v>10857</c:v>
                </c:pt>
                <c:pt idx="184">
                  <c:v>11136</c:v>
                </c:pt>
                <c:pt idx="185">
                  <c:v>11286</c:v>
                </c:pt>
                <c:pt idx="186">
                  <c:v>11826</c:v>
                </c:pt>
                <c:pt idx="187">
                  <c:v>11597</c:v>
                </c:pt>
                <c:pt idx="188">
                  <c:v>12384</c:v>
                </c:pt>
                <c:pt idx="189">
                  <c:v>12302</c:v>
                </c:pt>
                <c:pt idx="190">
                  <c:v>12049</c:v>
                </c:pt>
                <c:pt idx="191">
                  <c:v>12028</c:v>
                </c:pt>
                <c:pt idx="192">
                  <c:v>12682</c:v>
                </c:pt>
                <c:pt idx="193">
                  <c:v>11687</c:v>
                </c:pt>
                <c:pt idx="194">
                  <c:v>11788</c:v>
                </c:pt>
              </c:numCache>
            </c:numRef>
          </c:yVal>
          <c:smooth val="0"/>
          <c:extLst xmlns:c16r2="http://schemas.microsoft.com/office/drawing/2015/06/chart">
            <c:ext xmlns:c16="http://schemas.microsoft.com/office/drawing/2014/chart" uri="{C3380CC4-5D6E-409C-BE32-E72D297353CC}">
              <c16:uniqueId val="{00000000-C879-4B22-B5E6-F3EAB5771C85}"/>
            </c:ext>
          </c:extLst>
        </c:ser>
        <c:dLbls>
          <c:showLegendKey val="0"/>
          <c:showVal val="0"/>
          <c:showCatName val="0"/>
          <c:showSerName val="0"/>
          <c:showPercent val="0"/>
          <c:showBubbleSize val="0"/>
        </c:dLbls>
        <c:axId val="391261912"/>
        <c:axId val="391265440"/>
      </c:scatterChart>
      <c:valAx>
        <c:axId val="391261912"/>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65440"/>
        <c:crosses val="autoZero"/>
        <c:crossBetween val="midCat"/>
      </c:valAx>
      <c:valAx>
        <c:axId val="391265440"/>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6191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4837218619282395"/>
        </c:manualLayout>
      </c:layout>
      <c:scatterChart>
        <c:scatterStyle val="lineMarker"/>
        <c:varyColors val="0"/>
        <c:ser>
          <c:idx val="0"/>
          <c:order val="0"/>
          <c:spPr>
            <a:ln w="19050" cap="rnd">
              <a:solidFill>
                <a:schemeClr val="accent1"/>
              </a:solidFill>
              <a:round/>
            </a:ln>
            <a:effectLst/>
          </c:spPr>
          <c:marker>
            <c:symbol val="none"/>
          </c:marker>
          <c:xVal>
            <c:numRef>
              <c:f>'14'!$B$1:$B$195</c:f>
              <c:numCache>
                <c:formatCode>General</c:formatCode>
                <c:ptCount val="195"/>
                <c:pt idx="0">
                  <c:v>0</c:v>
                </c:pt>
                <c:pt idx="1">
                  <c:v>0.33250000000000002</c:v>
                </c:pt>
                <c:pt idx="2">
                  <c:v>0.66500000000000004</c:v>
                </c:pt>
                <c:pt idx="3">
                  <c:v>0.99750000000000005</c:v>
                </c:pt>
                <c:pt idx="4">
                  <c:v>1.33</c:v>
                </c:pt>
                <c:pt idx="5">
                  <c:v>2.66</c:v>
                </c:pt>
                <c:pt idx="6">
                  <c:v>3.3250000000000002</c:v>
                </c:pt>
                <c:pt idx="7">
                  <c:v>3.99</c:v>
                </c:pt>
                <c:pt idx="8">
                  <c:v>5.32</c:v>
                </c:pt>
                <c:pt idx="9">
                  <c:v>5.5860000000000003</c:v>
                </c:pt>
                <c:pt idx="10">
                  <c:v>5.8520000000000003</c:v>
                </c:pt>
                <c:pt idx="11">
                  <c:v>6.1180000000000003</c:v>
                </c:pt>
                <c:pt idx="12">
                  <c:v>6.3840000000000003</c:v>
                </c:pt>
                <c:pt idx="13">
                  <c:v>6.65</c:v>
                </c:pt>
                <c:pt idx="14">
                  <c:v>7.98</c:v>
                </c:pt>
                <c:pt idx="15">
                  <c:v>8.4233333333333302</c:v>
                </c:pt>
                <c:pt idx="16">
                  <c:v>8.8666666666666707</c:v>
                </c:pt>
                <c:pt idx="17">
                  <c:v>9.31</c:v>
                </c:pt>
                <c:pt idx="18">
                  <c:v>10.64</c:v>
                </c:pt>
                <c:pt idx="19">
                  <c:v>11.97</c:v>
                </c:pt>
                <c:pt idx="20">
                  <c:v>12.635</c:v>
                </c:pt>
                <c:pt idx="21">
                  <c:v>13.3</c:v>
                </c:pt>
                <c:pt idx="22">
                  <c:v>13.6325</c:v>
                </c:pt>
                <c:pt idx="23">
                  <c:v>13.965</c:v>
                </c:pt>
                <c:pt idx="24">
                  <c:v>14.297499999999999</c:v>
                </c:pt>
                <c:pt idx="25">
                  <c:v>14.63</c:v>
                </c:pt>
                <c:pt idx="26">
                  <c:v>15.96</c:v>
                </c:pt>
                <c:pt idx="27">
                  <c:v>16.4033333333333</c:v>
                </c:pt>
                <c:pt idx="28">
                  <c:v>16.8466666666667</c:v>
                </c:pt>
                <c:pt idx="29">
                  <c:v>17.29</c:v>
                </c:pt>
                <c:pt idx="30">
                  <c:v>17.954999999999998</c:v>
                </c:pt>
                <c:pt idx="31">
                  <c:v>18.62</c:v>
                </c:pt>
                <c:pt idx="32">
                  <c:v>19.285</c:v>
                </c:pt>
                <c:pt idx="33">
                  <c:v>19.95</c:v>
                </c:pt>
                <c:pt idx="34">
                  <c:v>20.393333333333299</c:v>
                </c:pt>
                <c:pt idx="35">
                  <c:v>20.836666666666702</c:v>
                </c:pt>
                <c:pt idx="36">
                  <c:v>21.28</c:v>
                </c:pt>
                <c:pt idx="37">
                  <c:v>22.61</c:v>
                </c:pt>
                <c:pt idx="38">
                  <c:v>23.94</c:v>
                </c:pt>
                <c:pt idx="39">
                  <c:v>24.383333333333301</c:v>
                </c:pt>
                <c:pt idx="40">
                  <c:v>24.8266666666667</c:v>
                </c:pt>
                <c:pt idx="41">
                  <c:v>25.27</c:v>
                </c:pt>
                <c:pt idx="42">
                  <c:v>25.713333333333299</c:v>
                </c:pt>
                <c:pt idx="43">
                  <c:v>26.156666666666698</c:v>
                </c:pt>
                <c:pt idx="44">
                  <c:v>26.6</c:v>
                </c:pt>
                <c:pt idx="45">
                  <c:v>27.265000000000001</c:v>
                </c:pt>
                <c:pt idx="46">
                  <c:v>27.93</c:v>
                </c:pt>
                <c:pt idx="47">
                  <c:v>28.373333333333299</c:v>
                </c:pt>
                <c:pt idx="48">
                  <c:v>28.816666666666698</c:v>
                </c:pt>
                <c:pt idx="49">
                  <c:v>29.26</c:v>
                </c:pt>
                <c:pt idx="50">
                  <c:v>29.703333333333301</c:v>
                </c:pt>
                <c:pt idx="51">
                  <c:v>30.1466666666667</c:v>
                </c:pt>
                <c:pt idx="52">
                  <c:v>30.59</c:v>
                </c:pt>
                <c:pt idx="53">
                  <c:v>31.254999999999999</c:v>
                </c:pt>
                <c:pt idx="54">
                  <c:v>31.92</c:v>
                </c:pt>
                <c:pt idx="55">
                  <c:v>32.363333333333301</c:v>
                </c:pt>
                <c:pt idx="56">
                  <c:v>32.806666666666601</c:v>
                </c:pt>
                <c:pt idx="57">
                  <c:v>33.25</c:v>
                </c:pt>
                <c:pt idx="58">
                  <c:v>33.6933333333333</c:v>
                </c:pt>
                <c:pt idx="59">
                  <c:v>34.136666666666599</c:v>
                </c:pt>
                <c:pt idx="60">
                  <c:v>34.58</c:v>
                </c:pt>
                <c:pt idx="61">
                  <c:v>35.023333333333298</c:v>
                </c:pt>
                <c:pt idx="62">
                  <c:v>35.466666666666598</c:v>
                </c:pt>
                <c:pt idx="63">
                  <c:v>35.909999999999997</c:v>
                </c:pt>
                <c:pt idx="64">
                  <c:v>36.575000000000003</c:v>
                </c:pt>
                <c:pt idx="65">
                  <c:v>37.24</c:v>
                </c:pt>
                <c:pt idx="66">
                  <c:v>38.57</c:v>
                </c:pt>
                <c:pt idx="67">
                  <c:v>39.0133333333333</c:v>
                </c:pt>
                <c:pt idx="68">
                  <c:v>39.456666666666599</c:v>
                </c:pt>
                <c:pt idx="69">
                  <c:v>39.9</c:v>
                </c:pt>
                <c:pt idx="70">
                  <c:v>40.343333333333298</c:v>
                </c:pt>
                <c:pt idx="71">
                  <c:v>40.786666666666598</c:v>
                </c:pt>
                <c:pt idx="72">
                  <c:v>41.23</c:v>
                </c:pt>
                <c:pt idx="73">
                  <c:v>41.5625</c:v>
                </c:pt>
                <c:pt idx="74">
                  <c:v>41.895000000000003</c:v>
                </c:pt>
                <c:pt idx="75">
                  <c:v>42.227499999999999</c:v>
                </c:pt>
                <c:pt idx="76">
                  <c:v>42.56</c:v>
                </c:pt>
                <c:pt idx="77">
                  <c:v>43.225000000000001</c:v>
                </c:pt>
                <c:pt idx="78">
                  <c:v>43.89</c:v>
                </c:pt>
                <c:pt idx="79">
                  <c:v>44.222499999999997</c:v>
                </c:pt>
                <c:pt idx="80">
                  <c:v>44.555</c:v>
                </c:pt>
                <c:pt idx="81">
                  <c:v>44.887500000000003</c:v>
                </c:pt>
                <c:pt idx="82">
                  <c:v>45.22</c:v>
                </c:pt>
                <c:pt idx="83">
                  <c:v>45.663333333333298</c:v>
                </c:pt>
                <c:pt idx="84">
                  <c:v>46.106666666666598</c:v>
                </c:pt>
                <c:pt idx="85">
                  <c:v>46.55</c:v>
                </c:pt>
                <c:pt idx="86">
                  <c:v>46.8825</c:v>
                </c:pt>
                <c:pt idx="87">
                  <c:v>47.215000000000003</c:v>
                </c:pt>
                <c:pt idx="88">
                  <c:v>47.547499999999999</c:v>
                </c:pt>
                <c:pt idx="89">
                  <c:v>47.88</c:v>
                </c:pt>
                <c:pt idx="90">
                  <c:v>48.212499999999999</c:v>
                </c:pt>
                <c:pt idx="91">
                  <c:v>48.545000000000002</c:v>
                </c:pt>
                <c:pt idx="92">
                  <c:v>48.877499999999998</c:v>
                </c:pt>
                <c:pt idx="93">
                  <c:v>49.21</c:v>
                </c:pt>
                <c:pt idx="94">
                  <c:v>49.6533333333333</c:v>
                </c:pt>
                <c:pt idx="95">
                  <c:v>50.0966666666666</c:v>
                </c:pt>
                <c:pt idx="96">
                  <c:v>50.54</c:v>
                </c:pt>
                <c:pt idx="97">
                  <c:v>50.761666666666599</c:v>
                </c:pt>
                <c:pt idx="98">
                  <c:v>50.983333333333299</c:v>
                </c:pt>
                <c:pt idx="99">
                  <c:v>51.204999999999998</c:v>
                </c:pt>
                <c:pt idx="100">
                  <c:v>51.426666666666598</c:v>
                </c:pt>
                <c:pt idx="101">
                  <c:v>51.648333333333298</c:v>
                </c:pt>
                <c:pt idx="102">
                  <c:v>51.87</c:v>
                </c:pt>
                <c:pt idx="103">
                  <c:v>52.202500000000001</c:v>
                </c:pt>
                <c:pt idx="104">
                  <c:v>52.534999999999997</c:v>
                </c:pt>
                <c:pt idx="105">
                  <c:v>52.8675</c:v>
                </c:pt>
                <c:pt idx="106">
                  <c:v>53.2</c:v>
                </c:pt>
                <c:pt idx="107">
                  <c:v>53.643333333333302</c:v>
                </c:pt>
                <c:pt idx="108">
                  <c:v>54.086666666666602</c:v>
                </c:pt>
                <c:pt idx="109">
                  <c:v>54.53</c:v>
                </c:pt>
                <c:pt idx="110">
                  <c:v>54.751666666666601</c:v>
                </c:pt>
                <c:pt idx="111">
                  <c:v>54.973333333333301</c:v>
                </c:pt>
                <c:pt idx="112">
                  <c:v>55.195</c:v>
                </c:pt>
                <c:pt idx="113">
                  <c:v>55.4166666666666</c:v>
                </c:pt>
                <c:pt idx="114">
                  <c:v>55.6383333333333</c:v>
                </c:pt>
                <c:pt idx="115">
                  <c:v>55.86</c:v>
                </c:pt>
                <c:pt idx="116">
                  <c:v>56.125999999999898</c:v>
                </c:pt>
                <c:pt idx="117">
                  <c:v>56.392000000000003</c:v>
                </c:pt>
                <c:pt idx="118">
                  <c:v>56.658000000000001</c:v>
                </c:pt>
                <c:pt idx="119">
                  <c:v>56.923999999999999</c:v>
                </c:pt>
                <c:pt idx="120">
                  <c:v>57.189999999999898</c:v>
                </c:pt>
                <c:pt idx="121">
                  <c:v>57.455999999999896</c:v>
                </c:pt>
                <c:pt idx="122">
                  <c:v>57.722000000000001</c:v>
                </c:pt>
                <c:pt idx="123">
                  <c:v>57.988</c:v>
                </c:pt>
                <c:pt idx="124">
                  <c:v>58.253999999999898</c:v>
                </c:pt>
                <c:pt idx="125">
                  <c:v>58.519999999999897</c:v>
                </c:pt>
                <c:pt idx="126">
                  <c:v>58.741666666666603</c:v>
                </c:pt>
                <c:pt idx="127">
                  <c:v>58.963333333333303</c:v>
                </c:pt>
                <c:pt idx="128">
                  <c:v>59.184999999999903</c:v>
                </c:pt>
                <c:pt idx="129">
                  <c:v>59.406666666666602</c:v>
                </c:pt>
                <c:pt idx="130">
                  <c:v>59.628333333333302</c:v>
                </c:pt>
                <c:pt idx="131">
                  <c:v>59.849999999999902</c:v>
                </c:pt>
                <c:pt idx="132">
                  <c:v>61.1799999999999</c:v>
                </c:pt>
                <c:pt idx="133">
                  <c:v>61.4016666666666</c:v>
                </c:pt>
                <c:pt idx="134">
                  <c:v>61.623333333333299</c:v>
                </c:pt>
                <c:pt idx="135">
                  <c:v>61.844999999999899</c:v>
                </c:pt>
                <c:pt idx="136">
                  <c:v>62.066666666666599</c:v>
                </c:pt>
                <c:pt idx="137">
                  <c:v>62.288333333333298</c:v>
                </c:pt>
                <c:pt idx="138">
                  <c:v>62.509999999999899</c:v>
                </c:pt>
                <c:pt idx="139">
                  <c:v>62.676249999999897</c:v>
                </c:pt>
                <c:pt idx="140">
                  <c:v>62.842499999999902</c:v>
                </c:pt>
                <c:pt idx="141">
                  <c:v>63.0087499999999</c:v>
                </c:pt>
                <c:pt idx="142">
                  <c:v>63.174999999999898</c:v>
                </c:pt>
                <c:pt idx="143">
                  <c:v>63.341249999999903</c:v>
                </c:pt>
                <c:pt idx="144">
                  <c:v>63.507499999999901</c:v>
                </c:pt>
                <c:pt idx="145">
                  <c:v>63.673749999999899</c:v>
                </c:pt>
                <c:pt idx="146">
                  <c:v>63.839999999999897</c:v>
                </c:pt>
                <c:pt idx="147">
                  <c:v>63.987777777777701</c:v>
                </c:pt>
                <c:pt idx="148">
                  <c:v>64.135555555555499</c:v>
                </c:pt>
                <c:pt idx="149">
                  <c:v>64.283333333333303</c:v>
                </c:pt>
                <c:pt idx="150">
                  <c:v>64.431111111111093</c:v>
                </c:pt>
                <c:pt idx="151">
                  <c:v>64.578888888888798</c:v>
                </c:pt>
                <c:pt idx="152">
                  <c:v>64.726666666666603</c:v>
                </c:pt>
                <c:pt idx="153">
                  <c:v>64.874444444444407</c:v>
                </c:pt>
                <c:pt idx="154">
                  <c:v>65.022222222222197</c:v>
                </c:pt>
                <c:pt idx="155">
                  <c:v>65.169999999999902</c:v>
                </c:pt>
                <c:pt idx="156">
                  <c:v>65.613333333333301</c:v>
                </c:pt>
                <c:pt idx="157">
                  <c:v>66.056666666666601</c:v>
                </c:pt>
                <c:pt idx="158">
                  <c:v>66.499999999999901</c:v>
                </c:pt>
                <c:pt idx="159">
                  <c:v>67.829999999999899</c:v>
                </c:pt>
                <c:pt idx="160">
                  <c:v>68.095999999999904</c:v>
                </c:pt>
                <c:pt idx="161">
                  <c:v>68.361999999999895</c:v>
                </c:pt>
                <c:pt idx="162">
                  <c:v>68.627999999999901</c:v>
                </c:pt>
                <c:pt idx="163">
                  <c:v>68.893999999999906</c:v>
                </c:pt>
                <c:pt idx="164">
                  <c:v>69.159999999999897</c:v>
                </c:pt>
                <c:pt idx="165">
                  <c:v>70.489999999999895</c:v>
                </c:pt>
                <c:pt idx="166">
                  <c:v>71.154999999999902</c:v>
                </c:pt>
                <c:pt idx="167">
                  <c:v>71.819999999999894</c:v>
                </c:pt>
                <c:pt idx="168">
                  <c:v>72.4849999999999</c:v>
                </c:pt>
                <c:pt idx="169">
                  <c:v>73.149999999999906</c:v>
                </c:pt>
                <c:pt idx="170">
                  <c:v>73.814999999999898</c:v>
                </c:pt>
                <c:pt idx="171">
                  <c:v>74.479999999999905</c:v>
                </c:pt>
                <c:pt idx="172">
                  <c:v>75.144999999999897</c:v>
                </c:pt>
                <c:pt idx="173">
                  <c:v>75.809999999999903</c:v>
                </c:pt>
                <c:pt idx="174">
                  <c:v>75.942999999999898</c:v>
                </c:pt>
                <c:pt idx="175">
                  <c:v>76.075999999999894</c:v>
                </c:pt>
                <c:pt idx="176">
                  <c:v>76.208999999999904</c:v>
                </c:pt>
                <c:pt idx="177">
                  <c:v>76.341999999999899</c:v>
                </c:pt>
                <c:pt idx="178">
                  <c:v>76.474999999999895</c:v>
                </c:pt>
                <c:pt idx="179">
                  <c:v>76.607999999999905</c:v>
                </c:pt>
                <c:pt idx="180">
                  <c:v>76.7409999999999</c:v>
                </c:pt>
                <c:pt idx="181">
                  <c:v>76.873999999999896</c:v>
                </c:pt>
                <c:pt idx="182">
                  <c:v>77.006999999999906</c:v>
                </c:pt>
                <c:pt idx="183">
                  <c:v>77.139999999999901</c:v>
                </c:pt>
                <c:pt idx="184">
                  <c:v>77.804999999999893</c:v>
                </c:pt>
                <c:pt idx="185">
                  <c:v>78.469999999999899</c:v>
                </c:pt>
                <c:pt idx="186">
                  <c:v>79.134999999999906</c:v>
                </c:pt>
                <c:pt idx="187">
                  <c:v>79.799999999999898</c:v>
                </c:pt>
                <c:pt idx="188">
                  <c:v>80.464999999999904</c:v>
                </c:pt>
                <c:pt idx="189">
                  <c:v>81.129999999999896</c:v>
                </c:pt>
                <c:pt idx="190">
                  <c:v>82.459999999999894</c:v>
                </c:pt>
                <c:pt idx="191">
                  <c:v>83.789999999999907</c:v>
                </c:pt>
                <c:pt idx="192">
                  <c:v>84.233333333333206</c:v>
                </c:pt>
                <c:pt idx="193">
                  <c:v>84.676666666666605</c:v>
                </c:pt>
                <c:pt idx="194">
                  <c:v>85.119999999999905</c:v>
                </c:pt>
              </c:numCache>
            </c:numRef>
          </c:xVal>
          <c:yVal>
            <c:numRef>
              <c:f>'14'!$C$1:$C$195</c:f>
              <c:numCache>
                <c:formatCode>General</c:formatCode>
                <c:ptCount val="195"/>
                <c:pt idx="0">
                  <c:v>8597</c:v>
                </c:pt>
                <c:pt idx="1">
                  <c:v>8480</c:v>
                </c:pt>
                <c:pt idx="2">
                  <c:v>8553</c:v>
                </c:pt>
                <c:pt idx="3">
                  <c:v>8141</c:v>
                </c:pt>
                <c:pt idx="4">
                  <c:v>8121</c:v>
                </c:pt>
                <c:pt idx="5">
                  <c:v>8737</c:v>
                </c:pt>
                <c:pt idx="6">
                  <c:v>8538</c:v>
                </c:pt>
                <c:pt idx="7">
                  <c:v>8365</c:v>
                </c:pt>
                <c:pt idx="8">
                  <c:v>9096</c:v>
                </c:pt>
                <c:pt idx="9">
                  <c:v>8713</c:v>
                </c:pt>
                <c:pt idx="10">
                  <c:v>8221</c:v>
                </c:pt>
                <c:pt idx="11">
                  <c:v>7907</c:v>
                </c:pt>
                <c:pt idx="12">
                  <c:v>7592</c:v>
                </c:pt>
                <c:pt idx="13">
                  <c:v>8179</c:v>
                </c:pt>
                <c:pt idx="14">
                  <c:v>7420</c:v>
                </c:pt>
                <c:pt idx="15">
                  <c:v>8026</c:v>
                </c:pt>
                <c:pt idx="16">
                  <c:v>8509</c:v>
                </c:pt>
                <c:pt idx="17">
                  <c:v>8511</c:v>
                </c:pt>
                <c:pt idx="18">
                  <c:v>8146</c:v>
                </c:pt>
                <c:pt idx="19">
                  <c:v>8408</c:v>
                </c:pt>
                <c:pt idx="20">
                  <c:v>8341</c:v>
                </c:pt>
                <c:pt idx="21">
                  <c:v>9624</c:v>
                </c:pt>
                <c:pt idx="22">
                  <c:v>9332</c:v>
                </c:pt>
                <c:pt idx="23">
                  <c:v>8938</c:v>
                </c:pt>
                <c:pt idx="24">
                  <c:v>8854</c:v>
                </c:pt>
                <c:pt idx="25">
                  <c:v>8691</c:v>
                </c:pt>
                <c:pt idx="26">
                  <c:v>9267</c:v>
                </c:pt>
                <c:pt idx="27">
                  <c:v>9206</c:v>
                </c:pt>
                <c:pt idx="28">
                  <c:v>8554</c:v>
                </c:pt>
                <c:pt idx="29">
                  <c:v>8197</c:v>
                </c:pt>
                <c:pt idx="30">
                  <c:v>8530</c:v>
                </c:pt>
                <c:pt idx="31">
                  <c:v>9006</c:v>
                </c:pt>
                <c:pt idx="32">
                  <c:v>7887</c:v>
                </c:pt>
                <c:pt idx="33">
                  <c:v>7196</c:v>
                </c:pt>
                <c:pt idx="34">
                  <c:v>8674</c:v>
                </c:pt>
                <c:pt idx="35">
                  <c:v>8813</c:v>
                </c:pt>
                <c:pt idx="36">
                  <c:v>8964</c:v>
                </c:pt>
                <c:pt idx="37">
                  <c:v>7778</c:v>
                </c:pt>
                <c:pt idx="38">
                  <c:v>8410</c:v>
                </c:pt>
                <c:pt idx="39">
                  <c:v>8303</c:v>
                </c:pt>
                <c:pt idx="40">
                  <c:v>8864</c:v>
                </c:pt>
                <c:pt idx="41">
                  <c:v>9808</c:v>
                </c:pt>
                <c:pt idx="42">
                  <c:v>9295</c:v>
                </c:pt>
                <c:pt idx="43">
                  <c:v>8113</c:v>
                </c:pt>
                <c:pt idx="44">
                  <c:v>7693</c:v>
                </c:pt>
                <c:pt idx="45">
                  <c:v>8651</c:v>
                </c:pt>
                <c:pt idx="46">
                  <c:v>9428</c:v>
                </c:pt>
                <c:pt idx="47">
                  <c:v>9353</c:v>
                </c:pt>
                <c:pt idx="48">
                  <c:v>8296</c:v>
                </c:pt>
                <c:pt idx="49">
                  <c:v>7664</c:v>
                </c:pt>
                <c:pt idx="50">
                  <c:v>8116</c:v>
                </c:pt>
                <c:pt idx="51">
                  <c:v>8443</c:v>
                </c:pt>
                <c:pt idx="52">
                  <c:v>9727</c:v>
                </c:pt>
                <c:pt idx="53">
                  <c:v>8741</c:v>
                </c:pt>
                <c:pt idx="54">
                  <c:v>7394</c:v>
                </c:pt>
                <c:pt idx="55">
                  <c:v>8082</c:v>
                </c:pt>
                <c:pt idx="56">
                  <c:v>8140</c:v>
                </c:pt>
                <c:pt idx="57">
                  <c:v>9639</c:v>
                </c:pt>
                <c:pt idx="58">
                  <c:v>8864</c:v>
                </c:pt>
                <c:pt idx="59">
                  <c:v>7790</c:v>
                </c:pt>
                <c:pt idx="60">
                  <c:v>7325</c:v>
                </c:pt>
                <c:pt idx="61">
                  <c:v>7340</c:v>
                </c:pt>
                <c:pt idx="62">
                  <c:v>9155</c:v>
                </c:pt>
                <c:pt idx="63">
                  <c:v>9258</c:v>
                </c:pt>
                <c:pt idx="64">
                  <c:v>7996</c:v>
                </c:pt>
                <c:pt idx="65">
                  <c:v>8347</c:v>
                </c:pt>
                <c:pt idx="66">
                  <c:v>7879</c:v>
                </c:pt>
                <c:pt idx="67">
                  <c:v>8359</c:v>
                </c:pt>
                <c:pt idx="68">
                  <c:v>9531</c:v>
                </c:pt>
                <c:pt idx="69">
                  <c:v>9800</c:v>
                </c:pt>
                <c:pt idx="70">
                  <c:v>9165</c:v>
                </c:pt>
                <c:pt idx="71">
                  <c:v>8296</c:v>
                </c:pt>
                <c:pt idx="72">
                  <c:v>7212</c:v>
                </c:pt>
                <c:pt idx="73">
                  <c:v>8170</c:v>
                </c:pt>
                <c:pt idx="74">
                  <c:v>9078</c:v>
                </c:pt>
                <c:pt idx="75">
                  <c:v>9214</c:v>
                </c:pt>
                <c:pt idx="76">
                  <c:v>9245</c:v>
                </c:pt>
                <c:pt idx="77">
                  <c:v>7700</c:v>
                </c:pt>
                <c:pt idx="78">
                  <c:v>7484</c:v>
                </c:pt>
                <c:pt idx="79">
                  <c:v>7682</c:v>
                </c:pt>
                <c:pt idx="80">
                  <c:v>8045</c:v>
                </c:pt>
                <c:pt idx="81">
                  <c:v>9252</c:v>
                </c:pt>
                <c:pt idx="82">
                  <c:v>9889</c:v>
                </c:pt>
                <c:pt idx="83">
                  <c:v>8387</c:v>
                </c:pt>
                <c:pt idx="84">
                  <c:v>8094</c:v>
                </c:pt>
                <c:pt idx="85">
                  <c:v>6861</c:v>
                </c:pt>
                <c:pt idx="86">
                  <c:v>7346</c:v>
                </c:pt>
                <c:pt idx="87">
                  <c:v>8161</c:v>
                </c:pt>
                <c:pt idx="88">
                  <c:v>9380</c:v>
                </c:pt>
                <c:pt idx="89">
                  <c:v>9815</c:v>
                </c:pt>
                <c:pt idx="90">
                  <c:v>9415</c:v>
                </c:pt>
                <c:pt idx="91">
                  <c:v>8823</c:v>
                </c:pt>
                <c:pt idx="92">
                  <c:v>7196</c:v>
                </c:pt>
                <c:pt idx="93">
                  <c:v>6982</c:v>
                </c:pt>
                <c:pt idx="94">
                  <c:v>7314</c:v>
                </c:pt>
                <c:pt idx="95">
                  <c:v>7960</c:v>
                </c:pt>
                <c:pt idx="96">
                  <c:v>9872</c:v>
                </c:pt>
                <c:pt idx="97">
                  <c:v>9640</c:v>
                </c:pt>
                <c:pt idx="98">
                  <c:v>9438</c:v>
                </c:pt>
                <c:pt idx="99">
                  <c:v>8467</c:v>
                </c:pt>
                <c:pt idx="100">
                  <c:v>7663</c:v>
                </c:pt>
                <c:pt idx="101">
                  <c:v>7241</c:v>
                </c:pt>
                <c:pt idx="102">
                  <c:v>7139</c:v>
                </c:pt>
                <c:pt idx="103">
                  <c:v>7145</c:v>
                </c:pt>
                <c:pt idx="104">
                  <c:v>9082</c:v>
                </c:pt>
                <c:pt idx="105">
                  <c:v>9681</c:v>
                </c:pt>
                <c:pt idx="106">
                  <c:v>9692</c:v>
                </c:pt>
                <c:pt idx="107">
                  <c:v>9151</c:v>
                </c:pt>
                <c:pt idx="108">
                  <c:v>8157</c:v>
                </c:pt>
                <c:pt idx="109">
                  <c:v>7098</c:v>
                </c:pt>
                <c:pt idx="110">
                  <c:v>7116</c:v>
                </c:pt>
                <c:pt idx="111">
                  <c:v>7352</c:v>
                </c:pt>
                <c:pt idx="112">
                  <c:v>7139</c:v>
                </c:pt>
                <c:pt idx="113">
                  <c:v>8189</c:v>
                </c:pt>
                <c:pt idx="114">
                  <c:v>9124</c:v>
                </c:pt>
                <c:pt idx="115">
                  <c:v>9464</c:v>
                </c:pt>
                <c:pt idx="116">
                  <c:v>9260</c:v>
                </c:pt>
                <c:pt idx="117">
                  <c:v>9041</c:v>
                </c:pt>
                <c:pt idx="118">
                  <c:v>8118</c:v>
                </c:pt>
                <c:pt idx="119">
                  <c:v>7770</c:v>
                </c:pt>
                <c:pt idx="120">
                  <c:v>6814</c:v>
                </c:pt>
                <c:pt idx="121">
                  <c:v>6914</c:v>
                </c:pt>
                <c:pt idx="122">
                  <c:v>7890</c:v>
                </c:pt>
                <c:pt idx="123">
                  <c:v>8065</c:v>
                </c:pt>
                <c:pt idx="124">
                  <c:v>8682</c:v>
                </c:pt>
                <c:pt idx="125">
                  <c:v>9909</c:v>
                </c:pt>
                <c:pt idx="126">
                  <c:v>9640</c:v>
                </c:pt>
                <c:pt idx="127">
                  <c:v>9051</c:v>
                </c:pt>
                <c:pt idx="128">
                  <c:v>8490</c:v>
                </c:pt>
                <c:pt idx="129">
                  <c:v>7730</c:v>
                </c:pt>
                <c:pt idx="130">
                  <c:v>7063</c:v>
                </c:pt>
                <c:pt idx="131">
                  <c:v>7143</c:v>
                </c:pt>
                <c:pt idx="132">
                  <c:v>6554</c:v>
                </c:pt>
                <c:pt idx="133">
                  <c:v>7424</c:v>
                </c:pt>
                <c:pt idx="134">
                  <c:v>7191</c:v>
                </c:pt>
                <c:pt idx="135">
                  <c:v>8482</c:v>
                </c:pt>
                <c:pt idx="136">
                  <c:v>9350</c:v>
                </c:pt>
                <c:pt idx="137">
                  <c:v>9492</c:v>
                </c:pt>
                <c:pt idx="138">
                  <c:v>9495</c:v>
                </c:pt>
                <c:pt idx="139">
                  <c:v>9417</c:v>
                </c:pt>
                <c:pt idx="140">
                  <c:v>9209</c:v>
                </c:pt>
                <c:pt idx="141">
                  <c:v>9340</c:v>
                </c:pt>
                <c:pt idx="142">
                  <c:v>9021</c:v>
                </c:pt>
                <c:pt idx="143">
                  <c:v>8203</c:v>
                </c:pt>
                <c:pt idx="144">
                  <c:v>7543</c:v>
                </c:pt>
                <c:pt idx="145">
                  <c:v>7496</c:v>
                </c:pt>
                <c:pt idx="146">
                  <c:v>7025</c:v>
                </c:pt>
                <c:pt idx="147">
                  <c:v>7910</c:v>
                </c:pt>
                <c:pt idx="148">
                  <c:v>7628</c:v>
                </c:pt>
                <c:pt idx="149">
                  <c:v>8353</c:v>
                </c:pt>
                <c:pt idx="150">
                  <c:v>8695</c:v>
                </c:pt>
                <c:pt idx="151">
                  <c:v>9682</c:v>
                </c:pt>
                <c:pt idx="152">
                  <c:v>9654</c:v>
                </c:pt>
                <c:pt idx="153">
                  <c:v>9801</c:v>
                </c:pt>
                <c:pt idx="154">
                  <c:v>10107</c:v>
                </c:pt>
                <c:pt idx="155">
                  <c:v>10185</c:v>
                </c:pt>
                <c:pt idx="156">
                  <c:v>9526</c:v>
                </c:pt>
                <c:pt idx="157">
                  <c:v>8928</c:v>
                </c:pt>
                <c:pt idx="158">
                  <c:v>8925</c:v>
                </c:pt>
                <c:pt idx="159">
                  <c:v>9114</c:v>
                </c:pt>
                <c:pt idx="160">
                  <c:v>9029</c:v>
                </c:pt>
                <c:pt idx="161">
                  <c:v>7888</c:v>
                </c:pt>
                <c:pt idx="162">
                  <c:v>7768</c:v>
                </c:pt>
                <c:pt idx="163">
                  <c:v>7628</c:v>
                </c:pt>
                <c:pt idx="164">
                  <c:v>6730</c:v>
                </c:pt>
                <c:pt idx="165">
                  <c:v>7159</c:v>
                </c:pt>
                <c:pt idx="166">
                  <c:v>7025</c:v>
                </c:pt>
                <c:pt idx="167">
                  <c:v>7836</c:v>
                </c:pt>
                <c:pt idx="168">
                  <c:v>7798</c:v>
                </c:pt>
                <c:pt idx="169">
                  <c:v>7556</c:v>
                </c:pt>
                <c:pt idx="170">
                  <c:v>7827</c:v>
                </c:pt>
                <c:pt idx="171">
                  <c:v>8091</c:v>
                </c:pt>
                <c:pt idx="172">
                  <c:v>7947</c:v>
                </c:pt>
                <c:pt idx="173">
                  <c:v>7801</c:v>
                </c:pt>
                <c:pt idx="174">
                  <c:v>8286</c:v>
                </c:pt>
                <c:pt idx="175">
                  <c:v>8228</c:v>
                </c:pt>
                <c:pt idx="176">
                  <c:v>8626</c:v>
                </c:pt>
                <c:pt idx="177">
                  <c:v>9141</c:v>
                </c:pt>
                <c:pt idx="178">
                  <c:v>9017</c:v>
                </c:pt>
                <c:pt idx="179">
                  <c:v>9148</c:v>
                </c:pt>
                <c:pt idx="180">
                  <c:v>9070</c:v>
                </c:pt>
                <c:pt idx="181">
                  <c:v>9785</c:v>
                </c:pt>
                <c:pt idx="182">
                  <c:v>9837</c:v>
                </c:pt>
                <c:pt idx="183">
                  <c:v>10066</c:v>
                </c:pt>
                <c:pt idx="184">
                  <c:v>9961</c:v>
                </c:pt>
                <c:pt idx="185">
                  <c:v>9854</c:v>
                </c:pt>
                <c:pt idx="186">
                  <c:v>10084</c:v>
                </c:pt>
                <c:pt idx="187">
                  <c:v>9945</c:v>
                </c:pt>
                <c:pt idx="188">
                  <c:v>10160</c:v>
                </c:pt>
                <c:pt idx="189">
                  <c:v>9940</c:v>
                </c:pt>
                <c:pt idx="190">
                  <c:v>10218</c:v>
                </c:pt>
                <c:pt idx="191">
                  <c:v>10102</c:v>
                </c:pt>
                <c:pt idx="192">
                  <c:v>10105</c:v>
                </c:pt>
                <c:pt idx="193">
                  <c:v>9865</c:v>
                </c:pt>
                <c:pt idx="194">
                  <c:v>9783</c:v>
                </c:pt>
              </c:numCache>
            </c:numRef>
          </c:yVal>
          <c:smooth val="0"/>
          <c:extLst xmlns:c16r2="http://schemas.microsoft.com/office/drawing/2015/06/chart">
            <c:ext xmlns:c16="http://schemas.microsoft.com/office/drawing/2014/chart" uri="{C3380CC4-5D6E-409C-BE32-E72D297353CC}">
              <c16:uniqueId val="{00000000-F758-4BE4-8B55-9BB1CB4B9376}"/>
            </c:ext>
          </c:extLst>
        </c:ser>
        <c:dLbls>
          <c:showLegendKey val="0"/>
          <c:showVal val="0"/>
          <c:showCatName val="0"/>
          <c:showSerName val="0"/>
          <c:showPercent val="0"/>
          <c:showBubbleSize val="0"/>
        </c:dLbls>
        <c:axId val="391259168"/>
        <c:axId val="391262304"/>
      </c:scatterChart>
      <c:valAx>
        <c:axId val="391259168"/>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62304"/>
        <c:crosses val="autoZero"/>
        <c:crossBetween val="midCat"/>
      </c:valAx>
      <c:valAx>
        <c:axId val="391262304"/>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5916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034305171313039E-2"/>
          <c:y val="2.9053747799597341E-2"/>
          <c:w val="0.89101579059374336"/>
          <c:h val="0.83636713846220145"/>
        </c:manualLayout>
      </c:layout>
      <c:scatterChart>
        <c:scatterStyle val="lineMarker"/>
        <c:varyColors val="0"/>
        <c:ser>
          <c:idx val="0"/>
          <c:order val="0"/>
          <c:tx>
            <c:v>11次高調波</c:v>
          </c:tx>
          <c:spPr>
            <a:ln w="19050" cap="rnd">
              <a:solidFill>
                <a:schemeClr val="accent1"/>
              </a:solidFill>
              <a:round/>
            </a:ln>
            <a:effectLst/>
          </c:spPr>
          <c:marker>
            <c:symbol val="none"/>
          </c:marker>
          <c:xVal>
            <c:numRef>
              <c:f>'11'!$B$1:$B$195</c:f>
              <c:numCache>
                <c:formatCode>General</c:formatCode>
                <c:ptCount val="195"/>
                <c:pt idx="0">
                  <c:v>0</c:v>
                </c:pt>
                <c:pt idx="1">
                  <c:v>0.22166666666666701</c:v>
                </c:pt>
                <c:pt idx="2">
                  <c:v>0.44333333333333302</c:v>
                </c:pt>
                <c:pt idx="3">
                  <c:v>0.66500000000000004</c:v>
                </c:pt>
                <c:pt idx="4">
                  <c:v>0.88666666666666705</c:v>
                </c:pt>
                <c:pt idx="5">
                  <c:v>1.1083333333333301</c:v>
                </c:pt>
                <c:pt idx="6">
                  <c:v>1.33</c:v>
                </c:pt>
                <c:pt idx="7">
                  <c:v>2.66</c:v>
                </c:pt>
                <c:pt idx="8">
                  <c:v>3.3250000000000002</c:v>
                </c:pt>
                <c:pt idx="9">
                  <c:v>3.99</c:v>
                </c:pt>
                <c:pt idx="10">
                  <c:v>4.43333333333333</c:v>
                </c:pt>
                <c:pt idx="11">
                  <c:v>4.8766666666666696</c:v>
                </c:pt>
                <c:pt idx="12">
                  <c:v>5.32</c:v>
                </c:pt>
                <c:pt idx="13">
                  <c:v>5.9850000000000003</c:v>
                </c:pt>
                <c:pt idx="14">
                  <c:v>6.65</c:v>
                </c:pt>
                <c:pt idx="15">
                  <c:v>7.3150000000000004</c:v>
                </c:pt>
                <c:pt idx="16">
                  <c:v>7.98</c:v>
                </c:pt>
                <c:pt idx="17">
                  <c:v>9.31</c:v>
                </c:pt>
                <c:pt idx="18">
                  <c:v>9.5760000000000005</c:v>
                </c:pt>
                <c:pt idx="19">
                  <c:v>9.8420000000000005</c:v>
                </c:pt>
                <c:pt idx="20">
                  <c:v>10.108000000000001</c:v>
                </c:pt>
                <c:pt idx="21">
                  <c:v>10.374000000000001</c:v>
                </c:pt>
                <c:pt idx="22">
                  <c:v>10.64</c:v>
                </c:pt>
                <c:pt idx="23">
                  <c:v>11.0833333333333</c:v>
                </c:pt>
                <c:pt idx="24">
                  <c:v>11.526666666666699</c:v>
                </c:pt>
                <c:pt idx="25">
                  <c:v>11.97</c:v>
                </c:pt>
                <c:pt idx="26">
                  <c:v>12.635</c:v>
                </c:pt>
                <c:pt idx="27">
                  <c:v>13.3</c:v>
                </c:pt>
                <c:pt idx="28">
                  <c:v>13.965</c:v>
                </c:pt>
                <c:pt idx="29">
                  <c:v>14.63</c:v>
                </c:pt>
                <c:pt idx="30">
                  <c:v>15.0733333333333</c:v>
                </c:pt>
                <c:pt idx="31">
                  <c:v>15.516666666666699</c:v>
                </c:pt>
                <c:pt idx="32">
                  <c:v>15.96</c:v>
                </c:pt>
                <c:pt idx="33">
                  <c:v>16.625</c:v>
                </c:pt>
                <c:pt idx="34">
                  <c:v>17.29</c:v>
                </c:pt>
                <c:pt idx="35">
                  <c:v>17.954999999999998</c:v>
                </c:pt>
                <c:pt idx="36">
                  <c:v>18.62</c:v>
                </c:pt>
                <c:pt idx="37">
                  <c:v>19.063333333333301</c:v>
                </c:pt>
                <c:pt idx="38">
                  <c:v>19.5066666666667</c:v>
                </c:pt>
                <c:pt idx="39">
                  <c:v>19.95</c:v>
                </c:pt>
                <c:pt idx="40">
                  <c:v>20.393333333333299</c:v>
                </c:pt>
                <c:pt idx="41">
                  <c:v>20.836666666666702</c:v>
                </c:pt>
                <c:pt idx="42">
                  <c:v>21.28</c:v>
                </c:pt>
                <c:pt idx="43">
                  <c:v>22.61</c:v>
                </c:pt>
                <c:pt idx="44">
                  <c:v>23.053333333333299</c:v>
                </c:pt>
                <c:pt idx="45">
                  <c:v>23.496666666666702</c:v>
                </c:pt>
                <c:pt idx="46">
                  <c:v>23.94</c:v>
                </c:pt>
                <c:pt idx="47">
                  <c:v>24.383333333333301</c:v>
                </c:pt>
                <c:pt idx="48">
                  <c:v>24.8266666666667</c:v>
                </c:pt>
                <c:pt idx="49">
                  <c:v>25.27</c:v>
                </c:pt>
                <c:pt idx="50">
                  <c:v>25.934999999999999</c:v>
                </c:pt>
                <c:pt idx="51">
                  <c:v>26.6</c:v>
                </c:pt>
                <c:pt idx="52">
                  <c:v>27.043333333333301</c:v>
                </c:pt>
                <c:pt idx="53">
                  <c:v>27.4866666666667</c:v>
                </c:pt>
                <c:pt idx="54">
                  <c:v>27.93</c:v>
                </c:pt>
                <c:pt idx="55">
                  <c:v>28.373333333333299</c:v>
                </c:pt>
                <c:pt idx="56">
                  <c:v>28.816666666666698</c:v>
                </c:pt>
                <c:pt idx="57">
                  <c:v>29.26</c:v>
                </c:pt>
                <c:pt idx="58">
                  <c:v>29.703333333333301</c:v>
                </c:pt>
                <c:pt idx="59">
                  <c:v>30.1466666666667</c:v>
                </c:pt>
                <c:pt idx="60">
                  <c:v>30.59</c:v>
                </c:pt>
                <c:pt idx="61">
                  <c:v>31.033333333333299</c:v>
                </c:pt>
                <c:pt idx="62">
                  <c:v>31.476666666666599</c:v>
                </c:pt>
                <c:pt idx="63">
                  <c:v>31.92</c:v>
                </c:pt>
                <c:pt idx="64">
                  <c:v>32.363333333333301</c:v>
                </c:pt>
                <c:pt idx="65">
                  <c:v>32.806666666666601</c:v>
                </c:pt>
                <c:pt idx="66">
                  <c:v>33.25</c:v>
                </c:pt>
                <c:pt idx="67">
                  <c:v>33.6933333333333</c:v>
                </c:pt>
                <c:pt idx="68">
                  <c:v>34.136666666666599</c:v>
                </c:pt>
                <c:pt idx="69">
                  <c:v>34.58</c:v>
                </c:pt>
                <c:pt idx="70">
                  <c:v>35.244999999999997</c:v>
                </c:pt>
                <c:pt idx="71">
                  <c:v>35.909999999999997</c:v>
                </c:pt>
                <c:pt idx="72">
                  <c:v>36.2425</c:v>
                </c:pt>
                <c:pt idx="73">
                  <c:v>36.575000000000003</c:v>
                </c:pt>
                <c:pt idx="74">
                  <c:v>36.907499999999999</c:v>
                </c:pt>
                <c:pt idx="75">
                  <c:v>37.24</c:v>
                </c:pt>
                <c:pt idx="76">
                  <c:v>37.683333333333302</c:v>
                </c:pt>
                <c:pt idx="77">
                  <c:v>38.126666666666601</c:v>
                </c:pt>
                <c:pt idx="78">
                  <c:v>38.57</c:v>
                </c:pt>
                <c:pt idx="79">
                  <c:v>38.902500000000003</c:v>
                </c:pt>
                <c:pt idx="80">
                  <c:v>39.234999999999999</c:v>
                </c:pt>
                <c:pt idx="81">
                  <c:v>39.567500000000003</c:v>
                </c:pt>
                <c:pt idx="82">
                  <c:v>39.9</c:v>
                </c:pt>
                <c:pt idx="83">
                  <c:v>40.343333333333298</c:v>
                </c:pt>
                <c:pt idx="84">
                  <c:v>40.786666666666598</c:v>
                </c:pt>
                <c:pt idx="85">
                  <c:v>41.23</c:v>
                </c:pt>
                <c:pt idx="86">
                  <c:v>41.5625</c:v>
                </c:pt>
                <c:pt idx="87">
                  <c:v>41.895000000000003</c:v>
                </c:pt>
                <c:pt idx="88">
                  <c:v>42.227499999999999</c:v>
                </c:pt>
                <c:pt idx="89">
                  <c:v>42.56</c:v>
                </c:pt>
                <c:pt idx="90">
                  <c:v>43.003333333333302</c:v>
                </c:pt>
                <c:pt idx="91">
                  <c:v>43.446666666666601</c:v>
                </c:pt>
                <c:pt idx="92">
                  <c:v>43.89</c:v>
                </c:pt>
                <c:pt idx="93">
                  <c:v>44.155999999999999</c:v>
                </c:pt>
                <c:pt idx="94">
                  <c:v>44.421999999999997</c:v>
                </c:pt>
                <c:pt idx="95">
                  <c:v>44.688000000000002</c:v>
                </c:pt>
                <c:pt idx="96">
                  <c:v>44.954000000000001</c:v>
                </c:pt>
                <c:pt idx="97">
                  <c:v>45.22</c:v>
                </c:pt>
                <c:pt idx="98">
                  <c:v>45.552500000000002</c:v>
                </c:pt>
                <c:pt idx="99">
                  <c:v>45.884999999999998</c:v>
                </c:pt>
                <c:pt idx="100">
                  <c:v>46.217500000000001</c:v>
                </c:pt>
                <c:pt idx="101">
                  <c:v>46.55</c:v>
                </c:pt>
                <c:pt idx="102">
                  <c:v>46.816000000000003</c:v>
                </c:pt>
                <c:pt idx="103">
                  <c:v>47.082000000000001</c:v>
                </c:pt>
                <c:pt idx="104">
                  <c:v>47.347999999999999</c:v>
                </c:pt>
                <c:pt idx="105">
                  <c:v>47.613999999999997</c:v>
                </c:pt>
                <c:pt idx="106">
                  <c:v>47.88</c:v>
                </c:pt>
                <c:pt idx="107">
                  <c:v>48.323333333333302</c:v>
                </c:pt>
                <c:pt idx="108">
                  <c:v>48.766666666666602</c:v>
                </c:pt>
                <c:pt idx="109">
                  <c:v>49.21</c:v>
                </c:pt>
                <c:pt idx="110">
                  <c:v>49.431666666666601</c:v>
                </c:pt>
                <c:pt idx="111">
                  <c:v>49.6533333333333</c:v>
                </c:pt>
                <c:pt idx="112">
                  <c:v>49.875</c:v>
                </c:pt>
                <c:pt idx="113">
                  <c:v>50.0966666666666</c:v>
                </c:pt>
                <c:pt idx="114">
                  <c:v>50.3183333333333</c:v>
                </c:pt>
                <c:pt idx="115">
                  <c:v>50.54</c:v>
                </c:pt>
                <c:pt idx="116">
                  <c:v>50.805999999999997</c:v>
                </c:pt>
                <c:pt idx="117">
                  <c:v>51.072000000000003</c:v>
                </c:pt>
                <c:pt idx="118">
                  <c:v>51.338000000000001</c:v>
                </c:pt>
                <c:pt idx="119">
                  <c:v>51.603999999999999</c:v>
                </c:pt>
                <c:pt idx="120">
                  <c:v>51.87</c:v>
                </c:pt>
                <c:pt idx="121">
                  <c:v>52.136000000000003</c:v>
                </c:pt>
                <c:pt idx="122">
                  <c:v>52.402000000000001</c:v>
                </c:pt>
                <c:pt idx="123">
                  <c:v>52.667999999999999</c:v>
                </c:pt>
                <c:pt idx="124">
                  <c:v>52.933999999999997</c:v>
                </c:pt>
                <c:pt idx="125">
                  <c:v>53.2</c:v>
                </c:pt>
                <c:pt idx="126">
                  <c:v>53.466000000000001</c:v>
                </c:pt>
                <c:pt idx="127">
                  <c:v>53.731999999999999</c:v>
                </c:pt>
                <c:pt idx="128">
                  <c:v>53.997999999999998</c:v>
                </c:pt>
                <c:pt idx="129">
                  <c:v>54.264000000000003</c:v>
                </c:pt>
                <c:pt idx="130">
                  <c:v>54.53</c:v>
                </c:pt>
                <c:pt idx="131">
                  <c:v>55.86</c:v>
                </c:pt>
                <c:pt idx="132">
                  <c:v>56.049999999999898</c:v>
                </c:pt>
                <c:pt idx="133">
                  <c:v>56.24</c:v>
                </c:pt>
                <c:pt idx="134">
                  <c:v>56.43</c:v>
                </c:pt>
                <c:pt idx="135">
                  <c:v>56.619999999999898</c:v>
                </c:pt>
                <c:pt idx="136">
                  <c:v>56.81</c:v>
                </c:pt>
                <c:pt idx="137">
                  <c:v>57</c:v>
                </c:pt>
                <c:pt idx="138">
                  <c:v>57.189999999999898</c:v>
                </c:pt>
                <c:pt idx="139">
                  <c:v>57.379999999999903</c:v>
                </c:pt>
                <c:pt idx="140">
                  <c:v>57.57</c:v>
                </c:pt>
                <c:pt idx="141">
                  <c:v>57.759999999999899</c:v>
                </c:pt>
                <c:pt idx="142">
                  <c:v>57.949999999999903</c:v>
                </c:pt>
                <c:pt idx="143">
                  <c:v>58.14</c:v>
                </c:pt>
                <c:pt idx="144">
                  <c:v>58.329999999999899</c:v>
                </c:pt>
                <c:pt idx="145">
                  <c:v>58.519999999999897</c:v>
                </c:pt>
                <c:pt idx="146">
                  <c:v>58.709999999999901</c:v>
                </c:pt>
                <c:pt idx="147">
                  <c:v>58.899999999999899</c:v>
                </c:pt>
                <c:pt idx="148">
                  <c:v>59.089999999999897</c:v>
                </c:pt>
                <c:pt idx="149">
                  <c:v>59.279999999999902</c:v>
                </c:pt>
                <c:pt idx="150">
                  <c:v>59.469999999999899</c:v>
                </c:pt>
                <c:pt idx="151">
                  <c:v>59.659999999999897</c:v>
                </c:pt>
                <c:pt idx="152">
                  <c:v>59.849999999999902</c:v>
                </c:pt>
                <c:pt idx="153">
                  <c:v>59.997777777777699</c:v>
                </c:pt>
                <c:pt idx="154">
                  <c:v>60.145555555555497</c:v>
                </c:pt>
                <c:pt idx="155">
                  <c:v>60.293333333333301</c:v>
                </c:pt>
                <c:pt idx="156">
                  <c:v>60.441111111111098</c:v>
                </c:pt>
                <c:pt idx="157">
                  <c:v>60.588888888888803</c:v>
                </c:pt>
                <c:pt idx="158">
                  <c:v>60.736666666666601</c:v>
                </c:pt>
                <c:pt idx="159">
                  <c:v>60.884444444444398</c:v>
                </c:pt>
                <c:pt idx="160">
                  <c:v>61.032222222222202</c:v>
                </c:pt>
                <c:pt idx="161">
                  <c:v>61.1799999999999</c:v>
                </c:pt>
                <c:pt idx="162">
                  <c:v>61.844999999999899</c:v>
                </c:pt>
                <c:pt idx="163">
                  <c:v>62.509999999999899</c:v>
                </c:pt>
                <c:pt idx="164">
                  <c:v>63.174999999999898</c:v>
                </c:pt>
                <c:pt idx="165">
                  <c:v>63.839999999999897</c:v>
                </c:pt>
                <c:pt idx="166">
                  <c:v>65.169999999999902</c:v>
                </c:pt>
                <c:pt idx="167">
                  <c:v>65.243888888888804</c:v>
                </c:pt>
                <c:pt idx="168">
                  <c:v>65.317777777777707</c:v>
                </c:pt>
                <c:pt idx="169">
                  <c:v>65.391666666666595</c:v>
                </c:pt>
                <c:pt idx="170">
                  <c:v>65.465555555555497</c:v>
                </c:pt>
                <c:pt idx="171">
                  <c:v>65.539444444444399</c:v>
                </c:pt>
                <c:pt idx="172">
                  <c:v>65.613333333333301</c:v>
                </c:pt>
                <c:pt idx="173">
                  <c:v>65.687222222222204</c:v>
                </c:pt>
                <c:pt idx="174">
                  <c:v>65.761111111111106</c:v>
                </c:pt>
                <c:pt idx="175">
                  <c:v>65.834999999999994</c:v>
                </c:pt>
                <c:pt idx="176">
                  <c:v>65.908888888888796</c:v>
                </c:pt>
                <c:pt idx="177">
                  <c:v>65.982777777777699</c:v>
                </c:pt>
                <c:pt idx="178">
                  <c:v>66.056666666666601</c:v>
                </c:pt>
                <c:pt idx="179">
                  <c:v>66.130555555555503</c:v>
                </c:pt>
                <c:pt idx="180">
                  <c:v>66.204444444444405</c:v>
                </c:pt>
                <c:pt idx="181">
                  <c:v>66.278333333333293</c:v>
                </c:pt>
                <c:pt idx="182">
                  <c:v>66.352222222222196</c:v>
                </c:pt>
                <c:pt idx="183">
                  <c:v>66.426111111111098</c:v>
                </c:pt>
                <c:pt idx="184">
                  <c:v>66.499999999999901</c:v>
                </c:pt>
                <c:pt idx="185">
                  <c:v>67.829999999999899</c:v>
                </c:pt>
                <c:pt idx="186">
                  <c:v>68.095999999999904</c:v>
                </c:pt>
                <c:pt idx="187">
                  <c:v>68.361999999999895</c:v>
                </c:pt>
                <c:pt idx="188">
                  <c:v>68.627999999999901</c:v>
                </c:pt>
                <c:pt idx="189">
                  <c:v>68.893999999999906</c:v>
                </c:pt>
                <c:pt idx="190">
                  <c:v>69.159999999999897</c:v>
                </c:pt>
                <c:pt idx="191">
                  <c:v>70.489999999999895</c:v>
                </c:pt>
                <c:pt idx="192">
                  <c:v>70.822499999999906</c:v>
                </c:pt>
                <c:pt idx="193">
                  <c:v>71.154999999999902</c:v>
                </c:pt>
                <c:pt idx="194">
                  <c:v>71.487499999999898</c:v>
                </c:pt>
              </c:numCache>
            </c:numRef>
          </c:xVal>
          <c:yVal>
            <c:numRef>
              <c:f>'11'!$C$1:$C$195</c:f>
              <c:numCache>
                <c:formatCode>General</c:formatCode>
                <c:ptCount val="195"/>
                <c:pt idx="0">
                  <c:v>8133</c:v>
                </c:pt>
                <c:pt idx="1">
                  <c:v>8401</c:v>
                </c:pt>
                <c:pt idx="2">
                  <c:v>8677</c:v>
                </c:pt>
                <c:pt idx="3">
                  <c:v>8524</c:v>
                </c:pt>
                <c:pt idx="4">
                  <c:v>8719</c:v>
                </c:pt>
                <c:pt idx="5">
                  <c:v>8768</c:v>
                </c:pt>
                <c:pt idx="6">
                  <c:v>8381</c:v>
                </c:pt>
                <c:pt idx="7">
                  <c:v>8873</c:v>
                </c:pt>
                <c:pt idx="8">
                  <c:v>8414</c:v>
                </c:pt>
                <c:pt idx="9">
                  <c:v>7911</c:v>
                </c:pt>
                <c:pt idx="10">
                  <c:v>8332</c:v>
                </c:pt>
                <c:pt idx="11">
                  <c:v>8364</c:v>
                </c:pt>
                <c:pt idx="12">
                  <c:v>9020</c:v>
                </c:pt>
                <c:pt idx="13">
                  <c:v>8990</c:v>
                </c:pt>
                <c:pt idx="14">
                  <c:v>7935</c:v>
                </c:pt>
                <c:pt idx="15">
                  <c:v>8192</c:v>
                </c:pt>
                <c:pt idx="16">
                  <c:v>8408</c:v>
                </c:pt>
                <c:pt idx="17">
                  <c:v>7723</c:v>
                </c:pt>
                <c:pt idx="18">
                  <c:v>8223</c:v>
                </c:pt>
                <c:pt idx="19">
                  <c:v>8265</c:v>
                </c:pt>
                <c:pt idx="20">
                  <c:v>8404</c:v>
                </c:pt>
                <c:pt idx="21">
                  <c:v>8602</c:v>
                </c:pt>
                <c:pt idx="22">
                  <c:v>8605</c:v>
                </c:pt>
                <c:pt idx="23">
                  <c:v>8280</c:v>
                </c:pt>
                <c:pt idx="24">
                  <c:v>7971</c:v>
                </c:pt>
                <c:pt idx="25">
                  <c:v>7904</c:v>
                </c:pt>
                <c:pt idx="26">
                  <c:v>8622</c:v>
                </c:pt>
                <c:pt idx="27">
                  <c:v>8675</c:v>
                </c:pt>
                <c:pt idx="28">
                  <c:v>8093</c:v>
                </c:pt>
                <c:pt idx="29">
                  <c:v>7526</c:v>
                </c:pt>
                <c:pt idx="30">
                  <c:v>7893</c:v>
                </c:pt>
                <c:pt idx="31">
                  <c:v>8406</c:v>
                </c:pt>
                <c:pt idx="32">
                  <c:v>8460</c:v>
                </c:pt>
                <c:pt idx="33">
                  <c:v>7729</c:v>
                </c:pt>
                <c:pt idx="34">
                  <c:v>7127</c:v>
                </c:pt>
                <c:pt idx="35">
                  <c:v>8523</c:v>
                </c:pt>
                <c:pt idx="36">
                  <c:v>8549</c:v>
                </c:pt>
                <c:pt idx="37">
                  <c:v>8268</c:v>
                </c:pt>
                <c:pt idx="38">
                  <c:v>7568</c:v>
                </c:pt>
                <c:pt idx="39">
                  <c:v>7451</c:v>
                </c:pt>
                <c:pt idx="40">
                  <c:v>8001</c:v>
                </c:pt>
                <c:pt idx="41">
                  <c:v>8373</c:v>
                </c:pt>
                <c:pt idx="42">
                  <c:v>8667</c:v>
                </c:pt>
                <c:pt idx="43">
                  <c:v>6900</c:v>
                </c:pt>
                <c:pt idx="44">
                  <c:v>7364</c:v>
                </c:pt>
                <c:pt idx="45">
                  <c:v>7668</c:v>
                </c:pt>
                <c:pt idx="46">
                  <c:v>8864</c:v>
                </c:pt>
                <c:pt idx="47">
                  <c:v>8383</c:v>
                </c:pt>
                <c:pt idx="48">
                  <c:v>6875</c:v>
                </c:pt>
                <c:pt idx="49">
                  <c:v>6508</c:v>
                </c:pt>
                <c:pt idx="50">
                  <c:v>7270</c:v>
                </c:pt>
                <c:pt idx="51">
                  <c:v>9910</c:v>
                </c:pt>
                <c:pt idx="52">
                  <c:v>9272</c:v>
                </c:pt>
                <c:pt idx="53">
                  <c:v>7610</c:v>
                </c:pt>
                <c:pt idx="54">
                  <c:v>6178</c:v>
                </c:pt>
                <c:pt idx="55">
                  <c:v>7381</c:v>
                </c:pt>
                <c:pt idx="56">
                  <c:v>7817</c:v>
                </c:pt>
                <c:pt idx="57">
                  <c:v>9578</c:v>
                </c:pt>
                <c:pt idx="58">
                  <c:v>8645</c:v>
                </c:pt>
                <c:pt idx="59">
                  <c:v>6795</c:v>
                </c:pt>
                <c:pt idx="60">
                  <c:v>6510</c:v>
                </c:pt>
                <c:pt idx="61">
                  <c:v>7416</c:v>
                </c:pt>
                <c:pt idx="62">
                  <c:v>8621</c:v>
                </c:pt>
                <c:pt idx="63">
                  <c:v>9690</c:v>
                </c:pt>
                <c:pt idx="64">
                  <c:v>7433</c:v>
                </c:pt>
                <c:pt idx="65">
                  <c:v>7014</c:v>
                </c:pt>
                <c:pt idx="66">
                  <c:v>6650</c:v>
                </c:pt>
                <c:pt idx="67">
                  <c:v>7226</c:v>
                </c:pt>
                <c:pt idx="68">
                  <c:v>8863</c:v>
                </c:pt>
                <c:pt idx="69">
                  <c:v>9450</c:v>
                </c:pt>
                <c:pt idx="70">
                  <c:v>7813</c:v>
                </c:pt>
                <c:pt idx="71">
                  <c:v>6093</c:v>
                </c:pt>
                <c:pt idx="72">
                  <c:v>6502</c:v>
                </c:pt>
                <c:pt idx="73">
                  <c:v>7199</c:v>
                </c:pt>
                <c:pt idx="74">
                  <c:v>9310</c:v>
                </c:pt>
                <c:pt idx="75">
                  <c:v>10186</c:v>
                </c:pt>
                <c:pt idx="76">
                  <c:v>9219</c:v>
                </c:pt>
                <c:pt idx="77">
                  <c:v>6937</c:v>
                </c:pt>
                <c:pt idx="78">
                  <c:v>6270</c:v>
                </c:pt>
                <c:pt idx="79">
                  <c:v>7088</c:v>
                </c:pt>
                <c:pt idx="80">
                  <c:v>8364</c:v>
                </c:pt>
                <c:pt idx="81">
                  <c:v>9253</c:v>
                </c:pt>
                <c:pt idx="82">
                  <c:v>10158</c:v>
                </c:pt>
                <c:pt idx="83">
                  <c:v>8773</c:v>
                </c:pt>
                <c:pt idx="84">
                  <c:v>6430</c:v>
                </c:pt>
                <c:pt idx="85">
                  <c:v>6357</c:v>
                </c:pt>
                <c:pt idx="86">
                  <c:v>6374</c:v>
                </c:pt>
                <c:pt idx="87">
                  <c:v>7752</c:v>
                </c:pt>
                <c:pt idx="88">
                  <c:v>9340</c:v>
                </c:pt>
                <c:pt idx="89">
                  <c:v>10073</c:v>
                </c:pt>
                <c:pt idx="90">
                  <c:v>8090</c:v>
                </c:pt>
                <c:pt idx="91">
                  <c:v>7014</c:v>
                </c:pt>
                <c:pt idx="92">
                  <c:v>6104</c:v>
                </c:pt>
                <c:pt idx="93">
                  <c:v>6286</c:v>
                </c:pt>
                <c:pt idx="94">
                  <c:v>7102</c:v>
                </c:pt>
                <c:pt idx="95">
                  <c:v>8741</c:v>
                </c:pt>
                <c:pt idx="96">
                  <c:v>9355</c:v>
                </c:pt>
                <c:pt idx="97">
                  <c:v>10496</c:v>
                </c:pt>
                <c:pt idx="98">
                  <c:v>9567</c:v>
                </c:pt>
                <c:pt idx="99">
                  <c:v>7325</c:v>
                </c:pt>
                <c:pt idx="100">
                  <c:v>6383</c:v>
                </c:pt>
                <c:pt idx="101">
                  <c:v>5997</c:v>
                </c:pt>
                <c:pt idx="102">
                  <c:v>6631</c:v>
                </c:pt>
                <c:pt idx="103">
                  <c:v>7355</c:v>
                </c:pt>
                <c:pt idx="104">
                  <c:v>9124</c:v>
                </c:pt>
                <c:pt idx="105">
                  <c:v>10377</c:v>
                </c:pt>
                <c:pt idx="106">
                  <c:v>10850</c:v>
                </c:pt>
                <c:pt idx="107">
                  <c:v>9130</c:v>
                </c:pt>
                <c:pt idx="108">
                  <c:v>7460</c:v>
                </c:pt>
                <c:pt idx="109">
                  <c:v>6291</c:v>
                </c:pt>
                <c:pt idx="110">
                  <c:v>6339</c:v>
                </c:pt>
                <c:pt idx="111">
                  <c:v>6446</c:v>
                </c:pt>
                <c:pt idx="112">
                  <c:v>7473</c:v>
                </c:pt>
                <c:pt idx="113">
                  <c:v>9020</c:v>
                </c:pt>
                <c:pt idx="114">
                  <c:v>9962</c:v>
                </c:pt>
                <c:pt idx="115">
                  <c:v>10839</c:v>
                </c:pt>
                <c:pt idx="116">
                  <c:v>10368</c:v>
                </c:pt>
                <c:pt idx="117">
                  <c:v>7856</c:v>
                </c:pt>
                <c:pt idx="118">
                  <c:v>6923</c:v>
                </c:pt>
                <c:pt idx="119">
                  <c:v>5861</c:v>
                </c:pt>
                <c:pt idx="120">
                  <c:v>5846</c:v>
                </c:pt>
                <c:pt idx="121">
                  <c:v>6317</c:v>
                </c:pt>
                <c:pt idx="122">
                  <c:v>7413</c:v>
                </c:pt>
                <c:pt idx="123">
                  <c:v>8720</c:v>
                </c:pt>
                <c:pt idx="124">
                  <c:v>9863</c:v>
                </c:pt>
                <c:pt idx="125">
                  <c:v>10789</c:v>
                </c:pt>
                <c:pt idx="126">
                  <c:v>10143</c:v>
                </c:pt>
                <c:pt idx="127">
                  <c:v>9197</c:v>
                </c:pt>
                <c:pt idx="128">
                  <c:v>8522</c:v>
                </c:pt>
                <c:pt idx="129">
                  <c:v>6736</c:v>
                </c:pt>
                <c:pt idx="130">
                  <c:v>5689</c:v>
                </c:pt>
                <c:pt idx="131">
                  <c:v>6334</c:v>
                </c:pt>
                <c:pt idx="132">
                  <c:v>5904</c:v>
                </c:pt>
                <c:pt idx="133">
                  <c:v>7152</c:v>
                </c:pt>
                <c:pt idx="134">
                  <c:v>8069</c:v>
                </c:pt>
                <c:pt idx="135">
                  <c:v>8979</c:v>
                </c:pt>
                <c:pt idx="136">
                  <c:v>9978</c:v>
                </c:pt>
                <c:pt idx="137">
                  <c:v>10453</c:v>
                </c:pt>
                <c:pt idx="138">
                  <c:v>11182</c:v>
                </c:pt>
                <c:pt idx="139">
                  <c:v>10131</c:v>
                </c:pt>
                <c:pt idx="140">
                  <c:v>8743</c:v>
                </c:pt>
                <c:pt idx="141">
                  <c:v>7305</c:v>
                </c:pt>
                <c:pt idx="142">
                  <c:v>6572</c:v>
                </c:pt>
                <c:pt idx="143">
                  <c:v>5998</c:v>
                </c:pt>
                <c:pt idx="144">
                  <c:v>5775</c:v>
                </c:pt>
                <c:pt idx="145">
                  <c:v>5745</c:v>
                </c:pt>
                <c:pt idx="146">
                  <c:v>6125</c:v>
                </c:pt>
                <c:pt idx="147">
                  <c:v>6892</c:v>
                </c:pt>
                <c:pt idx="148">
                  <c:v>7462</c:v>
                </c:pt>
                <c:pt idx="149">
                  <c:v>8630</c:v>
                </c:pt>
                <c:pt idx="150">
                  <c:v>9705</c:v>
                </c:pt>
                <c:pt idx="151">
                  <c:v>10558</c:v>
                </c:pt>
                <c:pt idx="152">
                  <c:v>11333</c:v>
                </c:pt>
                <c:pt idx="153">
                  <c:v>10836</c:v>
                </c:pt>
                <c:pt idx="154">
                  <c:v>10730</c:v>
                </c:pt>
                <c:pt idx="155">
                  <c:v>10391</c:v>
                </c:pt>
                <c:pt idx="156">
                  <c:v>10177</c:v>
                </c:pt>
                <c:pt idx="157">
                  <c:v>9045</c:v>
                </c:pt>
                <c:pt idx="158">
                  <c:v>7701</c:v>
                </c:pt>
                <c:pt idx="159">
                  <c:v>6948</c:v>
                </c:pt>
                <c:pt idx="160">
                  <c:v>5911</c:v>
                </c:pt>
                <c:pt idx="161">
                  <c:v>5812</c:v>
                </c:pt>
                <c:pt idx="162">
                  <c:v>5843</c:v>
                </c:pt>
                <c:pt idx="163">
                  <c:v>5968</c:v>
                </c:pt>
                <c:pt idx="164">
                  <c:v>5515</c:v>
                </c:pt>
                <c:pt idx="165">
                  <c:v>5402</c:v>
                </c:pt>
                <c:pt idx="166">
                  <c:v>6653</c:v>
                </c:pt>
                <c:pt idx="167">
                  <c:v>6178</c:v>
                </c:pt>
                <c:pt idx="168">
                  <c:v>6328</c:v>
                </c:pt>
                <c:pt idx="169">
                  <c:v>7406</c:v>
                </c:pt>
                <c:pt idx="170">
                  <c:v>7677</c:v>
                </c:pt>
                <c:pt idx="171">
                  <c:v>7844</c:v>
                </c:pt>
                <c:pt idx="172">
                  <c:v>8085</c:v>
                </c:pt>
                <c:pt idx="173">
                  <c:v>8221</c:v>
                </c:pt>
                <c:pt idx="174">
                  <c:v>8926</c:v>
                </c:pt>
                <c:pt idx="175">
                  <c:v>9158</c:v>
                </c:pt>
                <c:pt idx="176">
                  <c:v>9475</c:v>
                </c:pt>
                <c:pt idx="177">
                  <c:v>9638</c:v>
                </c:pt>
                <c:pt idx="178">
                  <c:v>9824</c:v>
                </c:pt>
                <c:pt idx="179">
                  <c:v>9775</c:v>
                </c:pt>
                <c:pt idx="180">
                  <c:v>10811</c:v>
                </c:pt>
                <c:pt idx="181">
                  <c:v>10391</c:v>
                </c:pt>
                <c:pt idx="182">
                  <c:v>10857</c:v>
                </c:pt>
                <c:pt idx="183">
                  <c:v>10683</c:v>
                </c:pt>
                <c:pt idx="184">
                  <c:v>11080</c:v>
                </c:pt>
                <c:pt idx="185">
                  <c:v>10701</c:v>
                </c:pt>
                <c:pt idx="186">
                  <c:v>10713</c:v>
                </c:pt>
                <c:pt idx="187">
                  <c:v>10456</c:v>
                </c:pt>
                <c:pt idx="188">
                  <c:v>10395</c:v>
                </c:pt>
                <c:pt idx="189">
                  <c:v>10364</c:v>
                </c:pt>
                <c:pt idx="190">
                  <c:v>10181</c:v>
                </c:pt>
                <c:pt idx="191">
                  <c:v>10518</c:v>
                </c:pt>
                <c:pt idx="192">
                  <c:v>10270</c:v>
                </c:pt>
                <c:pt idx="193">
                  <c:v>9926</c:v>
                </c:pt>
                <c:pt idx="194">
                  <c:v>10247</c:v>
                </c:pt>
              </c:numCache>
            </c:numRef>
          </c:yVal>
          <c:smooth val="0"/>
          <c:extLst xmlns:c16r2="http://schemas.microsoft.com/office/drawing/2015/06/chart">
            <c:ext xmlns:c16="http://schemas.microsoft.com/office/drawing/2014/chart" uri="{C3380CC4-5D6E-409C-BE32-E72D297353CC}">
              <c16:uniqueId val="{00000000-E78A-4B13-A620-F1B5AADC349E}"/>
            </c:ext>
          </c:extLst>
        </c:ser>
        <c:dLbls>
          <c:showLegendKey val="0"/>
          <c:showVal val="0"/>
          <c:showCatName val="0"/>
          <c:showSerName val="0"/>
          <c:showPercent val="0"/>
          <c:showBubbleSize val="0"/>
        </c:dLbls>
        <c:axId val="391264656"/>
        <c:axId val="391258776"/>
      </c:scatterChart>
      <c:valAx>
        <c:axId val="391264656"/>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58776"/>
        <c:crosses val="autoZero"/>
        <c:crossBetween val="midCat"/>
      </c:valAx>
      <c:valAx>
        <c:axId val="391258776"/>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6465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034305171313039E-2"/>
          <c:y val="2.9053747799597341E-2"/>
          <c:w val="0.89101579059374336"/>
          <c:h val="0.87954680056757439"/>
        </c:manualLayout>
      </c:layout>
      <c:scatterChart>
        <c:scatterStyle val="lineMarker"/>
        <c:varyColors val="0"/>
        <c:ser>
          <c:idx val="0"/>
          <c:order val="0"/>
          <c:tx>
            <c:v>12次高調波</c:v>
          </c:tx>
          <c:spPr>
            <a:ln w="19050" cap="rnd">
              <a:solidFill>
                <a:schemeClr val="accent1"/>
              </a:solidFill>
              <a:round/>
            </a:ln>
            <a:effectLst/>
          </c:spPr>
          <c:marker>
            <c:symbol val="none"/>
          </c:marker>
          <c:xVal>
            <c:numRef>
              <c:f>'12'!$B$1:$B$195</c:f>
              <c:numCache>
                <c:formatCode>General</c:formatCode>
                <c:ptCount val="195"/>
                <c:pt idx="0">
                  <c:v>0</c:v>
                </c:pt>
                <c:pt idx="1">
                  <c:v>0.33250000000000002</c:v>
                </c:pt>
                <c:pt idx="2">
                  <c:v>0.66500000000000004</c:v>
                </c:pt>
                <c:pt idx="3">
                  <c:v>0.99750000000000005</c:v>
                </c:pt>
                <c:pt idx="4">
                  <c:v>1.33</c:v>
                </c:pt>
                <c:pt idx="5">
                  <c:v>1.9950000000000001</c:v>
                </c:pt>
                <c:pt idx="6">
                  <c:v>2.66</c:v>
                </c:pt>
                <c:pt idx="7">
                  <c:v>3.3250000000000002</c:v>
                </c:pt>
                <c:pt idx="8">
                  <c:v>3.99</c:v>
                </c:pt>
                <c:pt idx="9">
                  <c:v>5.32</c:v>
                </c:pt>
                <c:pt idx="10">
                  <c:v>5.9850000000000003</c:v>
                </c:pt>
                <c:pt idx="11">
                  <c:v>6.65</c:v>
                </c:pt>
                <c:pt idx="12">
                  <c:v>7.98</c:v>
                </c:pt>
                <c:pt idx="13">
                  <c:v>8.2016666666666698</c:v>
                </c:pt>
                <c:pt idx="14">
                  <c:v>8.4233333333333302</c:v>
                </c:pt>
                <c:pt idx="15">
                  <c:v>8.6449999999999996</c:v>
                </c:pt>
                <c:pt idx="16">
                  <c:v>8.8666666666666707</c:v>
                </c:pt>
                <c:pt idx="17">
                  <c:v>9.0883333333333294</c:v>
                </c:pt>
                <c:pt idx="18">
                  <c:v>9.31</c:v>
                </c:pt>
                <c:pt idx="19">
                  <c:v>10.64</c:v>
                </c:pt>
                <c:pt idx="20">
                  <c:v>11.305</c:v>
                </c:pt>
                <c:pt idx="21">
                  <c:v>11.97</c:v>
                </c:pt>
                <c:pt idx="22">
                  <c:v>12.4133333333333</c:v>
                </c:pt>
                <c:pt idx="23">
                  <c:v>12.856666666666699</c:v>
                </c:pt>
                <c:pt idx="24">
                  <c:v>13.3</c:v>
                </c:pt>
                <c:pt idx="25">
                  <c:v>14.63</c:v>
                </c:pt>
                <c:pt idx="26">
                  <c:v>14.9625</c:v>
                </c:pt>
                <c:pt idx="27">
                  <c:v>15.295</c:v>
                </c:pt>
                <c:pt idx="28">
                  <c:v>15.6275</c:v>
                </c:pt>
                <c:pt idx="29">
                  <c:v>15.96</c:v>
                </c:pt>
                <c:pt idx="30">
                  <c:v>16.625</c:v>
                </c:pt>
                <c:pt idx="31">
                  <c:v>17.29</c:v>
                </c:pt>
                <c:pt idx="32">
                  <c:v>17.954999999999998</c:v>
                </c:pt>
                <c:pt idx="33">
                  <c:v>18.62</c:v>
                </c:pt>
                <c:pt idx="34">
                  <c:v>19.285</c:v>
                </c:pt>
                <c:pt idx="35">
                  <c:v>19.95</c:v>
                </c:pt>
                <c:pt idx="36">
                  <c:v>20.393333333333299</c:v>
                </c:pt>
                <c:pt idx="37">
                  <c:v>20.836666666666702</c:v>
                </c:pt>
                <c:pt idx="38">
                  <c:v>21.28</c:v>
                </c:pt>
                <c:pt idx="39">
                  <c:v>21.612500000000001</c:v>
                </c:pt>
                <c:pt idx="40">
                  <c:v>21.945</c:v>
                </c:pt>
                <c:pt idx="41">
                  <c:v>22.2775</c:v>
                </c:pt>
                <c:pt idx="42">
                  <c:v>22.61</c:v>
                </c:pt>
                <c:pt idx="43">
                  <c:v>23.274999999999999</c:v>
                </c:pt>
                <c:pt idx="44">
                  <c:v>23.94</c:v>
                </c:pt>
                <c:pt idx="45">
                  <c:v>25.27</c:v>
                </c:pt>
                <c:pt idx="46">
                  <c:v>26.6</c:v>
                </c:pt>
                <c:pt idx="47">
                  <c:v>27.043333333333301</c:v>
                </c:pt>
                <c:pt idx="48">
                  <c:v>27.4866666666667</c:v>
                </c:pt>
                <c:pt idx="49">
                  <c:v>27.93</c:v>
                </c:pt>
                <c:pt idx="50">
                  <c:v>28.594999999999999</c:v>
                </c:pt>
                <c:pt idx="51">
                  <c:v>29.26</c:v>
                </c:pt>
                <c:pt idx="52">
                  <c:v>29.703333333333301</c:v>
                </c:pt>
                <c:pt idx="53">
                  <c:v>30.1466666666667</c:v>
                </c:pt>
                <c:pt idx="54">
                  <c:v>30.59</c:v>
                </c:pt>
                <c:pt idx="55">
                  <c:v>31.033333333333299</c:v>
                </c:pt>
                <c:pt idx="56">
                  <c:v>31.476666666666599</c:v>
                </c:pt>
                <c:pt idx="57">
                  <c:v>31.92</c:v>
                </c:pt>
                <c:pt idx="58">
                  <c:v>32.363333333333301</c:v>
                </c:pt>
                <c:pt idx="59">
                  <c:v>32.806666666666601</c:v>
                </c:pt>
                <c:pt idx="60">
                  <c:v>33.25</c:v>
                </c:pt>
                <c:pt idx="61">
                  <c:v>33.914999999999999</c:v>
                </c:pt>
                <c:pt idx="62">
                  <c:v>34.58</c:v>
                </c:pt>
                <c:pt idx="63">
                  <c:v>34.912500000000001</c:v>
                </c:pt>
                <c:pt idx="64">
                  <c:v>35.244999999999997</c:v>
                </c:pt>
                <c:pt idx="65">
                  <c:v>35.577500000000001</c:v>
                </c:pt>
                <c:pt idx="66">
                  <c:v>35.909999999999997</c:v>
                </c:pt>
                <c:pt idx="67">
                  <c:v>36.353333333333303</c:v>
                </c:pt>
                <c:pt idx="68">
                  <c:v>36.796666666666603</c:v>
                </c:pt>
                <c:pt idx="69">
                  <c:v>37.24</c:v>
                </c:pt>
                <c:pt idx="70">
                  <c:v>37.683333333333302</c:v>
                </c:pt>
                <c:pt idx="71">
                  <c:v>38.126666666666601</c:v>
                </c:pt>
                <c:pt idx="72">
                  <c:v>38.57</c:v>
                </c:pt>
                <c:pt idx="73">
                  <c:v>39.0133333333333</c:v>
                </c:pt>
                <c:pt idx="74">
                  <c:v>39.456666666666599</c:v>
                </c:pt>
                <c:pt idx="75">
                  <c:v>39.9</c:v>
                </c:pt>
                <c:pt idx="76">
                  <c:v>40.343333333333298</c:v>
                </c:pt>
                <c:pt idx="77">
                  <c:v>40.786666666666598</c:v>
                </c:pt>
                <c:pt idx="78">
                  <c:v>41.23</c:v>
                </c:pt>
                <c:pt idx="79">
                  <c:v>41.5625</c:v>
                </c:pt>
                <c:pt idx="80">
                  <c:v>41.895000000000003</c:v>
                </c:pt>
                <c:pt idx="81">
                  <c:v>42.227499999999999</c:v>
                </c:pt>
                <c:pt idx="82">
                  <c:v>42.56</c:v>
                </c:pt>
                <c:pt idx="83">
                  <c:v>43.003333333333302</c:v>
                </c:pt>
                <c:pt idx="84">
                  <c:v>43.446666666666601</c:v>
                </c:pt>
                <c:pt idx="85">
                  <c:v>43.89</c:v>
                </c:pt>
                <c:pt idx="86">
                  <c:v>44.222499999999997</c:v>
                </c:pt>
                <c:pt idx="87">
                  <c:v>44.555</c:v>
                </c:pt>
                <c:pt idx="88">
                  <c:v>44.887500000000003</c:v>
                </c:pt>
                <c:pt idx="89">
                  <c:v>45.22</c:v>
                </c:pt>
                <c:pt idx="90">
                  <c:v>45.552500000000002</c:v>
                </c:pt>
                <c:pt idx="91">
                  <c:v>45.884999999999998</c:v>
                </c:pt>
                <c:pt idx="92">
                  <c:v>46.217500000000001</c:v>
                </c:pt>
                <c:pt idx="93">
                  <c:v>46.55</c:v>
                </c:pt>
                <c:pt idx="94">
                  <c:v>46.8825</c:v>
                </c:pt>
                <c:pt idx="95">
                  <c:v>47.215000000000003</c:v>
                </c:pt>
                <c:pt idx="96">
                  <c:v>47.547499999999999</c:v>
                </c:pt>
                <c:pt idx="97">
                  <c:v>47.88</c:v>
                </c:pt>
                <c:pt idx="98">
                  <c:v>48.212499999999999</c:v>
                </c:pt>
                <c:pt idx="99">
                  <c:v>48.545000000000002</c:v>
                </c:pt>
                <c:pt idx="100">
                  <c:v>48.877499999999998</c:v>
                </c:pt>
                <c:pt idx="101">
                  <c:v>49.21</c:v>
                </c:pt>
                <c:pt idx="102">
                  <c:v>49.475999999999999</c:v>
                </c:pt>
                <c:pt idx="103">
                  <c:v>49.741999999999997</c:v>
                </c:pt>
                <c:pt idx="104">
                  <c:v>50.008000000000003</c:v>
                </c:pt>
                <c:pt idx="105">
                  <c:v>50.274000000000001</c:v>
                </c:pt>
                <c:pt idx="106">
                  <c:v>50.54</c:v>
                </c:pt>
                <c:pt idx="107">
                  <c:v>50.872500000000002</c:v>
                </c:pt>
                <c:pt idx="108">
                  <c:v>51.204999999999998</c:v>
                </c:pt>
                <c:pt idx="109">
                  <c:v>51.537500000000001</c:v>
                </c:pt>
                <c:pt idx="110">
                  <c:v>51.87</c:v>
                </c:pt>
                <c:pt idx="111">
                  <c:v>52.136000000000003</c:v>
                </c:pt>
                <c:pt idx="112">
                  <c:v>52.402000000000001</c:v>
                </c:pt>
                <c:pt idx="113">
                  <c:v>52.667999999999999</c:v>
                </c:pt>
                <c:pt idx="114">
                  <c:v>52.933999999999997</c:v>
                </c:pt>
                <c:pt idx="115">
                  <c:v>53.2</c:v>
                </c:pt>
                <c:pt idx="116">
                  <c:v>53.466000000000001</c:v>
                </c:pt>
                <c:pt idx="117">
                  <c:v>53.731999999999999</c:v>
                </c:pt>
                <c:pt idx="118">
                  <c:v>53.997999999999998</c:v>
                </c:pt>
                <c:pt idx="119">
                  <c:v>54.264000000000003</c:v>
                </c:pt>
                <c:pt idx="120">
                  <c:v>54.53</c:v>
                </c:pt>
                <c:pt idx="121">
                  <c:v>54.795999999999999</c:v>
                </c:pt>
                <c:pt idx="122">
                  <c:v>55.061999999999998</c:v>
                </c:pt>
                <c:pt idx="123">
                  <c:v>55.328000000000003</c:v>
                </c:pt>
                <c:pt idx="124">
                  <c:v>55.594000000000001</c:v>
                </c:pt>
                <c:pt idx="125">
                  <c:v>55.86</c:v>
                </c:pt>
                <c:pt idx="126">
                  <c:v>56.081666666666599</c:v>
                </c:pt>
                <c:pt idx="127">
                  <c:v>56.303333333333299</c:v>
                </c:pt>
                <c:pt idx="128">
                  <c:v>56.524999999999899</c:v>
                </c:pt>
                <c:pt idx="129">
                  <c:v>56.746666666666599</c:v>
                </c:pt>
                <c:pt idx="130">
                  <c:v>56.968333333333298</c:v>
                </c:pt>
                <c:pt idx="131">
                  <c:v>57.189999999999898</c:v>
                </c:pt>
                <c:pt idx="132">
                  <c:v>57.379999999999903</c:v>
                </c:pt>
                <c:pt idx="133">
                  <c:v>57.57</c:v>
                </c:pt>
                <c:pt idx="134">
                  <c:v>57.759999999999899</c:v>
                </c:pt>
                <c:pt idx="135">
                  <c:v>57.949999999999903</c:v>
                </c:pt>
                <c:pt idx="136">
                  <c:v>58.14</c:v>
                </c:pt>
                <c:pt idx="137">
                  <c:v>58.329999999999899</c:v>
                </c:pt>
                <c:pt idx="138">
                  <c:v>58.519999999999897</c:v>
                </c:pt>
                <c:pt idx="139">
                  <c:v>58.785999999999902</c:v>
                </c:pt>
                <c:pt idx="140">
                  <c:v>59.052</c:v>
                </c:pt>
                <c:pt idx="141">
                  <c:v>59.317999999999898</c:v>
                </c:pt>
                <c:pt idx="142">
                  <c:v>59.583999999999897</c:v>
                </c:pt>
                <c:pt idx="143">
                  <c:v>59.849999999999902</c:v>
                </c:pt>
                <c:pt idx="144">
                  <c:v>61.1799999999999</c:v>
                </c:pt>
                <c:pt idx="145">
                  <c:v>61.346249999999898</c:v>
                </c:pt>
                <c:pt idx="146">
                  <c:v>61.512499999999903</c:v>
                </c:pt>
                <c:pt idx="147">
                  <c:v>61.678749999999901</c:v>
                </c:pt>
                <c:pt idx="148">
                  <c:v>61.844999999999899</c:v>
                </c:pt>
                <c:pt idx="149">
                  <c:v>62.011249999999897</c:v>
                </c:pt>
                <c:pt idx="150">
                  <c:v>62.177499999999903</c:v>
                </c:pt>
                <c:pt idx="151">
                  <c:v>62.343749999999901</c:v>
                </c:pt>
                <c:pt idx="152">
                  <c:v>62.509999999999899</c:v>
                </c:pt>
                <c:pt idx="153">
                  <c:v>63.839999999999897</c:v>
                </c:pt>
                <c:pt idx="154">
                  <c:v>64.504999999999896</c:v>
                </c:pt>
                <c:pt idx="155">
                  <c:v>65.169999999999902</c:v>
                </c:pt>
                <c:pt idx="156">
                  <c:v>65.3599999999999</c:v>
                </c:pt>
                <c:pt idx="157">
                  <c:v>65.549999999999898</c:v>
                </c:pt>
                <c:pt idx="158">
                  <c:v>65.739999999999895</c:v>
                </c:pt>
                <c:pt idx="159">
                  <c:v>65.930000000000007</c:v>
                </c:pt>
                <c:pt idx="160">
                  <c:v>66.119999999999905</c:v>
                </c:pt>
                <c:pt idx="161">
                  <c:v>66.309999999999903</c:v>
                </c:pt>
                <c:pt idx="162">
                  <c:v>66.499999999999901</c:v>
                </c:pt>
                <c:pt idx="163">
                  <c:v>66.578235294117604</c:v>
                </c:pt>
                <c:pt idx="164">
                  <c:v>66.656470588235194</c:v>
                </c:pt>
                <c:pt idx="165">
                  <c:v>66.734705882352898</c:v>
                </c:pt>
                <c:pt idx="166">
                  <c:v>66.812941176470503</c:v>
                </c:pt>
                <c:pt idx="167">
                  <c:v>66.891176470588206</c:v>
                </c:pt>
                <c:pt idx="168">
                  <c:v>66.969411764705796</c:v>
                </c:pt>
                <c:pt idx="169">
                  <c:v>67.0476470588235</c:v>
                </c:pt>
                <c:pt idx="170">
                  <c:v>67.125882352941105</c:v>
                </c:pt>
                <c:pt idx="171">
                  <c:v>67.204117647058794</c:v>
                </c:pt>
                <c:pt idx="172">
                  <c:v>67.282352941176399</c:v>
                </c:pt>
                <c:pt idx="173">
                  <c:v>67.360588235294102</c:v>
                </c:pt>
                <c:pt idx="174">
                  <c:v>67.438823529411707</c:v>
                </c:pt>
                <c:pt idx="175">
                  <c:v>67.517058823529396</c:v>
                </c:pt>
                <c:pt idx="176">
                  <c:v>67.595294117647001</c:v>
                </c:pt>
                <c:pt idx="177">
                  <c:v>67.673529411764605</c:v>
                </c:pt>
                <c:pt idx="178">
                  <c:v>67.751764705882294</c:v>
                </c:pt>
                <c:pt idx="179">
                  <c:v>67.829999999999899</c:v>
                </c:pt>
                <c:pt idx="180">
                  <c:v>68.273333333333298</c:v>
                </c:pt>
                <c:pt idx="181">
                  <c:v>68.716666666666598</c:v>
                </c:pt>
                <c:pt idx="182">
                  <c:v>69.159999999999897</c:v>
                </c:pt>
                <c:pt idx="183">
                  <c:v>70.489999999999895</c:v>
                </c:pt>
                <c:pt idx="184">
                  <c:v>70.822499999999906</c:v>
                </c:pt>
                <c:pt idx="185">
                  <c:v>71.154999999999902</c:v>
                </c:pt>
                <c:pt idx="186">
                  <c:v>71.487499999999898</c:v>
                </c:pt>
                <c:pt idx="187">
                  <c:v>71.819999999999894</c:v>
                </c:pt>
                <c:pt idx="188">
                  <c:v>73.149999999999906</c:v>
                </c:pt>
                <c:pt idx="189">
                  <c:v>73.814999999999898</c:v>
                </c:pt>
                <c:pt idx="190">
                  <c:v>74.479999999999905</c:v>
                </c:pt>
                <c:pt idx="191">
                  <c:v>75.809999999999903</c:v>
                </c:pt>
                <c:pt idx="192">
                  <c:v>76.142499999999899</c:v>
                </c:pt>
                <c:pt idx="193">
                  <c:v>76.474999999999895</c:v>
                </c:pt>
                <c:pt idx="194">
                  <c:v>76.807499999999905</c:v>
                </c:pt>
              </c:numCache>
            </c:numRef>
          </c:xVal>
          <c:yVal>
            <c:numRef>
              <c:f>'12'!$C$1:$C$195</c:f>
              <c:numCache>
                <c:formatCode>General</c:formatCode>
                <c:ptCount val="195"/>
                <c:pt idx="0">
                  <c:v>8963</c:v>
                </c:pt>
                <c:pt idx="1">
                  <c:v>8610</c:v>
                </c:pt>
                <c:pt idx="2">
                  <c:v>8632</c:v>
                </c:pt>
                <c:pt idx="3">
                  <c:v>8804</c:v>
                </c:pt>
                <c:pt idx="4">
                  <c:v>8841</c:v>
                </c:pt>
                <c:pt idx="5">
                  <c:v>8781</c:v>
                </c:pt>
                <c:pt idx="6">
                  <c:v>8308</c:v>
                </c:pt>
                <c:pt idx="7">
                  <c:v>8960</c:v>
                </c:pt>
                <c:pt idx="8">
                  <c:v>9088</c:v>
                </c:pt>
                <c:pt idx="9">
                  <c:v>8508</c:v>
                </c:pt>
                <c:pt idx="10">
                  <c:v>8628</c:v>
                </c:pt>
                <c:pt idx="11">
                  <c:v>9121</c:v>
                </c:pt>
                <c:pt idx="12">
                  <c:v>9074</c:v>
                </c:pt>
                <c:pt idx="13">
                  <c:v>9078</c:v>
                </c:pt>
                <c:pt idx="14">
                  <c:v>8648</c:v>
                </c:pt>
                <c:pt idx="15">
                  <c:v>8924</c:v>
                </c:pt>
                <c:pt idx="16">
                  <c:v>8627</c:v>
                </c:pt>
                <c:pt idx="17">
                  <c:v>8624</c:v>
                </c:pt>
                <c:pt idx="18">
                  <c:v>8702</c:v>
                </c:pt>
                <c:pt idx="19">
                  <c:v>7978</c:v>
                </c:pt>
                <c:pt idx="20">
                  <c:v>8523</c:v>
                </c:pt>
                <c:pt idx="21">
                  <c:v>8988</c:v>
                </c:pt>
                <c:pt idx="22">
                  <c:v>8958</c:v>
                </c:pt>
                <c:pt idx="23">
                  <c:v>8717</c:v>
                </c:pt>
                <c:pt idx="24">
                  <c:v>8577</c:v>
                </c:pt>
                <c:pt idx="25">
                  <c:v>9405</c:v>
                </c:pt>
                <c:pt idx="26">
                  <c:v>9213</c:v>
                </c:pt>
                <c:pt idx="27">
                  <c:v>8438</c:v>
                </c:pt>
                <c:pt idx="28">
                  <c:v>8433</c:v>
                </c:pt>
                <c:pt idx="29">
                  <c:v>8197</c:v>
                </c:pt>
                <c:pt idx="30">
                  <c:v>8909</c:v>
                </c:pt>
                <c:pt idx="31">
                  <c:v>9190</c:v>
                </c:pt>
                <c:pt idx="32">
                  <c:v>8602</c:v>
                </c:pt>
                <c:pt idx="33">
                  <c:v>7977</c:v>
                </c:pt>
                <c:pt idx="34">
                  <c:v>8047</c:v>
                </c:pt>
                <c:pt idx="35">
                  <c:v>9780</c:v>
                </c:pt>
                <c:pt idx="36">
                  <c:v>9671</c:v>
                </c:pt>
                <c:pt idx="37">
                  <c:v>9302</c:v>
                </c:pt>
                <c:pt idx="38">
                  <c:v>8156</c:v>
                </c:pt>
                <c:pt idx="39">
                  <c:v>8578</c:v>
                </c:pt>
                <c:pt idx="40">
                  <c:v>8925</c:v>
                </c:pt>
                <c:pt idx="41">
                  <c:v>9203</c:v>
                </c:pt>
                <c:pt idx="42">
                  <c:v>9204</c:v>
                </c:pt>
                <c:pt idx="43">
                  <c:v>8196</c:v>
                </c:pt>
                <c:pt idx="44">
                  <c:v>8169</c:v>
                </c:pt>
                <c:pt idx="45">
                  <c:v>9199</c:v>
                </c:pt>
                <c:pt idx="46">
                  <c:v>8944</c:v>
                </c:pt>
                <c:pt idx="47">
                  <c:v>9098</c:v>
                </c:pt>
                <c:pt idx="48">
                  <c:v>8059</c:v>
                </c:pt>
                <c:pt idx="49">
                  <c:v>7714</c:v>
                </c:pt>
                <c:pt idx="50">
                  <c:v>8877</c:v>
                </c:pt>
                <c:pt idx="51">
                  <c:v>10425</c:v>
                </c:pt>
                <c:pt idx="52">
                  <c:v>9897</c:v>
                </c:pt>
                <c:pt idx="53">
                  <c:v>8710</c:v>
                </c:pt>
                <c:pt idx="54">
                  <c:v>7133</c:v>
                </c:pt>
                <c:pt idx="55">
                  <c:v>8116</c:v>
                </c:pt>
                <c:pt idx="56">
                  <c:v>9322</c:v>
                </c:pt>
                <c:pt idx="57">
                  <c:v>10046</c:v>
                </c:pt>
                <c:pt idx="58">
                  <c:v>8903</c:v>
                </c:pt>
                <c:pt idx="59">
                  <c:v>7964</c:v>
                </c:pt>
                <c:pt idx="60">
                  <c:v>7165</c:v>
                </c:pt>
                <c:pt idx="61">
                  <c:v>9402</c:v>
                </c:pt>
                <c:pt idx="62">
                  <c:v>10451</c:v>
                </c:pt>
                <c:pt idx="63">
                  <c:v>9729</c:v>
                </c:pt>
                <c:pt idx="64">
                  <c:v>9288</c:v>
                </c:pt>
                <c:pt idx="65">
                  <c:v>7602</c:v>
                </c:pt>
                <c:pt idx="66">
                  <c:v>7366</c:v>
                </c:pt>
                <c:pt idx="67">
                  <c:v>8662</c:v>
                </c:pt>
                <c:pt idx="68">
                  <c:v>9811</c:v>
                </c:pt>
                <c:pt idx="69">
                  <c:v>9853</c:v>
                </c:pt>
                <c:pt idx="70">
                  <c:v>9687</c:v>
                </c:pt>
                <c:pt idx="71">
                  <c:v>7976</c:v>
                </c:pt>
                <c:pt idx="72">
                  <c:v>7471</c:v>
                </c:pt>
                <c:pt idx="73">
                  <c:v>8974</c:v>
                </c:pt>
                <c:pt idx="74">
                  <c:v>9800</c:v>
                </c:pt>
                <c:pt idx="75">
                  <c:v>10668</c:v>
                </c:pt>
                <c:pt idx="76">
                  <c:v>9597</c:v>
                </c:pt>
                <c:pt idx="77">
                  <c:v>8228</c:v>
                </c:pt>
                <c:pt idx="78">
                  <c:v>7304</c:v>
                </c:pt>
                <c:pt idx="79">
                  <c:v>8868</c:v>
                </c:pt>
                <c:pt idx="80">
                  <c:v>10166</c:v>
                </c:pt>
                <c:pt idx="81">
                  <c:v>10189</c:v>
                </c:pt>
                <c:pt idx="82">
                  <c:v>10857</c:v>
                </c:pt>
                <c:pt idx="83">
                  <c:v>10015</c:v>
                </c:pt>
                <c:pt idx="84">
                  <c:v>8404</c:v>
                </c:pt>
                <c:pt idx="85">
                  <c:v>7011</c:v>
                </c:pt>
                <c:pt idx="86">
                  <c:v>8180</c:v>
                </c:pt>
                <c:pt idx="87">
                  <c:v>9215</c:v>
                </c:pt>
                <c:pt idx="88">
                  <c:v>10257</c:v>
                </c:pt>
                <c:pt idx="89">
                  <c:v>10607</c:v>
                </c:pt>
                <c:pt idx="90">
                  <c:v>10225</c:v>
                </c:pt>
                <c:pt idx="91">
                  <c:v>8624</c:v>
                </c:pt>
                <c:pt idx="92">
                  <c:v>7098</c:v>
                </c:pt>
                <c:pt idx="93">
                  <c:v>7003</c:v>
                </c:pt>
                <c:pt idx="94">
                  <c:v>8315</c:v>
                </c:pt>
                <c:pt idx="95">
                  <c:v>9568</c:v>
                </c:pt>
                <c:pt idx="96">
                  <c:v>10321</c:v>
                </c:pt>
                <c:pt idx="97">
                  <c:v>10838</c:v>
                </c:pt>
                <c:pt idx="98">
                  <c:v>10041</c:v>
                </c:pt>
                <c:pt idx="99">
                  <c:v>9639</c:v>
                </c:pt>
                <c:pt idx="100">
                  <c:v>7645</c:v>
                </c:pt>
                <c:pt idx="101">
                  <c:v>7366</c:v>
                </c:pt>
                <c:pt idx="102">
                  <c:v>8203</c:v>
                </c:pt>
                <c:pt idx="103">
                  <c:v>9636</c:v>
                </c:pt>
                <c:pt idx="104">
                  <c:v>10132</c:v>
                </c:pt>
                <c:pt idx="105">
                  <c:v>10342</c:v>
                </c:pt>
                <c:pt idx="106">
                  <c:v>11300</c:v>
                </c:pt>
                <c:pt idx="107">
                  <c:v>10800</c:v>
                </c:pt>
                <c:pt idx="108">
                  <c:v>10030</c:v>
                </c:pt>
                <c:pt idx="109">
                  <c:v>7348</c:v>
                </c:pt>
                <c:pt idx="110">
                  <c:v>6936</c:v>
                </c:pt>
                <c:pt idx="111">
                  <c:v>7421</c:v>
                </c:pt>
                <c:pt idx="112">
                  <c:v>8920</c:v>
                </c:pt>
                <c:pt idx="113">
                  <c:v>9608</c:v>
                </c:pt>
                <c:pt idx="114">
                  <c:v>10662</c:v>
                </c:pt>
                <c:pt idx="115">
                  <c:v>10839</c:v>
                </c:pt>
                <c:pt idx="116">
                  <c:v>10506</c:v>
                </c:pt>
                <c:pt idx="117">
                  <c:v>9881</c:v>
                </c:pt>
                <c:pt idx="118">
                  <c:v>8156</c:v>
                </c:pt>
                <c:pt idx="119">
                  <c:v>7155</c:v>
                </c:pt>
                <c:pt idx="120">
                  <c:v>6853</c:v>
                </c:pt>
                <c:pt idx="121">
                  <c:v>7384</c:v>
                </c:pt>
                <c:pt idx="122">
                  <c:v>8876</c:v>
                </c:pt>
                <c:pt idx="123">
                  <c:v>10210</c:v>
                </c:pt>
                <c:pt idx="124">
                  <c:v>10630</c:v>
                </c:pt>
                <c:pt idx="125">
                  <c:v>11433</c:v>
                </c:pt>
                <c:pt idx="126">
                  <c:v>10933</c:v>
                </c:pt>
                <c:pt idx="127">
                  <c:v>10408</c:v>
                </c:pt>
                <c:pt idx="128">
                  <c:v>9354</c:v>
                </c:pt>
                <c:pt idx="129">
                  <c:v>8246</c:v>
                </c:pt>
                <c:pt idx="130">
                  <c:v>6943</c:v>
                </c:pt>
                <c:pt idx="131">
                  <c:v>6749</c:v>
                </c:pt>
                <c:pt idx="132">
                  <c:v>7864</c:v>
                </c:pt>
                <c:pt idx="133">
                  <c:v>8657</c:v>
                </c:pt>
                <c:pt idx="134">
                  <c:v>9030</c:v>
                </c:pt>
                <c:pt idx="135">
                  <c:v>9783</c:v>
                </c:pt>
                <c:pt idx="136">
                  <c:v>10719</c:v>
                </c:pt>
                <c:pt idx="137">
                  <c:v>10370</c:v>
                </c:pt>
                <c:pt idx="138">
                  <c:v>10782</c:v>
                </c:pt>
                <c:pt idx="139">
                  <c:v>10718</c:v>
                </c:pt>
                <c:pt idx="140">
                  <c:v>9796</c:v>
                </c:pt>
                <c:pt idx="141">
                  <c:v>8527</c:v>
                </c:pt>
                <c:pt idx="142">
                  <c:v>8007</c:v>
                </c:pt>
                <c:pt idx="143">
                  <c:v>6677</c:v>
                </c:pt>
                <c:pt idx="144">
                  <c:v>6916</c:v>
                </c:pt>
                <c:pt idx="145">
                  <c:v>6765</c:v>
                </c:pt>
                <c:pt idx="146">
                  <c:v>7062</c:v>
                </c:pt>
                <c:pt idx="147">
                  <c:v>8014</c:v>
                </c:pt>
                <c:pt idx="148">
                  <c:v>8925</c:v>
                </c:pt>
                <c:pt idx="149">
                  <c:v>9162</c:v>
                </c:pt>
                <c:pt idx="150">
                  <c:v>9425</c:v>
                </c:pt>
                <c:pt idx="151">
                  <c:v>10676</c:v>
                </c:pt>
                <c:pt idx="152">
                  <c:v>10746</c:v>
                </c:pt>
                <c:pt idx="153">
                  <c:v>10616</c:v>
                </c:pt>
                <c:pt idx="154">
                  <c:v>10708</c:v>
                </c:pt>
                <c:pt idx="155">
                  <c:v>10842</c:v>
                </c:pt>
                <c:pt idx="156">
                  <c:v>10745</c:v>
                </c:pt>
                <c:pt idx="157">
                  <c:v>10204</c:v>
                </c:pt>
                <c:pt idx="158">
                  <c:v>8993</c:v>
                </c:pt>
                <c:pt idx="159">
                  <c:v>7987</c:v>
                </c:pt>
                <c:pt idx="160">
                  <c:v>7530</c:v>
                </c:pt>
                <c:pt idx="161">
                  <c:v>6574</c:v>
                </c:pt>
                <c:pt idx="162">
                  <c:v>5932</c:v>
                </c:pt>
                <c:pt idx="163">
                  <c:v>6666</c:v>
                </c:pt>
                <c:pt idx="164">
                  <c:v>6301</c:v>
                </c:pt>
                <c:pt idx="165">
                  <c:v>6920</c:v>
                </c:pt>
                <c:pt idx="166">
                  <c:v>6790</c:v>
                </c:pt>
                <c:pt idx="167">
                  <c:v>7579</c:v>
                </c:pt>
                <c:pt idx="168">
                  <c:v>7301</c:v>
                </c:pt>
                <c:pt idx="169">
                  <c:v>8273</c:v>
                </c:pt>
                <c:pt idx="170">
                  <c:v>8490</c:v>
                </c:pt>
                <c:pt idx="171">
                  <c:v>9000</c:v>
                </c:pt>
                <c:pt idx="172">
                  <c:v>8946</c:v>
                </c:pt>
                <c:pt idx="173">
                  <c:v>9337</c:v>
                </c:pt>
                <c:pt idx="174">
                  <c:v>9256</c:v>
                </c:pt>
                <c:pt idx="175">
                  <c:v>9946</c:v>
                </c:pt>
                <c:pt idx="176">
                  <c:v>9710</c:v>
                </c:pt>
                <c:pt idx="177">
                  <c:v>10007</c:v>
                </c:pt>
                <c:pt idx="178">
                  <c:v>10113</c:v>
                </c:pt>
                <c:pt idx="179">
                  <c:v>11086</c:v>
                </c:pt>
                <c:pt idx="180">
                  <c:v>10922</c:v>
                </c:pt>
                <c:pt idx="181">
                  <c:v>10685</c:v>
                </c:pt>
                <c:pt idx="182">
                  <c:v>11725</c:v>
                </c:pt>
                <c:pt idx="183">
                  <c:v>10336</c:v>
                </c:pt>
                <c:pt idx="184">
                  <c:v>11668</c:v>
                </c:pt>
                <c:pt idx="185">
                  <c:v>10616</c:v>
                </c:pt>
                <c:pt idx="186">
                  <c:v>10737</c:v>
                </c:pt>
                <c:pt idx="187">
                  <c:v>10766</c:v>
                </c:pt>
                <c:pt idx="188">
                  <c:v>10716</c:v>
                </c:pt>
                <c:pt idx="189">
                  <c:v>10729</c:v>
                </c:pt>
                <c:pt idx="190">
                  <c:v>10756</c:v>
                </c:pt>
                <c:pt idx="191">
                  <c:v>10608</c:v>
                </c:pt>
                <c:pt idx="192">
                  <c:v>10660</c:v>
                </c:pt>
                <c:pt idx="193">
                  <c:v>10619</c:v>
                </c:pt>
                <c:pt idx="194">
                  <c:v>10239</c:v>
                </c:pt>
              </c:numCache>
            </c:numRef>
          </c:yVal>
          <c:smooth val="0"/>
          <c:extLst xmlns:c16r2="http://schemas.microsoft.com/office/drawing/2015/06/chart">
            <c:ext xmlns:c16="http://schemas.microsoft.com/office/drawing/2014/chart" uri="{C3380CC4-5D6E-409C-BE32-E72D297353CC}">
              <c16:uniqueId val="{00000000-6F36-416B-A4CF-38D37C4B1F0D}"/>
            </c:ext>
          </c:extLst>
        </c:ser>
        <c:dLbls>
          <c:showLegendKey val="0"/>
          <c:showVal val="0"/>
          <c:showCatName val="0"/>
          <c:showSerName val="0"/>
          <c:showPercent val="0"/>
          <c:showBubbleSize val="0"/>
        </c:dLbls>
        <c:axId val="391259560"/>
        <c:axId val="391263872"/>
      </c:scatterChart>
      <c:valAx>
        <c:axId val="391259560"/>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63872"/>
        <c:crosses val="autoZero"/>
        <c:crossBetween val="midCat"/>
      </c:valAx>
      <c:valAx>
        <c:axId val="391263872"/>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5956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8925992838350815E-2"/>
          <c:y val="2.9053704831307627E-2"/>
          <c:w val="0.89101579059374336"/>
          <c:h val="0.9006963983905476"/>
        </c:manualLayout>
      </c:layout>
      <c:scatterChart>
        <c:scatterStyle val="lineMarker"/>
        <c:varyColors val="0"/>
        <c:ser>
          <c:idx val="0"/>
          <c:order val="0"/>
          <c:tx>
            <c:v>13次高調波</c:v>
          </c:tx>
          <c:spPr>
            <a:ln w="19050" cap="rnd">
              <a:solidFill>
                <a:schemeClr val="accent1"/>
              </a:solidFill>
              <a:round/>
            </a:ln>
            <a:effectLst/>
          </c:spPr>
          <c:marker>
            <c:symbol val="none"/>
          </c:marker>
          <c:xVal>
            <c:numRef>
              <c:f>'13'!$B$1:$B$195</c:f>
              <c:numCache>
                <c:formatCode>General</c:formatCode>
                <c:ptCount val="195"/>
                <c:pt idx="0">
                  <c:v>0</c:v>
                </c:pt>
                <c:pt idx="1">
                  <c:v>0.66500000000000004</c:v>
                </c:pt>
                <c:pt idx="2">
                  <c:v>1.33</c:v>
                </c:pt>
                <c:pt idx="3">
                  <c:v>1.9950000000000001</c:v>
                </c:pt>
                <c:pt idx="4">
                  <c:v>2.66</c:v>
                </c:pt>
                <c:pt idx="5">
                  <c:v>3.99</c:v>
                </c:pt>
                <c:pt idx="6">
                  <c:v>4.6550000000000002</c:v>
                </c:pt>
                <c:pt idx="7">
                  <c:v>5.32</c:v>
                </c:pt>
                <c:pt idx="8">
                  <c:v>6.65</c:v>
                </c:pt>
                <c:pt idx="9">
                  <c:v>7.3150000000000004</c:v>
                </c:pt>
                <c:pt idx="10">
                  <c:v>7.98</c:v>
                </c:pt>
                <c:pt idx="11">
                  <c:v>8.6449999999999996</c:v>
                </c:pt>
                <c:pt idx="12">
                  <c:v>9.31</c:v>
                </c:pt>
                <c:pt idx="13">
                  <c:v>9.9749999999999996</c:v>
                </c:pt>
                <c:pt idx="14">
                  <c:v>10.64</c:v>
                </c:pt>
                <c:pt idx="15">
                  <c:v>11.305</c:v>
                </c:pt>
                <c:pt idx="16">
                  <c:v>11.97</c:v>
                </c:pt>
                <c:pt idx="17">
                  <c:v>12.4133333333333</c:v>
                </c:pt>
                <c:pt idx="18">
                  <c:v>12.856666666666699</c:v>
                </c:pt>
                <c:pt idx="19">
                  <c:v>13.3</c:v>
                </c:pt>
                <c:pt idx="20">
                  <c:v>13.965</c:v>
                </c:pt>
                <c:pt idx="21">
                  <c:v>14.63</c:v>
                </c:pt>
                <c:pt idx="22">
                  <c:v>15.295</c:v>
                </c:pt>
                <c:pt idx="23">
                  <c:v>15.96</c:v>
                </c:pt>
                <c:pt idx="24">
                  <c:v>16.625</c:v>
                </c:pt>
                <c:pt idx="25">
                  <c:v>17.29</c:v>
                </c:pt>
                <c:pt idx="26">
                  <c:v>17.733333333333299</c:v>
                </c:pt>
                <c:pt idx="27">
                  <c:v>18.176666666666701</c:v>
                </c:pt>
                <c:pt idx="28">
                  <c:v>18.62</c:v>
                </c:pt>
                <c:pt idx="29">
                  <c:v>19.285</c:v>
                </c:pt>
                <c:pt idx="30">
                  <c:v>19.95</c:v>
                </c:pt>
                <c:pt idx="31">
                  <c:v>20.614999999999998</c:v>
                </c:pt>
                <c:pt idx="32">
                  <c:v>21.28</c:v>
                </c:pt>
                <c:pt idx="33">
                  <c:v>21.945</c:v>
                </c:pt>
                <c:pt idx="34">
                  <c:v>22.61</c:v>
                </c:pt>
                <c:pt idx="35">
                  <c:v>23.274999999999999</c:v>
                </c:pt>
                <c:pt idx="36">
                  <c:v>23.94</c:v>
                </c:pt>
                <c:pt idx="37">
                  <c:v>24.272500000000001</c:v>
                </c:pt>
                <c:pt idx="38">
                  <c:v>24.605</c:v>
                </c:pt>
                <c:pt idx="39">
                  <c:v>24.9375</c:v>
                </c:pt>
                <c:pt idx="40">
                  <c:v>25.27</c:v>
                </c:pt>
                <c:pt idx="41">
                  <c:v>25.934999999999999</c:v>
                </c:pt>
                <c:pt idx="42">
                  <c:v>26.6</c:v>
                </c:pt>
                <c:pt idx="43">
                  <c:v>27.265000000000001</c:v>
                </c:pt>
                <c:pt idx="44">
                  <c:v>27.93</c:v>
                </c:pt>
                <c:pt idx="45">
                  <c:v>28.373333333333299</c:v>
                </c:pt>
                <c:pt idx="46">
                  <c:v>28.816666666666698</c:v>
                </c:pt>
                <c:pt idx="47">
                  <c:v>29.26</c:v>
                </c:pt>
                <c:pt idx="48">
                  <c:v>29.703333333333301</c:v>
                </c:pt>
                <c:pt idx="49">
                  <c:v>30.1466666666667</c:v>
                </c:pt>
                <c:pt idx="50">
                  <c:v>30.59</c:v>
                </c:pt>
                <c:pt idx="51">
                  <c:v>31.254999999999999</c:v>
                </c:pt>
                <c:pt idx="52">
                  <c:v>31.92</c:v>
                </c:pt>
                <c:pt idx="53">
                  <c:v>32.363333333333301</c:v>
                </c:pt>
                <c:pt idx="54">
                  <c:v>32.806666666666601</c:v>
                </c:pt>
                <c:pt idx="55">
                  <c:v>33.25</c:v>
                </c:pt>
                <c:pt idx="56">
                  <c:v>33.914999999999999</c:v>
                </c:pt>
                <c:pt idx="57">
                  <c:v>34.58</c:v>
                </c:pt>
                <c:pt idx="58">
                  <c:v>35.023333333333298</c:v>
                </c:pt>
                <c:pt idx="59">
                  <c:v>35.466666666666598</c:v>
                </c:pt>
                <c:pt idx="60">
                  <c:v>35.909999999999997</c:v>
                </c:pt>
                <c:pt idx="61">
                  <c:v>36.353333333333303</c:v>
                </c:pt>
                <c:pt idx="62">
                  <c:v>36.796666666666603</c:v>
                </c:pt>
                <c:pt idx="63">
                  <c:v>37.24</c:v>
                </c:pt>
                <c:pt idx="64">
                  <c:v>37.572499999999998</c:v>
                </c:pt>
                <c:pt idx="65">
                  <c:v>37.905000000000001</c:v>
                </c:pt>
                <c:pt idx="66">
                  <c:v>38.237499999999997</c:v>
                </c:pt>
                <c:pt idx="67">
                  <c:v>38.57</c:v>
                </c:pt>
                <c:pt idx="68">
                  <c:v>39.234999999999999</c:v>
                </c:pt>
                <c:pt idx="69">
                  <c:v>39.9</c:v>
                </c:pt>
                <c:pt idx="70">
                  <c:v>40.343333333333298</c:v>
                </c:pt>
                <c:pt idx="71">
                  <c:v>40.786666666666598</c:v>
                </c:pt>
                <c:pt idx="72">
                  <c:v>41.23</c:v>
                </c:pt>
                <c:pt idx="73">
                  <c:v>41.5625</c:v>
                </c:pt>
                <c:pt idx="74">
                  <c:v>41.895000000000003</c:v>
                </c:pt>
                <c:pt idx="75">
                  <c:v>42.227499999999999</c:v>
                </c:pt>
                <c:pt idx="76">
                  <c:v>42.56</c:v>
                </c:pt>
                <c:pt idx="77">
                  <c:v>43.003333333333302</c:v>
                </c:pt>
                <c:pt idx="78">
                  <c:v>43.446666666666601</c:v>
                </c:pt>
                <c:pt idx="79">
                  <c:v>43.89</c:v>
                </c:pt>
                <c:pt idx="80">
                  <c:v>44.222499999999997</c:v>
                </c:pt>
                <c:pt idx="81">
                  <c:v>44.555</c:v>
                </c:pt>
                <c:pt idx="82">
                  <c:v>44.887500000000003</c:v>
                </c:pt>
                <c:pt idx="83">
                  <c:v>45.22</c:v>
                </c:pt>
                <c:pt idx="84">
                  <c:v>45.663333333333298</c:v>
                </c:pt>
                <c:pt idx="85">
                  <c:v>46.106666666666598</c:v>
                </c:pt>
                <c:pt idx="86">
                  <c:v>46.55</c:v>
                </c:pt>
                <c:pt idx="87">
                  <c:v>47.88</c:v>
                </c:pt>
                <c:pt idx="88">
                  <c:v>48.323333333333302</c:v>
                </c:pt>
                <c:pt idx="89">
                  <c:v>48.766666666666602</c:v>
                </c:pt>
                <c:pt idx="90">
                  <c:v>49.21</c:v>
                </c:pt>
                <c:pt idx="91">
                  <c:v>49.6533333333333</c:v>
                </c:pt>
                <c:pt idx="92">
                  <c:v>50.0966666666666</c:v>
                </c:pt>
                <c:pt idx="93">
                  <c:v>50.54</c:v>
                </c:pt>
                <c:pt idx="94">
                  <c:v>50.805999999999997</c:v>
                </c:pt>
                <c:pt idx="95">
                  <c:v>51.072000000000003</c:v>
                </c:pt>
                <c:pt idx="96">
                  <c:v>51.338000000000001</c:v>
                </c:pt>
                <c:pt idx="97">
                  <c:v>51.603999999999999</c:v>
                </c:pt>
                <c:pt idx="98">
                  <c:v>51.87</c:v>
                </c:pt>
                <c:pt idx="99">
                  <c:v>52.202500000000001</c:v>
                </c:pt>
                <c:pt idx="100">
                  <c:v>52.534999999999997</c:v>
                </c:pt>
                <c:pt idx="101">
                  <c:v>52.8675</c:v>
                </c:pt>
                <c:pt idx="102">
                  <c:v>53.2</c:v>
                </c:pt>
                <c:pt idx="103">
                  <c:v>53.532499999999999</c:v>
                </c:pt>
                <c:pt idx="104">
                  <c:v>53.865000000000002</c:v>
                </c:pt>
                <c:pt idx="105">
                  <c:v>54.197499999999998</c:v>
                </c:pt>
                <c:pt idx="106">
                  <c:v>54.53</c:v>
                </c:pt>
                <c:pt idx="107">
                  <c:v>54.795999999999999</c:v>
                </c:pt>
                <c:pt idx="108">
                  <c:v>55.061999999999998</c:v>
                </c:pt>
                <c:pt idx="109">
                  <c:v>55.328000000000003</c:v>
                </c:pt>
                <c:pt idx="110">
                  <c:v>55.594000000000001</c:v>
                </c:pt>
                <c:pt idx="111">
                  <c:v>55.86</c:v>
                </c:pt>
                <c:pt idx="112">
                  <c:v>56.125999999999898</c:v>
                </c:pt>
                <c:pt idx="113">
                  <c:v>56.392000000000003</c:v>
                </c:pt>
                <c:pt idx="114">
                  <c:v>56.658000000000001</c:v>
                </c:pt>
                <c:pt idx="115">
                  <c:v>56.923999999999999</c:v>
                </c:pt>
                <c:pt idx="116">
                  <c:v>57.189999999999898</c:v>
                </c:pt>
                <c:pt idx="117">
                  <c:v>57.455999999999896</c:v>
                </c:pt>
                <c:pt idx="118">
                  <c:v>57.722000000000001</c:v>
                </c:pt>
                <c:pt idx="119">
                  <c:v>57.988</c:v>
                </c:pt>
                <c:pt idx="120">
                  <c:v>58.253999999999898</c:v>
                </c:pt>
                <c:pt idx="121">
                  <c:v>58.519999999999897</c:v>
                </c:pt>
                <c:pt idx="122">
                  <c:v>58.709999999999901</c:v>
                </c:pt>
                <c:pt idx="123">
                  <c:v>58.899999999999899</c:v>
                </c:pt>
                <c:pt idx="124">
                  <c:v>59.089999999999897</c:v>
                </c:pt>
                <c:pt idx="125">
                  <c:v>59.279999999999902</c:v>
                </c:pt>
                <c:pt idx="126">
                  <c:v>59.469999999999899</c:v>
                </c:pt>
                <c:pt idx="127">
                  <c:v>59.659999999999897</c:v>
                </c:pt>
                <c:pt idx="128">
                  <c:v>59.849999999999902</c:v>
                </c:pt>
                <c:pt idx="129">
                  <c:v>60.1159999999999</c:v>
                </c:pt>
                <c:pt idx="130">
                  <c:v>60.381999999999898</c:v>
                </c:pt>
                <c:pt idx="131">
                  <c:v>60.647999999999897</c:v>
                </c:pt>
                <c:pt idx="132">
                  <c:v>60.913999999999902</c:v>
                </c:pt>
                <c:pt idx="133">
                  <c:v>61.1799999999999</c:v>
                </c:pt>
                <c:pt idx="134">
                  <c:v>61.445999999999898</c:v>
                </c:pt>
                <c:pt idx="135">
                  <c:v>61.711999999999897</c:v>
                </c:pt>
                <c:pt idx="136">
                  <c:v>61.977999999999902</c:v>
                </c:pt>
                <c:pt idx="137">
                  <c:v>62.2439999999999</c:v>
                </c:pt>
                <c:pt idx="138">
                  <c:v>62.509999999999899</c:v>
                </c:pt>
                <c:pt idx="139">
                  <c:v>63.839999999999897</c:v>
                </c:pt>
                <c:pt idx="140">
                  <c:v>64.029999999999902</c:v>
                </c:pt>
                <c:pt idx="141">
                  <c:v>64.219999999999899</c:v>
                </c:pt>
                <c:pt idx="142">
                  <c:v>64.409999999999897</c:v>
                </c:pt>
                <c:pt idx="143">
                  <c:v>64.599999999999895</c:v>
                </c:pt>
                <c:pt idx="144">
                  <c:v>64.789999999999907</c:v>
                </c:pt>
                <c:pt idx="145">
                  <c:v>64.979999999999905</c:v>
                </c:pt>
                <c:pt idx="146">
                  <c:v>65.169999999999902</c:v>
                </c:pt>
                <c:pt idx="147">
                  <c:v>65.317777777777707</c:v>
                </c:pt>
                <c:pt idx="148">
                  <c:v>65.465555555555497</c:v>
                </c:pt>
                <c:pt idx="149">
                  <c:v>65.613333333333301</c:v>
                </c:pt>
                <c:pt idx="150">
                  <c:v>65.761111111111106</c:v>
                </c:pt>
                <c:pt idx="151">
                  <c:v>65.908888888888796</c:v>
                </c:pt>
                <c:pt idx="152">
                  <c:v>66.056666666666601</c:v>
                </c:pt>
                <c:pt idx="153">
                  <c:v>66.204444444444405</c:v>
                </c:pt>
                <c:pt idx="154">
                  <c:v>66.352222222222196</c:v>
                </c:pt>
                <c:pt idx="155">
                  <c:v>66.499999999999901</c:v>
                </c:pt>
                <c:pt idx="156">
                  <c:v>67.829999999999899</c:v>
                </c:pt>
                <c:pt idx="157">
                  <c:v>67.977777777777703</c:v>
                </c:pt>
                <c:pt idx="158">
                  <c:v>68.125555555555493</c:v>
                </c:pt>
                <c:pt idx="159">
                  <c:v>68.273333333333298</c:v>
                </c:pt>
                <c:pt idx="160">
                  <c:v>68.421111111111102</c:v>
                </c:pt>
                <c:pt idx="161">
                  <c:v>68.568888888888793</c:v>
                </c:pt>
                <c:pt idx="162">
                  <c:v>68.716666666666598</c:v>
                </c:pt>
                <c:pt idx="163">
                  <c:v>68.864444444444402</c:v>
                </c:pt>
                <c:pt idx="164">
                  <c:v>69.012222222222206</c:v>
                </c:pt>
                <c:pt idx="165">
                  <c:v>69.159999999999897</c:v>
                </c:pt>
                <c:pt idx="166">
                  <c:v>69.603333333333296</c:v>
                </c:pt>
                <c:pt idx="167">
                  <c:v>70.046666666666596</c:v>
                </c:pt>
                <c:pt idx="168">
                  <c:v>70.489999999999895</c:v>
                </c:pt>
                <c:pt idx="169">
                  <c:v>71.819999999999894</c:v>
                </c:pt>
                <c:pt idx="170">
                  <c:v>71.930833333333297</c:v>
                </c:pt>
                <c:pt idx="171">
                  <c:v>72.0416666666666</c:v>
                </c:pt>
                <c:pt idx="172">
                  <c:v>72.152499999999904</c:v>
                </c:pt>
                <c:pt idx="173">
                  <c:v>72.263333333333307</c:v>
                </c:pt>
                <c:pt idx="174">
                  <c:v>72.374166666666596</c:v>
                </c:pt>
                <c:pt idx="175">
                  <c:v>72.4849999999999</c:v>
                </c:pt>
                <c:pt idx="176">
                  <c:v>72.595833333333303</c:v>
                </c:pt>
                <c:pt idx="177">
                  <c:v>72.706666666666607</c:v>
                </c:pt>
                <c:pt idx="178">
                  <c:v>72.817499999999896</c:v>
                </c:pt>
                <c:pt idx="179">
                  <c:v>72.928333333333299</c:v>
                </c:pt>
                <c:pt idx="180">
                  <c:v>73.039166666666603</c:v>
                </c:pt>
                <c:pt idx="181">
                  <c:v>73.149999999999906</c:v>
                </c:pt>
                <c:pt idx="182">
                  <c:v>73.482499999999902</c:v>
                </c:pt>
                <c:pt idx="183">
                  <c:v>73.814999999999898</c:v>
                </c:pt>
                <c:pt idx="184">
                  <c:v>74.147499999999894</c:v>
                </c:pt>
                <c:pt idx="185">
                  <c:v>74.479999999999905</c:v>
                </c:pt>
                <c:pt idx="186">
                  <c:v>75.809999999999903</c:v>
                </c:pt>
                <c:pt idx="187">
                  <c:v>76.075999999999894</c:v>
                </c:pt>
                <c:pt idx="188">
                  <c:v>76.341999999999899</c:v>
                </c:pt>
                <c:pt idx="189">
                  <c:v>76.607999999999905</c:v>
                </c:pt>
                <c:pt idx="190">
                  <c:v>76.873999999999896</c:v>
                </c:pt>
                <c:pt idx="191">
                  <c:v>77.139999999999901</c:v>
                </c:pt>
                <c:pt idx="192">
                  <c:v>78.469999999999899</c:v>
                </c:pt>
                <c:pt idx="193">
                  <c:v>79.799999999999898</c:v>
                </c:pt>
                <c:pt idx="194">
                  <c:v>80.243333333333297</c:v>
                </c:pt>
              </c:numCache>
            </c:numRef>
          </c:xVal>
          <c:yVal>
            <c:numRef>
              <c:f>'13'!$C$1:$C$195</c:f>
              <c:numCache>
                <c:formatCode>General</c:formatCode>
                <c:ptCount val="195"/>
                <c:pt idx="0">
                  <c:v>11200</c:v>
                </c:pt>
                <c:pt idx="1">
                  <c:v>11356</c:v>
                </c:pt>
                <c:pt idx="2">
                  <c:v>10916</c:v>
                </c:pt>
                <c:pt idx="3">
                  <c:v>11278</c:v>
                </c:pt>
                <c:pt idx="4">
                  <c:v>11417</c:v>
                </c:pt>
                <c:pt idx="5">
                  <c:v>10843</c:v>
                </c:pt>
                <c:pt idx="6">
                  <c:v>11220</c:v>
                </c:pt>
                <c:pt idx="7">
                  <c:v>11319</c:v>
                </c:pt>
                <c:pt idx="8">
                  <c:v>10778</c:v>
                </c:pt>
                <c:pt idx="9">
                  <c:v>11225</c:v>
                </c:pt>
                <c:pt idx="10">
                  <c:v>12021</c:v>
                </c:pt>
                <c:pt idx="11">
                  <c:v>11811</c:v>
                </c:pt>
                <c:pt idx="12">
                  <c:v>11508</c:v>
                </c:pt>
                <c:pt idx="13">
                  <c:v>11688</c:v>
                </c:pt>
                <c:pt idx="14">
                  <c:v>11859</c:v>
                </c:pt>
                <c:pt idx="15">
                  <c:v>11352</c:v>
                </c:pt>
                <c:pt idx="16">
                  <c:v>10631</c:v>
                </c:pt>
                <c:pt idx="17">
                  <c:v>10935</c:v>
                </c:pt>
                <c:pt idx="18">
                  <c:v>11056</c:v>
                </c:pt>
                <c:pt idx="19">
                  <c:v>10962</c:v>
                </c:pt>
                <c:pt idx="20">
                  <c:v>11342</c:v>
                </c:pt>
                <c:pt idx="21">
                  <c:v>10913</c:v>
                </c:pt>
                <c:pt idx="22">
                  <c:v>12014</c:v>
                </c:pt>
                <c:pt idx="23">
                  <c:v>12298</c:v>
                </c:pt>
                <c:pt idx="24">
                  <c:v>11194</c:v>
                </c:pt>
                <c:pt idx="25">
                  <c:v>10929</c:v>
                </c:pt>
                <c:pt idx="26">
                  <c:v>11139</c:v>
                </c:pt>
                <c:pt idx="27">
                  <c:v>12026</c:v>
                </c:pt>
                <c:pt idx="28">
                  <c:v>12240</c:v>
                </c:pt>
                <c:pt idx="29">
                  <c:v>10826</c:v>
                </c:pt>
                <c:pt idx="30">
                  <c:v>10316</c:v>
                </c:pt>
                <c:pt idx="31">
                  <c:v>10398</c:v>
                </c:pt>
                <c:pt idx="32">
                  <c:v>11657</c:v>
                </c:pt>
                <c:pt idx="33">
                  <c:v>10787</c:v>
                </c:pt>
                <c:pt idx="34">
                  <c:v>10008</c:v>
                </c:pt>
                <c:pt idx="35">
                  <c:v>10702</c:v>
                </c:pt>
                <c:pt idx="36">
                  <c:v>11430</c:v>
                </c:pt>
                <c:pt idx="37">
                  <c:v>11342</c:v>
                </c:pt>
                <c:pt idx="38">
                  <c:v>10996</c:v>
                </c:pt>
                <c:pt idx="39">
                  <c:v>10296</c:v>
                </c:pt>
                <c:pt idx="40">
                  <c:v>9872</c:v>
                </c:pt>
                <c:pt idx="41">
                  <c:v>10993</c:v>
                </c:pt>
                <c:pt idx="42">
                  <c:v>11636</c:v>
                </c:pt>
                <c:pt idx="43">
                  <c:v>10673</c:v>
                </c:pt>
                <c:pt idx="44">
                  <c:v>9568</c:v>
                </c:pt>
                <c:pt idx="45">
                  <c:v>9937</c:v>
                </c:pt>
                <c:pt idx="46">
                  <c:v>11003</c:v>
                </c:pt>
                <c:pt idx="47">
                  <c:v>12324</c:v>
                </c:pt>
                <c:pt idx="48">
                  <c:v>11603</c:v>
                </c:pt>
                <c:pt idx="49">
                  <c:v>9981</c:v>
                </c:pt>
                <c:pt idx="50">
                  <c:v>9192</c:v>
                </c:pt>
                <c:pt idx="51">
                  <c:v>10813</c:v>
                </c:pt>
                <c:pt idx="52">
                  <c:v>11876</c:v>
                </c:pt>
                <c:pt idx="53">
                  <c:v>11336</c:v>
                </c:pt>
                <c:pt idx="54">
                  <c:v>9473</c:v>
                </c:pt>
                <c:pt idx="55">
                  <c:v>9321</c:v>
                </c:pt>
                <c:pt idx="56">
                  <c:v>9984</c:v>
                </c:pt>
                <c:pt idx="57">
                  <c:v>11460</c:v>
                </c:pt>
                <c:pt idx="58">
                  <c:v>11267</c:v>
                </c:pt>
                <c:pt idx="59">
                  <c:v>10730</c:v>
                </c:pt>
                <c:pt idx="60">
                  <c:v>9096</c:v>
                </c:pt>
                <c:pt idx="61">
                  <c:v>9354</c:v>
                </c:pt>
                <c:pt idx="62">
                  <c:v>10709</c:v>
                </c:pt>
                <c:pt idx="63">
                  <c:v>11983</c:v>
                </c:pt>
                <c:pt idx="64">
                  <c:v>11569</c:v>
                </c:pt>
                <c:pt idx="65">
                  <c:v>10334</c:v>
                </c:pt>
                <c:pt idx="66">
                  <c:v>9028</c:v>
                </c:pt>
                <c:pt idx="67">
                  <c:v>8936</c:v>
                </c:pt>
                <c:pt idx="68">
                  <c:v>10397</c:v>
                </c:pt>
                <c:pt idx="69">
                  <c:v>12428</c:v>
                </c:pt>
                <c:pt idx="70">
                  <c:v>12105</c:v>
                </c:pt>
                <c:pt idx="71">
                  <c:v>10382</c:v>
                </c:pt>
                <c:pt idx="72">
                  <c:v>8983</c:v>
                </c:pt>
                <c:pt idx="73">
                  <c:v>9035</c:v>
                </c:pt>
                <c:pt idx="74">
                  <c:v>9561</c:v>
                </c:pt>
                <c:pt idx="75">
                  <c:v>11704</c:v>
                </c:pt>
                <c:pt idx="76">
                  <c:v>12579</c:v>
                </c:pt>
                <c:pt idx="77">
                  <c:v>11448</c:v>
                </c:pt>
                <c:pt idx="78">
                  <c:v>9383</c:v>
                </c:pt>
                <c:pt idx="79">
                  <c:v>8980</c:v>
                </c:pt>
                <c:pt idx="80">
                  <c:v>10138</c:v>
                </c:pt>
                <c:pt idx="81">
                  <c:v>10474</c:v>
                </c:pt>
                <c:pt idx="82">
                  <c:v>12480</c:v>
                </c:pt>
                <c:pt idx="83">
                  <c:v>13668</c:v>
                </c:pt>
                <c:pt idx="84">
                  <c:v>11269</c:v>
                </c:pt>
                <c:pt idx="85">
                  <c:v>8805</c:v>
                </c:pt>
                <c:pt idx="86">
                  <c:v>8843</c:v>
                </c:pt>
                <c:pt idx="87">
                  <c:v>8705</c:v>
                </c:pt>
                <c:pt idx="88">
                  <c:v>10395</c:v>
                </c:pt>
                <c:pt idx="89">
                  <c:v>11876</c:v>
                </c:pt>
                <c:pt idx="90">
                  <c:v>12346</c:v>
                </c:pt>
                <c:pt idx="91">
                  <c:v>11779</c:v>
                </c:pt>
                <c:pt idx="92">
                  <c:v>9618</c:v>
                </c:pt>
                <c:pt idx="93">
                  <c:v>8849</c:v>
                </c:pt>
                <c:pt idx="94">
                  <c:v>8883</c:v>
                </c:pt>
                <c:pt idx="95">
                  <c:v>9787</c:v>
                </c:pt>
                <c:pt idx="96">
                  <c:v>10963</c:v>
                </c:pt>
                <c:pt idx="97">
                  <c:v>11635</c:v>
                </c:pt>
                <c:pt idx="98">
                  <c:v>12697</c:v>
                </c:pt>
                <c:pt idx="99">
                  <c:v>12076</c:v>
                </c:pt>
                <c:pt idx="100">
                  <c:v>10294</c:v>
                </c:pt>
                <c:pt idx="101">
                  <c:v>9642</c:v>
                </c:pt>
                <c:pt idx="102">
                  <c:v>9209</c:v>
                </c:pt>
                <c:pt idx="103">
                  <c:v>9567</c:v>
                </c:pt>
                <c:pt idx="104">
                  <c:v>10226</c:v>
                </c:pt>
                <c:pt idx="105">
                  <c:v>12220</c:v>
                </c:pt>
                <c:pt idx="106">
                  <c:v>13244</c:v>
                </c:pt>
                <c:pt idx="107">
                  <c:v>12839</c:v>
                </c:pt>
                <c:pt idx="108">
                  <c:v>12454</c:v>
                </c:pt>
                <c:pt idx="109">
                  <c:v>10689</c:v>
                </c:pt>
                <c:pt idx="110">
                  <c:v>8616</c:v>
                </c:pt>
                <c:pt idx="111">
                  <c:v>8260</c:v>
                </c:pt>
                <c:pt idx="112">
                  <c:v>8729</c:v>
                </c:pt>
                <c:pt idx="113">
                  <c:v>9544</c:v>
                </c:pt>
                <c:pt idx="114">
                  <c:v>11142</c:v>
                </c:pt>
                <c:pt idx="115">
                  <c:v>12295</c:v>
                </c:pt>
                <c:pt idx="116">
                  <c:v>12944</c:v>
                </c:pt>
                <c:pt idx="117">
                  <c:v>12378</c:v>
                </c:pt>
                <c:pt idx="118">
                  <c:v>11446</c:v>
                </c:pt>
                <c:pt idx="119">
                  <c:v>9636</c:v>
                </c:pt>
                <c:pt idx="120">
                  <c:v>8603</c:v>
                </c:pt>
                <c:pt idx="121">
                  <c:v>8366</c:v>
                </c:pt>
                <c:pt idx="122">
                  <c:v>8777</c:v>
                </c:pt>
                <c:pt idx="123">
                  <c:v>9593</c:v>
                </c:pt>
                <c:pt idx="124">
                  <c:v>10282</c:v>
                </c:pt>
                <c:pt idx="125">
                  <c:v>12076</c:v>
                </c:pt>
                <c:pt idx="126">
                  <c:v>12834</c:v>
                </c:pt>
                <c:pt idx="127">
                  <c:v>13052</c:v>
                </c:pt>
                <c:pt idx="128">
                  <c:v>13187</c:v>
                </c:pt>
                <c:pt idx="129">
                  <c:v>11624</c:v>
                </c:pt>
                <c:pt idx="130">
                  <c:v>10284</c:v>
                </c:pt>
                <c:pt idx="131">
                  <c:v>9187</c:v>
                </c:pt>
                <c:pt idx="132">
                  <c:v>8741</c:v>
                </c:pt>
                <c:pt idx="133">
                  <c:v>8442</c:v>
                </c:pt>
                <c:pt idx="134">
                  <c:v>9130</c:v>
                </c:pt>
                <c:pt idx="135">
                  <c:v>9786</c:v>
                </c:pt>
                <c:pt idx="136">
                  <c:v>11009</c:v>
                </c:pt>
                <c:pt idx="137">
                  <c:v>11136</c:v>
                </c:pt>
                <c:pt idx="138">
                  <c:v>13056</c:v>
                </c:pt>
                <c:pt idx="139">
                  <c:v>12345</c:v>
                </c:pt>
                <c:pt idx="140">
                  <c:v>12746</c:v>
                </c:pt>
                <c:pt idx="141">
                  <c:v>11864</c:v>
                </c:pt>
                <c:pt idx="142">
                  <c:v>10956</c:v>
                </c:pt>
                <c:pt idx="143">
                  <c:v>9355</c:v>
                </c:pt>
                <c:pt idx="144">
                  <c:v>9441</c:v>
                </c:pt>
                <c:pt idx="145">
                  <c:v>8710</c:v>
                </c:pt>
                <c:pt idx="146">
                  <c:v>8016</c:v>
                </c:pt>
                <c:pt idx="147">
                  <c:v>8158</c:v>
                </c:pt>
                <c:pt idx="148">
                  <c:v>8683</c:v>
                </c:pt>
                <c:pt idx="149">
                  <c:v>9254</c:v>
                </c:pt>
                <c:pt idx="150">
                  <c:v>10275</c:v>
                </c:pt>
                <c:pt idx="151">
                  <c:v>10767</c:v>
                </c:pt>
                <c:pt idx="152">
                  <c:v>11677</c:v>
                </c:pt>
                <c:pt idx="153">
                  <c:v>12178</c:v>
                </c:pt>
                <c:pt idx="154">
                  <c:v>13024</c:v>
                </c:pt>
                <c:pt idx="155">
                  <c:v>12824</c:v>
                </c:pt>
                <c:pt idx="156">
                  <c:v>13239</c:v>
                </c:pt>
                <c:pt idx="157">
                  <c:v>12642</c:v>
                </c:pt>
                <c:pt idx="158">
                  <c:v>12406</c:v>
                </c:pt>
                <c:pt idx="159">
                  <c:v>12279</c:v>
                </c:pt>
                <c:pt idx="160">
                  <c:v>10576</c:v>
                </c:pt>
                <c:pt idx="161">
                  <c:v>10021</c:v>
                </c:pt>
                <c:pt idx="162">
                  <c:v>9108</c:v>
                </c:pt>
                <c:pt idx="163">
                  <c:v>8689</c:v>
                </c:pt>
                <c:pt idx="164">
                  <c:v>8196</c:v>
                </c:pt>
                <c:pt idx="165">
                  <c:v>8029</c:v>
                </c:pt>
                <c:pt idx="166">
                  <c:v>8038</c:v>
                </c:pt>
                <c:pt idx="167">
                  <c:v>8676</c:v>
                </c:pt>
                <c:pt idx="168">
                  <c:v>8918</c:v>
                </c:pt>
                <c:pt idx="169">
                  <c:v>8456</c:v>
                </c:pt>
                <c:pt idx="170">
                  <c:v>8660</c:v>
                </c:pt>
                <c:pt idx="171">
                  <c:v>8956</c:v>
                </c:pt>
                <c:pt idx="172">
                  <c:v>8800</c:v>
                </c:pt>
                <c:pt idx="173">
                  <c:v>9612</c:v>
                </c:pt>
                <c:pt idx="174">
                  <c:v>9759</c:v>
                </c:pt>
                <c:pt idx="175">
                  <c:v>10412</c:v>
                </c:pt>
                <c:pt idx="176">
                  <c:v>10560</c:v>
                </c:pt>
                <c:pt idx="177">
                  <c:v>10657</c:v>
                </c:pt>
                <c:pt idx="178">
                  <c:v>10610</c:v>
                </c:pt>
                <c:pt idx="179">
                  <c:v>11720</c:v>
                </c:pt>
                <c:pt idx="180">
                  <c:v>11780</c:v>
                </c:pt>
                <c:pt idx="181">
                  <c:v>11397</c:v>
                </c:pt>
                <c:pt idx="182">
                  <c:v>12332</c:v>
                </c:pt>
                <c:pt idx="183">
                  <c:v>11463</c:v>
                </c:pt>
                <c:pt idx="184">
                  <c:v>12664</c:v>
                </c:pt>
                <c:pt idx="185">
                  <c:v>12660</c:v>
                </c:pt>
                <c:pt idx="186">
                  <c:v>13189</c:v>
                </c:pt>
                <c:pt idx="187">
                  <c:v>12563</c:v>
                </c:pt>
                <c:pt idx="188">
                  <c:v>12480</c:v>
                </c:pt>
                <c:pt idx="189">
                  <c:v>12703</c:v>
                </c:pt>
                <c:pt idx="190">
                  <c:v>12252</c:v>
                </c:pt>
                <c:pt idx="191">
                  <c:v>13136</c:v>
                </c:pt>
                <c:pt idx="192">
                  <c:v>12007</c:v>
                </c:pt>
                <c:pt idx="193">
                  <c:v>12579</c:v>
                </c:pt>
                <c:pt idx="194">
                  <c:v>12420</c:v>
                </c:pt>
              </c:numCache>
            </c:numRef>
          </c:yVal>
          <c:smooth val="0"/>
          <c:extLst xmlns:c16r2="http://schemas.microsoft.com/office/drawing/2015/06/chart">
            <c:ext xmlns:c16="http://schemas.microsoft.com/office/drawing/2014/chart" uri="{C3380CC4-5D6E-409C-BE32-E72D297353CC}">
              <c16:uniqueId val="{00000000-AA3F-4576-9328-4D48134FC32A}"/>
            </c:ext>
          </c:extLst>
        </c:ser>
        <c:dLbls>
          <c:showLegendKey val="0"/>
          <c:showVal val="0"/>
          <c:showCatName val="0"/>
          <c:showSerName val="0"/>
          <c:showPercent val="0"/>
          <c:showBubbleSize val="0"/>
        </c:dLbls>
        <c:axId val="391260344"/>
        <c:axId val="391260736"/>
      </c:scatterChart>
      <c:valAx>
        <c:axId val="391260344"/>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60736"/>
        <c:crosses val="autoZero"/>
        <c:crossBetween val="midCat"/>
      </c:valAx>
      <c:valAx>
        <c:axId val="391260736"/>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1260344"/>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5662233282075746"/>
          <c:y val="5.9611455175826229E-2"/>
          <c:w val="0.89101579059374336"/>
          <c:h val="0.89280300713392657"/>
        </c:manualLayout>
      </c:layout>
      <c:scatterChart>
        <c:scatterStyle val="lineMarker"/>
        <c:varyColors val="0"/>
        <c:ser>
          <c:idx val="0"/>
          <c:order val="0"/>
          <c:tx>
            <c:v>14次高調波</c:v>
          </c:tx>
          <c:spPr>
            <a:ln w="19050" cap="rnd">
              <a:solidFill>
                <a:schemeClr val="accent1"/>
              </a:solidFill>
              <a:round/>
            </a:ln>
            <a:effectLst/>
          </c:spPr>
          <c:marker>
            <c:symbol val="none"/>
          </c:marker>
          <c:xVal>
            <c:numRef>
              <c:f>'14'!$B$1:$B$195</c:f>
              <c:numCache>
                <c:formatCode>General</c:formatCode>
                <c:ptCount val="195"/>
                <c:pt idx="0">
                  <c:v>0</c:v>
                </c:pt>
                <c:pt idx="1">
                  <c:v>0.33250000000000002</c:v>
                </c:pt>
                <c:pt idx="2">
                  <c:v>0.66500000000000004</c:v>
                </c:pt>
                <c:pt idx="3">
                  <c:v>0.99750000000000005</c:v>
                </c:pt>
                <c:pt idx="4">
                  <c:v>1.33</c:v>
                </c:pt>
                <c:pt idx="5">
                  <c:v>2.66</c:v>
                </c:pt>
                <c:pt idx="6">
                  <c:v>3.1033333333333299</c:v>
                </c:pt>
                <c:pt idx="7">
                  <c:v>3.54666666666667</c:v>
                </c:pt>
                <c:pt idx="8">
                  <c:v>3.99</c:v>
                </c:pt>
                <c:pt idx="9">
                  <c:v>4.43333333333333</c:v>
                </c:pt>
                <c:pt idx="10">
                  <c:v>4.8766666666666696</c:v>
                </c:pt>
                <c:pt idx="11">
                  <c:v>5.32</c:v>
                </c:pt>
                <c:pt idx="12">
                  <c:v>6.65</c:v>
                </c:pt>
                <c:pt idx="13">
                  <c:v>6.9824999999999999</c:v>
                </c:pt>
                <c:pt idx="14">
                  <c:v>7.3150000000000004</c:v>
                </c:pt>
                <c:pt idx="15">
                  <c:v>7.6475</c:v>
                </c:pt>
                <c:pt idx="16">
                  <c:v>7.98</c:v>
                </c:pt>
                <c:pt idx="17">
                  <c:v>8.6449999999999996</c:v>
                </c:pt>
                <c:pt idx="18">
                  <c:v>9.31</c:v>
                </c:pt>
                <c:pt idx="19">
                  <c:v>10.64</c:v>
                </c:pt>
                <c:pt idx="20">
                  <c:v>11.305</c:v>
                </c:pt>
                <c:pt idx="21">
                  <c:v>11.97</c:v>
                </c:pt>
                <c:pt idx="22">
                  <c:v>12.4133333333333</c:v>
                </c:pt>
                <c:pt idx="23">
                  <c:v>12.856666666666699</c:v>
                </c:pt>
                <c:pt idx="24">
                  <c:v>13.3</c:v>
                </c:pt>
                <c:pt idx="25">
                  <c:v>13.965</c:v>
                </c:pt>
                <c:pt idx="26">
                  <c:v>14.63</c:v>
                </c:pt>
                <c:pt idx="27">
                  <c:v>14.9625</c:v>
                </c:pt>
                <c:pt idx="28">
                  <c:v>15.295</c:v>
                </c:pt>
                <c:pt idx="29">
                  <c:v>15.6275</c:v>
                </c:pt>
                <c:pt idx="30">
                  <c:v>15.96</c:v>
                </c:pt>
                <c:pt idx="31">
                  <c:v>16.625</c:v>
                </c:pt>
                <c:pt idx="32">
                  <c:v>17.29</c:v>
                </c:pt>
                <c:pt idx="33">
                  <c:v>17.954999999999998</c:v>
                </c:pt>
                <c:pt idx="34">
                  <c:v>18.62</c:v>
                </c:pt>
                <c:pt idx="35">
                  <c:v>19.285</c:v>
                </c:pt>
                <c:pt idx="36">
                  <c:v>19.95</c:v>
                </c:pt>
                <c:pt idx="37">
                  <c:v>20.393333333333299</c:v>
                </c:pt>
                <c:pt idx="38">
                  <c:v>20.836666666666702</c:v>
                </c:pt>
                <c:pt idx="39">
                  <c:v>21.28</c:v>
                </c:pt>
                <c:pt idx="40">
                  <c:v>21.723333333333301</c:v>
                </c:pt>
                <c:pt idx="41">
                  <c:v>22.1666666666667</c:v>
                </c:pt>
                <c:pt idx="42">
                  <c:v>22.61</c:v>
                </c:pt>
                <c:pt idx="43">
                  <c:v>23.274999999999999</c:v>
                </c:pt>
                <c:pt idx="44">
                  <c:v>23.94</c:v>
                </c:pt>
                <c:pt idx="45">
                  <c:v>24.605</c:v>
                </c:pt>
                <c:pt idx="46">
                  <c:v>25.27</c:v>
                </c:pt>
                <c:pt idx="47">
                  <c:v>26.6</c:v>
                </c:pt>
                <c:pt idx="48">
                  <c:v>27.265000000000001</c:v>
                </c:pt>
                <c:pt idx="49">
                  <c:v>27.93</c:v>
                </c:pt>
                <c:pt idx="50">
                  <c:v>28.262499999999999</c:v>
                </c:pt>
                <c:pt idx="51">
                  <c:v>28.594999999999999</c:v>
                </c:pt>
                <c:pt idx="52">
                  <c:v>28.927499999999998</c:v>
                </c:pt>
                <c:pt idx="53">
                  <c:v>29.26</c:v>
                </c:pt>
                <c:pt idx="54">
                  <c:v>30.59</c:v>
                </c:pt>
                <c:pt idx="55">
                  <c:v>31.254999999999999</c:v>
                </c:pt>
                <c:pt idx="56">
                  <c:v>31.92</c:v>
                </c:pt>
                <c:pt idx="57">
                  <c:v>32.252499999999998</c:v>
                </c:pt>
                <c:pt idx="58">
                  <c:v>32.585000000000001</c:v>
                </c:pt>
                <c:pt idx="59">
                  <c:v>32.917499999999997</c:v>
                </c:pt>
                <c:pt idx="60">
                  <c:v>33.25</c:v>
                </c:pt>
                <c:pt idx="61">
                  <c:v>33.6933333333333</c:v>
                </c:pt>
                <c:pt idx="62">
                  <c:v>34.136666666666599</c:v>
                </c:pt>
                <c:pt idx="63">
                  <c:v>34.58</c:v>
                </c:pt>
                <c:pt idx="64">
                  <c:v>35.023333333333298</c:v>
                </c:pt>
                <c:pt idx="65">
                  <c:v>35.466666666666598</c:v>
                </c:pt>
                <c:pt idx="66">
                  <c:v>35.909999999999997</c:v>
                </c:pt>
                <c:pt idx="67">
                  <c:v>36.353333333333303</c:v>
                </c:pt>
                <c:pt idx="68">
                  <c:v>36.796666666666603</c:v>
                </c:pt>
                <c:pt idx="69">
                  <c:v>37.24</c:v>
                </c:pt>
                <c:pt idx="70">
                  <c:v>37.683333333333302</c:v>
                </c:pt>
                <c:pt idx="71">
                  <c:v>38.126666666666601</c:v>
                </c:pt>
                <c:pt idx="72">
                  <c:v>38.57</c:v>
                </c:pt>
                <c:pt idx="73">
                  <c:v>39.9</c:v>
                </c:pt>
                <c:pt idx="74">
                  <c:v>40.343333333333298</c:v>
                </c:pt>
                <c:pt idx="75">
                  <c:v>40.786666666666598</c:v>
                </c:pt>
                <c:pt idx="76">
                  <c:v>41.23</c:v>
                </c:pt>
                <c:pt idx="77">
                  <c:v>41.895000000000003</c:v>
                </c:pt>
                <c:pt idx="78">
                  <c:v>42.56</c:v>
                </c:pt>
                <c:pt idx="79">
                  <c:v>42.892499999999998</c:v>
                </c:pt>
                <c:pt idx="80">
                  <c:v>43.225000000000001</c:v>
                </c:pt>
                <c:pt idx="81">
                  <c:v>43.557499999999997</c:v>
                </c:pt>
                <c:pt idx="82">
                  <c:v>43.89</c:v>
                </c:pt>
                <c:pt idx="83">
                  <c:v>44.3333333333333</c:v>
                </c:pt>
                <c:pt idx="84">
                  <c:v>44.7766666666666</c:v>
                </c:pt>
                <c:pt idx="85">
                  <c:v>45.22</c:v>
                </c:pt>
                <c:pt idx="86">
                  <c:v>45.552500000000002</c:v>
                </c:pt>
                <c:pt idx="87">
                  <c:v>45.884999999999998</c:v>
                </c:pt>
                <c:pt idx="88">
                  <c:v>46.217500000000001</c:v>
                </c:pt>
                <c:pt idx="89">
                  <c:v>46.55</c:v>
                </c:pt>
                <c:pt idx="90">
                  <c:v>46.8825</c:v>
                </c:pt>
                <c:pt idx="91">
                  <c:v>47.215000000000003</c:v>
                </c:pt>
                <c:pt idx="92">
                  <c:v>47.547499999999999</c:v>
                </c:pt>
                <c:pt idx="93">
                  <c:v>47.88</c:v>
                </c:pt>
                <c:pt idx="94">
                  <c:v>48.146000000000001</c:v>
                </c:pt>
                <c:pt idx="95">
                  <c:v>48.411999999999999</c:v>
                </c:pt>
                <c:pt idx="96">
                  <c:v>48.677999999999997</c:v>
                </c:pt>
                <c:pt idx="97">
                  <c:v>48.944000000000003</c:v>
                </c:pt>
                <c:pt idx="98">
                  <c:v>49.21</c:v>
                </c:pt>
                <c:pt idx="99">
                  <c:v>49.6533333333333</c:v>
                </c:pt>
                <c:pt idx="100">
                  <c:v>50.0966666666666</c:v>
                </c:pt>
                <c:pt idx="101">
                  <c:v>50.54</c:v>
                </c:pt>
                <c:pt idx="102">
                  <c:v>50.805999999999997</c:v>
                </c:pt>
                <c:pt idx="103">
                  <c:v>51.072000000000003</c:v>
                </c:pt>
                <c:pt idx="104">
                  <c:v>51.338000000000001</c:v>
                </c:pt>
                <c:pt idx="105">
                  <c:v>51.603999999999999</c:v>
                </c:pt>
                <c:pt idx="106">
                  <c:v>51.87</c:v>
                </c:pt>
                <c:pt idx="107">
                  <c:v>52.136000000000003</c:v>
                </c:pt>
                <c:pt idx="108">
                  <c:v>52.402000000000001</c:v>
                </c:pt>
                <c:pt idx="109">
                  <c:v>52.667999999999999</c:v>
                </c:pt>
                <c:pt idx="110">
                  <c:v>52.933999999999997</c:v>
                </c:pt>
                <c:pt idx="111">
                  <c:v>53.2</c:v>
                </c:pt>
                <c:pt idx="112">
                  <c:v>53.532499999999999</c:v>
                </c:pt>
                <c:pt idx="113">
                  <c:v>53.865000000000002</c:v>
                </c:pt>
                <c:pt idx="114">
                  <c:v>54.197499999999998</c:v>
                </c:pt>
                <c:pt idx="115">
                  <c:v>54.53</c:v>
                </c:pt>
                <c:pt idx="116">
                  <c:v>54.751666666666601</c:v>
                </c:pt>
                <c:pt idx="117">
                  <c:v>54.973333333333301</c:v>
                </c:pt>
                <c:pt idx="118">
                  <c:v>55.195</c:v>
                </c:pt>
                <c:pt idx="119">
                  <c:v>55.4166666666666</c:v>
                </c:pt>
                <c:pt idx="120">
                  <c:v>55.6383333333333</c:v>
                </c:pt>
                <c:pt idx="121">
                  <c:v>55.86</c:v>
                </c:pt>
                <c:pt idx="122">
                  <c:v>56.125999999999898</c:v>
                </c:pt>
                <c:pt idx="123">
                  <c:v>56.392000000000003</c:v>
                </c:pt>
                <c:pt idx="124">
                  <c:v>56.658000000000001</c:v>
                </c:pt>
                <c:pt idx="125">
                  <c:v>56.923999999999999</c:v>
                </c:pt>
                <c:pt idx="126">
                  <c:v>57.189999999999898</c:v>
                </c:pt>
                <c:pt idx="127">
                  <c:v>57.411666666666598</c:v>
                </c:pt>
                <c:pt idx="128">
                  <c:v>57.633333333333297</c:v>
                </c:pt>
                <c:pt idx="129">
                  <c:v>57.854999999999897</c:v>
                </c:pt>
                <c:pt idx="130">
                  <c:v>58.076666666666597</c:v>
                </c:pt>
                <c:pt idx="131">
                  <c:v>58.298333333333296</c:v>
                </c:pt>
                <c:pt idx="132">
                  <c:v>58.519999999999897</c:v>
                </c:pt>
                <c:pt idx="133">
                  <c:v>58.741666666666603</c:v>
                </c:pt>
                <c:pt idx="134">
                  <c:v>58.963333333333303</c:v>
                </c:pt>
                <c:pt idx="135">
                  <c:v>59.184999999999903</c:v>
                </c:pt>
                <c:pt idx="136">
                  <c:v>59.406666666666602</c:v>
                </c:pt>
                <c:pt idx="137">
                  <c:v>59.628333333333302</c:v>
                </c:pt>
                <c:pt idx="138">
                  <c:v>59.849999999999902</c:v>
                </c:pt>
                <c:pt idx="139">
                  <c:v>60.0399999999999</c:v>
                </c:pt>
                <c:pt idx="140">
                  <c:v>60.229999999999897</c:v>
                </c:pt>
                <c:pt idx="141">
                  <c:v>60.419999999999902</c:v>
                </c:pt>
                <c:pt idx="142">
                  <c:v>60.6099999999999</c:v>
                </c:pt>
                <c:pt idx="143">
                  <c:v>60.799999999999898</c:v>
                </c:pt>
                <c:pt idx="144">
                  <c:v>60.989999999999903</c:v>
                </c:pt>
                <c:pt idx="145">
                  <c:v>61.1799999999999</c:v>
                </c:pt>
                <c:pt idx="146">
                  <c:v>61.346249999999898</c:v>
                </c:pt>
                <c:pt idx="147">
                  <c:v>61.512499999999903</c:v>
                </c:pt>
                <c:pt idx="148">
                  <c:v>61.678749999999901</c:v>
                </c:pt>
                <c:pt idx="149">
                  <c:v>61.844999999999899</c:v>
                </c:pt>
                <c:pt idx="150">
                  <c:v>62.011249999999897</c:v>
                </c:pt>
                <c:pt idx="151">
                  <c:v>62.177499999999903</c:v>
                </c:pt>
                <c:pt idx="152">
                  <c:v>62.343749999999901</c:v>
                </c:pt>
                <c:pt idx="153">
                  <c:v>62.509999999999899</c:v>
                </c:pt>
                <c:pt idx="154">
                  <c:v>62.953333333333298</c:v>
                </c:pt>
                <c:pt idx="155">
                  <c:v>63.396666666666597</c:v>
                </c:pt>
                <c:pt idx="156">
                  <c:v>63.839999999999897</c:v>
                </c:pt>
                <c:pt idx="157">
                  <c:v>64.029999999999902</c:v>
                </c:pt>
                <c:pt idx="158">
                  <c:v>64.219999999999899</c:v>
                </c:pt>
                <c:pt idx="159">
                  <c:v>64.409999999999897</c:v>
                </c:pt>
                <c:pt idx="160">
                  <c:v>64.599999999999895</c:v>
                </c:pt>
                <c:pt idx="161">
                  <c:v>64.789999999999907</c:v>
                </c:pt>
                <c:pt idx="162">
                  <c:v>64.979999999999905</c:v>
                </c:pt>
                <c:pt idx="163">
                  <c:v>65.169999999999902</c:v>
                </c:pt>
                <c:pt idx="164">
                  <c:v>66.499999999999901</c:v>
                </c:pt>
                <c:pt idx="165">
                  <c:v>66.832499999999897</c:v>
                </c:pt>
                <c:pt idx="166">
                  <c:v>67.164999999999907</c:v>
                </c:pt>
                <c:pt idx="167">
                  <c:v>67.497499999999903</c:v>
                </c:pt>
                <c:pt idx="168">
                  <c:v>67.829999999999899</c:v>
                </c:pt>
                <c:pt idx="169">
                  <c:v>68.494999999999905</c:v>
                </c:pt>
                <c:pt idx="170">
                  <c:v>69.159999999999897</c:v>
                </c:pt>
                <c:pt idx="171">
                  <c:v>69.824999999999903</c:v>
                </c:pt>
                <c:pt idx="172">
                  <c:v>70.489999999999895</c:v>
                </c:pt>
                <c:pt idx="173">
                  <c:v>70.610909090909004</c:v>
                </c:pt>
                <c:pt idx="174">
                  <c:v>70.731818181818099</c:v>
                </c:pt>
                <c:pt idx="175">
                  <c:v>70.852727272727194</c:v>
                </c:pt>
                <c:pt idx="176">
                  <c:v>70.973636363636302</c:v>
                </c:pt>
                <c:pt idx="177">
                  <c:v>71.094545454545397</c:v>
                </c:pt>
                <c:pt idx="178">
                  <c:v>71.215454545454506</c:v>
                </c:pt>
                <c:pt idx="179">
                  <c:v>71.3363636363636</c:v>
                </c:pt>
                <c:pt idx="180">
                  <c:v>71.457272727272695</c:v>
                </c:pt>
                <c:pt idx="181">
                  <c:v>71.578181818181804</c:v>
                </c:pt>
                <c:pt idx="182">
                  <c:v>71.699090909090799</c:v>
                </c:pt>
                <c:pt idx="183">
                  <c:v>71.819999999999894</c:v>
                </c:pt>
                <c:pt idx="184">
                  <c:v>73.149999999999906</c:v>
                </c:pt>
                <c:pt idx="185">
                  <c:v>74.479999999999905</c:v>
                </c:pt>
                <c:pt idx="186">
                  <c:v>74.923333333333304</c:v>
                </c:pt>
                <c:pt idx="187">
                  <c:v>75.366666666666603</c:v>
                </c:pt>
                <c:pt idx="188">
                  <c:v>75.809999999999903</c:v>
                </c:pt>
                <c:pt idx="189">
                  <c:v>76.474999999999895</c:v>
                </c:pt>
                <c:pt idx="190">
                  <c:v>77.139999999999901</c:v>
                </c:pt>
                <c:pt idx="191">
                  <c:v>77.472499999999897</c:v>
                </c:pt>
                <c:pt idx="192">
                  <c:v>77.804999999999893</c:v>
                </c:pt>
                <c:pt idx="193">
                  <c:v>78.137499999999903</c:v>
                </c:pt>
                <c:pt idx="194">
                  <c:v>78.469999999999899</c:v>
                </c:pt>
              </c:numCache>
            </c:numRef>
          </c:xVal>
          <c:yVal>
            <c:numRef>
              <c:f>'14'!$C$1:$C$195</c:f>
              <c:numCache>
                <c:formatCode>General</c:formatCode>
                <c:ptCount val="195"/>
                <c:pt idx="0">
                  <c:v>10123</c:v>
                </c:pt>
                <c:pt idx="1">
                  <c:v>10287</c:v>
                </c:pt>
                <c:pt idx="2">
                  <c:v>10244</c:v>
                </c:pt>
                <c:pt idx="3">
                  <c:v>9876</c:v>
                </c:pt>
                <c:pt idx="4">
                  <c:v>10287</c:v>
                </c:pt>
                <c:pt idx="5">
                  <c:v>9825</c:v>
                </c:pt>
                <c:pt idx="6">
                  <c:v>9986</c:v>
                </c:pt>
                <c:pt idx="7">
                  <c:v>10321</c:v>
                </c:pt>
                <c:pt idx="8">
                  <c:v>10338</c:v>
                </c:pt>
                <c:pt idx="9">
                  <c:v>10241</c:v>
                </c:pt>
                <c:pt idx="10">
                  <c:v>10008</c:v>
                </c:pt>
                <c:pt idx="11">
                  <c:v>9680</c:v>
                </c:pt>
                <c:pt idx="12">
                  <c:v>10570</c:v>
                </c:pt>
                <c:pt idx="13">
                  <c:v>10569</c:v>
                </c:pt>
                <c:pt idx="14">
                  <c:v>10518</c:v>
                </c:pt>
                <c:pt idx="15">
                  <c:v>10247</c:v>
                </c:pt>
                <c:pt idx="16">
                  <c:v>10094</c:v>
                </c:pt>
                <c:pt idx="17">
                  <c:v>10494</c:v>
                </c:pt>
                <c:pt idx="18">
                  <c:v>10624</c:v>
                </c:pt>
                <c:pt idx="19">
                  <c:v>9646</c:v>
                </c:pt>
                <c:pt idx="20">
                  <c:v>9963</c:v>
                </c:pt>
                <c:pt idx="21">
                  <c:v>10875</c:v>
                </c:pt>
                <c:pt idx="22">
                  <c:v>10399</c:v>
                </c:pt>
                <c:pt idx="23">
                  <c:v>10119</c:v>
                </c:pt>
                <c:pt idx="24">
                  <c:v>9799</c:v>
                </c:pt>
                <c:pt idx="25">
                  <c:v>10278</c:v>
                </c:pt>
                <c:pt idx="26">
                  <c:v>10630</c:v>
                </c:pt>
                <c:pt idx="27">
                  <c:v>10463</c:v>
                </c:pt>
                <c:pt idx="28">
                  <c:v>10220</c:v>
                </c:pt>
                <c:pt idx="29">
                  <c:v>9969</c:v>
                </c:pt>
                <c:pt idx="30">
                  <c:v>9944</c:v>
                </c:pt>
                <c:pt idx="31">
                  <c:v>10520</c:v>
                </c:pt>
                <c:pt idx="32">
                  <c:v>10581</c:v>
                </c:pt>
                <c:pt idx="33">
                  <c:v>9649</c:v>
                </c:pt>
                <c:pt idx="34">
                  <c:v>9639</c:v>
                </c:pt>
                <c:pt idx="35">
                  <c:v>10261</c:v>
                </c:pt>
                <c:pt idx="36">
                  <c:v>10638</c:v>
                </c:pt>
                <c:pt idx="37">
                  <c:v>10467</c:v>
                </c:pt>
                <c:pt idx="38">
                  <c:v>10188</c:v>
                </c:pt>
                <c:pt idx="39">
                  <c:v>9440</c:v>
                </c:pt>
                <c:pt idx="40">
                  <c:v>9698</c:v>
                </c:pt>
                <c:pt idx="41">
                  <c:v>10117</c:v>
                </c:pt>
                <c:pt idx="42">
                  <c:v>10357</c:v>
                </c:pt>
                <c:pt idx="43">
                  <c:v>9542</c:v>
                </c:pt>
                <c:pt idx="44">
                  <c:v>9270</c:v>
                </c:pt>
                <c:pt idx="45">
                  <c:v>9844</c:v>
                </c:pt>
                <c:pt idx="46">
                  <c:v>10532</c:v>
                </c:pt>
                <c:pt idx="47">
                  <c:v>9978</c:v>
                </c:pt>
                <c:pt idx="48">
                  <c:v>10059</c:v>
                </c:pt>
                <c:pt idx="49">
                  <c:v>9256</c:v>
                </c:pt>
                <c:pt idx="50">
                  <c:v>9371</c:v>
                </c:pt>
                <c:pt idx="51">
                  <c:v>10460</c:v>
                </c:pt>
                <c:pt idx="52">
                  <c:v>10734</c:v>
                </c:pt>
                <c:pt idx="53">
                  <c:v>10788</c:v>
                </c:pt>
                <c:pt idx="54">
                  <c:v>8765</c:v>
                </c:pt>
                <c:pt idx="55">
                  <c:v>8871</c:v>
                </c:pt>
                <c:pt idx="56">
                  <c:v>10042</c:v>
                </c:pt>
                <c:pt idx="57">
                  <c:v>9900</c:v>
                </c:pt>
                <c:pt idx="58">
                  <c:v>9777</c:v>
                </c:pt>
                <c:pt idx="59">
                  <c:v>9599</c:v>
                </c:pt>
                <c:pt idx="60">
                  <c:v>8516</c:v>
                </c:pt>
                <c:pt idx="61">
                  <c:v>9773</c:v>
                </c:pt>
                <c:pt idx="62">
                  <c:v>10070</c:v>
                </c:pt>
                <c:pt idx="63">
                  <c:v>10596</c:v>
                </c:pt>
                <c:pt idx="64">
                  <c:v>9946</c:v>
                </c:pt>
                <c:pt idx="65">
                  <c:v>9263</c:v>
                </c:pt>
                <c:pt idx="66">
                  <c:v>8823</c:v>
                </c:pt>
                <c:pt idx="67">
                  <c:v>8924</c:v>
                </c:pt>
                <c:pt idx="68">
                  <c:v>9789</c:v>
                </c:pt>
                <c:pt idx="69">
                  <c:v>10730</c:v>
                </c:pt>
                <c:pt idx="70">
                  <c:v>10075</c:v>
                </c:pt>
                <c:pt idx="71">
                  <c:v>9393</c:v>
                </c:pt>
                <c:pt idx="72">
                  <c:v>8894</c:v>
                </c:pt>
                <c:pt idx="73">
                  <c:v>9260</c:v>
                </c:pt>
                <c:pt idx="74">
                  <c:v>9203</c:v>
                </c:pt>
                <c:pt idx="75">
                  <c:v>10698</c:v>
                </c:pt>
                <c:pt idx="76">
                  <c:v>10722</c:v>
                </c:pt>
                <c:pt idx="77">
                  <c:v>10174</c:v>
                </c:pt>
                <c:pt idx="78">
                  <c:v>8217</c:v>
                </c:pt>
                <c:pt idx="79">
                  <c:v>8896</c:v>
                </c:pt>
                <c:pt idx="80">
                  <c:v>10179</c:v>
                </c:pt>
                <c:pt idx="81">
                  <c:v>10352</c:v>
                </c:pt>
                <c:pt idx="82">
                  <c:v>11068</c:v>
                </c:pt>
                <c:pt idx="83">
                  <c:v>11005</c:v>
                </c:pt>
                <c:pt idx="84">
                  <c:v>10073</c:v>
                </c:pt>
                <c:pt idx="85">
                  <c:v>8828</c:v>
                </c:pt>
                <c:pt idx="86">
                  <c:v>8916</c:v>
                </c:pt>
                <c:pt idx="87">
                  <c:v>8964</c:v>
                </c:pt>
                <c:pt idx="88">
                  <c:v>10149</c:v>
                </c:pt>
                <c:pt idx="89">
                  <c:v>10730</c:v>
                </c:pt>
                <c:pt idx="90">
                  <c:v>10419</c:v>
                </c:pt>
                <c:pt idx="91">
                  <c:v>9540</c:v>
                </c:pt>
                <c:pt idx="92">
                  <c:v>9050</c:v>
                </c:pt>
                <c:pt idx="93">
                  <c:v>8404</c:v>
                </c:pt>
                <c:pt idx="94">
                  <c:v>9150</c:v>
                </c:pt>
                <c:pt idx="95">
                  <c:v>9447</c:v>
                </c:pt>
                <c:pt idx="96">
                  <c:v>10069</c:v>
                </c:pt>
                <c:pt idx="97">
                  <c:v>10319</c:v>
                </c:pt>
                <c:pt idx="98">
                  <c:v>10324</c:v>
                </c:pt>
                <c:pt idx="99">
                  <c:v>10062</c:v>
                </c:pt>
                <c:pt idx="100">
                  <c:v>9948</c:v>
                </c:pt>
                <c:pt idx="101">
                  <c:v>8482</c:v>
                </c:pt>
                <c:pt idx="102">
                  <c:v>8678</c:v>
                </c:pt>
                <c:pt idx="103">
                  <c:v>9505</c:v>
                </c:pt>
                <c:pt idx="104">
                  <c:v>10088</c:v>
                </c:pt>
                <c:pt idx="105">
                  <c:v>10602</c:v>
                </c:pt>
                <c:pt idx="106">
                  <c:v>11244</c:v>
                </c:pt>
                <c:pt idx="107">
                  <c:v>10873</c:v>
                </c:pt>
                <c:pt idx="108">
                  <c:v>10400</c:v>
                </c:pt>
                <c:pt idx="109">
                  <c:v>9823</c:v>
                </c:pt>
                <c:pt idx="110">
                  <c:v>8303</c:v>
                </c:pt>
                <c:pt idx="111">
                  <c:v>8243</c:v>
                </c:pt>
                <c:pt idx="112">
                  <c:v>8934</c:v>
                </c:pt>
                <c:pt idx="113">
                  <c:v>9243</c:v>
                </c:pt>
                <c:pt idx="114">
                  <c:v>10176</c:v>
                </c:pt>
                <c:pt idx="115">
                  <c:v>10990</c:v>
                </c:pt>
                <c:pt idx="116">
                  <c:v>10898</c:v>
                </c:pt>
                <c:pt idx="117">
                  <c:v>10555</c:v>
                </c:pt>
                <c:pt idx="118">
                  <c:v>10341</c:v>
                </c:pt>
                <c:pt idx="119">
                  <c:v>8973</c:v>
                </c:pt>
                <c:pt idx="120">
                  <c:v>8368</c:v>
                </c:pt>
                <c:pt idx="121">
                  <c:v>8134</c:v>
                </c:pt>
                <c:pt idx="122">
                  <c:v>8736</c:v>
                </c:pt>
                <c:pt idx="123">
                  <c:v>9516</c:v>
                </c:pt>
                <c:pt idx="124">
                  <c:v>10199</c:v>
                </c:pt>
                <c:pt idx="125">
                  <c:v>10641</c:v>
                </c:pt>
                <c:pt idx="126">
                  <c:v>11405</c:v>
                </c:pt>
                <c:pt idx="127">
                  <c:v>10734</c:v>
                </c:pt>
                <c:pt idx="128">
                  <c:v>10337</c:v>
                </c:pt>
                <c:pt idx="129">
                  <c:v>9945</c:v>
                </c:pt>
                <c:pt idx="130">
                  <c:v>9004</c:v>
                </c:pt>
                <c:pt idx="131">
                  <c:v>8631</c:v>
                </c:pt>
                <c:pt idx="132">
                  <c:v>8549</c:v>
                </c:pt>
                <c:pt idx="133">
                  <c:v>8976</c:v>
                </c:pt>
                <c:pt idx="134">
                  <c:v>9146</c:v>
                </c:pt>
                <c:pt idx="135">
                  <c:v>9672</c:v>
                </c:pt>
                <c:pt idx="136">
                  <c:v>10210</c:v>
                </c:pt>
                <c:pt idx="137">
                  <c:v>10670</c:v>
                </c:pt>
                <c:pt idx="138">
                  <c:v>10989</c:v>
                </c:pt>
                <c:pt idx="139">
                  <c:v>10602</c:v>
                </c:pt>
                <c:pt idx="140">
                  <c:v>10108</c:v>
                </c:pt>
                <c:pt idx="141">
                  <c:v>10010</c:v>
                </c:pt>
                <c:pt idx="142">
                  <c:v>9532</c:v>
                </c:pt>
                <c:pt idx="143">
                  <c:v>8878</c:v>
                </c:pt>
                <c:pt idx="144">
                  <c:v>8376</c:v>
                </c:pt>
                <c:pt idx="145">
                  <c:v>8034</c:v>
                </c:pt>
                <c:pt idx="146">
                  <c:v>8383</c:v>
                </c:pt>
                <c:pt idx="147">
                  <c:v>8956</c:v>
                </c:pt>
                <c:pt idx="148">
                  <c:v>9085</c:v>
                </c:pt>
                <c:pt idx="149">
                  <c:v>9098</c:v>
                </c:pt>
                <c:pt idx="150">
                  <c:v>9496</c:v>
                </c:pt>
                <c:pt idx="151">
                  <c:v>10089</c:v>
                </c:pt>
                <c:pt idx="152">
                  <c:v>10737</c:v>
                </c:pt>
                <c:pt idx="153">
                  <c:v>10793</c:v>
                </c:pt>
                <c:pt idx="154">
                  <c:v>10550</c:v>
                </c:pt>
                <c:pt idx="155">
                  <c:v>10300</c:v>
                </c:pt>
                <c:pt idx="156">
                  <c:v>10587</c:v>
                </c:pt>
                <c:pt idx="157">
                  <c:v>10201</c:v>
                </c:pt>
                <c:pt idx="158">
                  <c:v>9762</c:v>
                </c:pt>
                <c:pt idx="159">
                  <c:v>9680</c:v>
                </c:pt>
                <c:pt idx="160">
                  <c:v>9155</c:v>
                </c:pt>
                <c:pt idx="161">
                  <c:v>8641</c:v>
                </c:pt>
                <c:pt idx="162">
                  <c:v>8033</c:v>
                </c:pt>
                <c:pt idx="163">
                  <c:v>8232</c:v>
                </c:pt>
                <c:pt idx="164">
                  <c:v>7222</c:v>
                </c:pt>
                <c:pt idx="165">
                  <c:v>8295</c:v>
                </c:pt>
                <c:pt idx="166">
                  <c:v>8334</c:v>
                </c:pt>
                <c:pt idx="167">
                  <c:v>8383</c:v>
                </c:pt>
                <c:pt idx="168">
                  <c:v>8309</c:v>
                </c:pt>
                <c:pt idx="169">
                  <c:v>8780</c:v>
                </c:pt>
                <c:pt idx="170">
                  <c:v>8905</c:v>
                </c:pt>
                <c:pt idx="171">
                  <c:v>8735</c:v>
                </c:pt>
                <c:pt idx="172">
                  <c:v>8528</c:v>
                </c:pt>
                <c:pt idx="173">
                  <c:v>9132</c:v>
                </c:pt>
                <c:pt idx="174">
                  <c:v>9489</c:v>
                </c:pt>
                <c:pt idx="175">
                  <c:v>9451</c:v>
                </c:pt>
                <c:pt idx="176">
                  <c:v>9830</c:v>
                </c:pt>
                <c:pt idx="177">
                  <c:v>9723</c:v>
                </c:pt>
                <c:pt idx="178">
                  <c:v>10424</c:v>
                </c:pt>
                <c:pt idx="179">
                  <c:v>10337</c:v>
                </c:pt>
                <c:pt idx="180">
                  <c:v>10424</c:v>
                </c:pt>
                <c:pt idx="181">
                  <c:v>10402</c:v>
                </c:pt>
                <c:pt idx="182">
                  <c:v>11193</c:v>
                </c:pt>
                <c:pt idx="183">
                  <c:v>10569</c:v>
                </c:pt>
                <c:pt idx="184">
                  <c:v>11488</c:v>
                </c:pt>
                <c:pt idx="185">
                  <c:v>10004</c:v>
                </c:pt>
                <c:pt idx="186">
                  <c:v>10866</c:v>
                </c:pt>
                <c:pt idx="187">
                  <c:v>11245</c:v>
                </c:pt>
                <c:pt idx="188">
                  <c:v>11296</c:v>
                </c:pt>
                <c:pt idx="189">
                  <c:v>11282</c:v>
                </c:pt>
                <c:pt idx="190">
                  <c:v>10510</c:v>
                </c:pt>
                <c:pt idx="191">
                  <c:v>10937</c:v>
                </c:pt>
                <c:pt idx="192">
                  <c:v>10783</c:v>
                </c:pt>
                <c:pt idx="193">
                  <c:v>10451</c:v>
                </c:pt>
                <c:pt idx="194">
                  <c:v>10119</c:v>
                </c:pt>
              </c:numCache>
            </c:numRef>
          </c:yVal>
          <c:smooth val="0"/>
          <c:extLst xmlns:c16r2="http://schemas.microsoft.com/office/drawing/2015/06/chart">
            <c:ext xmlns:c16="http://schemas.microsoft.com/office/drawing/2014/chart" uri="{C3380CC4-5D6E-409C-BE32-E72D297353CC}">
              <c16:uniqueId val="{00000000-BFFD-457B-AD85-6E2A378C287A}"/>
            </c:ext>
          </c:extLst>
        </c:ser>
        <c:dLbls>
          <c:showLegendKey val="0"/>
          <c:showVal val="0"/>
          <c:showCatName val="0"/>
          <c:showSerName val="0"/>
          <c:showPercent val="0"/>
          <c:showBubbleSize val="0"/>
        </c:dLbls>
        <c:axId val="392191800"/>
        <c:axId val="392193368"/>
      </c:scatterChart>
      <c:valAx>
        <c:axId val="392191800"/>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2193368"/>
        <c:crosses val="autoZero"/>
        <c:crossBetween val="midCat"/>
      </c:valAx>
      <c:valAx>
        <c:axId val="392193368"/>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9219180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F2AC-3586-4C52-9697-67AD8B1E734E}" type="datetimeFigureOut">
              <a:rPr kumimoji="1" lang="ja-JP" altLang="en-US" smtClean="0"/>
              <a:t>2021/2/4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5CFF8-F04A-435E-A7E8-49EDD74AB9C2}" type="slidenum">
              <a:rPr kumimoji="1" lang="ja-JP" altLang="en-US" smtClean="0"/>
              <a:t>‹#›</a:t>
            </a:fld>
            <a:endParaRPr kumimoji="1" lang="ja-JP" altLang="en-US"/>
          </a:p>
        </p:txBody>
      </p:sp>
    </p:spTree>
    <p:extLst>
      <p:ext uri="{BB962C8B-B14F-4D97-AF65-F5344CB8AC3E}">
        <p14:creationId xmlns:p14="http://schemas.microsoft.com/office/powerpoint/2010/main" val="2708875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本研究では，極端紫外領域の高次高調波と，赤外光を用いてアルゴン原子をイオン化し，放出された光電子の運動量分布と，高次高調波と赤外光の時間差との関係を測定しました</a:t>
            </a:r>
            <a:r>
              <a:rPr kumimoji="1" lang="en-US" altLang="ja-JP" dirty="0"/>
              <a:t>.</a:t>
            </a:r>
            <a:r>
              <a:rPr kumimoji="1" lang="ja-JP" altLang="en-US" dirty="0"/>
              <a:t>　　さらに，赤外光の強度を変化させると，運動量分布と時間差の関係がどう変化するかを調べました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a:t>
            </a:fld>
            <a:endParaRPr kumimoji="1" lang="ja-JP" altLang="en-US"/>
          </a:p>
        </p:txBody>
      </p:sp>
    </p:spTree>
    <p:extLst>
      <p:ext uri="{BB962C8B-B14F-4D97-AF65-F5344CB8AC3E}">
        <p14:creationId xmlns:p14="http://schemas.microsoft.com/office/powerpoint/2010/main" val="426455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次に，発生した光電子の運動量分布を測定する方法である，</a:t>
            </a:r>
            <a:r>
              <a:rPr kumimoji="1" lang="en-US" altLang="ja-JP" dirty="0"/>
              <a:t>Velocity Map Imaging</a:t>
            </a:r>
            <a:r>
              <a:rPr kumimoji="1" lang="ja-JP" altLang="en-US" dirty="0"/>
              <a:t>について説明します</a:t>
            </a:r>
            <a:r>
              <a:rPr kumimoji="1" lang="en-US" altLang="ja-JP" dirty="0"/>
              <a:t>. </a:t>
            </a:r>
            <a:r>
              <a:rPr kumimoji="1" lang="ja-JP" altLang="en-US" dirty="0"/>
              <a:t>図</a:t>
            </a:r>
            <a:r>
              <a:rPr kumimoji="1" lang="en-US" altLang="ja-JP" dirty="0"/>
              <a:t>4</a:t>
            </a:r>
            <a:r>
              <a:rPr kumimoji="1" lang="ja-JP" altLang="en-US" dirty="0"/>
              <a:t>は，</a:t>
            </a:r>
            <a:r>
              <a:rPr kumimoji="1" lang="en-US" altLang="ja-JP" dirty="0"/>
              <a:t>Velocity</a:t>
            </a:r>
            <a:r>
              <a:rPr kumimoji="1" lang="en-US" altLang="ja-JP" baseline="0" dirty="0"/>
              <a:t> Map Imaging</a:t>
            </a:r>
            <a:r>
              <a:rPr kumimoji="1" lang="ja-JP" altLang="en-US" baseline="0" dirty="0"/>
              <a:t>の模式図を表しています</a:t>
            </a:r>
            <a:r>
              <a:rPr kumimoji="1" lang="en-US" altLang="ja-JP" baseline="0" dirty="0"/>
              <a:t>. </a:t>
            </a:r>
            <a:r>
              <a:rPr kumimoji="1" lang="ja-JP" altLang="en-US" baseline="0" dirty="0"/>
              <a:t>アルゴンのイオン化によって発生した光電子は，電極によって生成された外部電場によって，図の</a:t>
            </a:r>
            <a:r>
              <a:rPr kumimoji="1" lang="en-US" altLang="ja-JP" baseline="0" dirty="0"/>
              <a:t>z</a:t>
            </a:r>
            <a:r>
              <a:rPr kumimoji="1" lang="ja-JP" altLang="en-US" baseline="0" dirty="0"/>
              <a:t>方向に加速され，マイクロチャンネルプレートによって観測されます</a:t>
            </a:r>
            <a:r>
              <a:rPr kumimoji="1" lang="en-US" altLang="ja-JP" baseline="0" dirty="0"/>
              <a:t>. </a:t>
            </a:r>
            <a:r>
              <a:rPr kumimoji="1" lang="ja-JP" altLang="en-US" baseline="0" dirty="0"/>
              <a:t>マイクロチャンネルプレートでは，位置ごとの電子の収量を計測しており，その計測結果をグレースケールで表したものが図</a:t>
            </a:r>
            <a:r>
              <a:rPr kumimoji="1" lang="en-US" altLang="ja-JP" baseline="0" dirty="0"/>
              <a:t>5</a:t>
            </a:r>
            <a:r>
              <a:rPr kumimoji="1" lang="ja-JP" altLang="en-US" baseline="0" dirty="0" err="1"/>
              <a:t>です</a:t>
            </a:r>
            <a:r>
              <a:rPr kumimoji="1" lang="en-US" altLang="ja-JP" baseline="0" dirty="0"/>
              <a:t>. </a:t>
            </a:r>
            <a:r>
              <a:rPr kumimoji="1" lang="ja-JP" altLang="en-US" baseline="0" dirty="0"/>
              <a:t>図</a:t>
            </a:r>
            <a:r>
              <a:rPr kumimoji="1" lang="en-US" altLang="ja-JP" baseline="0" dirty="0"/>
              <a:t>5</a:t>
            </a:r>
            <a:r>
              <a:rPr kumimoji="1" lang="ja-JP" altLang="en-US" baseline="0" dirty="0"/>
              <a:t>は，横軸がマイクロチャンネルプレート上の</a:t>
            </a:r>
            <a:r>
              <a:rPr kumimoji="1" lang="en-US" altLang="ja-JP" baseline="0" dirty="0"/>
              <a:t>x</a:t>
            </a:r>
            <a:r>
              <a:rPr kumimoji="1" lang="ja-JP" altLang="en-US" baseline="0" dirty="0"/>
              <a:t>座標を，縦軸が</a:t>
            </a:r>
            <a:r>
              <a:rPr kumimoji="1" lang="en-US" altLang="ja-JP" baseline="0" dirty="0"/>
              <a:t>y</a:t>
            </a:r>
            <a:r>
              <a:rPr kumimoji="1" lang="ja-JP" altLang="en-US" baseline="0" dirty="0"/>
              <a:t>座標を示しています</a:t>
            </a:r>
            <a:r>
              <a:rPr kumimoji="1" lang="en-US" altLang="ja-JP" baseline="0" dirty="0"/>
              <a:t>. </a:t>
            </a:r>
            <a:r>
              <a:rPr kumimoji="1" lang="ja-JP" altLang="en-US" baseline="0" dirty="0"/>
              <a:t>また，アルゴンガスに入射するレーザーの電場は</a:t>
            </a:r>
            <a:r>
              <a:rPr kumimoji="1" lang="en-US" altLang="ja-JP" baseline="0" dirty="0"/>
              <a:t>x</a:t>
            </a:r>
            <a:r>
              <a:rPr kumimoji="1" lang="ja-JP" altLang="en-US" baseline="0" dirty="0"/>
              <a:t>方向に振動しています</a:t>
            </a:r>
            <a:r>
              <a:rPr kumimoji="1" lang="en-US" altLang="ja-JP" baseline="0" dirty="0"/>
              <a:t>.  </a:t>
            </a:r>
            <a:r>
              <a:rPr kumimoji="1" lang="ja-JP" altLang="en-US" baseline="0" dirty="0"/>
              <a:t>今回の実験では，光電子は</a:t>
            </a:r>
            <a:r>
              <a:rPr kumimoji="1" lang="en-US" altLang="ja-JP" baseline="0" dirty="0" err="1"/>
              <a:t>xy</a:t>
            </a:r>
            <a:r>
              <a:rPr kumimoji="1" lang="ja-JP" altLang="en-US" baseline="0" dirty="0"/>
              <a:t>方向にのみ放出されると近似しているので，光電子の</a:t>
            </a:r>
            <a:r>
              <a:rPr kumimoji="1" lang="en-US" altLang="ja-JP" baseline="0" dirty="0" err="1"/>
              <a:t>x,y</a:t>
            </a:r>
            <a:r>
              <a:rPr kumimoji="1" lang="ja-JP" altLang="en-US" baseline="0" dirty="0"/>
              <a:t>方向の運動量は電場による加速の影響を受けません</a:t>
            </a:r>
            <a:r>
              <a:rPr kumimoji="1" lang="en-US" altLang="ja-JP" baseline="0" dirty="0"/>
              <a:t>.</a:t>
            </a:r>
            <a:r>
              <a:rPr kumimoji="1" lang="ja-JP" altLang="en-US" baseline="0" dirty="0"/>
              <a:t>よって，光電子の運動量が大きいとき，マイクロチャンネルプレート上の中心からの距離が遠い位置で観測されます</a:t>
            </a:r>
            <a:r>
              <a:rPr kumimoji="1" lang="en-US" altLang="ja-JP" baseline="0" dirty="0"/>
              <a:t>. </a:t>
            </a:r>
            <a:r>
              <a:rPr kumimoji="1" lang="ja-JP" altLang="en-US" baseline="0" dirty="0"/>
              <a:t>よって，マイクロチャンネルプレートの中心からの距離</a:t>
            </a:r>
            <a:r>
              <a:rPr kumimoji="1" lang="en-US" altLang="ja-JP" baseline="0" dirty="0"/>
              <a:t>r</a:t>
            </a:r>
            <a:r>
              <a:rPr kumimoji="1" lang="ja-JP" altLang="en-US" baseline="0" dirty="0"/>
              <a:t>は，光電子の運動量の大きさに対応しています</a:t>
            </a:r>
            <a:r>
              <a:rPr kumimoji="1" lang="en-US" altLang="ja-JP" baseline="0" dirty="0"/>
              <a:t>. </a:t>
            </a:r>
            <a:r>
              <a:rPr kumimoji="1" lang="ja-JP" altLang="en-US" baseline="0" dirty="0"/>
              <a:t>また，マイクロチャンネルプレートの中心から見た方向</a:t>
            </a:r>
            <a:r>
              <a:rPr kumimoji="1" lang="en-US" altLang="ja-JP" baseline="0" dirty="0"/>
              <a:t>θ</a:t>
            </a:r>
            <a:r>
              <a:rPr kumimoji="1" lang="ja-JP" altLang="en-US" baseline="0" dirty="0"/>
              <a:t>は，光電子の運動量の方向に対応しています</a:t>
            </a:r>
            <a:r>
              <a:rPr kumimoji="1" lang="en-US" altLang="ja-JP" baseline="0" dirty="0"/>
              <a:t>. </a:t>
            </a:r>
            <a:r>
              <a:rPr kumimoji="1" lang="ja-JP" altLang="en-US" baseline="0" dirty="0"/>
              <a:t>この対応関係を用いると，イオン化された際のエネルギーごとの光電子の信号強度が求められます</a:t>
            </a:r>
            <a:r>
              <a:rPr kumimoji="1" lang="en-US" altLang="ja-JP" baseline="0" dirty="0"/>
              <a:t>. </a:t>
            </a:r>
            <a:r>
              <a:rPr kumimoji="1" lang="ja-JP" altLang="en-US" baseline="0" dirty="0"/>
              <a:t>図</a:t>
            </a:r>
            <a:r>
              <a:rPr kumimoji="1" lang="en-US" altLang="ja-JP" baseline="0" dirty="0"/>
              <a:t>5</a:t>
            </a:r>
            <a:r>
              <a:rPr kumimoji="1" lang="ja-JP" altLang="en-US" baseline="0" dirty="0"/>
              <a:t>を見ると，信号強度の強い部分が同心円状の輪となっていることがわかります</a:t>
            </a:r>
            <a:r>
              <a:rPr kumimoji="1" lang="en-US" altLang="ja-JP" baseline="0" dirty="0"/>
              <a:t>. </a:t>
            </a:r>
            <a:r>
              <a:rPr kumimoji="1" lang="ja-JP" altLang="en-US" baseline="0" dirty="0"/>
              <a:t>これは，高次高調波によってイオン化されたアルゴンから発生した光電子の信号強度を示しています</a:t>
            </a:r>
            <a:r>
              <a:rPr kumimoji="1" lang="en-US" altLang="ja-JP" baseline="0" dirty="0"/>
              <a:t>. </a:t>
            </a:r>
            <a:r>
              <a:rPr kumimoji="1" lang="ja-JP" altLang="en-US" baseline="0" dirty="0"/>
              <a:t>図</a:t>
            </a:r>
            <a:r>
              <a:rPr kumimoji="1" lang="en-US" altLang="ja-JP" baseline="0" dirty="0"/>
              <a:t>5</a:t>
            </a:r>
            <a:r>
              <a:rPr kumimoji="1" lang="ja-JP" altLang="en-US" baseline="0" dirty="0" err="1"/>
              <a:t>のような</a:t>
            </a:r>
            <a:r>
              <a:rPr kumimoji="1" lang="ja-JP" altLang="en-US" baseline="0" dirty="0"/>
              <a:t>光電子の運動量分布を，高次高調波と赤外光の時間差を変化させながら計測し，さらに赤外光の強度を変化させたあと，同様の測定を行いました</a:t>
            </a:r>
            <a:r>
              <a:rPr kumimoji="1" lang="en-US" altLang="ja-JP" baseline="0"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14</a:t>
            </a:fld>
            <a:endParaRPr kumimoji="1" lang="ja-JP" altLang="en-US"/>
          </a:p>
        </p:txBody>
      </p:sp>
    </p:spTree>
    <p:extLst>
      <p:ext uri="{BB962C8B-B14F-4D97-AF65-F5344CB8AC3E}">
        <p14:creationId xmlns:p14="http://schemas.microsoft.com/office/powerpoint/2010/main" val="74598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結果について説明します</a:t>
            </a:r>
            <a:r>
              <a:rPr kumimoji="1" lang="en-US" altLang="ja-JP" dirty="0"/>
              <a:t>. </a:t>
            </a:r>
            <a:r>
              <a:rPr kumimoji="1" lang="ja-JP" altLang="en-US" dirty="0"/>
              <a:t>図</a:t>
            </a:r>
            <a:r>
              <a:rPr kumimoji="1" lang="en-US" altLang="ja-JP" dirty="0"/>
              <a:t>6</a:t>
            </a:r>
            <a:r>
              <a:rPr kumimoji="1" lang="ja-JP" altLang="en-US" dirty="0"/>
              <a:t>は，</a:t>
            </a:r>
            <a:r>
              <a:rPr kumimoji="1" lang="en-US" altLang="ja-JP" dirty="0"/>
              <a:t>11</a:t>
            </a:r>
            <a:r>
              <a:rPr kumimoji="1" lang="ja-JP" altLang="en-US" dirty="0"/>
              <a:t>次高調波と等しいエネルギーによって生成された光電子の信号強度と</a:t>
            </a:r>
            <a:r>
              <a:rPr kumimoji="1" lang="en-US" altLang="ja-JP" dirty="0"/>
              <a:t>XUV-IR</a:t>
            </a:r>
            <a:r>
              <a:rPr kumimoji="1" lang="en-US" altLang="ja-JP" baseline="0" dirty="0"/>
              <a:t> delay</a:t>
            </a:r>
            <a:r>
              <a:rPr kumimoji="1" lang="ja-JP" altLang="en-US" baseline="0" dirty="0"/>
              <a:t>との関係を示しており，横軸が</a:t>
            </a:r>
            <a:r>
              <a:rPr kumimoji="1" lang="en-US" altLang="ja-JP" baseline="0" dirty="0"/>
              <a:t>XUV-IR delay</a:t>
            </a:r>
            <a:r>
              <a:rPr kumimoji="1" lang="ja-JP" altLang="en-US" baseline="0" dirty="0"/>
              <a:t>で，縦軸が信号強度を示しています</a:t>
            </a:r>
            <a:r>
              <a:rPr kumimoji="1" lang="en-US" altLang="ja-JP" baseline="0" dirty="0"/>
              <a:t>. XUV-IR delay</a:t>
            </a:r>
            <a:r>
              <a:rPr kumimoji="1" lang="ja-JP" altLang="en-US" baseline="0" dirty="0"/>
              <a:t>の単位はフェムト秒で，信号強度の単位は任意単位です</a:t>
            </a:r>
            <a:r>
              <a:rPr kumimoji="1" lang="en-US" altLang="ja-JP" baseline="0" dirty="0"/>
              <a:t>. </a:t>
            </a:r>
            <a:r>
              <a:rPr kumimoji="1" lang="ja-JP" altLang="en-US" baseline="0" dirty="0"/>
              <a:t>また，図</a:t>
            </a:r>
            <a:r>
              <a:rPr kumimoji="1" lang="en-US" altLang="ja-JP" baseline="0" dirty="0"/>
              <a:t>6</a:t>
            </a:r>
            <a:r>
              <a:rPr kumimoji="1" lang="ja-JP" altLang="en-US" baseline="0" dirty="0"/>
              <a:t>の赤いプロットと線が赤外光の強度が弱い場合の測定結果を，青いプロットと線が赤外光の強度が強い場合の測定結果を示しています</a:t>
            </a:r>
            <a:r>
              <a:rPr kumimoji="1" lang="en-US" altLang="ja-JP" baseline="0" dirty="0"/>
              <a:t>. </a:t>
            </a:r>
            <a:r>
              <a:rPr kumimoji="1" lang="ja-JP" altLang="en-US" baseline="0" dirty="0"/>
              <a:t>図</a:t>
            </a:r>
            <a:r>
              <a:rPr kumimoji="1" lang="en-US" altLang="ja-JP" baseline="0" dirty="0"/>
              <a:t>6</a:t>
            </a:r>
            <a:r>
              <a:rPr kumimoji="1" lang="ja-JP" altLang="en-US" baseline="0" dirty="0"/>
              <a:t>より、</a:t>
            </a:r>
            <a:r>
              <a:rPr kumimoji="1" lang="en-US" altLang="ja-JP" baseline="0" dirty="0"/>
              <a:t>XUV-IR delay</a:t>
            </a:r>
            <a:r>
              <a:rPr kumimoji="1" lang="ja-JP" altLang="en-US" baseline="0" dirty="0"/>
              <a:t>が小さいときほど，信号強度の変化の度合い，ここでは振幅と呼びますが，振幅が大きいことがわかります</a:t>
            </a:r>
            <a:r>
              <a:rPr kumimoji="1" lang="en-US" altLang="ja-JP" baseline="0" dirty="0"/>
              <a:t>. </a:t>
            </a:r>
            <a:r>
              <a:rPr kumimoji="1" lang="ja-JP" altLang="en-US" baseline="0" dirty="0"/>
              <a:t>また，赤外光の強度が弱い場合のほうが，赤外光の強度が強い場合より，信号強度の振幅が大きいことがわかります</a:t>
            </a:r>
            <a:r>
              <a:rPr kumimoji="1" lang="en-US" altLang="ja-JP" baseline="0"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15</a:t>
            </a:fld>
            <a:endParaRPr kumimoji="1" lang="ja-JP" altLang="en-US"/>
          </a:p>
        </p:txBody>
      </p:sp>
    </p:spTree>
    <p:extLst>
      <p:ext uri="{BB962C8B-B14F-4D97-AF65-F5344CB8AC3E}">
        <p14:creationId xmlns:p14="http://schemas.microsoft.com/office/powerpoint/2010/main" val="3546468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赤外光の強度が弱い場合と強い場合での信号強度の振幅と位相の違いについて調べました</a:t>
            </a:r>
            <a:r>
              <a:rPr kumimoji="1" lang="en-US" altLang="ja-JP" dirty="0"/>
              <a:t>. </a:t>
            </a:r>
            <a:r>
              <a:rPr kumimoji="1" lang="ja-JP" altLang="en-US" dirty="0"/>
              <a:t>図</a:t>
            </a:r>
            <a:r>
              <a:rPr kumimoji="1" lang="en-US" altLang="ja-JP" dirty="0"/>
              <a:t>7</a:t>
            </a:r>
            <a:r>
              <a:rPr kumimoji="1" lang="ja-JP" altLang="en-US" dirty="0"/>
              <a:t>は，信号強度の振幅比の計算方法を示しています</a:t>
            </a:r>
            <a:r>
              <a:rPr kumimoji="1" lang="en-US" altLang="ja-JP" dirty="0"/>
              <a:t>.</a:t>
            </a:r>
            <a:r>
              <a:rPr kumimoji="1" lang="ja-JP" altLang="en-US" dirty="0"/>
              <a:t>　ある極値とその次の極値の信号強度の差の絶対値を振幅と定義し，測定</a:t>
            </a:r>
            <a:r>
              <a:rPr kumimoji="1" lang="en-US" altLang="ja-JP" dirty="0"/>
              <a:t>1</a:t>
            </a:r>
            <a:r>
              <a:rPr kumimoji="1" lang="ja-JP" altLang="en-US" dirty="0"/>
              <a:t>と測定</a:t>
            </a:r>
            <a:r>
              <a:rPr kumimoji="1" lang="en-US" altLang="ja-JP" dirty="0"/>
              <a:t>2</a:t>
            </a:r>
            <a:r>
              <a:rPr kumimoji="1" lang="ja-JP" altLang="en-US" dirty="0"/>
              <a:t>について比較しました</a:t>
            </a:r>
            <a:r>
              <a:rPr kumimoji="1" lang="en-US" altLang="ja-JP" dirty="0"/>
              <a:t>.</a:t>
            </a:r>
            <a:r>
              <a:rPr kumimoji="1" lang="ja-JP" altLang="en-US" dirty="0"/>
              <a:t>　その結果</a:t>
            </a:r>
            <a:r>
              <a:rPr kumimoji="1" lang="en-US" altLang="ja-JP" dirty="0"/>
              <a:t>.</a:t>
            </a:r>
            <a:r>
              <a:rPr kumimoji="1" lang="ja-JP" altLang="en-US" dirty="0"/>
              <a:t>　</a:t>
            </a:r>
            <a:r>
              <a:rPr kumimoji="1" lang="en-US" altLang="ja-JP" dirty="0"/>
              <a:t>11</a:t>
            </a:r>
            <a:r>
              <a:rPr kumimoji="1" lang="ja-JP" altLang="en-US" dirty="0"/>
              <a:t>次高調波に対応する光電子の信号強度では</a:t>
            </a:r>
            <a:r>
              <a:rPr kumimoji="1" lang="en-US" altLang="ja-JP" dirty="0"/>
              <a:t>1.25</a:t>
            </a:r>
            <a:r>
              <a:rPr kumimoji="1" lang="ja-JP" altLang="en-US" dirty="0"/>
              <a:t>倍，</a:t>
            </a:r>
            <a:r>
              <a:rPr kumimoji="1" lang="en-US" altLang="ja-JP" dirty="0"/>
              <a:t>12</a:t>
            </a:r>
            <a:r>
              <a:rPr kumimoji="1" lang="ja-JP" altLang="en-US" dirty="0"/>
              <a:t>次高調波に対応する光電子の信号強度では</a:t>
            </a:r>
            <a:r>
              <a:rPr kumimoji="1" lang="en-US" altLang="ja-JP" dirty="0"/>
              <a:t>1.30</a:t>
            </a:r>
            <a:r>
              <a:rPr kumimoji="1" lang="ja-JP" altLang="en-US" dirty="0"/>
              <a:t>倍，</a:t>
            </a:r>
            <a:r>
              <a:rPr kumimoji="1" lang="en-US" altLang="ja-JP" dirty="0"/>
              <a:t>13</a:t>
            </a:r>
            <a:r>
              <a:rPr kumimoji="1" lang="ja-JP" altLang="en-US" dirty="0"/>
              <a:t>次高調波に対応する光電子の信号強度では</a:t>
            </a:r>
            <a:r>
              <a:rPr kumimoji="1" lang="en-US" altLang="ja-JP" dirty="0"/>
              <a:t>1.31</a:t>
            </a:r>
            <a:r>
              <a:rPr kumimoji="1" lang="ja-JP" altLang="en-US" dirty="0"/>
              <a:t>倍振幅が大きいことがわかりました</a:t>
            </a:r>
            <a:r>
              <a:rPr kumimoji="1" lang="en-US" altLang="ja-JP" dirty="0"/>
              <a:t>.</a:t>
            </a:r>
            <a:r>
              <a:rPr kumimoji="1" lang="ja-JP" altLang="en-US"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16</a:t>
            </a:fld>
            <a:endParaRPr kumimoji="1" lang="ja-JP" altLang="en-US"/>
          </a:p>
        </p:txBody>
      </p:sp>
    </p:spTree>
    <p:extLst>
      <p:ext uri="{BB962C8B-B14F-4D97-AF65-F5344CB8AC3E}">
        <p14:creationId xmlns:p14="http://schemas.microsoft.com/office/powerpoint/2010/main" val="379497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また，図</a:t>
            </a:r>
            <a:r>
              <a:rPr kumimoji="1" lang="en-US" altLang="ja-JP" dirty="0"/>
              <a:t>8</a:t>
            </a:r>
            <a:r>
              <a:rPr kumimoji="1" lang="ja-JP" altLang="en-US" dirty="0"/>
              <a:t>は，信号強度の位相差の計算方法を示しています</a:t>
            </a:r>
            <a:r>
              <a:rPr kumimoji="1" lang="en-US" altLang="ja-JP" dirty="0"/>
              <a:t>.</a:t>
            </a:r>
            <a:r>
              <a:rPr kumimoji="1" lang="ja-JP" altLang="en-US" dirty="0"/>
              <a:t>　赤外光の強度が弱い場合と強い場合において，極値における高次高調波と赤外光の時間</a:t>
            </a:r>
            <a:r>
              <a:rPr kumimoji="1" lang="ja-JP" altLang="en-US" dirty="0" err="1"/>
              <a:t>差のの違いを</a:t>
            </a:r>
            <a:r>
              <a:rPr kumimoji="1" lang="ja-JP" altLang="en-US" dirty="0"/>
              <a:t>測定しました</a:t>
            </a:r>
            <a:r>
              <a:rPr kumimoji="1" lang="en-US" altLang="ja-JP" dirty="0"/>
              <a:t>.</a:t>
            </a:r>
            <a:r>
              <a:rPr kumimoji="1" lang="ja-JP" altLang="en-US" dirty="0"/>
              <a:t>　その結果を表</a:t>
            </a:r>
            <a:r>
              <a:rPr kumimoji="1" lang="en-US" altLang="ja-JP" dirty="0"/>
              <a:t>2</a:t>
            </a:r>
            <a:r>
              <a:rPr kumimoji="1" lang="ja-JP" altLang="en-US" dirty="0"/>
              <a:t>にまとめました</a:t>
            </a:r>
            <a:r>
              <a:rPr kumimoji="1" lang="en-US" altLang="ja-JP" dirty="0"/>
              <a:t>.</a:t>
            </a:r>
            <a:r>
              <a:rPr kumimoji="1" lang="ja-JP" altLang="en-US" dirty="0"/>
              <a:t>　表</a:t>
            </a:r>
            <a:r>
              <a:rPr kumimoji="1" lang="en-US" altLang="ja-JP" dirty="0"/>
              <a:t>2</a:t>
            </a:r>
            <a:r>
              <a:rPr kumimoji="1" lang="ja-JP" altLang="en-US" dirty="0"/>
              <a:t>の太字の部分のように，複数の次数に対応する信号強度で同程度の位相差が現れている極値があるものの，全体として一定の位相差があるなどの関係は</a:t>
            </a:r>
            <a:r>
              <a:rPr kumimoji="1" lang="ja-JP" altLang="en-US" dirty="0" err="1"/>
              <a:t>見られません</a:t>
            </a:r>
            <a:r>
              <a:rPr kumimoji="1" lang="ja-JP" altLang="en-US" dirty="0"/>
              <a:t>でしあ</a:t>
            </a:r>
            <a:r>
              <a:rPr kumimoji="1" lang="en-US" altLang="ja-JP" dirty="0"/>
              <a:t>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17</a:t>
            </a:fld>
            <a:endParaRPr kumimoji="1" lang="ja-JP" altLang="en-US"/>
          </a:p>
        </p:txBody>
      </p:sp>
    </p:spTree>
    <p:extLst>
      <p:ext uri="{BB962C8B-B14F-4D97-AF65-F5344CB8AC3E}">
        <p14:creationId xmlns:p14="http://schemas.microsoft.com/office/powerpoint/2010/main" val="1019073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光子イオン化過程における赤外光強度の影響について，応用物理学科の河西の方から発表を始めます</a:t>
            </a:r>
            <a:r>
              <a:rPr kumimoji="1" lang="en-US" altLang="ja-JP"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20</a:t>
            </a:fld>
            <a:endParaRPr kumimoji="1" lang="ja-JP" altLang="en-US"/>
          </a:p>
        </p:txBody>
      </p:sp>
    </p:spTree>
    <p:extLst>
      <p:ext uri="{BB962C8B-B14F-4D97-AF65-F5344CB8AC3E}">
        <p14:creationId xmlns:p14="http://schemas.microsoft.com/office/powerpoint/2010/main" val="401769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2</a:t>
            </a:r>
            <a:r>
              <a:rPr kumimoji="1" lang="ja-JP" altLang="en-US" dirty="0"/>
              <a:t>光子イオン化過程について説明します</a:t>
            </a:r>
            <a:r>
              <a:rPr kumimoji="1" lang="en-US" altLang="ja-JP" dirty="0"/>
              <a:t>. </a:t>
            </a:r>
            <a:r>
              <a:rPr kumimoji="1" lang="ja-JP" altLang="en-US" dirty="0"/>
              <a:t>上の図は，実験に用いた光学系の模式図を表しています</a:t>
            </a:r>
            <a:r>
              <a:rPr kumimoji="1" lang="en-US" altLang="ja-JP" dirty="0"/>
              <a:t>.</a:t>
            </a:r>
            <a:r>
              <a:rPr kumimoji="1" lang="ja-JP" altLang="en-US" dirty="0"/>
              <a:t>　</a:t>
            </a:r>
            <a:r>
              <a:rPr kumimoji="1" lang="ja-JP" altLang="en-US" dirty="0" smtClean="0"/>
              <a:t>この図では，まずクリプトンガスに波長約</a:t>
            </a:r>
            <a:r>
              <a:rPr kumimoji="1" lang="en-US" altLang="ja-JP" dirty="0" smtClean="0"/>
              <a:t>800nm</a:t>
            </a:r>
            <a:r>
              <a:rPr kumimoji="1" lang="ja-JP" altLang="en-US" dirty="0" smtClean="0"/>
              <a:t>の赤外レーザーとその二倍波を入射させて，</a:t>
            </a:r>
            <a:r>
              <a:rPr kumimoji="1" lang="ja-JP" altLang="en-US" dirty="0"/>
              <a:t>極端紫外領域の高次高調波が発生します</a:t>
            </a:r>
            <a:r>
              <a:rPr kumimoji="1" lang="en-US" altLang="ja-JP" dirty="0"/>
              <a:t>. </a:t>
            </a:r>
            <a:r>
              <a:rPr kumimoji="1" lang="ja-JP" altLang="en-US" dirty="0"/>
              <a:t>発生した高次高調波</a:t>
            </a:r>
            <a:r>
              <a:rPr kumimoji="1" lang="ja-JP" altLang="en-US" dirty="0" smtClean="0"/>
              <a:t>と</a:t>
            </a:r>
            <a:r>
              <a:rPr kumimoji="1" lang="en-US" altLang="ja-JP" dirty="0" smtClean="0"/>
              <a:t>800nm</a:t>
            </a:r>
            <a:r>
              <a:rPr kumimoji="1" lang="ja-JP" altLang="en-US" dirty="0" smtClean="0"/>
              <a:t>の赤</a:t>
            </a:r>
            <a:r>
              <a:rPr kumimoji="1" lang="ja-JP" altLang="en-US" dirty="0"/>
              <a:t>外光をともにアルゴンに集光し，イオン化によって発生する光電子の収量を測定します</a:t>
            </a:r>
            <a:r>
              <a:rPr kumimoji="1" lang="en-US" altLang="ja-JP" dirty="0"/>
              <a:t>.</a:t>
            </a:r>
            <a:r>
              <a:rPr kumimoji="1" lang="ja-JP" altLang="en-US" dirty="0"/>
              <a:t>　このとき，高次高調波と赤外光の時間差を変化させると，下の図のように光電子の収量が振動し，この振動の位相から，アト秒のダイナミクスの情報を得られることが知られています</a:t>
            </a:r>
            <a:r>
              <a:rPr kumimoji="1" lang="en-US" altLang="ja-JP" dirty="0"/>
              <a:t>.</a:t>
            </a:r>
            <a:r>
              <a:rPr kumimoji="1" lang="ja-JP" altLang="en-US" dirty="0"/>
              <a:t>　また，測定はマイクロチャネルプレートを用いた</a:t>
            </a:r>
            <a:r>
              <a:rPr kumimoji="1" lang="en-US" altLang="ja-JP" dirty="0"/>
              <a:t>Velocity Map Imaging</a:t>
            </a:r>
            <a:r>
              <a:rPr kumimoji="1" lang="ja-JP" altLang="en-US" dirty="0"/>
              <a:t>という手法で行い，光電子の運動量ごとの収量を測定しました</a:t>
            </a:r>
            <a:r>
              <a:rPr kumimoji="1" lang="en-US" altLang="ja-JP" dirty="0"/>
              <a:t>.</a:t>
            </a:r>
            <a:r>
              <a:rPr kumimoji="1" lang="ja-JP" altLang="en-US"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a:t>
            </a:fld>
            <a:endParaRPr kumimoji="1" lang="ja-JP" altLang="en-US"/>
          </a:p>
        </p:txBody>
      </p:sp>
    </p:spTree>
    <p:extLst>
      <p:ext uri="{BB962C8B-B14F-4D97-AF65-F5344CB8AC3E}">
        <p14:creationId xmlns:p14="http://schemas.microsoft.com/office/powerpoint/2010/main" val="356108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次に，２光子イオン化過程における赤外光の強度の影響について説明します</a:t>
            </a:r>
            <a:r>
              <a:rPr kumimoji="1" lang="en-US" altLang="ja-JP" dirty="0"/>
              <a:t>.</a:t>
            </a:r>
            <a:r>
              <a:rPr kumimoji="1" lang="ja-JP" altLang="en-US" dirty="0"/>
              <a:t>　この図は，光電子がイオン化される際のエネルギー準位を，赤外光の強度が弱い場合と強い場合について示したものです</a:t>
            </a:r>
            <a:r>
              <a:rPr kumimoji="1" lang="en-US" altLang="ja-JP" dirty="0"/>
              <a:t>.</a:t>
            </a:r>
            <a:r>
              <a:rPr kumimoji="1" lang="ja-JP" altLang="en-US" dirty="0"/>
              <a:t>　</a:t>
            </a:r>
            <a:r>
              <a:rPr kumimoji="1" lang="ja-JP" altLang="en-US" dirty="0" smtClean="0"/>
              <a:t>左側の</a:t>
            </a:r>
            <a:r>
              <a:rPr kumimoji="1" lang="en-US" altLang="ja-JP" dirty="0" smtClean="0"/>
              <a:t>I1</a:t>
            </a:r>
            <a:r>
              <a:rPr kumimoji="1" lang="ja-JP" altLang="en-US" dirty="0" smtClean="0"/>
              <a:t>は，アルゴンの第一イオン化エネルギーを示しています</a:t>
            </a:r>
            <a:r>
              <a:rPr kumimoji="1" lang="en-US" altLang="ja-JP" dirty="0" smtClean="0"/>
              <a:t>. </a:t>
            </a:r>
            <a:r>
              <a:rPr kumimoji="1" lang="ja-JP" altLang="en-US" dirty="0" smtClean="0"/>
              <a:t>光</a:t>
            </a:r>
            <a:r>
              <a:rPr kumimoji="1" lang="ja-JP" altLang="en-US" dirty="0"/>
              <a:t>電子は高次高調波と赤外光の</a:t>
            </a:r>
            <a:r>
              <a:rPr kumimoji="1" lang="en-US" altLang="ja-JP" dirty="0"/>
              <a:t>2</a:t>
            </a:r>
            <a:r>
              <a:rPr kumimoji="1" lang="ja-JP" altLang="en-US" dirty="0" err="1"/>
              <a:t>つの</a:t>
            </a:r>
            <a:r>
              <a:rPr kumimoji="1" lang="ja-JP" altLang="en-US" dirty="0"/>
              <a:t>光子からエネルギーを受け取り飛び出していきますが，このとき，赤外光の強度を強くすると，シュタルク効果によってアルゴンの電子のエネルギー準位がシフトします</a:t>
            </a:r>
            <a:r>
              <a:rPr kumimoji="1" lang="en-US" altLang="ja-JP" dirty="0"/>
              <a:t>.</a:t>
            </a:r>
            <a:r>
              <a:rPr kumimoji="1" lang="ja-JP" altLang="en-US" dirty="0"/>
              <a:t>　電子のエネルギー準位が変化する</a:t>
            </a:r>
            <a:r>
              <a:rPr kumimoji="1" lang="ja-JP" altLang="en-US"/>
              <a:t>と</a:t>
            </a:r>
            <a:r>
              <a:rPr kumimoji="1" lang="ja-JP" altLang="en-US" smtClean="0"/>
              <a:t>，図の青い矢印で示されているイオン化</a:t>
            </a:r>
            <a:r>
              <a:rPr kumimoji="1" lang="ja-JP" altLang="en-US" dirty="0"/>
              <a:t>された光電子のエネルギーも変化するので，測定される光電子の運動量分布にも変化が生じます</a:t>
            </a:r>
            <a:r>
              <a:rPr kumimoji="1" lang="en-US" altLang="ja-JP" dirty="0"/>
              <a:t>.</a:t>
            </a:r>
            <a:r>
              <a:rPr kumimoji="1" lang="ja-JP" altLang="en-US" dirty="0"/>
              <a:t>　</a:t>
            </a:r>
            <a:r>
              <a:rPr kumimoji="1" lang="ja-JP" altLang="en-US" dirty="0" smtClean="0"/>
              <a:t>実際に，</a:t>
            </a:r>
            <a:r>
              <a:rPr kumimoji="1" lang="en-US" altLang="ja-JP" dirty="0" smtClean="0"/>
              <a:t>2020</a:t>
            </a:r>
            <a:r>
              <a:rPr kumimoji="1" lang="ja-JP" altLang="en-US" dirty="0" smtClean="0"/>
              <a:t>年には，赤外光の強度の違いにより，電子が異なる準位へ励起し，観測される光電子のエネルギーも変わることが確認されています</a:t>
            </a:r>
            <a:r>
              <a:rPr kumimoji="1" lang="en-US" altLang="ja-JP" dirty="0" smtClean="0"/>
              <a:t>. </a:t>
            </a:r>
            <a:r>
              <a:rPr kumimoji="1" lang="ja-JP" altLang="en-US" dirty="0" smtClean="0"/>
              <a:t>今回</a:t>
            </a:r>
            <a:r>
              <a:rPr kumimoji="1" lang="ja-JP" altLang="en-US" dirty="0"/>
              <a:t>の研究では，シュタルクシフトによってエネルギー準位が変化した際に，光電子の信号強度の位相と振幅がどう変化するかを測定しました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3</a:t>
            </a:fld>
            <a:endParaRPr kumimoji="1" lang="ja-JP" altLang="en-US"/>
          </a:p>
        </p:txBody>
      </p:sp>
    </p:spTree>
    <p:extLst>
      <p:ext uri="{BB962C8B-B14F-4D97-AF65-F5344CB8AC3E}">
        <p14:creationId xmlns:p14="http://schemas.microsoft.com/office/powerpoint/2010/main" val="54512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実際の測定データを示します</a:t>
            </a:r>
            <a:r>
              <a:rPr kumimoji="1" lang="en-US" altLang="ja-JP" dirty="0"/>
              <a:t>.</a:t>
            </a:r>
            <a:r>
              <a:rPr kumimoji="1" lang="ja-JP" altLang="en-US" dirty="0"/>
              <a:t>　上の図は，</a:t>
            </a:r>
            <a:r>
              <a:rPr kumimoji="1" lang="en-US" altLang="ja-JP" dirty="0"/>
              <a:t>Velocity Map Imaging</a:t>
            </a:r>
            <a:r>
              <a:rPr kumimoji="1" lang="ja-JP" altLang="en-US" dirty="0"/>
              <a:t>によって測定された運動量分布をグレースケールで表したものです</a:t>
            </a:r>
            <a:r>
              <a:rPr kumimoji="1" lang="en-US" altLang="ja-JP" dirty="0"/>
              <a:t>.</a:t>
            </a:r>
            <a:r>
              <a:rPr kumimoji="1" lang="ja-JP" altLang="en-US" dirty="0"/>
              <a:t>　図の左右方向がマイクロチャンネルプレート上の</a:t>
            </a:r>
            <a:r>
              <a:rPr kumimoji="1" lang="en-US" altLang="ja-JP" dirty="0"/>
              <a:t>x</a:t>
            </a:r>
            <a:r>
              <a:rPr kumimoji="1" lang="ja-JP" altLang="en-US" dirty="0"/>
              <a:t>座標を，上下方向が</a:t>
            </a:r>
            <a:r>
              <a:rPr kumimoji="1" lang="en-US" altLang="ja-JP" dirty="0"/>
              <a:t>y</a:t>
            </a:r>
            <a:r>
              <a:rPr kumimoji="1" lang="ja-JP" altLang="en-US" dirty="0"/>
              <a:t>座標を表しています</a:t>
            </a:r>
            <a:r>
              <a:rPr kumimoji="1" lang="en-US" altLang="ja-JP" dirty="0"/>
              <a:t>.</a:t>
            </a:r>
            <a:r>
              <a:rPr kumimoji="1" lang="ja-JP" altLang="en-US" dirty="0"/>
              <a:t>　また，アルゴンに入射するレーザーの偏光方向は</a:t>
            </a:r>
            <a:r>
              <a:rPr kumimoji="1" lang="en-US" altLang="ja-JP" dirty="0"/>
              <a:t>x</a:t>
            </a:r>
            <a:r>
              <a:rPr kumimoji="1" lang="ja-JP" altLang="en-US" dirty="0"/>
              <a:t>軸に垂直な方向です</a:t>
            </a:r>
            <a:r>
              <a:rPr kumimoji="1" lang="en-US" altLang="ja-JP" dirty="0"/>
              <a:t>.</a:t>
            </a:r>
            <a:r>
              <a:rPr kumimoji="1" lang="ja-JP" altLang="en-US" dirty="0"/>
              <a:t>　この図は，中心からの距離が光電子のエネルギーの大きさに対応しています</a:t>
            </a:r>
            <a:r>
              <a:rPr kumimoji="1" lang="en-US" altLang="ja-JP" dirty="0"/>
              <a:t>.</a:t>
            </a:r>
            <a:r>
              <a:rPr kumimoji="1" lang="ja-JP" altLang="en-US" dirty="0"/>
              <a:t>この図の赤枠の，信号強度が強い中心部分を切り出し，</a:t>
            </a:r>
            <a:r>
              <a:rPr kumimoji="1" lang="en-US" altLang="ja-JP" dirty="0"/>
              <a:t>x</a:t>
            </a:r>
            <a:r>
              <a:rPr kumimoji="1" lang="ja-JP" altLang="en-US" dirty="0"/>
              <a:t>座標と信号強度の関係を調べたものが下の図です</a:t>
            </a:r>
            <a:r>
              <a:rPr kumimoji="1" lang="en-US" altLang="ja-JP" dirty="0"/>
              <a:t>.</a:t>
            </a:r>
            <a:r>
              <a:rPr kumimoji="1" lang="ja-JP" altLang="en-US" dirty="0"/>
              <a:t>　この図を見ると，赤外光の強度の変化によって，信号強度のピークの位置がシフトしていることがわかります</a:t>
            </a:r>
            <a:r>
              <a:rPr kumimoji="1" lang="en-US" altLang="ja-JP" dirty="0"/>
              <a:t>.</a:t>
            </a:r>
            <a:r>
              <a:rPr kumimoji="1" lang="ja-JP" altLang="en-US" dirty="0"/>
              <a:t>　このシフト量の平均値をエネルギーに換算するとおよそ</a:t>
            </a:r>
            <a:r>
              <a:rPr kumimoji="1" lang="en-US" altLang="ja-JP" dirty="0"/>
              <a:t>0.015eV</a:t>
            </a:r>
            <a:r>
              <a:rPr kumimoji="1" lang="ja-JP" altLang="en-US" dirty="0"/>
              <a:t>となります</a:t>
            </a:r>
            <a:r>
              <a:rPr kumimoji="1" lang="en-US" altLang="ja-JP" dirty="0"/>
              <a:t>.</a:t>
            </a:r>
            <a:r>
              <a:rPr kumimoji="1" lang="ja-JP" altLang="en-US" dirty="0"/>
              <a:t>　シフト量</a:t>
            </a:r>
            <a:r>
              <a:rPr kumimoji="1" lang="en-US" altLang="ja-JP" dirty="0"/>
              <a:t>up</a:t>
            </a:r>
            <a:r>
              <a:rPr kumimoji="1" lang="ja-JP" altLang="en-US" dirty="0"/>
              <a:t>とレーザー光の波長</a:t>
            </a:r>
            <a:r>
              <a:rPr kumimoji="1" lang="en-US" altLang="ja-JP" dirty="0"/>
              <a:t>λ</a:t>
            </a:r>
            <a:r>
              <a:rPr kumimoji="1" lang="ja-JP" altLang="en-US" dirty="0" err="1"/>
              <a:t>，</a:t>
            </a:r>
            <a:r>
              <a:rPr kumimoji="1" lang="ja-JP" altLang="en-US" dirty="0"/>
              <a:t>レーザー光の強度</a:t>
            </a:r>
            <a:r>
              <a:rPr kumimoji="1" lang="en-US" altLang="ja-JP" dirty="0"/>
              <a:t>I</a:t>
            </a:r>
            <a:r>
              <a:rPr kumimoji="1" lang="ja-JP" altLang="en-US" dirty="0"/>
              <a:t>の間には右上の式のような関係があることが知られており，レーザー光の強度は測定</a:t>
            </a:r>
            <a:r>
              <a:rPr kumimoji="1" lang="en-US" altLang="ja-JP" dirty="0"/>
              <a:t>1</a:t>
            </a:r>
            <a:r>
              <a:rPr kumimoji="1" lang="ja-JP" altLang="en-US" dirty="0"/>
              <a:t>から測定</a:t>
            </a:r>
            <a:r>
              <a:rPr kumimoji="1" lang="en-US" altLang="ja-JP" dirty="0"/>
              <a:t>2</a:t>
            </a:r>
            <a:r>
              <a:rPr kumimoji="1" lang="ja-JP" altLang="en-US" dirty="0"/>
              <a:t>で</a:t>
            </a:r>
            <a:r>
              <a:rPr kumimoji="1" lang="en-US" altLang="ja-JP" dirty="0"/>
              <a:t>0.24*10^12[W/cm^2]</a:t>
            </a:r>
            <a:r>
              <a:rPr kumimoji="1" lang="ja-JP" altLang="en-US" dirty="0"/>
              <a:t>増えていることがわかりました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4</a:t>
            </a:fld>
            <a:endParaRPr kumimoji="1" lang="ja-JP" altLang="en-US"/>
          </a:p>
        </p:txBody>
      </p:sp>
    </p:spTree>
    <p:extLst>
      <p:ext uri="{BB962C8B-B14F-4D97-AF65-F5344CB8AC3E}">
        <p14:creationId xmlns:p14="http://schemas.microsoft.com/office/powerpoint/2010/main" val="2359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次に，各次数の高次高調波に対応するエネルギーを持つ光電子の信号強度と，高次高調波と信号強度の時間差との関係を求めました</a:t>
            </a:r>
            <a:r>
              <a:rPr kumimoji="1" lang="en-US" altLang="ja-JP" dirty="0"/>
              <a:t>.</a:t>
            </a:r>
            <a:r>
              <a:rPr kumimoji="1" lang="ja-JP" altLang="en-US" dirty="0"/>
              <a:t>　先程の信号強度と</a:t>
            </a:r>
            <a:r>
              <a:rPr kumimoji="1" lang="en-US" altLang="ja-JP" dirty="0"/>
              <a:t>x</a:t>
            </a:r>
            <a:r>
              <a:rPr kumimoji="1" lang="ja-JP" altLang="en-US" dirty="0"/>
              <a:t>座標との関係を時間差ごとに導出して結合したものが上の図です</a:t>
            </a:r>
            <a:r>
              <a:rPr kumimoji="1" lang="en-US" altLang="ja-JP" dirty="0"/>
              <a:t>.</a:t>
            </a:r>
            <a:r>
              <a:rPr kumimoji="1" lang="ja-JP" altLang="en-US" dirty="0"/>
              <a:t>　横軸が</a:t>
            </a:r>
            <a:r>
              <a:rPr kumimoji="1" lang="en-US" altLang="ja-JP" dirty="0"/>
              <a:t>x</a:t>
            </a:r>
            <a:r>
              <a:rPr kumimoji="1" lang="ja-JP" altLang="en-US" dirty="0"/>
              <a:t>座標に，縦軸がデータ番号に対応しており，データ番号は高次高調波と赤外光の時間差と対応しています</a:t>
            </a:r>
            <a:r>
              <a:rPr kumimoji="1" lang="en-US" altLang="ja-JP" dirty="0"/>
              <a:t>.</a:t>
            </a:r>
            <a:r>
              <a:rPr kumimoji="1" lang="ja-JP" altLang="en-US" dirty="0"/>
              <a:t>　この図から，赤枠のように各次数に対応する信号強度を抜き出して，次数ことに信号強度と高次高調波の時間差との関係を求めました</a:t>
            </a:r>
            <a:r>
              <a:rPr kumimoji="1" lang="en-US" altLang="ja-JP" dirty="0"/>
              <a:t>.</a:t>
            </a:r>
            <a:r>
              <a:rPr kumimoji="1" lang="ja-JP" altLang="en-US" dirty="0"/>
              <a:t>　その関係を表したのが下の模式図であり，信号強度が時間差に対して振動していることが確認できます</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5</a:t>
            </a:fld>
            <a:endParaRPr kumimoji="1" lang="ja-JP" altLang="en-US"/>
          </a:p>
        </p:txBody>
      </p:sp>
    </p:spTree>
    <p:extLst>
      <p:ext uri="{BB962C8B-B14F-4D97-AF65-F5344CB8AC3E}">
        <p14:creationId xmlns:p14="http://schemas.microsoft.com/office/powerpoint/2010/main" val="390010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次に，各次数に対応する信号強度について比較を行いました</a:t>
            </a:r>
            <a:r>
              <a:rPr kumimoji="1" lang="en-US" altLang="ja-JP" dirty="0"/>
              <a:t>.</a:t>
            </a:r>
            <a:r>
              <a:rPr kumimoji="1" lang="ja-JP" altLang="en-US" dirty="0"/>
              <a:t>　比較の際には，測定</a:t>
            </a:r>
            <a:r>
              <a:rPr kumimoji="1" lang="en-US" altLang="ja-JP" dirty="0"/>
              <a:t>1</a:t>
            </a:r>
            <a:r>
              <a:rPr kumimoji="1" lang="ja-JP" altLang="en-US" dirty="0"/>
              <a:t>の</a:t>
            </a:r>
            <a:r>
              <a:rPr kumimoji="1" lang="en-US" altLang="ja-JP" dirty="0"/>
              <a:t>11</a:t>
            </a:r>
            <a:r>
              <a:rPr kumimoji="1" lang="ja-JP" altLang="en-US" dirty="0"/>
              <a:t>次高調波に対応する信号強度のデータから，右側の図のようなデータ番号と，高次高調波と赤外光の時間差との対応関係を示すキャリブレーションカーブを作成し，すべてのデータで時間スケールが一致するように修正しました</a:t>
            </a:r>
            <a:r>
              <a:rPr kumimoji="1" lang="en-US" altLang="ja-JP" dirty="0"/>
              <a:t>.</a:t>
            </a:r>
            <a:r>
              <a:rPr kumimoji="1" lang="ja-JP" altLang="en-US" dirty="0"/>
              <a:t>　</a:t>
            </a:r>
            <a:r>
              <a:rPr kumimoji="1" lang="en-US" altLang="ja-JP" dirty="0"/>
              <a:t>11</a:t>
            </a:r>
            <a:r>
              <a:rPr kumimoji="1" lang="ja-JP" altLang="en-US" dirty="0"/>
              <a:t>次高調波に対応する信号強度について比較を行ったものが左側の図です</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6</a:t>
            </a:fld>
            <a:endParaRPr kumimoji="1" lang="ja-JP" altLang="en-US"/>
          </a:p>
        </p:txBody>
      </p:sp>
    </p:spTree>
    <p:extLst>
      <p:ext uri="{BB962C8B-B14F-4D97-AF65-F5344CB8AC3E}">
        <p14:creationId xmlns:p14="http://schemas.microsoft.com/office/powerpoint/2010/main" val="61280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さきほどの図から，測定</a:t>
            </a:r>
            <a:r>
              <a:rPr kumimoji="1" lang="en-US" altLang="ja-JP" dirty="0"/>
              <a:t>1</a:t>
            </a:r>
            <a:r>
              <a:rPr kumimoji="1" lang="ja-JP" altLang="en-US" dirty="0"/>
              <a:t>と測定</a:t>
            </a:r>
            <a:r>
              <a:rPr kumimoji="1" lang="en-US" altLang="ja-JP" dirty="0"/>
              <a:t>2</a:t>
            </a:r>
            <a:r>
              <a:rPr kumimoji="1" lang="ja-JP" altLang="en-US" dirty="0"/>
              <a:t>のときの，高次高調波に対応する信号強度</a:t>
            </a:r>
            <a:r>
              <a:rPr kumimoji="1" lang="ja-JP" altLang="en-US" dirty="0" smtClean="0"/>
              <a:t>の位相差を求めました</a:t>
            </a:r>
            <a:r>
              <a:rPr kumimoji="1" lang="en-US" altLang="ja-JP" dirty="0" smtClean="0"/>
              <a:t>.</a:t>
            </a:r>
            <a:r>
              <a:rPr kumimoji="1" lang="ja-JP" altLang="en-US" dirty="0"/>
              <a:t>　位相差の比較においては，比較的信号強度の振動が大きく観測できる領域である，時間差</a:t>
            </a:r>
            <a:r>
              <a:rPr kumimoji="1" lang="en-US" altLang="ja-JP" dirty="0"/>
              <a:t>0~10[fs]</a:t>
            </a:r>
            <a:r>
              <a:rPr kumimoji="1" lang="ja-JP" altLang="en-US" dirty="0" err="1"/>
              <a:t>，</a:t>
            </a:r>
            <a:r>
              <a:rPr kumimoji="1" lang="en-US" altLang="ja-JP" dirty="0"/>
              <a:t>10~20[fs]</a:t>
            </a:r>
            <a:r>
              <a:rPr kumimoji="1" lang="ja-JP" altLang="en-US" dirty="0"/>
              <a:t>の区間に着目し，位相差の平均値を求めました</a:t>
            </a:r>
            <a:r>
              <a:rPr kumimoji="1" lang="en-US" altLang="ja-JP" dirty="0"/>
              <a:t>.</a:t>
            </a:r>
            <a:r>
              <a:rPr kumimoji="1" lang="ja-JP" altLang="en-US" dirty="0"/>
              <a:t>　その結果</a:t>
            </a:r>
            <a:r>
              <a:rPr kumimoji="1" lang="ja-JP" altLang="en-US" dirty="0" smtClean="0"/>
              <a:t>，</a:t>
            </a:r>
            <a:r>
              <a:rPr lang="ja-JP" altLang="en-US" dirty="0" smtClean="0"/>
              <a:t>測定</a:t>
            </a:r>
            <a:r>
              <a:rPr lang="en-US" altLang="ja-JP" dirty="0" smtClean="0"/>
              <a:t>1</a:t>
            </a:r>
            <a:r>
              <a:rPr lang="ja-JP" altLang="en-US" dirty="0" smtClean="0"/>
              <a:t>と測定</a:t>
            </a:r>
            <a:r>
              <a:rPr lang="en-US" altLang="ja-JP" dirty="0" smtClean="0"/>
              <a:t>2</a:t>
            </a:r>
            <a:r>
              <a:rPr lang="ja-JP" altLang="en-US" dirty="0" smtClean="0"/>
              <a:t>の位相差は，各次数において異なることがわかりました</a:t>
            </a:r>
            <a:r>
              <a:rPr lang="en-US" altLang="ja-JP" dirty="0" smtClean="0"/>
              <a:t>.  </a:t>
            </a:r>
            <a:r>
              <a:rPr lang="ja-JP" altLang="en-US" dirty="0" smtClean="0"/>
              <a:t>これはシュタルクシフトによる光電子のエネルギーの違いによるものと考えられます</a:t>
            </a:r>
            <a:r>
              <a:rPr lang="en-US" altLang="ja-JP" dirty="0" smtClean="0"/>
              <a:t>.</a:t>
            </a:r>
            <a:r>
              <a:rPr lang="ja-JP" altLang="en-US" dirty="0" smtClean="0"/>
              <a:t>また，位相差は高次高調波と赤外光の時間差によっても異なることがわかりました</a:t>
            </a:r>
            <a:r>
              <a:rPr lang="en-US" altLang="ja-JP" dirty="0" smtClean="0"/>
              <a:t>. </a:t>
            </a:r>
            <a:r>
              <a:rPr lang="ja-JP" altLang="en-US" dirty="0" smtClean="0"/>
              <a:t>これは時間差の変化による赤外光強度の変化によるものと考えられます</a:t>
            </a:r>
            <a:r>
              <a:rPr lang="en-US" altLang="ja-JP" dirty="0" smtClean="0"/>
              <a:t>.  </a:t>
            </a:r>
          </a:p>
          <a:p>
            <a:endParaRPr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7</a:t>
            </a:fld>
            <a:endParaRPr kumimoji="1" lang="ja-JP" altLang="en-US"/>
          </a:p>
        </p:txBody>
      </p:sp>
    </p:spTree>
    <p:extLst>
      <p:ext uri="{BB962C8B-B14F-4D97-AF65-F5344CB8AC3E}">
        <p14:creationId xmlns:p14="http://schemas.microsoft.com/office/powerpoint/2010/main" val="189893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まず，イオン化に用いた高次高調波の発生原理について説明します</a:t>
            </a:r>
            <a:r>
              <a:rPr kumimoji="1" lang="en-US" altLang="ja-JP" dirty="0"/>
              <a:t>. </a:t>
            </a:r>
            <a:r>
              <a:rPr kumimoji="1" lang="ja-JP" altLang="en-US" dirty="0"/>
              <a:t>高次高調波は，ガスに光を入射させると，入射光のエネルギーの整数倍のエネルギーを持つ光が観測される現象のことで，その原理は</a:t>
            </a:r>
            <a:r>
              <a:rPr kumimoji="1" lang="en-US" altLang="ja-JP" dirty="0"/>
              <a:t>3step-model</a:t>
            </a:r>
            <a:r>
              <a:rPr kumimoji="1" lang="ja-JP" altLang="en-US" dirty="0"/>
              <a:t>と呼ばれるモデルによって古典的に説明されます</a:t>
            </a:r>
            <a:r>
              <a:rPr kumimoji="1" lang="en-US" altLang="ja-JP" dirty="0"/>
              <a:t>. </a:t>
            </a:r>
            <a:r>
              <a:rPr kumimoji="1" lang="ja-JP" altLang="en-US" dirty="0"/>
              <a:t>図</a:t>
            </a:r>
            <a:r>
              <a:rPr kumimoji="1" lang="en-US" altLang="ja-JP" dirty="0"/>
              <a:t>3</a:t>
            </a:r>
            <a:r>
              <a:rPr kumimoji="1" lang="ja-JP" altLang="en-US" dirty="0"/>
              <a:t>は，</a:t>
            </a:r>
            <a:r>
              <a:rPr kumimoji="1" lang="en-US" altLang="ja-JP" dirty="0"/>
              <a:t>3steo-model</a:t>
            </a:r>
            <a:r>
              <a:rPr kumimoji="1" lang="ja-JP" altLang="en-US" dirty="0"/>
              <a:t>の模式図を示しています</a:t>
            </a:r>
            <a:r>
              <a:rPr kumimoji="1" lang="en-US" altLang="ja-JP" dirty="0"/>
              <a:t>.</a:t>
            </a:r>
            <a:r>
              <a:rPr kumimoji="1" lang="ja-JP" altLang="en-US" dirty="0"/>
              <a:t>　通常，原子に含まれる電子は，図</a:t>
            </a:r>
            <a:r>
              <a:rPr kumimoji="1" lang="en-US" altLang="ja-JP" dirty="0"/>
              <a:t>3</a:t>
            </a:r>
            <a:r>
              <a:rPr kumimoji="1" lang="ja-JP" altLang="en-US" dirty="0"/>
              <a:t>の</a:t>
            </a:r>
            <a:r>
              <a:rPr kumimoji="1" lang="en-US" altLang="ja-JP" dirty="0"/>
              <a:t>a</a:t>
            </a:r>
            <a:r>
              <a:rPr kumimoji="1" lang="ja-JP" altLang="en-US" dirty="0" err="1"/>
              <a:t>のように</a:t>
            </a:r>
            <a:r>
              <a:rPr kumimoji="1" lang="ja-JP" altLang="en-US" dirty="0"/>
              <a:t>陽子のプラス電荷の作るクーロンポテンシャルによって束縛されています</a:t>
            </a:r>
            <a:r>
              <a:rPr kumimoji="1" lang="en-US" altLang="ja-JP" dirty="0"/>
              <a:t>. </a:t>
            </a:r>
            <a:r>
              <a:rPr kumimoji="1" lang="ja-JP" altLang="en-US" dirty="0"/>
              <a:t>ここに，</a:t>
            </a:r>
            <a:r>
              <a:rPr kumimoji="1" lang="en-US" altLang="ja-JP" dirty="0"/>
              <a:t>b</a:t>
            </a:r>
            <a:r>
              <a:rPr kumimoji="1" lang="ja-JP" altLang="en-US" dirty="0" err="1"/>
              <a:t>のように</a:t>
            </a:r>
            <a:r>
              <a:rPr kumimoji="1" lang="ja-JP" altLang="en-US" dirty="0"/>
              <a:t>レーザーを入射すると，レーザーの電場によって電子を束縛していたポテンシャルが変形し，同じレーザー電場によって加速された光電子が原子の外へと飛び出していきます</a:t>
            </a:r>
            <a:r>
              <a:rPr kumimoji="1" lang="en-US" altLang="ja-JP" dirty="0"/>
              <a:t>. </a:t>
            </a:r>
            <a:r>
              <a:rPr kumimoji="1" lang="ja-JP" altLang="en-US" dirty="0"/>
              <a:t>これがトンネルイオン化と呼ばれる段階です</a:t>
            </a:r>
            <a:r>
              <a:rPr kumimoji="1" lang="en-US" altLang="ja-JP" dirty="0"/>
              <a:t>. </a:t>
            </a:r>
            <a:r>
              <a:rPr kumimoji="1" lang="ja-JP" altLang="en-US" dirty="0"/>
              <a:t>電子は一旦は原子の外に飛び出しますが，図</a:t>
            </a:r>
            <a:r>
              <a:rPr kumimoji="1" lang="en-US" altLang="ja-JP" dirty="0"/>
              <a:t>3</a:t>
            </a:r>
            <a:r>
              <a:rPr kumimoji="1" lang="ja-JP" altLang="en-US" dirty="0"/>
              <a:t>の</a:t>
            </a:r>
            <a:r>
              <a:rPr kumimoji="1" lang="en-US" altLang="ja-JP" dirty="0"/>
              <a:t>c</a:t>
            </a:r>
            <a:r>
              <a:rPr kumimoji="1" lang="ja-JP" altLang="en-US" dirty="0" err="1"/>
              <a:t>のように</a:t>
            </a:r>
            <a:r>
              <a:rPr kumimoji="1" lang="ja-JP" altLang="en-US" dirty="0"/>
              <a:t>レーザー電場の振動が逆向きになると，電子は原子の方向に戻るように加速され，原子と衝突します</a:t>
            </a:r>
            <a:r>
              <a:rPr kumimoji="1" lang="en-US" altLang="ja-JP" dirty="0"/>
              <a:t>. </a:t>
            </a:r>
            <a:r>
              <a:rPr kumimoji="1" lang="ja-JP" altLang="en-US" dirty="0"/>
              <a:t>これが再衝突と呼ばれる段階です</a:t>
            </a:r>
            <a:r>
              <a:rPr kumimoji="1" lang="en-US" altLang="ja-JP" dirty="0"/>
              <a:t>. </a:t>
            </a:r>
            <a:r>
              <a:rPr kumimoji="1" lang="ja-JP" altLang="en-US" dirty="0"/>
              <a:t>再衝突すると，電子は再び原子に束縛されるので，持っていた運動エネルギーを失います</a:t>
            </a:r>
            <a:r>
              <a:rPr kumimoji="1" lang="en-US" altLang="ja-JP" dirty="0"/>
              <a:t>. </a:t>
            </a:r>
            <a:r>
              <a:rPr kumimoji="1" lang="ja-JP" altLang="en-US" dirty="0"/>
              <a:t>このとき電子が失った運動エネルギーは，光エネルギーとして外部に放出されます</a:t>
            </a:r>
            <a:r>
              <a:rPr kumimoji="1" lang="en-US" altLang="ja-JP" dirty="0"/>
              <a:t>. </a:t>
            </a:r>
            <a:r>
              <a:rPr kumimoji="1" lang="ja-JP" altLang="en-US" dirty="0"/>
              <a:t>この光が高次高調波です</a:t>
            </a:r>
            <a:r>
              <a:rPr kumimoji="1" lang="en-US" altLang="ja-JP" dirty="0"/>
              <a:t>.  </a:t>
            </a:r>
            <a:r>
              <a:rPr kumimoji="1" lang="ja-JP" altLang="en-US" dirty="0"/>
              <a:t>今回の実験では，クリプトンガスに波長</a:t>
            </a:r>
            <a:r>
              <a:rPr kumimoji="1" lang="en-US" altLang="ja-JP" dirty="0"/>
              <a:t>800nm</a:t>
            </a:r>
            <a:r>
              <a:rPr kumimoji="1" lang="ja-JP" altLang="en-US" dirty="0"/>
              <a:t>の光を入射させ，高次高調波を発生させました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12</a:t>
            </a:fld>
            <a:endParaRPr kumimoji="1" lang="ja-JP" altLang="en-US"/>
          </a:p>
        </p:txBody>
      </p:sp>
    </p:spTree>
    <p:extLst>
      <p:ext uri="{BB962C8B-B14F-4D97-AF65-F5344CB8AC3E}">
        <p14:creationId xmlns:p14="http://schemas.microsoft.com/office/powerpoint/2010/main" val="283610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2</a:t>
            </a:r>
            <a:r>
              <a:rPr kumimoji="1" lang="ja-JP" altLang="en-US" dirty="0"/>
              <a:t>光子イオン化過程」について説明します</a:t>
            </a:r>
            <a:r>
              <a:rPr kumimoji="1" lang="en-US" altLang="ja-JP" dirty="0"/>
              <a:t>.</a:t>
            </a:r>
            <a:r>
              <a:rPr kumimoji="1" lang="ja-JP" altLang="en-US" dirty="0"/>
              <a:t>図</a:t>
            </a:r>
            <a:r>
              <a:rPr kumimoji="1" lang="en-US" altLang="ja-JP" dirty="0"/>
              <a:t>1</a:t>
            </a:r>
            <a:r>
              <a:rPr kumimoji="1" lang="ja-JP" altLang="en-US" dirty="0"/>
              <a:t>は，</a:t>
            </a:r>
            <a:r>
              <a:rPr kumimoji="1" lang="en-US" altLang="ja-JP" dirty="0"/>
              <a:t>2</a:t>
            </a:r>
            <a:r>
              <a:rPr kumimoji="1" lang="ja-JP" altLang="en-US" dirty="0"/>
              <a:t>光子イオン化過程の模式図を示しています</a:t>
            </a:r>
            <a:r>
              <a:rPr kumimoji="1" lang="en-US" altLang="ja-JP" dirty="0"/>
              <a:t>. 2</a:t>
            </a:r>
            <a:r>
              <a:rPr kumimoji="1" lang="ja-JP" altLang="en-US" dirty="0"/>
              <a:t>光子イオン化過程とは，</a:t>
            </a:r>
            <a:r>
              <a:rPr kumimoji="1" lang="en-US" altLang="ja-JP" dirty="0"/>
              <a:t>2</a:t>
            </a:r>
            <a:r>
              <a:rPr kumimoji="1" lang="ja-JP" altLang="en-US" dirty="0"/>
              <a:t>種類の光子，つまり波長の異なる</a:t>
            </a:r>
            <a:r>
              <a:rPr kumimoji="1" lang="en-US" altLang="ja-JP" dirty="0"/>
              <a:t>2</a:t>
            </a:r>
            <a:r>
              <a:rPr kumimoji="1" lang="ja-JP" altLang="en-US" dirty="0" err="1"/>
              <a:t>つの</a:t>
            </a:r>
            <a:r>
              <a:rPr kumimoji="1" lang="ja-JP" altLang="en-US" dirty="0"/>
              <a:t>光を用いて物質をイオン化することを意味します</a:t>
            </a:r>
            <a:r>
              <a:rPr kumimoji="1" lang="en-US" altLang="ja-JP" dirty="0"/>
              <a:t>. </a:t>
            </a:r>
            <a:r>
              <a:rPr kumimoji="1" lang="ja-JP" altLang="en-US" dirty="0"/>
              <a:t>今回の実験では，図</a:t>
            </a:r>
            <a:r>
              <a:rPr kumimoji="1" lang="en-US" altLang="ja-JP" dirty="0"/>
              <a:t>1</a:t>
            </a:r>
            <a:r>
              <a:rPr kumimoji="1" lang="ja-JP" altLang="en-US" dirty="0"/>
              <a:t>のように，高次高調波と赤外光を用いてアルゴンをイオン化し，発生した光電子の運動量分布を測定しました</a:t>
            </a:r>
            <a:r>
              <a:rPr kumimoji="1" lang="en-US" altLang="ja-JP" dirty="0"/>
              <a:t>.  </a:t>
            </a:r>
            <a:r>
              <a:rPr kumimoji="1" lang="ja-JP" altLang="en-US" dirty="0"/>
              <a:t>詳しく言うと，高次高調波と赤外光の時間差を変化させると，光電子の運動量分布がどのように変化するか，を測定しました</a:t>
            </a:r>
            <a:r>
              <a:rPr kumimoji="1" lang="en-US" altLang="ja-JP" dirty="0"/>
              <a:t>.</a:t>
            </a:r>
            <a:r>
              <a:rPr kumimoji="1" lang="ja-JP" altLang="en-US" dirty="0"/>
              <a:t>　</a:t>
            </a:r>
            <a:r>
              <a:rPr kumimoji="1" lang="en-US" altLang="ja-JP" dirty="0"/>
              <a:t> </a:t>
            </a:r>
            <a:r>
              <a:rPr kumimoji="1" lang="ja-JP" altLang="en-US" dirty="0"/>
              <a:t>図</a:t>
            </a:r>
            <a:r>
              <a:rPr kumimoji="1" lang="en-US" altLang="ja-JP" dirty="0"/>
              <a:t>2</a:t>
            </a:r>
            <a:r>
              <a:rPr kumimoji="1" lang="ja-JP" altLang="en-US" dirty="0"/>
              <a:t>は，高次高調波と赤外光の時間差，</a:t>
            </a:r>
            <a:r>
              <a:rPr kumimoji="1" lang="en-US" altLang="ja-JP" dirty="0"/>
              <a:t>XUV-IR delay</a:t>
            </a:r>
            <a:r>
              <a:rPr kumimoji="1" lang="ja-JP" altLang="en-US" dirty="0"/>
              <a:t>について示しています</a:t>
            </a:r>
            <a:r>
              <a:rPr kumimoji="1" lang="en-US" altLang="ja-JP" dirty="0"/>
              <a:t>. </a:t>
            </a:r>
            <a:r>
              <a:rPr kumimoji="1" lang="ja-JP" altLang="en-US" dirty="0"/>
              <a:t>図</a:t>
            </a:r>
            <a:r>
              <a:rPr kumimoji="1" lang="en-US" altLang="ja-JP" dirty="0"/>
              <a:t>2</a:t>
            </a:r>
            <a:r>
              <a:rPr kumimoji="1" lang="ja-JP" altLang="en-US" dirty="0"/>
              <a:t>の</a:t>
            </a:r>
            <a:r>
              <a:rPr kumimoji="1" lang="en-US" altLang="ja-JP" dirty="0"/>
              <a:t>a</a:t>
            </a:r>
            <a:r>
              <a:rPr kumimoji="1" lang="ja-JP" altLang="en-US" dirty="0"/>
              <a:t>のとき，高次高調波と赤外光は同時にアルゴンガスに入射します</a:t>
            </a:r>
            <a:r>
              <a:rPr kumimoji="1" lang="en-US" altLang="ja-JP" dirty="0"/>
              <a:t>. </a:t>
            </a:r>
            <a:r>
              <a:rPr kumimoji="1" lang="ja-JP" altLang="en-US" dirty="0"/>
              <a:t>このとき，高次高調波と赤外光の時間差は</a:t>
            </a:r>
            <a:r>
              <a:rPr kumimoji="1" lang="en-US" altLang="ja-JP" dirty="0"/>
              <a:t>0</a:t>
            </a:r>
            <a:r>
              <a:rPr kumimoji="1" lang="ja-JP" altLang="en-US" dirty="0" err="1"/>
              <a:t>です</a:t>
            </a:r>
            <a:r>
              <a:rPr kumimoji="1" lang="en-US" altLang="ja-JP" dirty="0"/>
              <a:t>. </a:t>
            </a:r>
            <a:r>
              <a:rPr kumimoji="1" lang="ja-JP" altLang="en-US" dirty="0"/>
              <a:t>図</a:t>
            </a:r>
            <a:r>
              <a:rPr kumimoji="1" lang="en-US" altLang="ja-JP" dirty="0"/>
              <a:t>2</a:t>
            </a:r>
            <a:r>
              <a:rPr kumimoji="1" lang="ja-JP" altLang="en-US" dirty="0"/>
              <a:t>の</a:t>
            </a:r>
            <a:r>
              <a:rPr kumimoji="1" lang="en-US" altLang="ja-JP" dirty="0"/>
              <a:t>b</a:t>
            </a:r>
            <a:r>
              <a:rPr kumimoji="1" lang="ja-JP" altLang="en-US" dirty="0"/>
              <a:t>のとき，高次高調波に対して赤外光が遅れてアルゴンガスに入射するので，高次高調波と赤外光には時間差が発生します</a:t>
            </a:r>
            <a:r>
              <a:rPr kumimoji="1" lang="en-US" altLang="ja-JP" dirty="0"/>
              <a:t>.</a:t>
            </a:r>
            <a:r>
              <a:rPr kumimoji="1" lang="ja-JP" altLang="en-US" baseline="0" dirty="0"/>
              <a:t> この時間差と光電子の運動量分布の変化について調べました</a:t>
            </a:r>
            <a:r>
              <a:rPr kumimoji="1" lang="en-US" altLang="ja-JP" baseline="0" dirty="0"/>
              <a:t>.</a:t>
            </a:r>
            <a:r>
              <a:rPr kumimoji="1" lang="ja-JP" altLang="en-US" baseline="0"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13</a:t>
            </a:fld>
            <a:endParaRPr kumimoji="1" lang="ja-JP" altLang="en-US"/>
          </a:p>
        </p:txBody>
      </p:sp>
    </p:spTree>
    <p:extLst>
      <p:ext uri="{BB962C8B-B14F-4D97-AF65-F5344CB8AC3E}">
        <p14:creationId xmlns:p14="http://schemas.microsoft.com/office/powerpoint/2010/main" val="55019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99068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880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688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79649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688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227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1515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3384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7404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4205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6867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9733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00.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0.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chart" Target="../charts/chart4.xml"/><Relationship Id="rId13"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chart" Target="../charts/chart3.xml"/><Relationship Id="rId12" Type="http://schemas.openxmlformats.org/officeDocument/2006/relationships/chart" Target="../charts/chart8.xml"/><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hart" Target="../charts/chart2.xml"/><Relationship Id="rId11" Type="http://schemas.openxmlformats.org/officeDocument/2006/relationships/chart" Target="../charts/chart7.xml"/><Relationship Id="rId5" Type="http://schemas.openxmlformats.org/officeDocument/2006/relationships/chart" Target="../charts/chart1.xml"/><Relationship Id="rId15" Type="http://schemas.openxmlformats.org/officeDocument/2006/relationships/image" Target="../media/image21.png"/><Relationship Id="rId10" Type="http://schemas.openxmlformats.org/officeDocument/2006/relationships/chart" Target="../charts/chart6.xml"/><Relationship Id="rId4" Type="http://schemas.openxmlformats.org/officeDocument/2006/relationships/image" Target="../media/image18.png"/><Relationship Id="rId9" Type="http://schemas.openxmlformats.org/officeDocument/2006/relationships/chart" Target="../charts/chart5.xml"/><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2</a:t>
            </a:r>
            <a:r>
              <a:rPr lang="ja-JP" altLang="en-US" sz="4000" dirty="0"/>
              <a:t>光子イオン化過程における赤外光強度の影響</a:t>
            </a:r>
            <a:r>
              <a:rPr lang="en-US" altLang="ja-JP" sz="4000" dirty="0"/>
              <a:t/>
            </a:r>
            <a:br>
              <a:rPr lang="en-US" altLang="ja-JP" sz="4000" dirty="0"/>
            </a:br>
            <a:endParaRPr kumimoji="1" lang="ja-JP" altLang="en-US" sz="4000" dirty="0"/>
          </a:p>
        </p:txBody>
      </p:sp>
      <p:sp>
        <p:nvSpPr>
          <p:cNvPr id="4" name="正方形/長方形 3"/>
          <p:cNvSpPr/>
          <p:nvPr/>
        </p:nvSpPr>
        <p:spPr>
          <a:xfrm>
            <a:off x="2743200" y="1027906"/>
            <a:ext cx="6096000" cy="646331"/>
          </a:xfrm>
          <a:prstGeom prst="rect">
            <a:avLst/>
          </a:prstGeom>
        </p:spPr>
        <p:txBody>
          <a:bodyPr>
            <a:spAutoFit/>
          </a:bodyPr>
          <a:lstStyle/>
          <a:p>
            <a:pPr algn="ctr"/>
            <a:r>
              <a:rPr lang="ja-JP" altLang="en-US" dirty="0"/>
              <a:t>早稲田大学　先進理工学部　応用物理学科　</a:t>
            </a:r>
            <a:endParaRPr lang="en-US" altLang="ja-JP" dirty="0"/>
          </a:p>
          <a:p>
            <a:pPr algn="ctr"/>
            <a:r>
              <a:rPr lang="en-US" altLang="ja-JP" dirty="0"/>
              <a:t>1Y17B029-3 </a:t>
            </a:r>
            <a:r>
              <a:rPr lang="ja-JP" altLang="en-US" dirty="0"/>
              <a:t>河西　剛</a:t>
            </a:r>
            <a:endParaRPr lang="en-US" altLang="ja-JP" dirty="0"/>
          </a:p>
        </p:txBody>
      </p:sp>
      <p:pic>
        <p:nvPicPr>
          <p:cNvPr id="5" name="図 4"/>
          <p:cNvPicPr>
            <a:picLocks noChangeAspect="1"/>
          </p:cNvPicPr>
          <p:nvPr/>
        </p:nvPicPr>
        <p:blipFill>
          <a:blip r:embed="rId3"/>
          <a:stretch>
            <a:fillRect/>
          </a:stretch>
        </p:blipFill>
        <p:spPr>
          <a:xfrm>
            <a:off x="1586143" y="1690688"/>
            <a:ext cx="8410113" cy="3244350"/>
          </a:xfrm>
          <a:prstGeom prst="rect">
            <a:avLst/>
          </a:prstGeom>
        </p:spPr>
      </p:pic>
      <mc:AlternateContent xmlns:mc="http://schemas.openxmlformats.org/markup-compatibility/2006">
        <mc:Choice xmlns:a14="http://schemas.microsoft.com/office/drawing/2010/main" Requires="a14">
          <p:sp>
            <p:nvSpPr>
              <p:cNvPr id="6" name="テキスト ボックス 5"/>
              <p:cNvSpPr txBox="1"/>
              <p:nvPr/>
            </p:nvSpPr>
            <p:spPr>
              <a:xfrm>
                <a:off x="198384" y="5225143"/>
                <a:ext cx="11742082" cy="1477328"/>
              </a:xfrm>
              <a:prstGeom prst="rect">
                <a:avLst/>
              </a:prstGeom>
              <a:noFill/>
            </p:spPr>
            <p:txBody>
              <a:bodyPr wrap="square" rtlCol="0">
                <a:spAutoFit/>
              </a:bodyPr>
              <a:lstStyle/>
              <a:p>
                <a:r>
                  <a:rPr kumimoji="1" lang="ja-JP" altLang="en-US" dirty="0"/>
                  <a:t>・高次高調波と赤外光の時間差を変化させながらアルゴン原子をイオン化し，光電子の運動量分布の変化を測定した</a:t>
                </a:r>
                <a:r>
                  <a:rPr kumimoji="1" lang="en-US" altLang="ja-JP" dirty="0"/>
                  <a:t>.</a:t>
                </a:r>
                <a:r>
                  <a:rPr kumimoji="1" lang="ja-JP" altLang="en-US" dirty="0"/>
                  <a:t>　</a:t>
                </a:r>
                <a:endParaRPr kumimoji="1" lang="en-US" altLang="ja-JP" dirty="0"/>
              </a:p>
              <a:p>
                <a:r>
                  <a:rPr lang="ja-JP" altLang="en-US" dirty="0"/>
                  <a:t>・赤外光の強度を</a:t>
                </a:r>
                <a:r>
                  <a:rPr lang="en-US" altLang="ja-JP" dirty="0"/>
                  <a:t>0.950</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a:t>から</a:t>
                </a:r>
                <a:r>
                  <a:rPr lang="en-US" altLang="ja-JP" dirty="0"/>
                  <a:t>1.19</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a:t>に変化させると，信号強度の振幅が小さくなることがわかった</a:t>
                </a:r>
                <a:r>
                  <a:rPr lang="en-US" altLang="ja-JP" dirty="0"/>
                  <a:t>.</a:t>
                </a:r>
                <a:r>
                  <a:rPr lang="ja-JP" altLang="en-US" dirty="0"/>
                  <a:t>　</a:t>
                </a:r>
                <a:endParaRPr lang="en-US" altLang="ja-JP" dirty="0"/>
              </a:p>
              <a:p>
                <a:r>
                  <a:rPr kumimoji="1" lang="ja-JP" altLang="en-US" dirty="0"/>
                  <a:t>・</a:t>
                </a:r>
                <a:r>
                  <a:rPr lang="ja-JP" altLang="en-US" dirty="0"/>
                  <a:t>赤外光の強度を</a:t>
                </a:r>
                <a:r>
                  <a:rPr lang="ja-JP" altLang="en-US" dirty="0" smtClean="0"/>
                  <a:t>変えたときの信号強度の位相差は，各次数と時間差において異なっていることがわかった</a:t>
                </a:r>
                <a:r>
                  <a:rPr lang="en-US" altLang="ja-JP" dirty="0" smtClean="0"/>
                  <a:t>. </a:t>
                </a:r>
                <a:endParaRPr lang="en-US" altLang="ja-JP" dirty="0"/>
              </a:p>
              <a:p>
                <a:r>
                  <a:rPr kumimoji="1" lang="ja-JP" altLang="en-US" dirty="0"/>
                  <a:t>　</a:t>
                </a:r>
                <a:endParaRPr kumimoji="1" lang="en-US" altLang="ja-JP"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198384" y="5225143"/>
                <a:ext cx="11742082" cy="1477328"/>
              </a:xfrm>
              <a:prstGeom prst="rect">
                <a:avLst/>
              </a:prstGeom>
              <a:blipFill rotWithShape="0">
                <a:blip r:embed="rId4"/>
                <a:stretch>
                  <a:fillRect l="-467" t="-33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196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a:t>[1]</a:t>
            </a:r>
            <a:r>
              <a:rPr lang="en-US" altLang="ja-JP" sz="2000" dirty="0" err="1"/>
              <a:t>P.Corkum</a:t>
            </a:r>
            <a:r>
              <a:rPr lang="en-US" altLang="ja-JP" sz="2000" dirty="0"/>
              <a:t>:, Phys. Rev. Lett., 71 ‘1993) 1994-1997.</a:t>
            </a:r>
          </a:p>
          <a:p>
            <a:pPr marL="0" indent="0">
              <a:buNone/>
            </a:pPr>
            <a:r>
              <a:rPr lang="en-US" altLang="ja-JP" sz="2000" dirty="0"/>
              <a:t>[2]</a:t>
            </a:r>
            <a:r>
              <a:rPr lang="ja-JP" altLang="en-US" sz="2000" dirty="0"/>
              <a:t>新倉弘倫</a:t>
            </a:r>
            <a:r>
              <a:rPr lang="en-US" altLang="ja-JP" sz="2000" dirty="0"/>
              <a:t>: “</a:t>
            </a:r>
            <a:r>
              <a:rPr lang="ja-JP" altLang="en-US" sz="2000" dirty="0"/>
              <a:t>電子波動関数の直接イメージング法の開発” フォトニクスニュース</a:t>
            </a:r>
            <a:r>
              <a:rPr lang="en-US" altLang="ja-JP" sz="2000" dirty="0"/>
              <a:t>, 4,2 (2018) 41-46.</a:t>
            </a:r>
          </a:p>
          <a:p>
            <a:pPr marL="0" indent="0">
              <a:buNone/>
            </a:pPr>
            <a:endParaRPr lang="en-US" altLang="ja-JP" sz="2000" dirty="0"/>
          </a:p>
          <a:p>
            <a:pPr marL="0" indent="0">
              <a:buNone/>
            </a:pPr>
            <a:endParaRPr lang="en-US" altLang="ja-JP" sz="2000" dirty="0"/>
          </a:p>
          <a:p>
            <a:pPr marL="0" indent="0">
              <a:buNone/>
            </a:pPr>
            <a:r>
              <a:rPr lang="en-US" altLang="ja-JP" sz="2000" dirty="0"/>
              <a:t>[3]</a:t>
            </a:r>
            <a:r>
              <a:rPr lang="ja-JP" altLang="en-US" sz="2000" dirty="0"/>
              <a:t>新倉弘倫</a:t>
            </a:r>
            <a:r>
              <a:rPr lang="en-US" altLang="ja-JP" sz="2000" dirty="0"/>
              <a:t>: ”</a:t>
            </a:r>
            <a:r>
              <a:rPr lang="ja-JP" altLang="en-US" sz="2000" dirty="0"/>
              <a:t>再衝突電子によるアト秒電子運動の計測” 分光研究</a:t>
            </a:r>
            <a:r>
              <a:rPr lang="en-US" altLang="ja-JP" sz="2000" dirty="0"/>
              <a:t>, 60 (2011) 219-232.</a:t>
            </a:r>
          </a:p>
          <a:p>
            <a:pPr marL="0" indent="0">
              <a:buNone/>
            </a:pPr>
            <a:r>
              <a:rPr lang="en-US" altLang="ja-JP" sz="2000" dirty="0" smtClean="0"/>
              <a:t>[2]D</a:t>
            </a:r>
            <a:r>
              <a:rPr lang="en-US" altLang="ja-JP" sz="2000" dirty="0"/>
              <a:t>. Villeneuve D, et al., Science, 356(2017) 1150-1153.</a:t>
            </a:r>
          </a:p>
          <a:p>
            <a:pPr marL="0" indent="0">
              <a:buNone/>
            </a:pPr>
            <a:r>
              <a:rPr lang="en-US" altLang="ja-JP" sz="2000" dirty="0"/>
              <a:t>[5]</a:t>
            </a:r>
            <a:r>
              <a:rPr lang="ja-JP" altLang="en-US" sz="2000" dirty="0"/>
              <a:t>新倉弘倫</a:t>
            </a:r>
            <a:r>
              <a:rPr lang="en-US" altLang="ja-JP" sz="2000" dirty="0"/>
              <a:t>:” </a:t>
            </a:r>
            <a:r>
              <a:rPr lang="ja-JP" altLang="en-US" sz="2000" dirty="0"/>
              <a:t>再衝突電子を用いたアト秒の電子・分子動力学” 原子衝突研究会協会誌</a:t>
            </a:r>
            <a:r>
              <a:rPr lang="en-US" altLang="ja-JP" sz="2000" dirty="0"/>
              <a:t>, 1,1(2004) 8-27</a:t>
            </a:r>
          </a:p>
          <a:p>
            <a:pPr marL="0" indent="0">
              <a:buNone/>
            </a:pPr>
            <a:endParaRPr kumimoji="1" lang="ja-JP" altLang="en-US" dirty="0"/>
          </a:p>
        </p:txBody>
      </p:sp>
    </p:spTree>
    <p:extLst>
      <p:ext uri="{BB962C8B-B14F-4D97-AF65-F5344CB8AC3E}">
        <p14:creationId xmlns:p14="http://schemas.microsoft.com/office/powerpoint/2010/main" val="356278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35410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7" name="グループ化 126"/>
          <p:cNvGrpSpPr/>
          <p:nvPr/>
        </p:nvGrpSpPr>
        <p:grpSpPr>
          <a:xfrm rot="21379924">
            <a:off x="1164534" y="3858679"/>
            <a:ext cx="780939" cy="844208"/>
            <a:chOff x="2731856" y="3273395"/>
            <a:chExt cx="1635529" cy="1737584"/>
          </a:xfrm>
        </p:grpSpPr>
        <p:grpSp>
          <p:nvGrpSpPr>
            <p:cNvPr id="119" name="グループ化 118"/>
            <p:cNvGrpSpPr/>
            <p:nvPr/>
          </p:nvGrpSpPr>
          <p:grpSpPr>
            <a:xfrm rot="5636976">
              <a:off x="2981104" y="3024147"/>
              <a:ext cx="1137033" cy="1635529"/>
              <a:chOff x="1045029" y="3250151"/>
              <a:chExt cx="2926080" cy="2508090"/>
            </a:xfrm>
          </p:grpSpPr>
          <p:sp>
            <p:nvSpPr>
              <p:cNvPr id="123" name="フリーフォーム 12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フリーフォーム 125"/>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717529" y="52210"/>
            <a:ext cx="10515600" cy="1325563"/>
          </a:xfrm>
        </p:spPr>
        <p:txBody>
          <a:bodyPr/>
          <a:lstStyle/>
          <a:p>
            <a:r>
              <a:rPr kumimoji="1" lang="ja-JP" altLang="en-US" dirty="0"/>
              <a:t>高次高調波の発生原理</a:t>
            </a:r>
            <a:r>
              <a:rPr kumimoji="1" lang="en-US" altLang="ja-JP" dirty="0"/>
              <a:t>[1]</a:t>
            </a:r>
            <a:endParaRPr kumimoji="1" lang="ja-JP" altLang="en-US" dirty="0"/>
          </a:p>
        </p:txBody>
      </p:sp>
      <p:sp>
        <p:nvSpPr>
          <p:cNvPr id="3" name="コンテンツ プレースホルダー 2"/>
          <p:cNvSpPr>
            <a:spLocks noGrp="1"/>
          </p:cNvSpPr>
          <p:nvPr>
            <p:ph idx="1"/>
          </p:nvPr>
        </p:nvSpPr>
        <p:spPr>
          <a:xfrm>
            <a:off x="815342" y="1171474"/>
            <a:ext cx="2659380" cy="567055"/>
          </a:xfrm>
        </p:spPr>
        <p:txBody>
          <a:bodyPr/>
          <a:lstStyle/>
          <a:p>
            <a:pPr marL="0" indent="0">
              <a:buNone/>
            </a:pPr>
            <a:r>
              <a:rPr kumimoji="1" lang="ja-JP" altLang="en-US" dirty="0"/>
              <a:t>・</a:t>
            </a:r>
            <a:r>
              <a:rPr kumimoji="1" lang="en-US" altLang="ja-JP" dirty="0"/>
              <a:t>3step-model[1]</a:t>
            </a:r>
            <a:endParaRPr kumimoji="1" lang="ja-JP" altLang="en-US" dirty="0"/>
          </a:p>
        </p:txBody>
      </p:sp>
      <p:sp>
        <p:nvSpPr>
          <p:cNvPr id="4" name="テキスト ボックス 3"/>
          <p:cNvSpPr txBox="1"/>
          <p:nvPr/>
        </p:nvSpPr>
        <p:spPr>
          <a:xfrm>
            <a:off x="870070" y="5600700"/>
            <a:ext cx="1992853" cy="369332"/>
          </a:xfrm>
          <a:prstGeom prst="rect">
            <a:avLst/>
          </a:prstGeom>
          <a:noFill/>
        </p:spPr>
        <p:txBody>
          <a:bodyPr wrap="none" rtlCol="0">
            <a:spAutoFit/>
          </a:bodyPr>
          <a:lstStyle/>
          <a:p>
            <a:r>
              <a:rPr kumimoji="1" lang="en-US" altLang="ja-JP" dirty="0"/>
              <a:t>b.</a:t>
            </a:r>
            <a:r>
              <a:rPr kumimoji="1" lang="ja-JP" altLang="en-US" dirty="0"/>
              <a:t>トンネルイオン化</a:t>
            </a:r>
          </a:p>
        </p:txBody>
      </p:sp>
      <p:sp>
        <p:nvSpPr>
          <p:cNvPr id="5" name="テキスト ボックス 4"/>
          <p:cNvSpPr txBox="1"/>
          <p:nvPr/>
        </p:nvSpPr>
        <p:spPr>
          <a:xfrm>
            <a:off x="8896487" y="5560022"/>
            <a:ext cx="2210862" cy="369332"/>
          </a:xfrm>
          <a:prstGeom prst="rect">
            <a:avLst/>
          </a:prstGeom>
          <a:noFill/>
        </p:spPr>
        <p:txBody>
          <a:bodyPr wrap="none" rtlCol="0">
            <a:spAutoFit/>
          </a:bodyPr>
          <a:lstStyle/>
          <a:p>
            <a:r>
              <a:rPr lang="en-US" altLang="ja-JP" dirty="0"/>
              <a:t>d.</a:t>
            </a:r>
            <a:r>
              <a:rPr kumimoji="1" lang="ja-JP" altLang="en-US" dirty="0"/>
              <a:t>高次高調波の発生</a:t>
            </a:r>
          </a:p>
        </p:txBody>
      </p:sp>
      <p:sp>
        <p:nvSpPr>
          <p:cNvPr id="6" name="テキスト ボックス 5"/>
          <p:cNvSpPr txBox="1"/>
          <p:nvPr/>
        </p:nvSpPr>
        <p:spPr>
          <a:xfrm>
            <a:off x="5305196" y="5557444"/>
            <a:ext cx="1032655" cy="369332"/>
          </a:xfrm>
          <a:prstGeom prst="rect">
            <a:avLst/>
          </a:prstGeom>
          <a:noFill/>
        </p:spPr>
        <p:txBody>
          <a:bodyPr wrap="none" rtlCol="0">
            <a:spAutoFit/>
          </a:bodyPr>
          <a:lstStyle/>
          <a:p>
            <a:r>
              <a:rPr lang="en-US" altLang="ja-JP" dirty="0"/>
              <a:t>c.</a:t>
            </a:r>
            <a:r>
              <a:rPr lang="ja-JP" altLang="en-US" dirty="0"/>
              <a:t>再衝突</a:t>
            </a:r>
            <a:endParaRPr kumimoji="1" lang="ja-JP" altLang="en-US" dirty="0"/>
          </a:p>
        </p:txBody>
      </p:sp>
      <p:sp>
        <p:nvSpPr>
          <p:cNvPr id="7" name="円/楕円 6"/>
          <p:cNvSpPr/>
          <p:nvPr/>
        </p:nvSpPr>
        <p:spPr>
          <a:xfrm>
            <a:off x="4512353" y="2001629"/>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863235" y="1632550"/>
            <a:ext cx="1657350" cy="1295400"/>
          </a:xfrm>
          <a:custGeom>
            <a:avLst/>
            <a:gdLst>
              <a:gd name="connsiteX0" fmla="*/ 0 w 1657350"/>
              <a:gd name="connsiteY0" fmla="*/ 1295400 h 1295400"/>
              <a:gd name="connsiteX1" fmla="*/ 28575 w 1657350"/>
              <a:gd name="connsiteY1" fmla="*/ 752475 h 1295400"/>
              <a:gd name="connsiteX2" fmla="*/ 114300 w 1657350"/>
              <a:gd name="connsiteY2" fmla="*/ 352425 h 1295400"/>
              <a:gd name="connsiteX3" fmla="*/ 447675 w 1657350"/>
              <a:gd name="connsiteY3" fmla="*/ 85725 h 1295400"/>
              <a:gd name="connsiteX4" fmla="*/ 1657350 w 165735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295400">
                <a:moveTo>
                  <a:pt x="0" y="1295400"/>
                </a:moveTo>
                <a:cubicBezTo>
                  <a:pt x="4762" y="1102518"/>
                  <a:pt x="9525" y="909637"/>
                  <a:pt x="28575" y="752475"/>
                </a:cubicBezTo>
                <a:cubicBezTo>
                  <a:pt x="47625" y="595313"/>
                  <a:pt x="44450" y="463550"/>
                  <a:pt x="114300" y="352425"/>
                </a:cubicBezTo>
                <a:cubicBezTo>
                  <a:pt x="184150" y="241300"/>
                  <a:pt x="190500" y="144462"/>
                  <a:pt x="447675" y="85725"/>
                </a:cubicBezTo>
                <a:cubicBezTo>
                  <a:pt x="704850" y="26988"/>
                  <a:pt x="1181100" y="13494"/>
                  <a:pt x="16573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円/楕円 13"/>
          <p:cNvSpPr/>
          <p:nvPr/>
        </p:nvSpPr>
        <p:spPr>
          <a:xfrm>
            <a:off x="1428752" y="4303685"/>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1779634" y="4233445"/>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矢印コネクタ 16"/>
          <p:cNvCxnSpPr>
            <a:stCxn id="14" idx="6"/>
          </p:cNvCxnSpPr>
          <p:nvPr/>
        </p:nvCxnSpPr>
        <p:spPr>
          <a:xfrm>
            <a:off x="1638302" y="4417985"/>
            <a:ext cx="666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894979" y="3655871"/>
            <a:ext cx="2670924" cy="369332"/>
          </a:xfrm>
          <a:prstGeom prst="rect">
            <a:avLst/>
          </a:prstGeom>
          <a:noFill/>
        </p:spPr>
        <p:txBody>
          <a:bodyPr wrap="none" rtlCol="0">
            <a:spAutoFit/>
          </a:bodyPr>
          <a:lstStyle/>
          <a:p>
            <a:r>
              <a:rPr kumimoji="1" lang="ja-JP" altLang="en-US" dirty="0"/>
              <a:t>レーザー電場の振動方向</a:t>
            </a:r>
          </a:p>
        </p:txBody>
      </p:sp>
      <p:sp>
        <p:nvSpPr>
          <p:cNvPr id="25" name="円/楕円 24"/>
          <p:cNvSpPr/>
          <p:nvPr/>
        </p:nvSpPr>
        <p:spPr>
          <a:xfrm>
            <a:off x="5697561" y="4284787"/>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5172145" y="4229203"/>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5006112" y="4399087"/>
            <a:ext cx="685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円/楕円 33"/>
          <p:cNvSpPr/>
          <p:nvPr/>
        </p:nvSpPr>
        <p:spPr>
          <a:xfrm>
            <a:off x="9436191" y="3695721"/>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9787073" y="3625481"/>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rot="20185761">
            <a:off x="9638684" y="3230736"/>
            <a:ext cx="1239384" cy="223292"/>
            <a:chOff x="1063536" y="2886206"/>
            <a:chExt cx="2860773" cy="765515"/>
          </a:xfrm>
        </p:grpSpPr>
        <p:grpSp>
          <p:nvGrpSpPr>
            <p:cNvPr id="70" name="グループ化 69"/>
            <p:cNvGrpSpPr/>
            <p:nvPr/>
          </p:nvGrpSpPr>
          <p:grpSpPr>
            <a:xfrm>
              <a:off x="2493921" y="2917111"/>
              <a:ext cx="1430388" cy="734610"/>
              <a:chOff x="1045023" y="3258604"/>
              <a:chExt cx="4291162" cy="1247441"/>
            </a:xfrm>
          </p:grpSpPr>
          <p:grpSp>
            <p:nvGrpSpPr>
              <p:cNvPr id="81" name="グループ化 80"/>
              <p:cNvGrpSpPr/>
              <p:nvPr/>
            </p:nvGrpSpPr>
            <p:grpSpPr>
              <a:xfrm>
                <a:off x="1045023" y="3258604"/>
                <a:ext cx="1430391" cy="1217601"/>
                <a:chOff x="1045017" y="3267444"/>
                <a:chExt cx="2926092" cy="2490797"/>
              </a:xfrm>
            </p:grpSpPr>
            <p:sp>
              <p:nvSpPr>
                <p:cNvPr id="88" name="フリーフォーム 8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p:nvGrpSpPr>
            <p:grpSpPr>
              <a:xfrm>
                <a:off x="2475412" y="3269394"/>
                <a:ext cx="1430388" cy="1220806"/>
                <a:chOff x="1045023" y="3260888"/>
                <a:chExt cx="2926086" cy="2497353"/>
              </a:xfrm>
            </p:grpSpPr>
            <p:sp>
              <p:nvSpPr>
                <p:cNvPr id="86" name="フリーフォーム 8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8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3905800" y="3279990"/>
                <a:ext cx="1430385" cy="1226055"/>
                <a:chOff x="1045029" y="3250151"/>
                <a:chExt cx="2926080" cy="2508090"/>
              </a:xfrm>
            </p:grpSpPr>
            <p:sp>
              <p:nvSpPr>
                <p:cNvPr id="84" name="フリーフォーム 8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1" name="グループ化 70"/>
            <p:cNvGrpSpPr/>
            <p:nvPr/>
          </p:nvGrpSpPr>
          <p:grpSpPr>
            <a:xfrm>
              <a:off x="1063536" y="2886206"/>
              <a:ext cx="1430386" cy="739588"/>
              <a:chOff x="1045029" y="3250151"/>
              <a:chExt cx="4291156" cy="1255894"/>
            </a:xfrm>
          </p:grpSpPr>
          <p:grpSp>
            <p:nvGrpSpPr>
              <p:cNvPr id="72" name="グループ化 71"/>
              <p:cNvGrpSpPr/>
              <p:nvPr/>
            </p:nvGrpSpPr>
            <p:grpSpPr>
              <a:xfrm>
                <a:off x="1045029" y="3250151"/>
                <a:ext cx="1430385" cy="1226055"/>
                <a:chOff x="1045029" y="3250151"/>
                <a:chExt cx="2926080" cy="2508090"/>
              </a:xfrm>
            </p:grpSpPr>
            <p:sp>
              <p:nvSpPr>
                <p:cNvPr id="79" name="フリーフォーム 7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2475412" y="3267465"/>
                <a:ext cx="1430388" cy="1222737"/>
                <a:chOff x="1045023" y="3256939"/>
                <a:chExt cx="2926086" cy="2501302"/>
              </a:xfrm>
            </p:grpSpPr>
            <p:sp>
              <p:nvSpPr>
                <p:cNvPr id="77" name="フリーフォーム 7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3905800" y="3279990"/>
                <a:ext cx="1430385" cy="1226055"/>
                <a:chOff x="1045029" y="3250151"/>
                <a:chExt cx="2926080" cy="2508090"/>
              </a:xfrm>
            </p:grpSpPr>
            <p:sp>
              <p:nvSpPr>
                <p:cNvPr id="75" name="フリーフォーム 7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8" name="グループ化 127"/>
          <p:cNvGrpSpPr/>
          <p:nvPr/>
        </p:nvGrpSpPr>
        <p:grpSpPr>
          <a:xfrm>
            <a:off x="5026591" y="4137457"/>
            <a:ext cx="780939" cy="844208"/>
            <a:chOff x="2731856" y="3273395"/>
            <a:chExt cx="1635529" cy="1737584"/>
          </a:xfrm>
        </p:grpSpPr>
        <p:grpSp>
          <p:nvGrpSpPr>
            <p:cNvPr id="129" name="グループ化 128"/>
            <p:cNvGrpSpPr/>
            <p:nvPr/>
          </p:nvGrpSpPr>
          <p:grpSpPr>
            <a:xfrm rot="5636976">
              <a:off x="2981104" y="3024147"/>
              <a:ext cx="1137033" cy="1635529"/>
              <a:chOff x="1045029" y="3250151"/>
              <a:chExt cx="2926080" cy="2508090"/>
            </a:xfrm>
          </p:grpSpPr>
          <p:sp>
            <p:nvSpPr>
              <p:cNvPr id="131" name="フリーフォーム 130"/>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フリーフォーム 129"/>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テキスト ボックス 132"/>
          <p:cNvSpPr txBox="1"/>
          <p:nvPr/>
        </p:nvSpPr>
        <p:spPr>
          <a:xfrm>
            <a:off x="4225079" y="2960804"/>
            <a:ext cx="1276311" cy="369332"/>
          </a:xfrm>
          <a:prstGeom prst="rect">
            <a:avLst/>
          </a:prstGeom>
          <a:noFill/>
        </p:spPr>
        <p:txBody>
          <a:bodyPr wrap="none" rtlCol="0">
            <a:spAutoFit/>
          </a:bodyPr>
          <a:lstStyle/>
          <a:p>
            <a:r>
              <a:rPr lang="en-US" altLang="ja-JP" dirty="0"/>
              <a:t>a.</a:t>
            </a:r>
            <a:r>
              <a:rPr lang="ja-JP" altLang="en-US" dirty="0"/>
              <a:t>初期状態</a:t>
            </a:r>
            <a:endParaRPr kumimoji="1" lang="ja-JP" altLang="en-US" dirty="0"/>
          </a:p>
        </p:txBody>
      </p:sp>
      <p:sp>
        <p:nvSpPr>
          <p:cNvPr id="134" name="テキスト ボックス 133"/>
          <p:cNvSpPr txBox="1"/>
          <p:nvPr/>
        </p:nvSpPr>
        <p:spPr>
          <a:xfrm>
            <a:off x="3126843" y="6226268"/>
            <a:ext cx="5389360" cy="369332"/>
          </a:xfrm>
          <a:prstGeom prst="rect">
            <a:avLst/>
          </a:prstGeom>
          <a:noFill/>
        </p:spPr>
        <p:txBody>
          <a:bodyPr wrap="none" rtlCol="0">
            <a:spAutoFit/>
          </a:bodyPr>
          <a:lstStyle/>
          <a:p>
            <a:r>
              <a:rPr kumimoji="1" lang="ja-JP" altLang="en-US" dirty="0"/>
              <a:t>図</a:t>
            </a:r>
            <a:r>
              <a:rPr kumimoji="1" lang="en-US" altLang="ja-JP" dirty="0"/>
              <a:t>3.3step-model</a:t>
            </a:r>
            <a:r>
              <a:rPr lang="ja-JP" altLang="en-US" dirty="0"/>
              <a:t>による高次高調波の発生原理の説明</a:t>
            </a:r>
            <a:endParaRPr kumimoji="1" lang="ja-JP" altLang="en-US" dirty="0"/>
          </a:p>
        </p:txBody>
      </p:sp>
      <p:cxnSp>
        <p:nvCxnSpPr>
          <p:cNvPr id="136" name="直線コネクタ 135"/>
          <p:cNvCxnSpPr>
            <a:endCxn id="20" idx="2"/>
          </p:cNvCxnSpPr>
          <p:nvPr/>
        </p:nvCxnSpPr>
        <p:spPr>
          <a:xfrm flipV="1">
            <a:off x="1983620" y="4025203"/>
            <a:ext cx="1246821" cy="392784"/>
          </a:xfrm>
          <a:prstGeom prst="line">
            <a:avLst/>
          </a:prstGeom>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4563477" y="3413521"/>
            <a:ext cx="2670924" cy="369332"/>
          </a:xfrm>
          <a:prstGeom prst="rect">
            <a:avLst/>
          </a:prstGeom>
          <a:noFill/>
        </p:spPr>
        <p:txBody>
          <a:bodyPr wrap="none" rtlCol="0">
            <a:spAutoFit/>
          </a:bodyPr>
          <a:lstStyle/>
          <a:p>
            <a:r>
              <a:rPr kumimoji="1" lang="ja-JP" altLang="en-US" dirty="0"/>
              <a:t>レーザー電場の振動方向</a:t>
            </a:r>
          </a:p>
        </p:txBody>
      </p:sp>
      <p:cxnSp>
        <p:nvCxnSpPr>
          <p:cNvPr id="141" name="直線コネクタ 140"/>
          <p:cNvCxnSpPr>
            <a:endCxn id="140" idx="2"/>
          </p:cNvCxnSpPr>
          <p:nvPr/>
        </p:nvCxnSpPr>
        <p:spPr>
          <a:xfrm flipV="1">
            <a:off x="5267360" y="3782853"/>
            <a:ext cx="631579" cy="602927"/>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p:cNvSpPr txBox="1"/>
          <p:nvPr/>
        </p:nvSpPr>
        <p:spPr>
          <a:xfrm>
            <a:off x="3419832" y="2178022"/>
            <a:ext cx="646331" cy="369332"/>
          </a:xfrm>
          <a:prstGeom prst="rect">
            <a:avLst/>
          </a:prstGeom>
          <a:noFill/>
        </p:spPr>
        <p:txBody>
          <a:bodyPr wrap="none" rtlCol="0">
            <a:spAutoFit/>
          </a:bodyPr>
          <a:lstStyle/>
          <a:p>
            <a:r>
              <a:rPr lang="ja-JP" altLang="en-US" dirty="0"/>
              <a:t>電子</a:t>
            </a:r>
            <a:endParaRPr kumimoji="1" lang="ja-JP" altLang="en-US" sz="1400" dirty="0"/>
          </a:p>
        </p:txBody>
      </p:sp>
      <p:sp>
        <p:nvSpPr>
          <p:cNvPr id="143" name="テキスト ボックス 142"/>
          <p:cNvSpPr txBox="1"/>
          <p:nvPr/>
        </p:nvSpPr>
        <p:spPr>
          <a:xfrm>
            <a:off x="5417060" y="2198690"/>
            <a:ext cx="2972289" cy="369332"/>
          </a:xfrm>
          <a:prstGeom prst="rect">
            <a:avLst/>
          </a:prstGeom>
          <a:noFill/>
        </p:spPr>
        <p:txBody>
          <a:bodyPr wrap="none" rtlCol="0">
            <a:spAutoFit/>
          </a:bodyPr>
          <a:lstStyle/>
          <a:p>
            <a:r>
              <a:rPr lang="ja-JP" altLang="en-US" dirty="0"/>
              <a:t>電子を束縛するポテンシャル</a:t>
            </a:r>
            <a:endParaRPr kumimoji="1" lang="ja-JP" altLang="en-US" dirty="0"/>
          </a:p>
        </p:txBody>
      </p:sp>
      <p:cxnSp>
        <p:nvCxnSpPr>
          <p:cNvPr id="145" name="直線コネクタ 144"/>
          <p:cNvCxnSpPr>
            <a:stCxn id="142" idx="3"/>
            <a:endCxn id="7" idx="2"/>
          </p:cNvCxnSpPr>
          <p:nvPr/>
        </p:nvCxnSpPr>
        <p:spPr>
          <a:xfrm flipV="1">
            <a:off x="4066163" y="2115929"/>
            <a:ext cx="446190" cy="246759"/>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a:stCxn id="143" idx="1"/>
            <a:endCxn id="11" idx="2"/>
          </p:cNvCxnSpPr>
          <p:nvPr/>
        </p:nvCxnSpPr>
        <p:spPr>
          <a:xfrm flipH="1" flipV="1">
            <a:off x="4977535" y="1984975"/>
            <a:ext cx="439525" cy="398381"/>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H="1">
            <a:off x="1690993" y="3392646"/>
            <a:ext cx="157861" cy="492303"/>
          </a:xfrm>
          <a:prstGeom prst="line">
            <a:avLst/>
          </a:prstGeom>
        </p:spPr>
        <p:style>
          <a:lnRef idx="1">
            <a:schemeClr val="dk1"/>
          </a:lnRef>
          <a:fillRef idx="0">
            <a:schemeClr val="dk1"/>
          </a:fillRef>
          <a:effectRef idx="0">
            <a:schemeClr val="dk1"/>
          </a:effectRef>
          <a:fontRef idx="minor">
            <a:schemeClr val="tx1"/>
          </a:fontRef>
        </p:style>
      </p:cxnSp>
      <p:sp>
        <p:nvSpPr>
          <p:cNvPr id="151" name="テキスト ボックス 150"/>
          <p:cNvSpPr txBox="1"/>
          <p:nvPr/>
        </p:nvSpPr>
        <p:spPr>
          <a:xfrm>
            <a:off x="1638302" y="3100394"/>
            <a:ext cx="1516762" cy="369332"/>
          </a:xfrm>
          <a:prstGeom prst="rect">
            <a:avLst/>
          </a:prstGeom>
          <a:noFill/>
        </p:spPr>
        <p:txBody>
          <a:bodyPr wrap="none" rtlCol="0">
            <a:spAutoFit/>
          </a:bodyPr>
          <a:lstStyle/>
          <a:p>
            <a:r>
              <a:rPr kumimoji="1" lang="ja-JP" altLang="en-US" dirty="0"/>
              <a:t>レーザー電場</a:t>
            </a:r>
          </a:p>
        </p:txBody>
      </p:sp>
      <p:sp>
        <p:nvSpPr>
          <p:cNvPr id="152" name="テキスト ボックス 151"/>
          <p:cNvSpPr txBox="1"/>
          <p:nvPr/>
        </p:nvSpPr>
        <p:spPr>
          <a:xfrm>
            <a:off x="9128919" y="2460886"/>
            <a:ext cx="1338828" cy="369332"/>
          </a:xfrm>
          <a:prstGeom prst="rect">
            <a:avLst/>
          </a:prstGeom>
          <a:noFill/>
        </p:spPr>
        <p:txBody>
          <a:bodyPr wrap="none" rtlCol="0">
            <a:spAutoFit/>
          </a:bodyPr>
          <a:lstStyle/>
          <a:p>
            <a:r>
              <a:rPr kumimoji="1" lang="ja-JP" altLang="en-US" dirty="0"/>
              <a:t>高次高調波</a:t>
            </a:r>
          </a:p>
        </p:txBody>
      </p:sp>
      <p:cxnSp>
        <p:nvCxnSpPr>
          <p:cNvPr id="154" name="直線コネクタ 153"/>
          <p:cNvCxnSpPr>
            <a:stCxn id="152" idx="2"/>
            <a:endCxn id="75" idx="1"/>
          </p:cNvCxnSpPr>
          <p:nvPr/>
        </p:nvCxnSpPr>
        <p:spPr>
          <a:xfrm>
            <a:off x="9798333" y="2830218"/>
            <a:ext cx="275451" cy="476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9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1460"/>
            <a:ext cx="10515600" cy="1325563"/>
          </a:xfrm>
        </p:spPr>
        <p:txBody>
          <a:bodyPr/>
          <a:lstStyle/>
          <a:p>
            <a:r>
              <a:rPr lang="en-US" altLang="ja-JP" dirty="0"/>
              <a:t>2</a:t>
            </a:r>
            <a:r>
              <a:rPr lang="ja-JP" altLang="en-US" dirty="0"/>
              <a:t>光子イオン化過程</a:t>
            </a:r>
            <a:endParaRPr kumimoji="1" lang="ja-JP" altLang="en-US" dirty="0"/>
          </a:p>
        </p:txBody>
      </p:sp>
      <p:grpSp>
        <p:nvGrpSpPr>
          <p:cNvPr id="254" name="グループ化 253"/>
          <p:cNvGrpSpPr/>
          <p:nvPr/>
        </p:nvGrpSpPr>
        <p:grpSpPr>
          <a:xfrm>
            <a:off x="2059471" y="4704034"/>
            <a:ext cx="2860773" cy="984996"/>
            <a:chOff x="1063536" y="4853965"/>
            <a:chExt cx="2860773" cy="984996"/>
          </a:xfrm>
        </p:grpSpPr>
        <p:grpSp>
          <p:nvGrpSpPr>
            <p:cNvPr id="143" name="グループ化 142"/>
            <p:cNvGrpSpPr/>
            <p:nvPr/>
          </p:nvGrpSpPr>
          <p:grpSpPr>
            <a:xfrm>
              <a:off x="1063537" y="4874357"/>
              <a:ext cx="2860771" cy="722016"/>
              <a:chOff x="953492" y="2049769"/>
              <a:chExt cx="2860771" cy="722016"/>
            </a:xfrm>
          </p:grpSpPr>
          <p:grpSp>
            <p:nvGrpSpPr>
              <p:cNvPr id="144" name="グループ化 143"/>
              <p:cNvGrpSpPr/>
              <p:nvPr/>
            </p:nvGrpSpPr>
            <p:grpSpPr>
              <a:xfrm>
                <a:off x="953492" y="2049769"/>
                <a:ext cx="1430385" cy="722016"/>
                <a:chOff x="1045029" y="3250151"/>
                <a:chExt cx="2926080" cy="2508090"/>
              </a:xfrm>
            </p:grpSpPr>
            <p:sp>
              <p:nvSpPr>
                <p:cNvPr id="148" name="フリーフォーム 14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4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a:off x="2383878" y="2058010"/>
                <a:ext cx="1430385" cy="713775"/>
                <a:chOff x="1045029" y="3278778"/>
                <a:chExt cx="2926080" cy="2479463"/>
              </a:xfrm>
            </p:grpSpPr>
            <p:sp>
              <p:nvSpPr>
                <p:cNvPr id="146" name="フリーフォーム 145"/>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8" name="グループ化 157"/>
            <p:cNvGrpSpPr/>
            <p:nvPr/>
          </p:nvGrpSpPr>
          <p:grpSpPr>
            <a:xfrm>
              <a:off x="1063536" y="4853965"/>
              <a:ext cx="2860773" cy="765515"/>
              <a:chOff x="1063536" y="2886206"/>
              <a:chExt cx="2860773" cy="765515"/>
            </a:xfrm>
          </p:grpSpPr>
          <p:grpSp>
            <p:nvGrpSpPr>
              <p:cNvPr id="159" name="グループ化 158"/>
              <p:cNvGrpSpPr/>
              <p:nvPr/>
            </p:nvGrpSpPr>
            <p:grpSpPr>
              <a:xfrm>
                <a:off x="2493921" y="2917111"/>
                <a:ext cx="1430388" cy="734610"/>
                <a:chOff x="1045023" y="3258604"/>
                <a:chExt cx="4291162" cy="1247441"/>
              </a:xfrm>
            </p:grpSpPr>
            <p:grpSp>
              <p:nvGrpSpPr>
                <p:cNvPr id="170" name="グループ化 169"/>
                <p:cNvGrpSpPr/>
                <p:nvPr/>
              </p:nvGrpSpPr>
              <p:grpSpPr>
                <a:xfrm>
                  <a:off x="1045023" y="3258604"/>
                  <a:ext cx="1430391" cy="1217601"/>
                  <a:chOff x="1045017" y="3267444"/>
                  <a:chExt cx="2926092" cy="2490797"/>
                </a:xfrm>
              </p:grpSpPr>
              <p:sp>
                <p:nvSpPr>
                  <p:cNvPr id="177" name="フリーフォーム 17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p:nvPr/>
              </p:nvGrpSpPr>
              <p:grpSpPr>
                <a:xfrm>
                  <a:off x="2475412" y="3269394"/>
                  <a:ext cx="1430388" cy="1220806"/>
                  <a:chOff x="1045023" y="3260888"/>
                  <a:chExt cx="2926086" cy="2497353"/>
                </a:xfrm>
              </p:grpSpPr>
              <p:sp>
                <p:nvSpPr>
                  <p:cNvPr id="175" name="フリーフォーム 17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リーフォーム 1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a:off x="3905800" y="3279990"/>
                  <a:ext cx="1430385" cy="1226055"/>
                  <a:chOff x="1045029" y="3250151"/>
                  <a:chExt cx="2926080" cy="2508090"/>
                </a:xfrm>
              </p:grpSpPr>
              <p:sp>
                <p:nvSpPr>
                  <p:cNvPr id="173" name="フリーフォーム 17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60" name="グループ化 159"/>
              <p:cNvGrpSpPr/>
              <p:nvPr/>
            </p:nvGrpSpPr>
            <p:grpSpPr>
              <a:xfrm>
                <a:off x="1063536" y="2886206"/>
                <a:ext cx="1430386" cy="739588"/>
                <a:chOff x="1045029" y="3250151"/>
                <a:chExt cx="4291156" cy="1255894"/>
              </a:xfrm>
            </p:grpSpPr>
            <p:grpSp>
              <p:nvGrpSpPr>
                <p:cNvPr id="161" name="グループ化 160"/>
                <p:cNvGrpSpPr/>
                <p:nvPr/>
              </p:nvGrpSpPr>
              <p:grpSpPr>
                <a:xfrm>
                  <a:off x="1045029" y="3250151"/>
                  <a:ext cx="1430385" cy="1226055"/>
                  <a:chOff x="1045029" y="3250151"/>
                  <a:chExt cx="2926080" cy="2508090"/>
                </a:xfrm>
              </p:grpSpPr>
              <p:sp>
                <p:nvSpPr>
                  <p:cNvPr id="168" name="フリーフォーム 16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16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2475412" y="3267465"/>
                  <a:ext cx="1430388" cy="1222737"/>
                  <a:chOff x="1045023" y="3256939"/>
                  <a:chExt cx="2926086" cy="2501302"/>
                </a:xfrm>
              </p:grpSpPr>
              <p:sp>
                <p:nvSpPr>
                  <p:cNvPr id="166" name="フリーフォーム 16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フリーフォーム 16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p:cNvGrpSpPr/>
                <p:nvPr/>
              </p:nvGrpSpPr>
              <p:grpSpPr>
                <a:xfrm>
                  <a:off x="3905800" y="3279990"/>
                  <a:ext cx="1430385" cy="1226055"/>
                  <a:chOff x="1045029" y="3250151"/>
                  <a:chExt cx="2926080" cy="2508090"/>
                </a:xfrm>
              </p:grpSpPr>
              <p:sp>
                <p:nvSpPr>
                  <p:cNvPr id="164" name="フリーフォーム 16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16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2" name="直線コネクタ 201"/>
            <p:cNvCxnSpPr/>
            <p:nvPr/>
          </p:nvCxnSpPr>
          <p:spPr>
            <a:xfrm>
              <a:off x="3924309" y="4891224"/>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5884007" y="4695831"/>
            <a:ext cx="3805236" cy="1490743"/>
            <a:chOff x="5755631" y="4848280"/>
            <a:chExt cx="3805236" cy="1490743"/>
          </a:xfrm>
        </p:grpSpPr>
        <p:grpSp>
          <p:nvGrpSpPr>
            <p:cNvPr id="150" name="グループ化 149"/>
            <p:cNvGrpSpPr/>
            <p:nvPr/>
          </p:nvGrpSpPr>
          <p:grpSpPr>
            <a:xfrm>
              <a:off x="5755631" y="4870030"/>
              <a:ext cx="2860771" cy="722016"/>
              <a:chOff x="953492" y="2049769"/>
              <a:chExt cx="2860771" cy="722016"/>
            </a:xfrm>
          </p:grpSpPr>
          <p:grpSp>
            <p:nvGrpSpPr>
              <p:cNvPr id="151" name="グループ化 150"/>
              <p:cNvGrpSpPr/>
              <p:nvPr/>
            </p:nvGrpSpPr>
            <p:grpSpPr>
              <a:xfrm>
                <a:off x="953492" y="2049769"/>
                <a:ext cx="1430385" cy="722016"/>
                <a:chOff x="1045029" y="3250151"/>
                <a:chExt cx="2926080" cy="2508090"/>
              </a:xfrm>
            </p:grpSpPr>
            <p:sp>
              <p:nvSpPr>
                <p:cNvPr id="155" name="フリーフォーム 15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p:cNvGrpSpPr/>
              <p:nvPr/>
            </p:nvGrpSpPr>
            <p:grpSpPr>
              <a:xfrm>
                <a:off x="2383878" y="2058010"/>
                <a:ext cx="1430385" cy="713775"/>
                <a:chOff x="1045029" y="3278778"/>
                <a:chExt cx="2926080" cy="2479463"/>
              </a:xfrm>
            </p:grpSpPr>
            <p:sp>
              <p:nvSpPr>
                <p:cNvPr id="153" name="フリーフォーム 15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9" name="グループ化 178"/>
            <p:cNvGrpSpPr/>
            <p:nvPr/>
          </p:nvGrpSpPr>
          <p:grpSpPr>
            <a:xfrm>
              <a:off x="6564446" y="4848280"/>
              <a:ext cx="2860773" cy="765515"/>
              <a:chOff x="1063536" y="2886206"/>
              <a:chExt cx="2860773" cy="765515"/>
            </a:xfrm>
          </p:grpSpPr>
          <p:grpSp>
            <p:nvGrpSpPr>
              <p:cNvPr id="180" name="グループ化 179"/>
              <p:cNvGrpSpPr/>
              <p:nvPr/>
            </p:nvGrpSpPr>
            <p:grpSpPr>
              <a:xfrm>
                <a:off x="2493921" y="2917111"/>
                <a:ext cx="1430388" cy="734610"/>
                <a:chOff x="1045023" y="3258604"/>
                <a:chExt cx="4291162" cy="1247441"/>
              </a:xfrm>
            </p:grpSpPr>
            <p:grpSp>
              <p:nvGrpSpPr>
                <p:cNvPr id="191" name="グループ化 190"/>
                <p:cNvGrpSpPr/>
                <p:nvPr/>
              </p:nvGrpSpPr>
              <p:grpSpPr>
                <a:xfrm>
                  <a:off x="1045023" y="3258604"/>
                  <a:ext cx="1430391" cy="1217601"/>
                  <a:chOff x="1045017" y="3267444"/>
                  <a:chExt cx="2926092" cy="2490797"/>
                </a:xfrm>
              </p:grpSpPr>
              <p:sp>
                <p:nvSpPr>
                  <p:cNvPr id="198" name="フリーフォーム 19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19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2475412" y="3269394"/>
                  <a:ext cx="1430388" cy="1220806"/>
                  <a:chOff x="1045023" y="3260888"/>
                  <a:chExt cx="2926086" cy="2497353"/>
                </a:xfrm>
              </p:grpSpPr>
              <p:sp>
                <p:nvSpPr>
                  <p:cNvPr id="196" name="フリーフォーム 19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19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a:off x="3905800" y="3279990"/>
                  <a:ext cx="1430385" cy="1226055"/>
                  <a:chOff x="1045029" y="3250151"/>
                  <a:chExt cx="2926080" cy="2508090"/>
                </a:xfrm>
              </p:grpSpPr>
              <p:sp>
                <p:nvSpPr>
                  <p:cNvPr id="194" name="フリーフォーム 19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19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81" name="グループ化 180"/>
              <p:cNvGrpSpPr/>
              <p:nvPr/>
            </p:nvGrpSpPr>
            <p:grpSpPr>
              <a:xfrm>
                <a:off x="1063536" y="2886206"/>
                <a:ext cx="1430386" cy="739588"/>
                <a:chOff x="1045029" y="3250151"/>
                <a:chExt cx="4291156" cy="1255894"/>
              </a:xfrm>
            </p:grpSpPr>
            <p:grpSp>
              <p:nvGrpSpPr>
                <p:cNvPr id="182" name="グループ化 181"/>
                <p:cNvGrpSpPr/>
                <p:nvPr/>
              </p:nvGrpSpPr>
              <p:grpSpPr>
                <a:xfrm>
                  <a:off x="1045029" y="3250151"/>
                  <a:ext cx="1430385" cy="1226055"/>
                  <a:chOff x="1045029" y="3250151"/>
                  <a:chExt cx="2926080" cy="2508090"/>
                </a:xfrm>
              </p:grpSpPr>
              <p:sp>
                <p:nvSpPr>
                  <p:cNvPr id="189" name="フリーフォーム 18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2475412" y="3267465"/>
                  <a:ext cx="1430388" cy="1222737"/>
                  <a:chOff x="1045023" y="3256939"/>
                  <a:chExt cx="2926086" cy="2501302"/>
                </a:xfrm>
              </p:grpSpPr>
              <p:sp>
                <p:nvSpPr>
                  <p:cNvPr id="187" name="フリーフォーム 18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リーフォーム 1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p:cNvGrpSpPr/>
                <p:nvPr/>
              </p:nvGrpSpPr>
              <p:grpSpPr>
                <a:xfrm>
                  <a:off x="3905800" y="3279990"/>
                  <a:ext cx="1430385" cy="1226055"/>
                  <a:chOff x="1045029" y="3250151"/>
                  <a:chExt cx="2926080" cy="2508090"/>
                </a:xfrm>
              </p:grpSpPr>
              <p:sp>
                <p:nvSpPr>
                  <p:cNvPr id="185" name="フリーフォーム 18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7" name="直線コネクタ 206"/>
            <p:cNvCxnSpPr/>
            <p:nvPr/>
          </p:nvCxnSpPr>
          <p:spPr>
            <a:xfrm>
              <a:off x="9425220" y="4865852"/>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8616403" y="4874357"/>
              <a:ext cx="0" cy="947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p:nvPr/>
          </p:nvCxnSpPr>
          <p:spPr>
            <a:xfrm>
              <a:off x="8616403" y="5949950"/>
              <a:ext cx="8577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テキスト ボックス 213"/>
            <p:cNvSpPr txBox="1"/>
            <p:nvPr/>
          </p:nvSpPr>
          <p:spPr>
            <a:xfrm>
              <a:off x="8574378" y="6062024"/>
              <a:ext cx="986489" cy="276999"/>
            </a:xfrm>
            <a:prstGeom prst="rect">
              <a:avLst/>
            </a:prstGeom>
            <a:noFill/>
          </p:spPr>
          <p:txBody>
            <a:bodyPr wrap="none" rtlCol="0">
              <a:spAutoFit/>
            </a:bodyPr>
            <a:lstStyle/>
            <a:p>
              <a:r>
                <a:rPr lang="en-US" altLang="ja-JP" sz="1200" dirty="0"/>
                <a:t>XUV-IR delay</a:t>
              </a:r>
            </a:p>
          </p:txBody>
        </p:sp>
      </p:grpSp>
      <p:grpSp>
        <p:nvGrpSpPr>
          <p:cNvPr id="252" name="グループ化 251"/>
          <p:cNvGrpSpPr/>
          <p:nvPr/>
        </p:nvGrpSpPr>
        <p:grpSpPr>
          <a:xfrm>
            <a:off x="1824428" y="1274265"/>
            <a:ext cx="8119157" cy="1893275"/>
            <a:chOff x="388624" y="1382222"/>
            <a:chExt cx="8119157" cy="1893275"/>
          </a:xfrm>
        </p:grpSpPr>
        <p:grpSp>
          <p:nvGrpSpPr>
            <p:cNvPr id="216" name="グループ化 215"/>
            <p:cNvGrpSpPr/>
            <p:nvPr/>
          </p:nvGrpSpPr>
          <p:grpSpPr>
            <a:xfrm>
              <a:off x="2851518" y="1922710"/>
              <a:ext cx="3246384" cy="1352787"/>
              <a:chOff x="1049391" y="1523763"/>
              <a:chExt cx="4569357" cy="2122558"/>
            </a:xfrm>
          </p:grpSpPr>
          <p:grpSp>
            <p:nvGrpSpPr>
              <p:cNvPr id="115" name="グループ化 114"/>
              <p:cNvGrpSpPr/>
              <p:nvPr/>
            </p:nvGrpSpPr>
            <p:grpSpPr>
              <a:xfrm>
                <a:off x="1064622" y="1640463"/>
                <a:ext cx="2860771" cy="722016"/>
                <a:chOff x="953492" y="2049769"/>
                <a:chExt cx="2860771" cy="722016"/>
              </a:xfrm>
            </p:grpSpPr>
            <p:grpSp>
              <p:nvGrpSpPr>
                <p:cNvPr id="116" name="グループ化 115"/>
                <p:cNvGrpSpPr/>
                <p:nvPr/>
              </p:nvGrpSpPr>
              <p:grpSpPr>
                <a:xfrm>
                  <a:off x="953492" y="2049769"/>
                  <a:ext cx="1430385" cy="722016"/>
                  <a:chOff x="1045029" y="3250151"/>
                  <a:chExt cx="2926080" cy="2508090"/>
                </a:xfrm>
              </p:grpSpPr>
              <p:sp>
                <p:nvSpPr>
                  <p:cNvPr id="120" name="フリーフォーム 11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2383878" y="2058010"/>
                  <a:ext cx="1430385" cy="713775"/>
                  <a:chOff x="1045029" y="3278778"/>
                  <a:chExt cx="2926080" cy="2479463"/>
                </a:xfrm>
              </p:grpSpPr>
              <p:sp>
                <p:nvSpPr>
                  <p:cNvPr id="118" name="フリーフォーム 11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7" name="グループ化 156"/>
              <p:cNvGrpSpPr/>
              <p:nvPr/>
            </p:nvGrpSpPr>
            <p:grpSpPr>
              <a:xfrm>
                <a:off x="1049391" y="2742261"/>
                <a:ext cx="2860773" cy="765515"/>
                <a:chOff x="1063536" y="2886206"/>
                <a:chExt cx="2860773" cy="765515"/>
              </a:xfrm>
            </p:grpSpPr>
            <p:grpSp>
              <p:nvGrpSpPr>
                <p:cNvPr id="123" name="グループ化 122"/>
                <p:cNvGrpSpPr/>
                <p:nvPr/>
              </p:nvGrpSpPr>
              <p:grpSpPr>
                <a:xfrm>
                  <a:off x="2493921" y="2917111"/>
                  <a:ext cx="1430388" cy="734610"/>
                  <a:chOff x="1045023" y="3258604"/>
                  <a:chExt cx="4291162" cy="1247441"/>
                </a:xfrm>
              </p:grpSpPr>
              <p:grpSp>
                <p:nvGrpSpPr>
                  <p:cNvPr id="134" name="グループ化 133"/>
                  <p:cNvGrpSpPr/>
                  <p:nvPr/>
                </p:nvGrpSpPr>
                <p:grpSpPr>
                  <a:xfrm>
                    <a:off x="1045023" y="3258604"/>
                    <a:ext cx="1430391" cy="1217601"/>
                    <a:chOff x="1045017" y="3267444"/>
                    <a:chExt cx="2926092" cy="2490797"/>
                  </a:xfrm>
                </p:grpSpPr>
                <p:sp>
                  <p:nvSpPr>
                    <p:cNvPr id="141" name="フリーフォーム 140"/>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フリーフォーム 14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a:off x="2475412" y="3269394"/>
                    <a:ext cx="1430388" cy="1220806"/>
                    <a:chOff x="1045023" y="3260888"/>
                    <a:chExt cx="2926086" cy="2497353"/>
                  </a:xfrm>
                </p:grpSpPr>
                <p:sp>
                  <p:nvSpPr>
                    <p:cNvPr id="139" name="フリーフォーム 138"/>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p:cNvGrpSpPr/>
                  <p:nvPr/>
                </p:nvGrpSpPr>
                <p:grpSpPr>
                  <a:xfrm>
                    <a:off x="3905800" y="3279990"/>
                    <a:ext cx="1430385" cy="1226055"/>
                    <a:chOff x="1045029" y="3250151"/>
                    <a:chExt cx="2926080" cy="2508090"/>
                  </a:xfrm>
                </p:grpSpPr>
                <p:sp>
                  <p:nvSpPr>
                    <p:cNvPr id="137" name="フリーフォーム 13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24" name="グループ化 123"/>
                <p:cNvGrpSpPr/>
                <p:nvPr/>
              </p:nvGrpSpPr>
              <p:grpSpPr>
                <a:xfrm>
                  <a:off x="1063536" y="2886206"/>
                  <a:ext cx="1430386" cy="739588"/>
                  <a:chOff x="1045029" y="3250151"/>
                  <a:chExt cx="4291156" cy="1255894"/>
                </a:xfrm>
              </p:grpSpPr>
              <p:grpSp>
                <p:nvGrpSpPr>
                  <p:cNvPr id="125" name="グループ化 124"/>
                  <p:cNvGrpSpPr/>
                  <p:nvPr/>
                </p:nvGrpSpPr>
                <p:grpSpPr>
                  <a:xfrm>
                    <a:off x="1045029" y="3250151"/>
                    <a:ext cx="1430385" cy="1226055"/>
                    <a:chOff x="1045029" y="3250151"/>
                    <a:chExt cx="2926080" cy="2508090"/>
                  </a:xfrm>
                </p:grpSpPr>
                <p:sp>
                  <p:nvSpPr>
                    <p:cNvPr id="132" name="フリーフォーム 131"/>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p:cNvGrpSpPr/>
                  <p:nvPr/>
                </p:nvGrpSpPr>
                <p:grpSpPr>
                  <a:xfrm>
                    <a:off x="2475412" y="3267465"/>
                    <a:ext cx="1430388" cy="1222737"/>
                    <a:chOff x="1045023" y="3256939"/>
                    <a:chExt cx="2926086" cy="2501302"/>
                  </a:xfrm>
                </p:grpSpPr>
                <p:sp>
                  <p:nvSpPr>
                    <p:cNvPr id="130" name="フリーフォーム 129"/>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7" name="グループ化 126"/>
                  <p:cNvGrpSpPr/>
                  <p:nvPr/>
                </p:nvGrpSpPr>
                <p:grpSpPr>
                  <a:xfrm>
                    <a:off x="3905800" y="3279990"/>
                    <a:ext cx="1430385" cy="1226055"/>
                    <a:chOff x="1045029" y="3250151"/>
                    <a:chExt cx="2926080" cy="2508090"/>
                  </a:xfrm>
                </p:grpSpPr>
                <p:sp>
                  <p:nvSpPr>
                    <p:cNvPr id="128" name="フリーフォーム 12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5" name="雲 214"/>
              <p:cNvSpPr/>
              <p:nvPr/>
            </p:nvSpPr>
            <p:spPr>
              <a:xfrm>
                <a:off x="3722629" y="1523763"/>
                <a:ext cx="1896119" cy="2122558"/>
              </a:xfrm>
              <a:prstGeom prst="cloud">
                <a:avLst/>
              </a:prstGeom>
              <a:solidFill>
                <a:srgbClr val="F739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7" name="テキスト ボックス 216"/>
            <p:cNvSpPr txBox="1"/>
            <p:nvPr/>
          </p:nvSpPr>
          <p:spPr>
            <a:xfrm>
              <a:off x="388624" y="2012690"/>
              <a:ext cx="2566728" cy="369332"/>
            </a:xfrm>
            <a:prstGeom prst="rect">
              <a:avLst/>
            </a:prstGeom>
            <a:noFill/>
          </p:spPr>
          <p:txBody>
            <a:bodyPr wrap="none" rtlCol="0">
              <a:spAutoFit/>
            </a:bodyPr>
            <a:lstStyle/>
            <a:p>
              <a:r>
                <a:rPr lang="ja-JP" altLang="en-US" dirty="0"/>
                <a:t>基本波となる赤外光（</a:t>
              </a:r>
              <a:r>
                <a:rPr lang="en-US" altLang="ja-JP" dirty="0"/>
                <a:t>IR</a:t>
              </a:r>
              <a:r>
                <a:rPr lang="ja-JP" altLang="en-US" dirty="0"/>
                <a:t>）</a:t>
              </a:r>
              <a:endParaRPr kumimoji="1" lang="ja-JP" altLang="en-US" dirty="0"/>
            </a:p>
          </p:txBody>
        </p:sp>
        <p:sp>
          <p:nvSpPr>
            <p:cNvPr id="218" name="テキスト ボックス 217"/>
            <p:cNvSpPr txBox="1"/>
            <p:nvPr/>
          </p:nvSpPr>
          <p:spPr>
            <a:xfrm>
              <a:off x="992053" y="2698613"/>
              <a:ext cx="1968809" cy="369332"/>
            </a:xfrm>
            <a:prstGeom prst="rect">
              <a:avLst/>
            </a:prstGeom>
            <a:noFill/>
          </p:spPr>
          <p:txBody>
            <a:bodyPr wrap="none" rtlCol="0">
              <a:spAutoFit/>
            </a:bodyPr>
            <a:lstStyle/>
            <a:p>
              <a:r>
                <a:rPr lang="ja-JP" altLang="en-US" dirty="0"/>
                <a:t>高次高調波（</a:t>
              </a:r>
              <a:r>
                <a:rPr lang="en-US" altLang="ja-JP" dirty="0"/>
                <a:t>XUV</a:t>
              </a:r>
              <a:r>
                <a:rPr lang="ja-JP" altLang="en-US" dirty="0"/>
                <a:t>）</a:t>
              </a:r>
              <a:endParaRPr kumimoji="1" lang="ja-JP" altLang="en-US" dirty="0"/>
            </a:p>
          </p:txBody>
        </p:sp>
        <p:sp>
          <p:nvSpPr>
            <p:cNvPr id="219" name="テキスト ボックス 218"/>
            <p:cNvSpPr txBox="1"/>
            <p:nvPr/>
          </p:nvSpPr>
          <p:spPr>
            <a:xfrm>
              <a:off x="4748590" y="1382222"/>
              <a:ext cx="1447832" cy="369332"/>
            </a:xfrm>
            <a:prstGeom prst="rect">
              <a:avLst/>
            </a:prstGeom>
            <a:noFill/>
          </p:spPr>
          <p:txBody>
            <a:bodyPr wrap="none" rtlCol="0">
              <a:spAutoFit/>
            </a:bodyPr>
            <a:lstStyle/>
            <a:p>
              <a:r>
                <a:rPr kumimoji="1" lang="ja-JP" altLang="en-US" dirty="0"/>
                <a:t>アルゴンガス</a:t>
              </a:r>
            </a:p>
          </p:txBody>
        </p:sp>
        <p:cxnSp>
          <p:nvCxnSpPr>
            <p:cNvPr id="226" name="直線コネクタ 225"/>
            <p:cNvCxnSpPr/>
            <p:nvPr/>
          </p:nvCxnSpPr>
          <p:spPr>
            <a:xfrm flipV="1">
              <a:off x="5608460" y="2147111"/>
              <a:ext cx="1194383" cy="324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5600700" y="2443589"/>
              <a:ext cx="1210835" cy="1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5608460" y="2849946"/>
              <a:ext cx="1219960" cy="20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608460" y="2744767"/>
              <a:ext cx="1219960" cy="48825"/>
            </a:xfrm>
            <a:prstGeom prst="line">
              <a:avLst/>
            </a:prstGeom>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6938121" y="2414437"/>
              <a:ext cx="1569660" cy="369332"/>
            </a:xfrm>
            <a:prstGeom prst="rect">
              <a:avLst/>
            </a:prstGeom>
            <a:noFill/>
          </p:spPr>
          <p:txBody>
            <a:bodyPr wrap="none" rtlCol="0">
              <a:spAutoFit/>
            </a:bodyPr>
            <a:lstStyle/>
            <a:p>
              <a:r>
                <a:rPr lang="ja-JP" altLang="en-US" dirty="0"/>
                <a:t>光電子が発生</a:t>
              </a:r>
              <a:endParaRPr kumimoji="1" lang="ja-JP" altLang="en-US" dirty="0"/>
            </a:p>
          </p:txBody>
        </p:sp>
      </p:grpSp>
      <p:sp>
        <p:nvSpPr>
          <p:cNvPr id="253" name="テキスト ボックス 252"/>
          <p:cNvSpPr txBox="1"/>
          <p:nvPr/>
        </p:nvSpPr>
        <p:spPr>
          <a:xfrm>
            <a:off x="3565044" y="3399294"/>
            <a:ext cx="5086649" cy="369332"/>
          </a:xfrm>
          <a:prstGeom prst="rect">
            <a:avLst/>
          </a:prstGeom>
          <a:noFill/>
        </p:spPr>
        <p:txBody>
          <a:bodyPr wrap="none" rtlCol="0">
            <a:spAutoFit/>
          </a:bodyPr>
          <a:lstStyle/>
          <a:p>
            <a:r>
              <a:rPr kumimoji="1" lang="ja-JP" altLang="en-US" dirty="0"/>
              <a:t>図</a:t>
            </a:r>
            <a:r>
              <a:rPr lang="en-US" altLang="ja-JP" dirty="0"/>
              <a:t>1</a:t>
            </a:r>
            <a:r>
              <a:rPr kumimoji="1" lang="en-US" altLang="ja-JP" dirty="0"/>
              <a:t>.</a:t>
            </a:r>
            <a:r>
              <a:rPr kumimoji="1" lang="ja-JP" altLang="en-US" dirty="0"/>
              <a:t>高次高調波と赤外光による</a:t>
            </a:r>
            <a:r>
              <a:rPr lang="en-US" altLang="ja-JP" dirty="0"/>
              <a:t>2</a:t>
            </a:r>
            <a:r>
              <a:rPr lang="ja-JP" altLang="en-US" dirty="0"/>
              <a:t>光子イオン化過程</a:t>
            </a:r>
            <a:endParaRPr kumimoji="1" lang="ja-JP" altLang="en-US" dirty="0"/>
          </a:p>
        </p:txBody>
      </p:sp>
      <p:sp>
        <p:nvSpPr>
          <p:cNvPr id="257" name="テキスト ボックス 256"/>
          <p:cNvSpPr txBox="1"/>
          <p:nvPr/>
        </p:nvSpPr>
        <p:spPr>
          <a:xfrm>
            <a:off x="3115028" y="6533661"/>
            <a:ext cx="5879045" cy="369332"/>
          </a:xfrm>
          <a:prstGeom prst="rect">
            <a:avLst/>
          </a:prstGeom>
          <a:noFill/>
        </p:spPr>
        <p:txBody>
          <a:bodyPr wrap="none" rtlCol="0">
            <a:spAutoFit/>
          </a:bodyPr>
          <a:lstStyle/>
          <a:p>
            <a:r>
              <a:rPr kumimoji="1" lang="ja-JP" altLang="en-US" dirty="0"/>
              <a:t>図</a:t>
            </a:r>
            <a:r>
              <a:rPr lang="en-US" altLang="ja-JP" dirty="0"/>
              <a:t>2</a:t>
            </a:r>
            <a:r>
              <a:rPr kumimoji="1" lang="en-US" altLang="ja-JP" dirty="0"/>
              <a:t>.</a:t>
            </a:r>
            <a:r>
              <a:rPr kumimoji="1" lang="ja-JP" altLang="en-US" dirty="0"/>
              <a:t>高次高調波と赤外光の時間差（</a:t>
            </a:r>
            <a:r>
              <a:rPr kumimoji="1" lang="en-US" altLang="ja-JP" dirty="0"/>
              <a:t>XUV-IR delay</a:t>
            </a:r>
            <a:r>
              <a:rPr kumimoji="1" lang="ja-JP" altLang="en-US" dirty="0"/>
              <a:t>）</a:t>
            </a:r>
            <a:r>
              <a:rPr lang="ja-JP" altLang="en-US" dirty="0"/>
              <a:t>の模式図</a:t>
            </a:r>
            <a:endParaRPr kumimoji="1" lang="en-US" altLang="ja-JP" dirty="0"/>
          </a:p>
        </p:txBody>
      </p:sp>
      <p:sp>
        <p:nvSpPr>
          <p:cNvPr id="258" name="テキスト ボックス 257"/>
          <p:cNvSpPr txBox="1"/>
          <p:nvPr/>
        </p:nvSpPr>
        <p:spPr>
          <a:xfrm>
            <a:off x="2774663" y="5962059"/>
            <a:ext cx="1430200" cy="369332"/>
          </a:xfrm>
          <a:prstGeom prst="rect">
            <a:avLst/>
          </a:prstGeom>
          <a:noFill/>
        </p:spPr>
        <p:txBody>
          <a:bodyPr wrap="none" rtlCol="0">
            <a:spAutoFit/>
          </a:bodyPr>
          <a:lstStyle/>
          <a:p>
            <a:r>
              <a:rPr kumimoji="1" lang="en-US" altLang="ja-JP" dirty="0"/>
              <a:t>a.</a:t>
            </a:r>
            <a:r>
              <a:rPr kumimoji="1" lang="ja-JP" altLang="en-US" dirty="0"/>
              <a:t>時間差なし</a:t>
            </a:r>
          </a:p>
        </p:txBody>
      </p:sp>
      <p:sp>
        <p:nvSpPr>
          <p:cNvPr id="259" name="テキスト ボックス 258"/>
          <p:cNvSpPr txBox="1"/>
          <p:nvPr/>
        </p:nvSpPr>
        <p:spPr>
          <a:xfrm>
            <a:off x="6956982" y="5969587"/>
            <a:ext cx="1446230" cy="369332"/>
          </a:xfrm>
          <a:prstGeom prst="rect">
            <a:avLst/>
          </a:prstGeom>
          <a:noFill/>
        </p:spPr>
        <p:txBody>
          <a:bodyPr wrap="none" rtlCol="0">
            <a:spAutoFit/>
          </a:bodyPr>
          <a:lstStyle/>
          <a:p>
            <a:r>
              <a:rPr lang="en-US" altLang="ja-JP" dirty="0"/>
              <a:t>b</a:t>
            </a:r>
            <a:r>
              <a:rPr kumimoji="1" lang="en-US" altLang="ja-JP" dirty="0"/>
              <a:t>.</a:t>
            </a:r>
            <a:r>
              <a:rPr kumimoji="1" lang="ja-JP" altLang="en-US" dirty="0"/>
              <a:t>時間差あり</a:t>
            </a:r>
          </a:p>
        </p:txBody>
      </p:sp>
    </p:spTree>
    <p:extLst>
      <p:ext uri="{BB962C8B-B14F-4D97-AF65-F5344CB8AC3E}">
        <p14:creationId xmlns:p14="http://schemas.microsoft.com/office/powerpoint/2010/main" val="2210984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a:t>Velocity Map Imaging</a:t>
            </a:r>
            <a:r>
              <a:rPr kumimoji="1" lang="ja-JP" altLang="en-US" sz="3200" dirty="0"/>
              <a:t>による光電子の運動量分布の測定</a:t>
            </a:r>
            <a:r>
              <a:rPr kumimoji="1" lang="en-US" altLang="ja-JP" sz="3200" dirty="0"/>
              <a:t>[2]</a:t>
            </a:r>
            <a:endParaRPr kumimoji="1" lang="ja-JP" altLang="en-US" sz="3200" dirty="0"/>
          </a:p>
        </p:txBody>
      </p:sp>
      <p:grpSp>
        <p:nvGrpSpPr>
          <p:cNvPr id="96" name="グループ化 95"/>
          <p:cNvGrpSpPr/>
          <p:nvPr/>
        </p:nvGrpSpPr>
        <p:grpSpPr>
          <a:xfrm>
            <a:off x="514682" y="1265341"/>
            <a:ext cx="6355385" cy="4541866"/>
            <a:chOff x="426415" y="1309688"/>
            <a:chExt cx="6355385" cy="4541866"/>
          </a:xfrm>
        </p:grpSpPr>
        <p:sp>
          <p:nvSpPr>
            <p:cNvPr id="4" name="正方形/長方形 3"/>
            <p:cNvSpPr/>
            <p:nvPr/>
          </p:nvSpPr>
          <p:spPr>
            <a:xfrm>
              <a:off x="1028140" y="1395945"/>
              <a:ext cx="2994056" cy="165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1018742" y="460876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89397" y="4516161"/>
              <a:ext cx="1439243" cy="278255"/>
            </a:xfrm>
            <a:prstGeom prst="rect">
              <a:avLst/>
            </a:prstGeom>
            <a:noFill/>
          </p:spPr>
          <p:txBody>
            <a:bodyPr wrap="none" rtlCol="0">
              <a:spAutoFit/>
            </a:bodyPr>
            <a:lstStyle/>
            <a:p>
              <a:r>
                <a:rPr lang="ja-JP" altLang="en-US" dirty="0"/>
                <a:t>円盤状電極</a:t>
              </a:r>
              <a:r>
                <a:rPr lang="en-US" altLang="ja-JP" dirty="0"/>
                <a:t>(-500V)</a:t>
              </a:r>
            </a:p>
          </p:txBody>
        </p:sp>
        <p:sp>
          <p:nvSpPr>
            <p:cNvPr id="7" name="テキスト ボックス 6"/>
            <p:cNvSpPr txBox="1"/>
            <p:nvPr/>
          </p:nvSpPr>
          <p:spPr>
            <a:xfrm>
              <a:off x="4289397" y="2478777"/>
              <a:ext cx="1439243" cy="278255"/>
            </a:xfrm>
            <a:prstGeom prst="rect">
              <a:avLst/>
            </a:prstGeom>
            <a:noFill/>
          </p:spPr>
          <p:txBody>
            <a:bodyPr wrap="none" rtlCol="0">
              <a:spAutoFit/>
            </a:bodyPr>
            <a:lstStyle/>
            <a:p>
              <a:r>
                <a:rPr lang="ja-JP" altLang="en-US" dirty="0"/>
                <a:t>円盤状電極</a:t>
              </a:r>
              <a:r>
                <a:rPr lang="en-US" altLang="ja-JP" dirty="0"/>
                <a:t>(-426V)</a:t>
              </a:r>
            </a:p>
          </p:txBody>
        </p:sp>
        <p:sp>
          <p:nvSpPr>
            <p:cNvPr id="8" name="テキスト ボックス 7"/>
            <p:cNvSpPr txBox="1"/>
            <p:nvPr/>
          </p:nvSpPr>
          <p:spPr>
            <a:xfrm>
              <a:off x="4289397" y="2151723"/>
              <a:ext cx="1223618" cy="278255"/>
            </a:xfrm>
            <a:prstGeom prst="rect">
              <a:avLst/>
            </a:prstGeom>
            <a:noFill/>
          </p:spPr>
          <p:txBody>
            <a:bodyPr wrap="none" rtlCol="0">
              <a:spAutoFit/>
            </a:bodyPr>
            <a:lstStyle/>
            <a:p>
              <a:r>
                <a:rPr lang="ja-JP" altLang="en-US" dirty="0"/>
                <a:t>円盤状電極</a:t>
              </a:r>
              <a:r>
                <a:rPr lang="en-US" altLang="ja-JP" dirty="0"/>
                <a:t>(0V)</a:t>
              </a:r>
            </a:p>
          </p:txBody>
        </p:sp>
        <p:sp>
          <p:nvSpPr>
            <p:cNvPr id="9" name="正方形/長方形 8"/>
            <p:cNvSpPr/>
            <p:nvPr/>
          </p:nvSpPr>
          <p:spPr>
            <a:xfrm>
              <a:off x="1042330" y="1907314"/>
              <a:ext cx="2994054" cy="16837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89397" y="1825815"/>
              <a:ext cx="2492403" cy="278255"/>
            </a:xfrm>
            <a:prstGeom prst="rect">
              <a:avLst/>
            </a:prstGeom>
            <a:noFill/>
          </p:spPr>
          <p:txBody>
            <a:bodyPr wrap="none" rtlCol="0">
              <a:spAutoFit/>
            </a:bodyPr>
            <a:lstStyle/>
            <a:p>
              <a:r>
                <a:rPr lang="ja-JP" altLang="en-US" dirty="0"/>
                <a:t>マイクロチャンネルプレート</a:t>
              </a:r>
              <a:r>
                <a:rPr lang="en-US" altLang="ja-JP" dirty="0"/>
                <a:t>(1451V)</a:t>
              </a:r>
            </a:p>
          </p:txBody>
        </p:sp>
        <p:sp>
          <p:nvSpPr>
            <p:cNvPr id="11" name="テキスト ボックス 10"/>
            <p:cNvSpPr txBox="1"/>
            <p:nvPr/>
          </p:nvSpPr>
          <p:spPr>
            <a:xfrm>
              <a:off x="4289397" y="1309688"/>
              <a:ext cx="1290575" cy="278255"/>
            </a:xfrm>
            <a:prstGeom prst="rect">
              <a:avLst/>
            </a:prstGeom>
            <a:noFill/>
          </p:spPr>
          <p:txBody>
            <a:bodyPr wrap="none" rtlCol="0">
              <a:spAutoFit/>
            </a:bodyPr>
            <a:lstStyle/>
            <a:p>
              <a:r>
                <a:rPr lang="en-US" altLang="ja-JP" dirty="0"/>
                <a:t>Phosphor(3400V)</a:t>
              </a:r>
            </a:p>
          </p:txBody>
        </p:sp>
        <p:sp>
          <p:nvSpPr>
            <p:cNvPr id="12" name="テキスト ボックス 11"/>
            <p:cNvSpPr txBox="1"/>
            <p:nvPr/>
          </p:nvSpPr>
          <p:spPr>
            <a:xfrm>
              <a:off x="2036578" y="5573299"/>
              <a:ext cx="1025015" cy="278255"/>
            </a:xfrm>
            <a:prstGeom prst="rect">
              <a:avLst/>
            </a:prstGeom>
            <a:noFill/>
          </p:spPr>
          <p:txBody>
            <a:bodyPr wrap="none" rtlCol="0">
              <a:spAutoFit/>
            </a:bodyPr>
            <a:lstStyle/>
            <a:p>
              <a:r>
                <a:rPr lang="ja-JP" altLang="en-US" dirty="0"/>
                <a:t>アルゴンガス</a:t>
              </a:r>
              <a:endParaRPr lang="en-US" altLang="ja-JP" dirty="0"/>
            </a:p>
          </p:txBody>
        </p:sp>
        <p:sp>
          <p:nvSpPr>
            <p:cNvPr id="13" name="正方形/長方形 12"/>
            <p:cNvSpPr/>
            <p:nvPr/>
          </p:nvSpPr>
          <p:spPr>
            <a:xfrm>
              <a:off x="2956744" y="460876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007920" y="256104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2970930"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リーフォーム 15"/>
            <p:cNvSpPr/>
            <p:nvPr/>
          </p:nvSpPr>
          <p:spPr>
            <a:xfrm>
              <a:off x="2462772" y="2078701"/>
              <a:ext cx="343912" cy="2601828"/>
            </a:xfrm>
            <a:custGeom>
              <a:avLst/>
              <a:gdLst>
                <a:gd name="connsiteX0" fmla="*/ 0 w 485775"/>
                <a:gd name="connsiteY0" fmla="*/ 2924175 h 2924175"/>
                <a:gd name="connsiteX1" fmla="*/ 28575 w 485775"/>
                <a:gd name="connsiteY1" fmla="*/ 2876550 h 2924175"/>
                <a:gd name="connsiteX2" fmla="*/ 47625 w 485775"/>
                <a:gd name="connsiteY2" fmla="*/ 2819400 h 2924175"/>
                <a:gd name="connsiteX3" fmla="*/ 57150 w 485775"/>
                <a:gd name="connsiteY3" fmla="*/ 2790825 h 2924175"/>
                <a:gd name="connsiteX4" fmla="*/ 76200 w 485775"/>
                <a:gd name="connsiteY4" fmla="*/ 2752725 h 2924175"/>
                <a:gd name="connsiteX5" fmla="*/ 95250 w 485775"/>
                <a:gd name="connsiteY5" fmla="*/ 2724150 h 2924175"/>
                <a:gd name="connsiteX6" fmla="*/ 123825 w 485775"/>
                <a:gd name="connsiteY6" fmla="*/ 2647950 h 2924175"/>
                <a:gd name="connsiteX7" fmla="*/ 133350 w 485775"/>
                <a:gd name="connsiteY7" fmla="*/ 2609850 h 2924175"/>
                <a:gd name="connsiteX8" fmla="*/ 161925 w 485775"/>
                <a:gd name="connsiteY8" fmla="*/ 2543175 h 2924175"/>
                <a:gd name="connsiteX9" fmla="*/ 180975 w 485775"/>
                <a:gd name="connsiteY9" fmla="*/ 2457450 h 2924175"/>
                <a:gd name="connsiteX10" fmla="*/ 200025 w 485775"/>
                <a:gd name="connsiteY10" fmla="*/ 2400300 h 2924175"/>
                <a:gd name="connsiteX11" fmla="*/ 209550 w 485775"/>
                <a:gd name="connsiteY11" fmla="*/ 2371725 h 2924175"/>
                <a:gd name="connsiteX12" fmla="*/ 238125 w 485775"/>
                <a:gd name="connsiteY12" fmla="*/ 2305050 h 2924175"/>
                <a:gd name="connsiteX13" fmla="*/ 257175 w 485775"/>
                <a:gd name="connsiteY13" fmla="*/ 2200275 h 2924175"/>
                <a:gd name="connsiteX14" fmla="*/ 285750 w 485775"/>
                <a:gd name="connsiteY14" fmla="*/ 2105025 h 2924175"/>
                <a:gd name="connsiteX15" fmla="*/ 314325 w 485775"/>
                <a:gd name="connsiteY15" fmla="*/ 1981200 h 2924175"/>
                <a:gd name="connsiteX16" fmla="*/ 361950 w 485775"/>
                <a:gd name="connsiteY16" fmla="*/ 1857375 h 2924175"/>
                <a:gd name="connsiteX17" fmla="*/ 381000 w 485775"/>
                <a:gd name="connsiteY17" fmla="*/ 1743075 h 2924175"/>
                <a:gd name="connsiteX18" fmla="*/ 400050 w 485775"/>
                <a:gd name="connsiteY18" fmla="*/ 1571625 h 2924175"/>
                <a:gd name="connsiteX19" fmla="*/ 419100 w 485775"/>
                <a:gd name="connsiteY19" fmla="*/ 1400175 h 2924175"/>
                <a:gd name="connsiteX20" fmla="*/ 438150 w 485775"/>
                <a:gd name="connsiteY20" fmla="*/ 1114425 h 2924175"/>
                <a:gd name="connsiteX21" fmla="*/ 457200 w 485775"/>
                <a:gd name="connsiteY21" fmla="*/ 1047750 h 2924175"/>
                <a:gd name="connsiteX22" fmla="*/ 466725 w 485775"/>
                <a:gd name="connsiteY22" fmla="*/ 676275 h 2924175"/>
                <a:gd name="connsiteX23" fmla="*/ 476250 w 485775"/>
                <a:gd name="connsiteY23" fmla="*/ 628650 h 2924175"/>
                <a:gd name="connsiteX24" fmla="*/ 485775 w 485775"/>
                <a:gd name="connsiteY24" fmla="*/ 561975 h 2924175"/>
                <a:gd name="connsiteX25" fmla="*/ 466725 w 485775"/>
                <a:gd name="connsiteY25" fmla="*/ 400050 h 2924175"/>
                <a:gd name="connsiteX26" fmla="*/ 485775 w 485775"/>
                <a:gd name="connsiteY26" fmla="*/ 76200 h 2924175"/>
                <a:gd name="connsiteX27" fmla="*/ 457200 w 485775"/>
                <a:gd name="connsiteY27" fmla="*/ 0 h 292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5775" h="2924175">
                  <a:moveTo>
                    <a:pt x="0" y="2924175"/>
                  </a:moveTo>
                  <a:cubicBezTo>
                    <a:pt x="9525" y="2908300"/>
                    <a:pt x="20914" y="2893404"/>
                    <a:pt x="28575" y="2876550"/>
                  </a:cubicBezTo>
                  <a:cubicBezTo>
                    <a:pt x="36884" y="2858269"/>
                    <a:pt x="41275" y="2838450"/>
                    <a:pt x="47625" y="2819400"/>
                  </a:cubicBezTo>
                  <a:cubicBezTo>
                    <a:pt x="50800" y="2809875"/>
                    <a:pt x="52660" y="2799805"/>
                    <a:pt x="57150" y="2790825"/>
                  </a:cubicBezTo>
                  <a:cubicBezTo>
                    <a:pt x="63500" y="2778125"/>
                    <a:pt x="69155" y="2765053"/>
                    <a:pt x="76200" y="2752725"/>
                  </a:cubicBezTo>
                  <a:cubicBezTo>
                    <a:pt x="81880" y="2742786"/>
                    <a:pt x="90130" y="2734389"/>
                    <a:pt x="95250" y="2724150"/>
                  </a:cubicBezTo>
                  <a:cubicBezTo>
                    <a:pt x="101960" y="2710730"/>
                    <a:pt x="118329" y="2667185"/>
                    <a:pt x="123825" y="2647950"/>
                  </a:cubicBezTo>
                  <a:cubicBezTo>
                    <a:pt x="127421" y="2635363"/>
                    <a:pt x="129754" y="2622437"/>
                    <a:pt x="133350" y="2609850"/>
                  </a:cubicBezTo>
                  <a:cubicBezTo>
                    <a:pt x="152272" y="2543622"/>
                    <a:pt x="131445" y="2624455"/>
                    <a:pt x="161925" y="2543175"/>
                  </a:cubicBezTo>
                  <a:cubicBezTo>
                    <a:pt x="170478" y="2520366"/>
                    <a:pt x="174940" y="2479578"/>
                    <a:pt x="180975" y="2457450"/>
                  </a:cubicBezTo>
                  <a:cubicBezTo>
                    <a:pt x="186259" y="2438077"/>
                    <a:pt x="193675" y="2419350"/>
                    <a:pt x="200025" y="2400300"/>
                  </a:cubicBezTo>
                  <a:cubicBezTo>
                    <a:pt x="203200" y="2390775"/>
                    <a:pt x="205060" y="2380705"/>
                    <a:pt x="209550" y="2371725"/>
                  </a:cubicBezTo>
                  <a:cubicBezTo>
                    <a:pt x="221198" y="2348429"/>
                    <a:pt x="232519" y="2330277"/>
                    <a:pt x="238125" y="2305050"/>
                  </a:cubicBezTo>
                  <a:cubicBezTo>
                    <a:pt x="248216" y="2259639"/>
                    <a:pt x="245619" y="2243611"/>
                    <a:pt x="257175" y="2200275"/>
                  </a:cubicBezTo>
                  <a:cubicBezTo>
                    <a:pt x="265716" y="2168246"/>
                    <a:pt x="277314" y="2137082"/>
                    <a:pt x="285750" y="2105025"/>
                  </a:cubicBezTo>
                  <a:cubicBezTo>
                    <a:pt x="287369" y="2098871"/>
                    <a:pt x="306766" y="2006398"/>
                    <a:pt x="314325" y="1981200"/>
                  </a:cubicBezTo>
                  <a:cubicBezTo>
                    <a:pt x="332123" y="1921875"/>
                    <a:pt x="336180" y="1917504"/>
                    <a:pt x="361950" y="1857375"/>
                  </a:cubicBezTo>
                  <a:cubicBezTo>
                    <a:pt x="391558" y="1620514"/>
                    <a:pt x="355827" y="1881528"/>
                    <a:pt x="381000" y="1743075"/>
                  </a:cubicBezTo>
                  <a:cubicBezTo>
                    <a:pt x="393505" y="1674298"/>
                    <a:pt x="391585" y="1647812"/>
                    <a:pt x="400050" y="1571625"/>
                  </a:cubicBezTo>
                  <a:cubicBezTo>
                    <a:pt x="412971" y="1455335"/>
                    <a:pt x="409985" y="1550581"/>
                    <a:pt x="419100" y="1400175"/>
                  </a:cubicBezTo>
                  <a:cubicBezTo>
                    <a:pt x="421931" y="1353461"/>
                    <a:pt x="422828" y="1191034"/>
                    <a:pt x="438150" y="1114425"/>
                  </a:cubicBezTo>
                  <a:cubicBezTo>
                    <a:pt x="442683" y="1091760"/>
                    <a:pt x="450850" y="1069975"/>
                    <a:pt x="457200" y="1047750"/>
                  </a:cubicBezTo>
                  <a:cubicBezTo>
                    <a:pt x="460375" y="923925"/>
                    <a:pt x="461101" y="800013"/>
                    <a:pt x="466725" y="676275"/>
                  </a:cubicBezTo>
                  <a:cubicBezTo>
                    <a:pt x="467460" y="660102"/>
                    <a:pt x="473588" y="644619"/>
                    <a:pt x="476250" y="628650"/>
                  </a:cubicBezTo>
                  <a:cubicBezTo>
                    <a:pt x="479941" y="606505"/>
                    <a:pt x="482600" y="584200"/>
                    <a:pt x="485775" y="561975"/>
                  </a:cubicBezTo>
                  <a:cubicBezTo>
                    <a:pt x="476693" y="507484"/>
                    <a:pt x="466725" y="456417"/>
                    <a:pt x="466725" y="400050"/>
                  </a:cubicBezTo>
                  <a:cubicBezTo>
                    <a:pt x="466725" y="124286"/>
                    <a:pt x="446113" y="195185"/>
                    <a:pt x="485775" y="76200"/>
                  </a:cubicBezTo>
                  <a:cubicBezTo>
                    <a:pt x="445975" y="36400"/>
                    <a:pt x="457200" y="61095"/>
                    <a:pt x="457200" y="0"/>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949658" y="2850006"/>
              <a:ext cx="1107996" cy="646331"/>
            </a:xfrm>
            <a:prstGeom prst="rect">
              <a:avLst/>
            </a:prstGeom>
            <a:noFill/>
          </p:spPr>
          <p:txBody>
            <a:bodyPr wrap="none" rtlCol="0">
              <a:spAutoFit/>
            </a:bodyPr>
            <a:lstStyle/>
            <a:p>
              <a:r>
                <a:rPr kumimoji="1" lang="ja-JP" altLang="en-US" dirty="0"/>
                <a:t>光電子の</a:t>
              </a:r>
              <a:endParaRPr kumimoji="1" lang="en-US" altLang="ja-JP" dirty="0"/>
            </a:p>
            <a:p>
              <a:r>
                <a:rPr kumimoji="1" lang="ja-JP" altLang="en-US" dirty="0"/>
                <a:t>軌跡</a:t>
              </a:r>
            </a:p>
          </p:txBody>
        </p:sp>
        <p:cxnSp>
          <p:nvCxnSpPr>
            <p:cNvPr id="18" name="直線コネクタ 17"/>
            <p:cNvCxnSpPr>
              <a:stCxn id="16" idx="16"/>
              <a:endCxn id="17" idx="2"/>
            </p:cNvCxnSpPr>
            <p:nvPr/>
          </p:nvCxnSpPr>
          <p:spPr>
            <a:xfrm flipV="1">
              <a:off x="2719020" y="3496337"/>
              <a:ext cx="784636" cy="234991"/>
            </a:xfrm>
            <a:prstGeom prst="line">
              <a:avLst/>
            </a:prstGeom>
          </p:spPr>
          <p:style>
            <a:lnRef idx="1">
              <a:schemeClr val="dk1"/>
            </a:lnRef>
            <a:fillRef idx="0">
              <a:schemeClr val="dk1"/>
            </a:fillRef>
            <a:effectRef idx="0">
              <a:schemeClr val="dk1"/>
            </a:effectRef>
            <a:fontRef idx="minor">
              <a:schemeClr val="tx1"/>
            </a:fontRef>
          </p:style>
        </p:cxnSp>
        <p:grpSp>
          <p:nvGrpSpPr>
            <p:cNvPr id="19" name="グループ化 18"/>
            <p:cNvGrpSpPr/>
            <p:nvPr/>
          </p:nvGrpSpPr>
          <p:grpSpPr>
            <a:xfrm>
              <a:off x="2432792" y="4128485"/>
              <a:ext cx="286228" cy="1339859"/>
              <a:chOff x="8841867" y="2044810"/>
              <a:chExt cx="404296" cy="2082061"/>
            </a:xfrm>
          </p:grpSpPr>
          <p:sp>
            <p:nvSpPr>
              <p:cNvPr id="20" name="台形 19"/>
              <p:cNvSpPr/>
              <p:nvPr/>
            </p:nvSpPr>
            <p:spPr>
              <a:xfrm>
                <a:off x="8868635" y="3247306"/>
                <a:ext cx="274993" cy="87956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rot="21370121">
                <a:off x="8841867" y="2044810"/>
                <a:ext cx="404296" cy="1018002"/>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p:nvSpPr>
          <p:spPr>
            <a:xfrm>
              <a:off x="1007920" y="222914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a:off x="2970930" y="2219090"/>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426415" y="3983311"/>
              <a:ext cx="2025328" cy="576739"/>
              <a:chOff x="1063536" y="4853965"/>
              <a:chExt cx="2860773" cy="765515"/>
            </a:xfrm>
          </p:grpSpPr>
          <p:grpSp>
            <p:nvGrpSpPr>
              <p:cNvPr id="26" name="グループ化 25"/>
              <p:cNvGrpSpPr/>
              <p:nvPr/>
            </p:nvGrpSpPr>
            <p:grpSpPr>
              <a:xfrm>
                <a:off x="1063537" y="4874357"/>
                <a:ext cx="2860771" cy="722016"/>
                <a:chOff x="953492" y="2049769"/>
                <a:chExt cx="2860771" cy="722016"/>
              </a:xfrm>
            </p:grpSpPr>
            <p:grpSp>
              <p:nvGrpSpPr>
                <p:cNvPr id="49" name="グループ化 48"/>
                <p:cNvGrpSpPr/>
                <p:nvPr/>
              </p:nvGrpSpPr>
              <p:grpSpPr>
                <a:xfrm>
                  <a:off x="953492" y="2049769"/>
                  <a:ext cx="1430385" cy="722016"/>
                  <a:chOff x="1045029" y="3250151"/>
                  <a:chExt cx="2926080" cy="2508090"/>
                </a:xfrm>
              </p:grpSpPr>
              <p:sp>
                <p:nvSpPr>
                  <p:cNvPr id="53" name="フリーフォーム 5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2383878" y="2058010"/>
                  <a:ext cx="1430385" cy="713775"/>
                  <a:chOff x="1045029" y="3278778"/>
                  <a:chExt cx="2926080" cy="2479463"/>
                </a:xfrm>
              </p:grpSpPr>
              <p:sp>
                <p:nvSpPr>
                  <p:cNvPr id="51" name="フリーフォーム 50"/>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63536" y="4853965"/>
                <a:ext cx="2860773" cy="765515"/>
                <a:chOff x="1063536" y="2886206"/>
                <a:chExt cx="2860773" cy="765515"/>
              </a:xfrm>
            </p:grpSpPr>
            <p:grpSp>
              <p:nvGrpSpPr>
                <p:cNvPr id="29" name="グループ化 28"/>
                <p:cNvGrpSpPr/>
                <p:nvPr/>
              </p:nvGrpSpPr>
              <p:grpSpPr>
                <a:xfrm>
                  <a:off x="2493921" y="2917111"/>
                  <a:ext cx="1430388" cy="734610"/>
                  <a:chOff x="1045023" y="3258604"/>
                  <a:chExt cx="4291162" cy="1247441"/>
                </a:xfrm>
              </p:grpSpPr>
              <p:grpSp>
                <p:nvGrpSpPr>
                  <p:cNvPr id="40" name="グループ化 39"/>
                  <p:cNvGrpSpPr/>
                  <p:nvPr/>
                </p:nvGrpSpPr>
                <p:grpSpPr>
                  <a:xfrm>
                    <a:off x="1045023" y="3258604"/>
                    <a:ext cx="1430391" cy="1217601"/>
                    <a:chOff x="1045017" y="3267444"/>
                    <a:chExt cx="2926092" cy="2490797"/>
                  </a:xfrm>
                </p:grpSpPr>
                <p:sp>
                  <p:nvSpPr>
                    <p:cNvPr id="47" name="フリーフォーム 4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75412" y="3269394"/>
                    <a:ext cx="1430388" cy="1220806"/>
                    <a:chOff x="1045023" y="3260888"/>
                    <a:chExt cx="2926086" cy="2497353"/>
                  </a:xfrm>
                </p:grpSpPr>
                <p:sp>
                  <p:nvSpPr>
                    <p:cNvPr id="45" name="フリーフォーム 4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3905800" y="3279990"/>
                    <a:ext cx="1430385" cy="1226055"/>
                    <a:chOff x="1045029" y="3250151"/>
                    <a:chExt cx="2926080" cy="2508090"/>
                  </a:xfrm>
                </p:grpSpPr>
                <p:sp>
                  <p:nvSpPr>
                    <p:cNvPr id="43" name="フリーフォーム 4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0" name="グループ化 29"/>
                <p:cNvGrpSpPr/>
                <p:nvPr/>
              </p:nvGrpSpPr>
              <p:grpSpPr>
                <a:xfrm>
                  <a:off x="1063536" y="2886206"/>
                  <a:ext cx="1430386" cy="739588"/>
                  <a:chOff x="1045029" y="3250151"/>
                  <a:chExt cx="4291156" cy="1255894"/>
                </a:xfrm>
              </p:grpSpPr>
              <p:grpSp>
                <p:nvGrpSpPr>
                  <p:cNvPr id="31" name="グループ化 30"/>
                  <p:cNvGrpSpPr/>
                  <p:nvPr/>
                </p:nvGrpSpPr>
                <p:grpSpPr>
                  <a:xfrm>
                    <a:off x="1045029" y="3250151"/>
                    <a:ext cx="1430385" cy="1226055"/>
                    <a:chOff x="1045029" y="3250151"/>
                    <a:chExt cx="2926080" cy="2508090"/>
                  </a:xfrm>
                </p:grpSpPr>
                <p:sp>
                  <p:nvSpPr>
                    <p:cNvPr id="38" name="フリーフォーム 3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475412" y="3267465"/>
                    <a:ext cx="1430388" cy="1222737"/>
                    <a:chOff x="1045023" y="3256939"/>
                    <a:chExt cx="2926086" cy="2501302"/>
                  </a:xfrm>
                </p:grpSpPr>
                <p:sp>
                  <p:nvSpPr>
                    <p:cNvPr id="36" name="フリーフォーム 3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3905800" y="3279990"/>
                    <a:ext cx="1430385" cy="1226055"/>
                    <a:chOff x="1045029" y="3250151"/>
                    <a:chExt cx="2926080" cy="2508090"/>
                  </a:xfrm>
                </p:grpSpPr>
                <p:sp>
                  <p:nvSpPr>
                    <p:cNvPr id="34" name="フリーフォーム 3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88" name="テキスト ボックス 87"/>
            <p:cNvSpPr txBox="1"/>
            <p:nvPr/>
          </p:nvSpPr>
          <p:spPr>
            <a:xfrm>
              <a:off x="1267482" y="3597158"/>
              <a:ext cx="624406" cy="278255"/>
            </a:xfrm>
            <a:prstGeom prst="rect">
              <a:avLst/>
            </a:prstGeom>
            <a:noFill/>
          </p:spPr>
          <p:txBody>
            <a:bodyPr wrap="none" rtlCol="0">
              <a:spAutoFit/>
            </a:bodyPr>
            <a:lstStyle/>
            <a:p>
              <a:r>
                <a:rPr kumimoji="1" lang="en-US" altLang="ja-JP" dirty="0"/>
                <a:t>XUV+IR</a:t>
              </a:r>
              <a:endParaRPr kumimoji="1" lang="ja-JP" altLang="en-US" dirty="0"/>
            </a:p>
          </p:txBody>
        </p:sp>
        <p:cxnSp>
          <p:nvCxnSpPr>
            <p:cNvPr id="90" name="直線矢印コネクタ 89"/>
            <p:cNvCxnSpPr/>
            <p:nvPr/>
          </p:nvCxnSpPr>
          <p:spPr>
            <a:xfrm flipV="1">
              <a:off x="4289397" y="3118139"/>
              <a:ext cx="0" cy="1137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305524" y="3497469"/>
              <a:ext cx="922877" cy="278255"/>
            </a:xfrm>
            <a:prstGeom prst="rect">
              <a:avLst/>
            </a:prstGeom>
            <a:noFill/>
          </p:spPr>
          <p:txBody>
            <a:bodyPr wrap="none" rtlCol="0">
              <a:spAutoFit/>
            </a:bodyPr>
            <a:lstStyle/>
            <a:p>
              <a:r>
                <a:rPr kumimoji="1" lang="ja-JP" altLang="en-US" dirty="0"/>
                <a:t>電場の向き</a:t>
              </a:r>
            </a:p>
          </p:txBody>
        </p:sp>
      </p:grpSp>
      <p:sp>
        <p:nvSpPr>
          <p:cNvPr id="94" name="テキスト ボックス 93"/>
          <p:cNvSpPr txBox="1"/>
          <p:nvPr/>
        </p:nvSpPr>
        <p:spPr>
          <a:xfrm>
            <a:off x="62232" y="6029787"/>
            <a:ext cx="6033768" cy="369332"/>
          </a:xfrm>
          <a:prstGeom prst="rect">
            <a:avLst/>
          </a:prstGeom>
          <a:noFill/>
        </p:spPr>
        <p:txBody>
          <a:bodyPr wrap="none" rtlCol="0">
            <a:spAutoFit/>
          </a:bodyPr>
          <a:lstStyle/>
          <a:p>
            <a:r>
              <a:rPr kumimoji="1" lang="ja-JP" altLang="en-US" dirty="0"/>
              <a:t>図</a:t>
            </a:r>
            <a:r>
              <a:rPr lang="en-US" altLang="ja-JP" dirty="0"/>
              <a:t>4</a:t>
            </a:r>
            <a:r>
              <a:rPr kumimoji="1" lang="en-US" altLang="ja-JP" dirty="0"/>
              <a:t>. </a:t>
            </a:r>
            <a:r>
              <a:rPr lang="en-US" altLang="ja-JP" dirty="0"/>
              <a:t>Velocity Map Imaging</a:t>
            </a:r>
            <a:r>
              <a:rPr lang="ja-JP" altLang="en-US" dirty="0"/>
              <a:t>による光電子の運動量分布の測定</a:t>
            </a:r>
            <a:endParaRPr kumimoji="1" lang="ja-JP" altLang="en-US" dirty="0"/>
          </a:p>
        </p:txBody>
      </p:sp>
      <p:sp>
        <p:nvSpPr>
          <p:cNvPr id="95" name="テキスト ボックス 94"/>
          <p:cNvSpPr txBox="1"/>
          <p:nvPr/>
        </p:nvSpPr>
        <p:spPr>
          <a:xfrm>
            <a:off x="7881461" y="5468344"/>
            <a:ext cx="4310539" cy="646331"/>
          </a:xfrm>
          <a:prstGeom prst="rect">
            <a:avLst/>
          </a:prstGeom>
          <a:noFill/>
        </p:spPr>
        <p:txBody>
          <a:bodyPr wrap="none" rtlCol="0">
            <a:spAutoFit/>
          </a:bodyPr>
          <a:lstStyle/>
          <a:p>
            <a:r>
              <a:rPr kumimoji="1" lang="ja-JP" altLang="en-US" dirty="0"/>
              <a:t>図</a:t>
            </a:r>
            <a:r>
              <a:rPr lang="en-US" altLang="ja-JP" dirty="0"/>
              <a:t>5</a:t>
            </a:r>
            <a:r>
              <a:rPr kumimoji="1" lang="en-US" altLang="ja-JP" dirty="0"/>
              <a:t>. </a:t>
            </a:r>
            <a:r>
              <a:rPr lang="en-US" altLang="ja-JP" dirty="0"/>
              <a:t>Velocity Map Imaging</a:t>
            </a:r>
            <a:r>
              <a:rPr lang="ja-JP" altLang="en-US" dirty="0"/>
              <a:t>によって測定した</a:t>
            </a:r>
            <a:endParaRPr lang="en-US" altLang="ja-JP" dirty="0"/>
          </a:p>
          <a:p>
            <a:r>
              <a:rPr lang="ja-JP" altLang="en-US" dirty="0"/>
              <a:t>光電子の運動量分布</a:t>
            </a:r>
            <a:endParaRPr kumimoji="1" lang="ja-JP" altLang="en-US" dirty="0"/>
          </a:p>
        </p:txBody>
      </p:sp>
      <p:grpSp>
        <p:nvGrpSpPr>
          <p:cNvPr id="104" name="グループ化 103"/>
          <p:cNvGrpSpPr/>
          <p:nvPr/>
        </p:nvGrpSpPr>
        <p:grpSpPr>
          <a:xfrm>
            <a:off x="4317" y="2414666"/>
            <a:ext cx="1185187" cy="1366008"/>
            <a:chOff x="82295" y="2196823"/>
            <a:chExt cx="1638819" cy="1611377"/>
          </a:xfrm>
        </p:grpSpPr>
        <p:cxnSp>
          <p:nvCxnSpPr>
            <p:cNvPr id="97" name="直線矢印コネクタ 96"/>
            <p:cNvCxnSpPr/>
            <p:nvPr/>
          </p:nvCxnSpPr>
          <p:spPr>
            <a:xfrm flipV="1">
              <a:off x="454052" y="257758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454052" y="341600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テキスト ボックス 98"/>
                <p:cNvSpPr txBox="1"/>
                <p:nvPr/>
              </p:nvSpPr>
              <p:spPr>
                <a:xfrm>
                  <a:off x="1353128" y="323134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353128" y="3231342"/>
                  <a:ext cx="367986" cy="369332"/>
                </a:xfrm>
                <a:prstGeom prst="rect">
                  <a:avLst/>
                </a:prstGeom>
                <a:blipFill rotWithShape="0">
                  <a:blip r:embed="rId3"/>
                  <a:stretch>
                    <a:fillRect r="-2273" b="-1961"/>
                  </a:stretch>
                </a:blipFill>
              </p:spPr>
              <p:txBody>
                <a:bodyPr/>
                <a:lstStyle/>
                <a:p>
                  <a:r>
                    <a:rPr lang="ja-JP" altLang="en-US">
                      <a:noFill/>
                    </a:rPr>
                    <a:t> </a:t>
                  </a:r>
                </a:p>
              </p:txBody>
            </p:sp>
          </mc:Fallback>
        </mc:AlternateContent>
        <p:sp>
          <p:nvSpPr>
            <p:cNvPr id="100" name="円/楕円 99"/>
            <p:cNvSpPr/>
            <p:nvPr/>
          </p:nvSpPr>
          <p:spPr>
            <a:xfrm>
              <a:off x="327036" y="331211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429251" y="339314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p:cNvSpPr txBox="1"/>
                <p:nvPr/>
              </p:nvSpPr>
              <p:spPr>
                <a:xfrm>
                  <a:off x="82295" y="34388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en-US" altLang="ja-JP" b="0" dirty="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82295" y="3438868"/>
                  <a:ext cx="371384" cy="369332"/>
                </a:xfrm>
                <a:prstGeom prst="rect">
                  <a:avLst/>
                </a:prstGeom>
                <a:blipFill rotWithShape="0">
                  <a:blip r:embed="rId4"/>
                  <a:stretch>
                    <a:fillRect r="-13636"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268448" y="2196823"/>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268448" y="2196823"/>
                  <a:ext cx="353750" cy="369332"/>
                </a:xfrm>
                <a:prstGeom prst="rect">
                  <a:avLst/>
                </a:prstGeom>
                <a:blipFill rotWithShape="0">
                  <a:blip r:embed="rId5"/>
                  <a:stretch>
                    <a:fillRect r="-2381" b="-3922"/>
                  </a:stretch>
                </a:blipFill>
              </p:spPr>
              <p:txBody>
                <a:bodyPr/>
                <a:lstStyle/>
                <a:p>
                  <a:r>
                    <a:rPr lang="ja-JP" altLang="en-US">
                      <a:noFill/>
                    </a:rPr>
                    <a:t> </a:t>
                  </a:r>
                </a:p>
              </p:txBody>
            </p:sp>
          </mc:Fallback>
        </mc:AlternateContent>
      </p:grpSp>
      <p:grpSp>
        <p:nvGrpSpPr>
          <p:cNvPr id="106" name="グループ化 105"/>
          <p:cNvGrpSpPr/>
          <p:nvPr/>
        </p:nvGrpSpPr>
        <p:grpSpPr>
          <a:xfrm>
            <a:off x="7751826" y="1486520"/>
            <a:ext cx="3666103" cy="3786190"/>
            <a:chOff x="7751826" y="1486520"/>
            <a:chExt cx="3666103" cy="3786190"/>
          </a:xfrm>
        </p:grpSpPr>
        <p:pic>
          <p:nvPicPr>
            <p:cNvPr id="93" name="図 92" descr="C:\Users\kk515go\source\repos\図\VMI図(xy).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608" y="1486520"/>
              <a:ext cx="3424321" cy="3786190"/>
            </a:xfrm>
            <a:prstGeom prst="rect">
              <a:avLst/>
            </a:prstGeom>
            <a:noFill/>
            <a:ln>
              <a:noFill/>
            </a:ln>
          </p:spPr>
        </p:pic>
        <p:sp>
          <p:nvSpPr>
            <p:cNvPr id="105" name="テキスト ボックス 104"/>
            <p:cNvSpPr txBox="1"/>
            <p:nvPr/>
          </p:nvSpPr>
          <p:spPr>
            <a:xfrm>
              <a:off x="7751826" y="1497041"/>
              <a:ext cx="617477" cy="369332"/>
            </a:xfrm>
            <a:prstGeom prst="rect">
              <a:avLst/>
            </a:prstGeom>
            <a:noFill/>
          </p:spPr>
          <p:txBody>
            <a:bodyPr wrap="none" rtlCol="0">
              <a:spAutoFit/>
            </a:bodyPr>
            <a:lstStyle/>
            <a:p>
              <a:r>
                <a:rPr kumimoji="1" lang="en-US" altLang="ja-JP" dirty="0"/>
                <a:t>(0,0)</a:t>
              </a:r>
              <a:endParaRPr kumimoji="1" lang="ja-JP" altLang="en-US" dirty="0"/>
            </a:p>
          </p:txBody>
        </p:sp>
      </p:grpSp>
    </p:spTree>
    <p:extLst>
      <p:ext uri="{BB962C8B-B14F-4D97-AF65-F5344CB8AC3E}">
        <p14:creationId xmlns:p14="http://schemas.microsoft.com/office/powerpoint/2010/main" val="3455002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光電子の信号強度と</a:t>
            </a:r>
            <a:r>
              <a:rPr lang="en-US" altLang="ja-JP" dirty="0"/>
              <a:t>XUV-IR delay</a:t>
            </a:r>
            <a:r>
              <a:rPr lang="ja-JP" altLang="en-US" dirty="0"/>
              <a:t>の関係</a:t>
            </a:r>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1523815" y="5582194"/>
                <a:ext cx="9546639" cy="646331"/>
              </a:xfrm>
              <a:prstGeom prst="rect">
                <a:avLst/>
              </a:prstGeom>
              <a:noFill/>
            </p:spPr>
            <p:txBody>
              <a:bodyPr wrap="square" rtlCol="0">
                <a:spAutoFit/>
              </a:bodyPr>
              <a:lstStyle/>
              <a:p>
                <a:r>
                  <a:rPr kumimoji="1" lang="ja-JP" altLang="en-US" dirty="0"/>
                  <a:t>図</a:t>
                </a:r>
                <a:r>
                  <a:rPr kumimoji="1" lang="en-US" altLang="ja-JP" dirty="0"/>
                  <a:t>6</a:t>
                </a:r>
                <a:r>
                  <a:rPr lang="en-US" altLang="ja-JP" dirty="0"/>
                  <a:t>. </a:t>
                </a:r>
                <a:r>
                  <a:rPr lang="ja-JP" altLang="en-US" dirty="0"/>
                  <a:t>赤外光の強度が</a:t>
                </a:r>
                <a:r>
                  <a:rPr lang="en-US" altLang="ja-JP" dirty="0"/>
                  <a:t>0.950</a:t>
                </a:r>
                <a14:m>
                  <m:oMath xmlns:m="http://schemas.openxmlformats.org/officeDocument/2006/math">
                    <m:r>
                      <a:rPr lang="en-US" altLang="ja-JP" b="0"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a:t>のとき</a:t>
                </a:r>
                <a:r>
                  <a:rPr kumimoji="1" lang="en-US" altLang="ja-JP" dirty="0"/>
                  <a:t>(</a:t>
                </a:r>
                <a:r>
                  <a:rPr kumimoji="1" lang="ja-JP" altLang="en-US" dirty="0"/>
                  <a:t>測定</a:t>
                </a:r>
                <a:r>
                  <a:rPr kumimoji="1" lang="en-US" altLang="ja-JP" dirty="0"/>
                  <a:t>1)</a:t>
                </a:r>
                <a:r>
                  <a:rPr kumimoji="1" lang="ja-JP" altLang="en-US" dirty="0"/>
                  <a:t>と</a:t>
                </a:r>
                <a:r>
                  <a:rPr kumimoji="1" lang="en-US" altLang="ja-JP" dirty="0"/>
                  <a:t>1.19</a:t>
                </a:r>
                <a14:m>
                  <m:oMath xmlns:m="http://schemas.openxmlformats.org/officeDocument/2006/math">
                    <m:r>
                      <a:rPr lang="en-US" altLang="ja-JP">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a:t>のとき</a:t>
                </a:r>
                <a:r>
                  <a:rPr kumimoji="1" lang="en-US" altLang="ja-JP" dirty="0"/>
                  <a:t>(</a:t>
                </a:r>
                <a:r>
                  <a:rPr kumimoji="1" lang="ja-JP" altLang="en-US" dirty="0"/>
                  <a:t>測定</a:t>
                </a:r>
                <a:r>
                  <a:rPr kumimoji="1" lang="en-US" altLang="ja-JP" dirty="0"/>
                  <a:t>2)</a:t>
                </a:r>
                <a:r>
                  <a:rPr kumimoji="1" lang="ja-JP" altLang="en-US" dirty="0"/>
                  <a:t>の、　</a:t>
                </a:r>
                <a:r>
                  <a:rPr kumimoji="1" lang="en-US" altLang="ja-JP" dirty="0"/>
                  <a:t>11</a:t>
                </a:r>
                <a:r>
                  <a:rPr kumimoji="1" lang="ja-JP" altLang="en-US" dirty="0"/>
                  <a:t>次高調波と等しいエネルギーで生成され</a:t>
                </a:r>
                <a:r>
                  <a:rPr lang="ja-JP" altLang="en-US" dirty="0"/>
                  <a:t>た光電子の信号強度と</a:t>
                </a:r>
                <a:r>
                  <a:rPr lang="en-US" altLang="ja-JP" dirty="0"/>
                  <a:t>XUV-IR</a:t>
                </a:r>
                <a:r>
                  <a:rPr lang="ja-JP" altLang="en-US" dirty="0"/>
                  <a:t> </a:t>
                </a:r>
                <a:r>
                  <a:rPr lang="en-US" altLang="ja-JP" dirty="0"/>
                  <a:t>delay</a:t>
                </a:r>
                <a:r>
                  <a:rPr lang="ja-JP" altLang="en-US" dirty="0"/>
                  <a:t>の関係の比較</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23815" y="5582194"/>
                <a:ext cx="9546639" cy="646331"/>
              </a:xfrm>
              <a:prstGeom prst="rect">
                <a:avLst/>
              </a:prstGeom>
              <a:blipFill rotWithShape="0">
                <a:blip r:embed="rId3"/>
                <a:stretch>
                  <a:fillRect l="-575" t="-8491" b="-15094"/>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935020" y="1326273"/>
            <a:ext cx="10219657" cy="3942413"/>
          </a:xfrm>
          <a:prstGeom prst="rect">
            <a:avLst/>
          </a:prstGeom>
        </p:spPr>
      </p:pic>
    </p:spTree>
    <p:extLst>
      <p:ext uri="{BB962C8B-B14F-4D97-AF65-F5344CB8AC3E}">
        <p14:creationId xmlns:p14="http://schemas.microsoft.com/office/powerpoint/2010/main" val="1116246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赤外光の強度と信号強度の振幅の関係</a:t>
            </a:r>
            <a:endParaRPr kumimoji="1" lang="ja-JP" altLang="en-US" sz="4000" dirty="0"/>
          </a:p>
        </p:txBody>
      </p:sp>
      <p:grpSp>
        <p:nvGrpSpPr>
          <p:cNvPr id="3" name="グループ化 2"/>
          <p:cNvGrpSpPr/>
          <p:nvPr/>
        </p:nvGrpSpPr>
        <p:grpSpPr>
          <a:xfrm>
            <a:off x="2444931" y="1348377"/>
            <a:ext cx="7302138" cy="5413829"/>
            <a:chOff x="505096" y="1444171"/>
            <a:chExt cx="5686699" cy="5413829"/>
          </a:xfrm>
        </p:grpSpPr>
        <p:pic>
          <p:nvPicPr>
            <p:cNvPr id="4" name="図 3"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8" name="図 7"/>
            <p:cNvPicPr>
              <a:picLocks noChangeAspect="1"/>
            </p:cNvPicPr>
            <p:nvPr/>
          </p:nvPicPr>
          <p:blipFill>
            <a:blip r:embed="rId4"/>
            <a:stretch>
              <a:fillRect/>
            </a:stretch>
          </p:blipFill>
          <p:spPr>
            <a:xfrm>
              <a:off x="505096" y="5557603"/>
              <a:ext cx="5402063" cy="1300397"/>
            </a:xfrm>
            <a:prstGeom prst="rect">
              <a:avLst/>
            </a:prstGeom>
          </p:spPr>
        </p:pic>
        <p:sp>
          <p:nvSpPr>
            <p:cNvPr id="12" name="テキスト ボックス 11"/>
            <p:cNvSpPr txBox="1"/>
            <p:nvPr/>
          </p:nvSpPr>
          <p:spPr>
            <a:xfrm>
              <a:off x="751769" y="4867898"/>
              <a:ext cx="4908716" cy="646331"/>
            </a:xfrm>
            <a:prstGeom prst="rect">
              <a:avLst/>
            </a:prstGeom>
            <a:noFill/>
          </p:spPr>
          <p:txBody>
            <a:bodyPr wrap="none" rtlCol="0">
              <a:spAutoFit/>
            </a:bodyPr>
            <a:lstStyle/>
            <a:p>
              <a:r>
                <a:rPr lang="ja-JP" altLang="en-US" dirty="0"/>
                <a:t>表</a:t>
              </a:r>
              <a:r>
                <a:rPr lang="en-US" altLang="ja-JP" dirty="0"/>
                <a:t>1</a:t>
              </a:r>
              <a:r>
                <a:rPr kumimoji="1" lang="en-US" altLang="ja-JP" dirty="0"/>
                <a:t>.</a:t>
              </a:r>
              <a:r>
                <a:rPr kumimoji="1" lang="ja-JP" altLang="en-US" dirty="0"/>
                <a:t>赤外光の強度が弱い場合と赤外光の強度が</a:t>
              </a:r>
              <a:endParaRPr kumimoji="1" lang="en-US" altLang="ja-JP" dirty="0"/>
            </a:p>
            <a:p>
              <a:r>
                <a:rPr kumimoji="1" lang="ja-JP" altLang="en-US" dirty="0"/>
                <a:t>強い場合の振幅の比</a:t>
              </a:r>
            </a:p>
          </p:txBody>
        </p:sp>
        <p:sp>
          <p:nvSpPr>
            <p:cNvPr id="13" name="テキスト ボックス 12"/>
            <p:cNvSpPr txBox="1"/>
            <p:nvPr/>
          </p:nvSpPr>
          <p:spPr>
            <a:xfrm>
              <a:off x="1987684" y="4294681"/>
              <a:ext cx="2436886" cy="369332"/>
            </a:xfrm>
            <a:prstGeom prst="rect">
              <a:avLst/>
            </a:prstGeom>
            <a:noFill/>
          </p:spPr>
          <p:txBody>
            <a:bodyPr wrap="none" rtlCol="0">
              <a:spAutoFit/>
            </a:bodyPr>
            <a:lstStyle/>
            <a:p>
              <a:r>
                <a:rPr kumimoji="1" lang="ja-JP" altLang="en-US" dirty="0"/>
                <a:t>図</a:t>
              </a:r>
              <a:r>
                <a:rPr kumimoji="1" lang="en-US" altLang="ja-JP" dirty="0"/>
                <a:t>7.</a:t>
              </a:r>
              <a:r>
                <a:rPr kumimoji="1" lang="ja-JP" altLang="en-US" dirty="0"/>
                <a:t>振幅比の計算方法</a:t>
              </a:r>
            </a:p>
          </p:txBody>
        </p:sp>
      </p:grpSp>
    </p:spTree>
    <p:extLst>
      <p:ext uri="{BB962C8B-B14F-4D97-AF65-F5344CB8AC3E}">
        <p14:creationId xmlns:p14="http://schemas.microsoft.com/office/powerpoint/2010/main" val="1441360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4876"/>
            <a:ext cx="10515600" cy="1325563"/>
          </a:xfrm>
        </p:spPr>
        <p:txBody>
          <a:bodyPr/>
          <a:lstStyle/>
          <a:p>
            <a:r>
              <a:rPr lang="ja-JP" altLang="en-US" dirty="0"/>
              <a:t>赤外光の強度と信号強度の位相の関係</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1860867000"/>
              </p:ext>
            </p:extLst>
          </p:nvPr>
        </p:nvGraphicFramePr>
        <p:xfrm>
          <a:off x="5473175" y="1830040"/>
          <a:ext cx="5880625" cy="4718805"/>
        </p:xfrm>
        <a:graphic>
          <a:graphicData uri="http://schemas.openxmlformats.org/drawingml/2006/table">
            <a:tbl>
              <a:tblPr firstRow="1" firstCol="1" bandRow="1"/>
              <a:tblGrid>
                <a:gridCol w="870476">
                  <a:extLst>
                    <a:ext uri="{9D8B030D-6E8A-4147-A177-3AD203B41FA5}">
                      <a16:colId xmlns:a16="http://schemas.microsoft.com/office/drawing/2014/main" xmlns="" val="20000"/>
                    </a:ext>
                  </a:extLst>
                </a:gridCol>
                <a:gridCol w="1020356">
                  <a:extLst>
                    <a:ext uri="{9D8B030D-6E8A-4147-A177-3AD203B41FA5}">
                      <a16:colId xmlns:a16="http://schemas.microsoft.com/office/drawing/2014/main" xmlns="" val="20001"/>
                    </a:ext>
                  </a:extLst>
                </a:gridCol>
                <a:gridCol w="1021010">
                  <a:extLst>
                    <a:ext uri="{9D8B030D-6E8A-4147-A177-3AD203B41FA5}">
                      <a16:colId xmlns:a16="http://schemas.microsoft.com/office/drawing/2014/main" xmlns="" val="20002"/>
                    </a:ext>
                  </a:extLst>
                </a:gridCol>
                <a:gridCol w="1021010">
                  <a:extLst>
                    <a:ext uri="{9D8B030D-6E8A-4147-A177-3AD203B41FA5}">
                      <a16:colId xmlns:a16="http://schemas.microsoft.com/office/drawing/2014/main" xmlns="" val="20003"/>
                    </a:ext>
                  </a:extLst>
                </a:gridCol>
                <a:gridCol w="1020356">
                  <a:extLst>
                    <a:ext uri="{9D8B030D-6E8A-4147-A177-3AD203B41FA5}">
                      <a16:colId xmlns:a16="http://schemas.microsoft.com/office/drawing/2014/main" xmlns="" val="20004"/>
                    </a:ext>
                  </a:extLst>
                </a:gridCol>
                <a:gridCol w="927417">
                  <a:extLst>
                    <a:ext uri="{9D8B030D-6E8A-4147-A177-3AD203B41FA5}">
                      <a16:colId xmlns:a16="http://schemas.microsoft.com/office/drawing/2014/main" xmlns="" val="20005"/>
                    </a:ext>
                  </a:extLst>
                </a:gridCol>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0"/>
                  </a:ext>
                </a:extLst>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3"/>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0"/>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6"/>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1"/>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3"/>
                  </a:ext>
                </a:extLst>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34"/>
                  </a:ext>
                </a:extLst>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746" y="1318943"/>
            <a:ext cx="2170364" cy="4173960"/>
          </a:xfrm>
          <a:prstGeom prst="rect">
            <a:avLst/>
          </a:prstGeom>
        </p:spPr>
      </p:pic>
      <p:sp>
        <p:nvSpPr>
          <p:cNvPr id="6" name="テキスト ボックス 5"/>
          <p:cNvSpPr txBox="1"/>
          <p:nvPr/>
        </p:nvSpPr>
        <p:spPr>
          <a:xfrm>
            <a:off x="600477" y="5950639"/>
            <a:ext cx="3448380" cy="646331"/>
          </a:xfrm>
          <a:prstGeom prst="rect">
            <a:avLst/>
          </a:prstGeom>
          <a:noFill/>
        </p:spPr>
        <p:txBody>
          <a:bodyPr wrap="none" rtlCol="0">
            <a:spAutoFit/>
          </a:bodyPr>
          <a:lstStyle/>
          <a:p>
            <a:r>
              <a:rPr lang="ja-JP" altLang="en-US" dirty="0"/>
              <a:t>赤外光の強度と位相差との間に，</a:t>
            </a:r>
            <a:endParaRPr lang="en-US" altLang="ja-JP" dirty="0"/>
          </a:p>
          <a:p>
            <a:r>
              <a:rPr lang="ja-JP" altLang="en-US" dirty="0"/>
              <a:t>一定の関係は見られなかった</a:t>
            </a:r>
            <a:r>
              <a:rPr lang="en-US" altLang="ja-JP" dirty="0"/>
              <a:t>. </a:t>
            </a:r>
            <a:endParaRPr kumimoji="1" lang="ja-JP" altLang="en-US" dirty="0"/>
          </a:p>
        </p:txBody>
      </p:sp>
      <p:sp>
        <p:nvSpPr>
          <p:cNvPr id="7" name="テキスト ボックス 6"/>
          <p:cNvSpPr txBox="1"/>
          <p:nvPr/>
        </p:nvSpPr>
        <p:spPr>
          <a:xfrm>
            <a:off x="1106224" y="5413172"/>
            <a:ext cx="2436886" cy="369332"/>
          </a:xfrm>
          <a:prstGeom prst="rect">
            <a:avLst/>
          </a:prstGeom>
          <a:noFill/>
        </p:spPr>
        <p:txBody>
          <a:bodyPr wrap="none" rtlCol="0">
            <a:spAutoFit/>
          </a:bodyPr>
          <a:lstStyle/>
          <a:p>
            <a:r>
              <a:rPr kumimoji="1" lang="ja-JP" altLang="en-US" dirty="0"/>
              <a:t>図</a:t>
            </a:r>
            <a:r>
              <a:rPr lang="en-US" altLang="ja-JP" dirty="0"/>
              <a:t>8</a:t>
            </a:r>
            <a:r>
              <a:rPr kumimoji="1" lang="en-US" altLang="ja-JP" dirty="0"/>
              <a:t>.</a:t>
            </a:r>
            <a:r>
              <a:rPr lang="ja-JP" altLang="en-US" dirty="0"/>
              <a:t>位相差</a:t>
            </a:r>
            <a:r>
              <a:rPr kumimoji="1" lang="ja-JP" altLang="en-US" dirty="0"/>
              <a:t>の計算方法</a:t>
            </a:r>
          </a:p>
        </p:txBody>
      </p:sp>
      <p:sp>
        <p:nvSpPr>
          <p:cNvPr id="8" name="テキスト ボックス 7"/>
          <p:cNvSpPr txBox="1"/>
          <p:nvPr/>
        </p:nvSpPr>
        <p:spPr>
          <a:xfrm>
            <a:off x="5214056" y="1460708"/>
            <a:ext cx="6537367" cy="369332"/>
          </a:xfrm>
          <a:prstGeom prst="rect">
            <a:avLst/>
          </a:prstGeom>
          <a:noFill/>
        </p:spPr>
        <p:txBody>
          <a:bodyPr wrap="none" rtlCol="0">
            <a:spAutoFit/>
          </a:bodyPr>
          <a:lstStyle/>
          <a:p>
            <a:r>
              <a:rPr lang="ja-JP" altLang="en-US" dirty="0"/>
              <a:t>表</a:t>
            </a:r>
            <a:r>
              <a:rPr lang="en-US" altLang="ja-JP" dirty="0"/>
              <a:t>2</a:t>
            </a:r>
            <a:r>
              <a:rPr kumimoji="1" lang="en-US" altLang="ja-JP" dirty="0"/>
              <a:t>.</a:t>
            </a:r>
            <a:r>
              <a:rPr lang="ja-JP" altLang="ja-JP" kern="0" dirty="0">
                <a:solidFill>
                  <a:srgbClr val="000000"/>
                </a:solidFill>
                <a:latin typeface="Century" panose="02040604050505020304" pitchFamily="18" charset="0"/>
                <a:cs typeface="ＭＳ Ｐゴシック" panose="020B0600070205080204" pitchFamily="50" charset="-128"/>
              </a:rPr>
              <a:t>各次数の高次高調波に対応する光電子の信号強度の位相差</a:t>
            </a:r>
            <a:endParaRPr kumimoji="1" lang="ja-JP" altLang="en-US" dirty="0"/>
          </a:p>
        </p:txBody>
      </p:sp>
    </p:spTree>
    <p:extLst>
      <p:ext uri="{BB962C8B-B14F-4D97-AF65-F5344CB8AC3E}">
        <p14:creationId xmlns:p14="http://schemas.microsoft.com/office/powerpoint/2010/main" val="4219188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7742"/>
            <a:ext cx="10515600" cy="1325563"/>
          </a:xfrm>
        </p:spPr>
        <p:txBody>
          <a:bodyPr/>
          <a:lstStyle/>
          <a:p>
            <a:r>
              <a:rPr lang="ja-JP" altLang="en-US" dirty="0"/>
              <a:t>付録</a:t>
            </a:r>
            <a:r>
              <a:rPr lang="en-US" altLang="ja-JP" dirty="0"/>
              <a:t>1.</a:t>
            </a:r>
            <a:r>
              <a:rPr lang="ja-JP" altLang="en-US" dirty="0"/>
              <a:t>振幅比の表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88061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付録</a:t>
            </a:r>
            <a:r>
              <a:rPr kumimoji="1" lang="en-US" altLang="ja-JP" dirty="0"/>
              <a:t>2.</a:t>
            </a:r>
            <a:r>
              <a:rPr kumimoji="1" lang="ja-JP" altLang="en-US" dirty="0"/>
              <a:t>位相差の表</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19535254"/>
              </p:ext>
            </p:extLst>
          </p:nvPr>
        </p:nvGraphicFramePr>
        <p:xfrm>
          <a:off x="3315625" y="1690703"/>
          <a:ext cx="5880625" cy="4718805"/>
        </p:xfrm>
        <a:graphic>
          <a:graphicData uri="http://schemas.openxmlformats.org/drawingml/2006/table">
            <a:tbl>
              <a:tblPr firstRow="1" firstCol="1" bandRow="1"/>
              <a:tblGrid>
                <a:gridCol w="870476">
                  <a:extLst>
                    <a:ext uri="{9D8B030D-6E8A-4147-A177-3AD203B41FA5}">
                      <a16:colId xmlns:a16="http://schemas.microsoft.com/office/drawing/2014/main" xmlns="" val="20000"/>
                    </a:ext>
                  </a:extLst>
                </a:gridCol>
                <a:gridCol w="1020356">
                  <a:extLst>
                    <a:ext uri="{9D8B030D-6E8A-4147-A177-3AD203B41FA5}">
                      <a16:colId xmlns:a16="http://schemas.microsoft.com/office/drawing/2014/main" xmlns="" val="20001"/>
                    </a:ext>
                  </a:extLst>
                </a:gridCol>
                <a:gridCol w="1021010">
                  <a:extLst>
                    <a:ext uri="{9D8B030D-6E8A-4147-A177-3AD203B41FA5}">
                      <a16:colId xmlns:a16="http://schemas.microsoft.com/office/drawing/2014/main" xmlns="" val="20002"/>
                    </a:ext>
                  </a:extLst>
                </a:gridCol>
                <a:gridCol w="1021010">
                  <a:extLst>
                    <a:ext uri="{9D8B030D-6E8A-4147-A177-3AD203B41FA5}">
                      <a16:colId xmlns:a16="http://schemas.microsoft.com/office/drawing/2014/main" xmlns="" val="20003"/>
                    </a:ext>
                  </a:extLst>
                </a:gridCol>
                <a:gridCol w="1020356">
                  <a:extLst>
                    <a:ext uri="{9D8B030D-6E8A-4147-A177-3AD203B41FA5}">
                      <a16:colId xmlns:a16="http://schemas.microsoft.com/office/drawing/2014/main" xmlns="" val="20004"/>
                    </a:ext>
                  </a:extLst>
                </a:gridCol>
                <a:gridCol w="927417">
                  <a:extLst>
                    <a:ext uri="{9D8B030D-6E8A-4147-A177-3AD203B41FA5}">
                      <a16:colId xmlns:a16="http://schemas.microsoft.com/office/drawing/2014/main" xmlns="" val="20005"/>
                    </a:ext>
                  </a:extLst>
                </a:gridCol>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0"/>
                  </a:ext>
                </a:extLst>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3"/>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0"/>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6"/>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1"/>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3"/>
                  </a:ext>
                </a:extLst>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34"/>
                  </a:ext>
                </a:extLst>
              </a:tr>
            </a:tbl>
          </a:graphicData>
        </a:graphic>
      </p:graphicFrame>
    </p:spTree>
    <p:extLst>
      <p:ext uri="{BB962C8B-B14F-4D97-AF65-F5344CB8AC3E}">
        <p14:creationId xmlns:p14="http://schemas.microsoft.com/office/powerpoint/2010/main" val="2503878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7293" y="86129"/>
            <a:ext cx="10515600" cy="495830"/>
          </a:xfrm>
        </p:spPr>
        <p:txBody>
          <a:bodyPr>
            <a:normAutofit fontScale="90000"/>
          </a:bodyPr>
          <a:lstStyle/>
          <a:p>
            <a:r>
              <a:rPr kumimoji="1" lang="en-US" altLang="ja-JP" sz="3000" dirty="0"/>
              <a:t>2</a:t>
            </a:r>
            <a:r>
              <a:rPr kumimoji="1" lang="ja-JP" altLang="en-US" sz="3000" dirty="0"/>
              <a:t>光子イオン化過程</a:t>
            </a:r>
          </a:p>
        </p:txBody>
      </p:sp>
      <p:sp>
        <p:nvSpPr>
          <p:cNvPr id="3" name="テキスト ボックス 2">
            <a:extLst>
              <a:ext uri="{FF2B5EF4-FFF2-40B4-BE49-F238E27FC236}">
                <a16:creationId xmlns:a16="http://schemas.microsoft.com/office/drawing/2014/main" xmlns="" id="{B9825B4F-7D94-42B8-9919-1A57658ED503}"/>
              </a:ext>
            </a:extLst>
          </p:cNvPr>
          <p:cNvSpPr txBox="1"/>
          <p:nvPr/>
        </p:nvSpPr>
        <p:spPr>
          <a:xfrm>
            <a:off x="2154332" y="5745314"/>
            <a:ext cx="7850801" cy="1200329"/>
          </a:xfrm>
          <a:prstGeom prst="rect">
            <a:avLst/>
          </a:prstGeom>
          <a:noFill/>
        </p:spPr>
        <p:txBody>
          <a:bodyPr wrap="square" rtlCol="0">
            <a:spAutoFit/>
          </a:bodyPr>
          <a:lstStyle/>
          <a:p>
            <a:r>
              <a:rPr kumimoji="1" lang="ja-JP" altLang="en-US" dirty="0" smtClean="0"/>
              <a:t>・クリプトンガスに赤外レーザーを集光し高次高調波を発生させる</a:t>
            </a:r>
            <a:r>
              <a:rPr kumimoji="1" lang="en-US" altLang="ja-JP" dirty="0" smtClean="0"/>
              <a:t>[1]</a:t>
            </a:r>
            <a:endParaRPr kumimoji="1" lang="en-US" altLang="ja-JP" dirty="0"/>
          </a:p>
          <a:p>
            <a:r>
              <a:rPr lang="ja-JP" altLang="en-US" dirty="0" smtClean="0"/>
              <a:t>・高次高調波と赤外光を用いてアルゴンガスをイオン化する</a:t>
            </a:r>
            <a:endParaRPr lang="en-US" altLang="ja-JP" dirty="0"/>
          </a:p>
          <a:p>
            <a:r>
              <a:rPr kumimoji="1" lang="ja-JP" altLang="en-US" dirty="0" smtClean="0"/>
              <a:t>・高次高調波と赤外光の時間差を変えながら光電子の運動量分布を測定する</a:t>
            </a:r>
            <a:endParaRPr kumimoji="1" lang="en-US" altLang="ja-JP" dirty="0"/>
          </a:p>
          <a:p>
            <a:r>
              <a:rPr lang="ja-JP" altLang="en-US" dirty="0" smtClean="0"/>
              <a:t>・光電子収量の位相からアト秒のダイナミクスの情報が得られる</a:t>
            </a:r>
            <a:endParaRPr kumimoji="1" lang="ja-JP" altLang="en-US" dirty="0"/>
          </a:p>
        </p:txBody>
      </p:sp>
      <p:grpSp>
        <p:nvGrpSpPr>
          <p:cNvPr id="7" name="グループ化 6"/>
          <p:cNvGrpSpPr/>
          <p:nvPr/>
        </p:nvGrpSpPr>
        <p:grpSpPr>
          <a:xfrm>
            <a:off x="717293" y="581959"/>
            <a:ext cx="10650348" cy="5135260"/>
            <a:chOff x="670465" y="981604"/>
            <a:chExt cx="10650348" cy="5700058"/>
          </a:xfrm>
        </p:grpSpPr>
        <p:cxnSp>
          <p:nvCxnSpPr>
            <p:cNvPr id="5" name="直線コネクタ 4"/>
            <p:cNvCxnSpPr/>
            <p:nvPr/>
          </p:nvCxnSpPr>
          <p:spPr>
            <a:xfrm>
              <a:off x="838198" y="18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rot="10800000" flipH="1">
              <a:off x="838199" y="24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670465" y="2071622"/>
              <a:ext cx="2015022" cy="589235"/>
              <a:chOff x="953492" y="2049769"/>
              <a:chExt cx="2860771" cy="722016"/>
            </a:xfrm>
          </p:grpSpPr>
          <p:grpSp>
            <p:nvGrpSpPr>
              <p:cNvPr id="31" name="グループ化 30"/>
              <p:cNvGrpSpPr/>
              <p:nvPr/>
            </p:nvGrpSpPr>
            <p:grpSpPr>
              <a:xfrm>
                <a:off x="953492" y="2049769"/>
                <a:ext cx="1430385" cy="722016"/>
                <a:chOff x="1045029" y="3250151"/>
                <a:chExt cx="2926080" cy="2508090"/>
              </a:xfrm>
            </p:grpSpPr>
            <p:sp>
              <p:nvSpPr>
                <p:cNvPr id="35" name="フリーフォーム 3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383878" y="2058010"/>
                <a:ext cx="1430385" cy="713775"/>
                <a:chOff x="1045029" y="3278778"/>
                <a:chExt cx="2926080" cy="2479463"/>
              </a:xfrm>
            </p:grpSpPr>
            <p:sp>
              <p:nvSpPr>
                <p:cNvPr id="33" name="フリーフォーム 3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1" name="グループ化 90"/>
            <p:cNvGrpSpPr/>
            <p:nvPr/>
          </p:nvGrpSpPr>
          <p:grpSpPr>
            <a:xfrm>
              <a:off x="4363367" y="2225656"/>
              <a:ext cx="2417590" cy="430630"/>
              <a:chOff x="1063536" y="4853965"/>
              <a:chExt cx="2860773" cy="765515"/>
            </a:xfrm>
          </p:grpSpPr>
          <p:grpSp>
            <p:nvGrpSpPr>
              <p:cNvPr id="92" name="グループ化 91"/>
              <p:cNvGrpSpPr/>
              <p:nvPr/>
            </p:nvGrpSpPr>
            <p:grpSpPr>
              <a:xfrm>
                <a:off x="1063537" y="4874357"/>
                <a:ext cx="2860771" cy="722016"/>
                <a:chOff x="953492" y="2049769"/>
                <a:chExt cx="2860771" cy="722016"/>
              </a:xfrm>
            </p:grpSpPr>
            <p:grpSp>
              <p:nvGrpSpPr>
                <p:cNvPr id="115" name="グループ化 114"/>
                <p:cNvGrpSpPr/>
                <p:nvPr/>
              </p:nvGrpSpPr>
              <p:grpSpPr>
                <a:xfrm>
                  <a:off x="953492" y="2049769"/>
                  <a:ext cx="1430385" cy="722016"/>
                  <a:chOff x="1045029" y="3250151"/>
                  <a:chExt cx="2926080" cy="2508090"/>
                </a:xfrm>
              </p:grpSpPr>
              <p:sp>
                <p:nvSpPr>
                  <p:cNvPr id="119" name="フリーフォーム 11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リーフォーム 11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p:cNvGrpSpPr/>
                <p:nvPr/>
              </p:nvGrpSpPr>
              <p:grpSpPr>
                <a:xfrm>
                  <a:off x="2383878" y="2058010"/>
                  <a:ext cx="1430385" cy="713775"/>
                  <a:chOff x="1045029" y="3278778"/>
                  <a:chExt cx="2926080" cy="2479463"/>
                </a:xfrm>
              </p:grpSpPr>
              <p:sp>
                <p:nvSpPr>
                  <p:cNvPr id="117" name="フリーフォーム 116"/>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フリーフォーム 11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3" name="グループ化 92"/>
              <p:cNvGrpSpPr/>
              <p:nvPr/>
            </p:nvGrpSpPr>
            <p:grpSpPr>
              <a:xfrm>
                <a:off x="1063536" y="4853965"/>
                <a:ext cx="2860773" cy="765515"/>
                <a:chOff x="1063536" y="2886206"/>
                <a:chExt cx="2860773" cy="765515"/>
              </a:xfrm>
            </p:grpSpPr>
            <p:grpSp>
              <p:nvGrpSpPr>
                <p:cNvPr id="95" name="グループ化 94"/>
                <p:cNvGrpSpPr/>
                <p:nvPr/>
              </p:nvGrpSpPr>
              <p:grpSpPr>
                <a:xfrm>
                  <a:off x="2493921" y="2917111"/>
                  <a:ext cx="1430388" cy="734610"/>
                  <a:chOff x="1045023" y="3258604"/>
                  <a:chExt cx="4291162" cy="1247441"/>
                </a:xfrm>
              </p:grpSpPr>
              <p:grpSp>
                <p:nvGrpSpPr>
                  <p:cNvPr id="106" name="グループ化 105"/>
                  <p:cNvGrpSpPr/>
                  <p:nvPr/>
                </p:nvGrpSpPr>
                <p:grpSpPr>
                  <a:xfrm>
                    <a:off x="1045023" y="3258604"/>
                    <a:ext cx="1430391" cy="1217601"/>
                    <a:chOff x="1045017" y="3267444"/>
                    <a:chExt cx="2926092" cy="2490797"/>
                  </a:xfrm>
                </p:grpSpPr>
                <p:sp>
                  <p:nvSpPr>
                    <p:cNvPr id="113" name="フリーフォーム 112"/>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フリーフォーム 11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2475412" y="3269394"/>
                    <a:ext cx="1430388" cy="1220806"/>
                    <a:chOff x="1045023" y="3260888"/>
                    <a:chExt cx="2926086" cy="2497353"/>
                  </a:xfrm>
                </p:grpSpPr>
                <p:sp>
                  <p:nvSpPr>
                    <p:cNvPr id="111" name="フリーフォーム 110"/>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フリーフォーム 11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p:cNvGrpSpPr/>
                  <p:nvPr/>
                </p:nvGrpSpPr>
                <p:grpSpPr>
                  <a:xfrm>
                    <a:off x="3905800" y="3279990"/>
                    <a:ext cx="1430385" cy="1226055"/>
                    <a:chOff x="1045029" y="3250151"/>
                    <a:chExt cx="2926080" cy="2508090"/>
                  </a:xfrm>
                </p:grpSpPr>
                <p:sp>
                  <p:nvSpPr>
                    <p:cNvPr id="109" name="フリーフォーム 10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フリーフォーム 10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p:cNvGrpSpPr/>
                <p:nvPr/>
              </p:nvGrpSpPr>
              <p:grpSpPr>
                <a:xfrm>
                  <a:off x="1063536" y="2886206"/>
                  <a:ext cx="1430386" cy="739588"/>
                  <a:chOff x="1045029" y="3250151"/>
                  <a:chExt cx="4291156" cy="1255894"/>
                </a:xfrm>
              </p:grpSpPr>
              <p:grpSp>
                <p:nvGrpSpPr>
                  <p:cNvPr id="97" name="グループ化 96"/>
                  <p:cNvGrpSpPr/>
                  <p:nvPr/>
                </p:nvGrpSpPr>
                <p:grpSpPr>
                  <a:xfrm>
                    <a:off x="1045029" y="3250151"/>
                    <a:ext cx="1430385" cy="1226055"/>
                    <a:chOff x="1045029" y="3250151"/>
                    <a:chExt cx="2926080" cy="2508090"/>
                  </a:xfrm>
                </p:grpSpPr>
                <p:sp>
                  <p:nvSpPr>
                    <p:cNvPr id="104" name="フリーフォーム 10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フリーフォーム 10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8" name="グループ化 97"/>
                  <p:cNvGrpSpPr/>
                  <p:nvPr/>
                </p:nvGrpSpPr>
                <p:grpSpPr>
                  <a:xfrm>
                    <a:off x="2475412" y="3267465"/>
                    <a:ext cx="1430388" cy="1222737"/>
                    <a:chOff x="1045023" y="3256939"/>
                    <a:chExt cx="2926086" cy="2501302"/>
                  </a:xfrm>
                </p:grpSpPr>
                <p:sp>
                  <p:nvSpPr>
                    <p:cNvPr id="102" name="フリーフォーム 101"/>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フリーフォーム 10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p:cNvGrpSpPr/>
                  <p:nvPr/>
                </p:nvGrpSpPr>
                <p:grpSpPr>
                  <a:xfrm>
                    <a:off x="3905800" y="3279990"/>
                    <a:ext cx="1430385" cy="1226055"/>
                    <a:chOff x="1045029" y="3250151"/>
                    <a:chExt cx="2926080" cy="2508090"/>
                  </a:xfrm>
                </p:grpSpPr>
                <p:sp>
                  <p:nvSpPr>
                    <p:cNvPr id="100" name="フリーフォーム 9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10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34" name="グループ化 133"/>
            <p:cNvGrpSpPr/>
            <p:nvPr/>
          </p:nvGrpSpPr>
          <p:grpSpPr>
            <a:xfrm rot="10800000">
              <a:off x="6823651" y="1320999"/>
              <a:ext cx="286228" cy="1339859"/>
              <a:chOff x="2432792" y="4128485"/>
              <a:chExt cx="286228" cy="1339859"/>
            </a:xfrm>
          </p:grpSpPr>
          <p:sp>
            <p:nvSpPr>
              <p:cNvPr id="132" name="台形 131"/>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雲形吹き出し 132"/>
              <p:cNvSpPr/>
              <p:nvPr/>
            </p:nvSpPr>
            <p:spPr>
              <a:xfrm rot="21370121">
                <a:off x="2432792" y="4128485"/>
                <a:ext cx="286228" cy="655110"/>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rot="10800000">
              <a:off x="4010193" y="1351161"/>
              <a:ext cx="286228" cy="1339859"/>
              <a:chOff x="2432792" y="4128485"/>
              <a:chExt cx="286228" cy="1339859"/>
            </a:xfrm>
          </p:grpSpPr>
          <p:sp>
            <p:nvSpPr>
              <p:cNvPr id="136" name="台形 135"/>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雲形吹き出し 136"/>
              <p:cNvSpPr/>
              <p:nvPr/>
            </p:nvSpPr>
            <p:spPr>
              <a:xfrm rot="21370121">
                <a:off x="2432792" y="4128485"/>
                <a:ext cx="286228" cy="655110"/>
              </a:xfrm>
              <a:prstGeom prst="cloud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正方形/長方形 139"/>
            <p:cNvSpPr/>
            <p:nvPr/>
          </p:nvSpPr>
          <p:spPr>
            <a:xfrm>
              <a:off x="6176559"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1" name="正方形/長方形 140"/>
            <p:cNvSpPr/>
            <p:nvPr/>
          </p:nvSpPr>
          <p:spPr>
            <a:xfrm>
              <a:off x="7223538"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正方形/長方形 141"/>
            <p:cNvSpPr/>
            <p:nvPr/>
          </p:nvSpPr>
          <p:spPr>
            <a:xfrm>
              <a:off x="6176559" y="289885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正方形/長方形 142"/>
            <p:cNvSpPr/>
            <p:nvPr/>
          </p:nvSpPr>
          <p:spPr>
            <a:xfrm>
              <a:off x="7215230" y="2904423"/>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4" name="正方形/長方形 143"/>
            <p:cNvSpPr/>
            <p:nvPr/>
          </p:nvSpPr>
          <p:spPr>
            <a:xfrm>
              <a:off x="6176559" y="3358218"/>
              <a:ext cx="1548662" cy="222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フリーフォーム 145"/>
            <p:cNvSpPr/>
            <p:nvPr/>
          </p:nvSpPr>
          <p:spPr>
            <a:xfrm>
              <a:off x="6772275" y="2524125"/>
              <a:ext cx="171450" cy="885825"/>
            </a:xfrm>
            <a:custGeom>
              <a:avLst/>
              <a:gdLst>
                <a:gd name="connsiteX0" fmla="*/ 171450 w 171450"/>
                <a:gd name="connsiteY0" fmla="*/ 0 h 885825"/>
                <a:gd name="connsiteX1" fmla="*/ 66675 w 171450"/>
                <a:gd name="connsiteY1" fmla="*/ 276225 h 885825"/>
                <a:gd name="connsiteX2" fmla="*/ 19050 w 171450"/>
                <a:gd name="connsiteY2" fmla="*/ 514350 h 885825"/>
                <a:gd name="connsiteX3" fmla="*/ 0 w 171450"/>
                <a:gd name="connsiteY3" fmla="*/ 695325 h 885825"/>
                <a:gd name="connsiteX4" fmla="*/ 19050 w 171450"/>
                <a:gd name="connsiteY4" fmla="*/ 885825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885825">
                  <a:moveTo>
                    <a:pt x="171450" y="0"/>
                  </a:moveTo>
                  <a:cubicBezTo>
                    <a:pt x="131762" y="95250"/>
                    <a:pt x="92075" y="190500"/>
                    <a:pt x="66675" y="276225"/>
                  </a:cubicBezTo>
                  <a:cubicBezTo>
                    <a:pt x="41275" y="361950"/>
                    <a:pt x="30162" y="444500"/>
                    <a:pt x="19050" y="514350"/>
                  </a:cubicBezTo>
                  <a:cubicBezTo>
                    <a:pt x="7938" y="584200"/>
                    <a:pt x="0" y="633413"/>
                    <a:pt x="0" y="695325"/>
                  </a:cubicBezTo>
                  <a:cubicBezTo>
                    <a:pt x="0" y="757237"/>
                    <a:pt x="6350" y="866775"/>
                    <a:pt x="19050" y="88582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矢印コネクタ 150"/>
            <p:cNvCxnSpPr/>
            <p:nvPr/>
          </p:nvCxnSpPr>
          <p:spPr>
            <a:xfrm>
              <a:off x="3764674" y="6186821"/>
              <a:ext cx="31891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直線矢印コネクタ 151"/>
            <p:cNvCxnSpPr/>
            <p:nvPr/>
          </p:nvCxnSpPr>
          <p:spPr>
            <a:xfrm flipH="1" flipV="1">
              <a:off x="3764674" y="4682277"/>
              <a:ext cx="3658" cy="1504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フリーフォーム 153"/>
            <p:cNvSpPr/>
            <p:nvPr/>
          </p:nvSpPr>
          <p:spPr>
            <a:xfrm>
              <a:off x="4010692" y="4912265"/>
              <a:ext cx="2490281" cy="1118931"/>
            </a:xfrm>
            <a:custGeom>
              <a:avLst/>
              <a:gdLst>
                <a:gd name="connsiteX0" fmla="*/ 0 w 2490281"/>
                <a:gd name="connsiteY0" fmla="*/ 1060548 h 1118931"/>
                <a:gd name="connsiteX1" fmla="*/ 58366 w 2490281"/>
                <a:gd name="connsiteY1" fmla="*/ 992454 h 1118931"/>
                <a:gd name="connsiteX2" fmla="*/ 175098 w 2490281"/>
                <a:gd name="connsiteY2" fmla="*/ 233 h 1118931"/>
                <a:gd name="connsiteX3" fmla="*/ 476656 w 2490281"/>
                <a:gd name="connsiteY3" fmla="*/ 1089731 h 1118931"/>
                <a:gd name="connsiteX4" fmla="*/ 729575 w 2490281"/>
                <a:gd name="connsiteY4" fmla="*/ 87782 h 1118931"/>
                <a:gd name="connsiteX5" fmla="*/ 1070043 w 2490281"/>
                <a:gd name="connsiteY5" fmla="*/ 1118914 h 1118931"/>
                <a:gd name="connsiteX6" fmla="*/ 1371600 w 2490281"/>
                <a:gd name="connsiteY6" fmla="*/ 116965 h 1118931"/>
                <a:gd name="connsiteX7" fmla="*/ 1663430 w 2490281"/>
                <a:gd name="connsiteY7" fmla="*/ 1002182 h 1118931"/>
                <a:gd name="connsiteX8" fmla="*/ 1916349 w 2490281"/>
                <a:gd name="connsiteY8" fmla="*/ 340701 h 1118931"/>
                <a:gd name="connsiteX9" fmla="*/ 2140085 w 2490281"/>
                <a:gd name="connsiteY9" fmla="*/ 885450 h 1118931"/>
                <a:gd name="connsiteX10" fmla="*/ 2354094 w 2490281"/>
                <a:gd name="connsiteY10" fmla="*/ 340701 h 1118931"/>
                <a:gd name="connsiteX11" fmla="*/ 2490281 w 2490281"/>
                <a:gd name="connsiteY11" fmla="*/ 729807 h 111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90281" h="1118931">
                  <a:moveTo>
                    <a:pt x="0" y="1060548"/>
                  </a:moveTo>
                  <a:cubicBezTo>
                    <a:pt x="14591" y="1114860"/>
                    <a:pt x="29183" y="1169173"/>
                    <a:pt x="58366" y="992454"/>
                  </a:cubicBezTo>
                  <a:cubicBezTo>
                    <a:pt x="87549" y="815735"/>
                    <a:pt x="105383" y="-15980"/>
                    <a:pt x="175098" y="233"/>
                  </a:cubicBezTo>
                  <a:cubicBezTo>
                    <a:pt x="244813" y="16446"/>
                    <a:pt x="384243" y="1075140"/>
                    <a:pt x="476656" y="1089731"/>
                  </a:cubicBezTo>
                  <a:cubicBezTo>
                    <a:pt x="569069" y="1104322"/>
                    <a:pt x="630677" y="82918"/>
                    <a:pt x="729575" y="87782"/>
                  </a:cubicBezTo>
                  <a:cubicBezTo>
                    <a:pt x="828473" y="92646"/>
                    <a:pt x="963039" y="1114050"/>
                    <a:pt x="1070043" y="1118914"/>
                  </a:cubicBezTo>
                  <a:cubicBezTo>
                    <a:pt x="1177047" y="1123778"/>
                    <a:pt x="1272702" y="136420"/>
                    <a:pt x="1371600" y="116965"/>
                  </a:cubicBezTo>
                  <a:cubicBezTo>
                    <a:pt x="1470498" y="97510"/>
                    <a:pt x="1572639" y="964893"/>
                    <a:pt x="1663430" y="1002182"/>
                  </a:cubicBezTo>
                  <a:cubicBezTo>
                    <a:pt x="1754221" y="1039471"/>
                    <a:pt x="1836907" y="360156"/>
                    <a:pt x="1916349" y="340701"/>
                  </a:cubicBezTo>
                  <a:cubicBezTo>
                    <a:pt x="1995791" y="321246"/>
                    <a:pt x="2067128" y="885450"/>
                    <a:pt x="2140085" y="885450"/>
                  </a:cubicBezTo>
                  <a:cubicBezTo>
                    <a:pt x="2213042" y="885450"/>
                    <a:pt x="2295728" y="366641"/>
                    <a:pt x="2354094" y="340701"/>
                  </a:cubicBezTo>
                  <a:cubicBezTo>
                    <a:pt x="2412460" y="314761"/>
                    <a:pt x="2454613" y="666577"/>
                    <a:pt x="2490281" y="72980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3772893" y="6312330"/>
              <a:ext cx="3130985" cy="369332"/>
            </a:xfrm>
            <a:prstGeom prst="rect">
              <a:avLst/>
            </a:prstGeom>
            <a:noFill/>
          </p:spPr>
          <p:txBody>
            <a:bodyPr wrap="none" rtlCol="0">
              <a:spAutoFit/>
            </a:bodyPr>
            <a:lstStyle/>
            <a:p>
              <a:r>
                <a:rPr kumimoji="1" lang="ja-JP" altLang="en-US" dirty="0"/>
                <a:t>高次高調波と赤外光の時間差</a:t>
              </a:r>
            </a:p>
          </p:txBody>
        </p:sp>
        <p:sp>
          <p:nvSpPr>
            <p:cNvPr id="157" name="テキスト ボックス 156"/>
            <p:cNvSpPr txBox="1"/>
            <p:nvPr/>
          </p:nvSpPr>
          <p:spPr>
            <a:xfrm rot="16200000">
              <a:off x="2643822" y="5249883"/>
              <a:ext cx="1569660" cy="369332"/>
            </a:xfrm>
            <a:prstGeom prst="rect">
              <a:avLst/>
            </a:prstGeom>
            <a:noFill/>
          </p:spPr>
          <p:txBody>
            <a:bodyPr wrap="none" rtlCol="0">
              <a:spAutoFit/>
            </a:bodyPr>
            <a:lstStyle/>
            <a:p>
              <a:r>
                <a:rPr kumimoji="1" lang="ja-JP" altLang="en-US" dirty="0"/>
                <a:t>光電子の収量</a:t>
              </a:r>
            </a:p>
          </p:txBody>
        </p:sp>
        <p:sp>
          <p:nvSpPr>
            <p:cNvPr id="158" name="テキスト ボックス 157"/>
            <p:cNvSpPr txBox="1"/>
            <p:nvPr/>
          </p:nvSpPr>
          <p:spPr>
            <a:xfrm>
              <a:off x="1042022" y="3241893"/>
              <a:ext cx="1614545" cy="646331"/>
            </a:xfrm>
            <a:prstGeom prst="rect">
              <a:avLst/>
            </a:prstGeom>
            <a:noFill/>
          </p:spPr>
          <p:txBody>
            <a:bodyPr wrap="none" rtlCol="0">
              <a:spAutoFit/>
            </a:bodyPr>
            <a:lstStyle/>
            <a:p>
              <a:pPr algn="ctr"/>
              <a:r>
                <a:rPr lang="ja-JP" altLang="en-US" dirty="0" smtClean="0"/>
                <a:t>レーザー光</a:t>
              </a:r>
              <a:endParaRPr lang="en-US" altLang="ja-JP" dirty="0" smtClean="0"/>
            </a:p>
            <a:p>
              <a:pPr algn="ctr"/>
              <a:r>
                <a:rPr kumimoji="1" lang="en-US" altLang="ja-JP" dirty="0" smtClean="0"/>
                <a:t>800nm+400nm</a:t>
              </a:r>
              <a:endParaRPr kumimoji="1" lang="ja-JP" altLang="en-US" dirty="0"/>
            </a:p>
          </p:txBody>
        </p:sp>
        <p:sp>
          <p:nvSpPr>
            <p:cNvPr id="159" name="テキスト ボックス 158"/>
            <p:cNvSpPr txBox="1"/>
            <p:nvPr/>
          </p:nvSpPr>
          <p:spPr>
            <a:xfrm>
              <a:off x="5700072" y="981604"/>
              <a:ext cx="1447832" cy="369332"/>
            </a:xfrm>
            <a:prstGeom prst="rect">
              <a:avLst/>
            </a:prstGeom>
            <a:noFill/>
          </p:spPr>
          <p:txBody>
            <a:bodyPr wrap="none" rtlCol="0">
              <a:spAutoFit/>
            </a:bodyPr>
            <a:lstStyle/>
            <a:p>
              <a:r>
                <a:rPr kumimoji="1" lang="ja-JP" altLang="en-US" dirty="0"/>
                <a:t>アルゴンガス</a:t>
              </a:r>
            </a:p>
          </p:txBody>
        </p:sp>
        <p:sp>
          <p:nvSpPr>
            <p:cNvPr id="160" name="テキスト ボックス 159"/>
            <p:cNvSpPr txBox="1"/>
            <p:nvPr/>
          </p:nvSpPr>
          <p:spPr>
            <a:xfrm>
              <a:off x="3032653" y="3069506"/>
              <a:ext cx="1515158" cy="369332"/>
            </a:xfrm>
            <a:prstGeom prst="rect">
              <a:avLst/>
            </a:prstGeom>
            <a:noFill/>
          </p:spPr>
          <p:txBody>
            <a:bodyPr wrap="none" rtlCol="0">
              <a:spAutoFit/>
            </a:bodyPr>
            <a:lstStyle/>
            <a:p>
              <a:r>
                <a:rPr kumimoji="1" lang="ja-JP" altLang="en-US" dirty="0"/>
                <a:t>クリプトンガス</a:t>
              </a:r>
            </a:p>
          </p:txBody>
        </p:sp>
        <p:cxnSp>
          <p:nvCxnSpPr>
            <p:cNvPr id="162" name="直線コネクタ 161"/>
            <p:cNvCxnSpPr>
              <a:stCxn id="158" idx="0"/>
              <a:endCxn id="34" idx="2"/>
            </p:cNvCxnSpPr>
            <p:nvPr/>
          </p:nvCxnSpPr>
          <p:spPr>
            <a:xfrm flipV="1">
              <a:off x="1849295" y="2366239"/>
              <a:ext cx="332437" cy="875654"/>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a:endCxn id="160" idx="0"/>
            </p:cNvCxnSpPr>
            <p:nvPr/>
          </p:nvCxnSpPr>
          <p:spPr>
            <a:xfrm flipH="1">
              <a:off x="3790232" y="2419924"/>
              <a:ext cx="279963" cy="649582"/>
            </a:xfrm>
            <a:prstGeom prst="line">
              <a:avLst/>
            </a:prstGeom>
          </p:spPr>
          <p:style>
            <a:lnRef idx="1">
              <a:schemeClr val="dk1"/>
            </a:lnRef>
            <a:fillRef idx="0">
              <a:schemeClr val="dk1"/>
            </a:fillRef>
            <a:effectRef idx="0">
              <a:schemeClr val="dk1"/>
            </a:effectRef>
            <a:fontRef idx="minor">
              <a:schemeClr val="tx1"/>
            </a:fontRef>
          </p:style>
        </p:cxnSp>
        <p:sp>
          <p:nvSpPr>
            <p:cNvPr id="165" name="テキスト ボックス 164"/>
            <p:cNvSpPr txBox="1"/>
            <p:nvPr/>
          </p:nvSpPr>
          <p:spPr>
            <a:xfrm>
              <a:off x="4070180" y="3847335"/>
              <a:ext cx="2262158" cy="369332"/>
            </a:xfrm>
            <a:prstGeom prst="rect">
              <a:avLst/>
            </a:prstGeom>
            <a:noFill/>
          </p:spPr>
          <p:txBody>
            <a:bodyPr wrap="none" rtlCol="0">
              <a:spAutoFit/>
            </a:bodyPr>
            <a:lstStyle/>
            <a:p>
              <a:r>
                <a:rPr kumimoji="1" lang="ja-JP" altLang="en-US" dirty="0"/>
                <a:t>高次高調波＋赤外光</a:t>
              </a:r>
            </a:p>
          </p:txBody>
        </p:sp>
        <p:cxnSp>
          <p:nvCxnSpPr>
            <p:cNvPr id="167" name="直線コネクタ 166"/>
            <p:cNvCxnSpPr>
              <a:stCxn id="103" idx="1"/>
              <a:endCxn id="165" idx="0"/>
            </p:cNvCxnSpPr>
            <p:nvPr/>
          </p:nvCxnSpPr>
          <p:spPr>
            <a:xfrm>
              <a:off x="5068497" y="2636451"/>
              <a:ext cx="132762" cy="1210884"/>
            </a:xfrm>
            <a:prstGeom prst="line">
              <a:avLst/>
            </a:prstGeom>
          </p:spPr>
          <p:style>
            <a:lnRef idx="1">
              <a:schemeClr val="dk1"/>
            </a:lnRef>
            <a:fillRef idx="0">
              <a:schemeClr val="dk1"/>
            </a:fillRef>
            <a:effectRef idx="0">
              <a:schemeClr val="dk1"/>
            </a:effectRef>
            <a:fontRef idx="minor">
              <a:schemeClr val="tx1"/>
            </a:fontRef>
          </p:style>
        </p:cxnSp>
        <p:cxnSp>
          <p:nvCxnSpPr>
            <p:cNvPr id="169" name="直線コネクタ 168"/>
            <p:cNvCxnSpPr>
              <a:endCxn id="159" idx="2"/>
            </p:cNvCxnSpPr>
            <p:nvPr/>
          </p:nvCxnSpPr>
          <p:spPr>
            <a:xfrm flipH="1" flipV="1">
              <a:off x="6423988" y="1350936"/>
              <a:ext cx="519746" cy="905190"/>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a:stCxn id="144" idx="3"/>
              <a:endCxn id="173" idx="1"/>
            </p:cNvCxnSpPr>
            <p:nvPr/>
          </p:nvCxnSpPr>
          <p:spPr>
            <a:xfrm>
              <a:off x="7725221" y="3469336"/>
              <a:ext cx="815664" cy="73548"/>
            </a:xfrm>
            <a:prstGeom prst="line">
              <a:avLst/>
            </a:prstGeom>
          </p:spPr>
          <p:style>
            <a:lnRef idx="1">
              <a:schemeClr val="dk1"/>
            </a:lnRef>
            <a:fillRef idx="0">
              <a:schemeClr val="dk1"/>
            </a:fillRef>
            <a:effectRef idx="0">
              <a:schemeClr val="dk1"/>
            </a:effectRef>
            <a:fontRef idx="minor">
              <a:schemeClr val="tx1"/>
            </a:fontRef>
          </p:style>
        </p:cxnSp>
        <p:sp>
          <p:nvSpPr>
            <p:cNvPr id="173" name="テキスト ボックス 172"/>
            <p:cNvSpPr txBox="1"/>
            <p:nvPr/>
          </p:nvSpPr>
          <p:spPr>
            <a:xfrm>
              <a:off x="8540885" y="3358218"/>
              <a:ext cx="2779928" cy="369332"/>
            </a:xfrm>
            <a:prstGeom prst="rect">
              <a:avLst/>
            </a:prstGeom>
            <a:noFill/>
          </p:spPr>
          <p:txBody>
            <a:bodyPr wrap="none" rtlCol="0">
              <a:spAutoFit/>
            </a:bodyPr>
            <a:lstStyle/>
            <a:p>
              <a:r>
                <a:rPr kumimoji="1" lang="ja-JP" altLang="en-US" dirty="0"/>
                <a:t>マイクロチャンネルプレート</a:t>
              </a:r>
            </a:p>
          </p:txBody>
        </p:sp>
        <p:sp>
          <p:nvSpPr>
            <p:cNvPr id="175" name="テキスト ボックス 174"/>
            <p:cNvSpPr txBox="1"/>
            <p:nvPr/>
          </p:nvSpPr>
          <p:spPr>
            <a:xfrm>
              <a:off x="8700521" y="2121283"/>
              <a:ext cx="1338828" cy="369332"/>
            </a:xfrm>
            <a:prstGeom prst="rect">
              <a:avLst/>
            </a:prstGeom>
            <a:noFill/>
          </p:spPr>
          <p:txBody>
            <a:bodyPr wrap="none" rtlCol="0">
              <a:spAutoFit/>
            </a:bodyPr>
            <a:lstStyle/>
            <a:p>
              <a:r>
                <a:rPr kumimoji="1" lang="ja-JP" altLang="en-US" dirty="0"/>
                <a:t>円盤状電極</a:t>
              </a:r>
            </a:p>
          </p:txBody>
        </p:sp>
        <p:cxnSp>
          <p:nvCxnSpPr>
            <p:cNvPr id="177" name="直線コネクタ 176"/>
            <p:cNvCxnSpPr>
              <a:stCxn id="141" idx="3"/>
              <a:endCxn id="175" idx="1"/>
            </p:cNvCxnSpPr>
            <p:nvPr/>
          </p:nvCxnSpPr>
          <p:spPr>
            <a:xfrm>
              <a:off x="7733529" y="2001158"/>
              <a:ext cx="966992" cy="304791"/>
            </a:xfrm>
            <a:prstGeom prst="line">
              <a:avLst/>
            </a:prstGeom>
          </p:spPr>
          <p:style>
            <a:lnRef idx="1">
              <a:schemeClr val="dk1"/>
            </a:lnRef>
            <a:fillRef idx="0">
              <a:schemeClr val="dk1"/>
            </a:fillRef>
            <a:effectRef idx="0">
              <a:schemeClr val="dk1"/>
            </a:effectRef>
            <a:fontRef idx="minor">
              <a:schemeClr val="tx1"/>
            </a:fontRef>
          </p:style>
        </p:cxnSp>
        <p:cxnSp>
          <p:nvCxnSpPr>
            <p:cNvPr id="179" name="直線コネクタ 178"/>
            <p:cNvCxnSpPr>
              <a:stCxn id="143" idx="3"/>
              <a:endCxn id="175" idx="1"/>
            </p:cNvCxnSpPr>
            <p:nvPr/>
          </p:nvCxnSpPr>
          <p:spPr>
            <a:xfrm flipV="1">
              <a:off x="7725221" y="2305949"/>
              <a:ext cx="975300" cy="685863"/>
            </a:xfrm>
            <a:prstGeom prst="line">
              <a:avLst/>
            </a:prstGeom>
          </p:spPr>
          <p:style>
            <a:lnRef idx="1">
              <a:schemeClr val="dk1"/>
            </a:lnRef>
            <a:fillRef idx="0">
              <a:schemeClr val="dk1"/>
            </a:fillRef>
            <a:effectRef idx="0">
              <a:schemeClr val="dk1"/>
            </a:effectRef>
            <a:fontRef idx="minor">
              <a:schemeClr val="tx1"/>
            </a:fontRef>
          </p:style>
        </p:cxnSp>
        <p:cxnSp>
          <p:nvCxnSpPr>
            <p:cNvPr id="181" name="直線矢印コネクタ 180"/>
            <p:cNvCxnSpPr/>
            <p:nvPr/>
          </p:nvCxnSpPr>
          <p:spPr>
            <a:xfrm>
              <a:off x="7360939" y="2229664"/>
              <a:ext cx="0" cy="484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2" name="テキスト ボックス 181"/>
                <p:cNvSpPr txBox="1"/>
                <p:nvPr/>
              </p:nvSpPr>
              <p:spPr>
                <a:xfrm>
                  <a:off x="7365380" y="2278579"/>
                  <a:ext cx="39087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𝑬</m:t>
                        </m:r>
                      </m:oMath>
                    </m:oMathPara>
                  </a14:m>
                  <a:endParaRPr kumimoji="1" lang="ja-JP" altLang="en-US" b="1" dirty="0"/>
                </a:p>
              </p:txBody>
            </p:sp>
          </mc:Choice>
          <mc:Fallback xmlns="">
            <p:sp>
              <p:nvSpPr>
                <p:cNvPr id="182" name="テキスト ボックス 181"/>
                <p:cNvSpPr txBox="1">
                  <a:spLocks noRot="1" noChangeAspect="1" noMove="1" noResize="1" noEditPoints="1" noAdjustHandles="1" noChangeArrowheads="1" noChangeShapeType="1" noTextEdit="1"/>
                </p:cNvSpPr>
                <p:nvPr/>
              </p:nvSpPr>
              <p:spPr>
                <a:xfrm>
                  <a:off x="7365380" y="2278579"/>
                  <a:ext cx="390876" cy="369332"/>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75" name="グループ化 74"/>
            <p:cNvGrpSpPr/>
            <p:nvPr/>
          </p:nvGrpSpPr>
          <p:grpSpPr>
            <a:xfrm>
              <a:off x="1677976" y="2113160"/>
              <a:ext cx="986379" cy="589235"/>
              <a:chOff x="953492" y="2049769"/>
              <a:chExt cx="2860771" cy="722016"/>
            </a:xfrm>
          </p:grpSpPr>
          <p:grpSp>
            <p:nvGrpSpPr>
              <p:cNvPr id="76" name="グループ化 75"/>
              <p:cNvGrpSpPr/>
              <p:nvPr/>
            </p:nvGrpSpPr>
            <p:grpSpPr>
              <a:xfrm>
                <a:off x="953492" y="2049769"/>
                <a:ext cx="1430385" cy="722016"/>
                <a:chOff x="1045029" y="3250151"/>
                <a:chExt cx="2926080" cy="2508090"/>
              </a:xfrm>
            </p:grpSpPr>
            <p:sp>
              <p:nvSpPr>
                <p:cNvPr id="80" name="フリーフォーム 7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フリーフォーム 8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p:nvGrpSpPr>
            <p:grpSpPr>
              <a:xfrm>
                <a:off x="2383878" y="2058010"/>
                <a:ext cx="1430385" cy="713775"/>
                <a:chOff x="1045029" y="3278778"/>
                <a:chExt cx="2926080" cy="2479463"/>
              </a:xfrm>
            </p:grpSpPr>
            <p:sp>
              <p:nvSpPr>
                <p:cNvPr id="78" name="フリーフォーム 7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リーフォーム 7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82" name="グループ化 81"/>
            <p:cNvGrpSpPr/>
            <p:nvPr/>
          </p:nvGrpSpPr>
          <p:grpSpPr>
            <a:xfrm>
              <a:off x="689575" y="2094744"/>
              <a:ext cx="986379" cy="589235"/>
              <a:chOff x="953492" y="2049769"/>
              <a:chExt cx="2860771" cy="722016"/>
            </a:xfrm>
          </p:grpSpPr>
          <p:grpSp>
            <p:nvGrpSpPr>
              <p:cNvPr id="83" name="グループ化 82"/>
              <p:cNvGrpSpPr/>
              <p:nvPr/>
            </p:nvGrpSpPr>
            <p:grpSpPr>
              <a:xfrm>
                <a:off x="953492" y="2049769"/>
                <a:ext cx="1430385" cy="722016"/>
                <a:chOff x="1045029" y="3250151"/>
                <a:chExt cx="2926080" cy="2508090"/>
              </a:xfrm>
            </p:grpSpPr>
            <p:sp>
              <p:nvSpPr>
                <p:cNvPr id="87" name="フリーフォーム 8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フリーフォーム 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p:cNvGrpSpPr/>
              <p:nvPr/>
            </p:nvGrpSpPr>
            <p:grpSpPr>
              <a:xfrm>
                <a:off x="2383878" y="2058010"/>
                <a:ext cx="1430385" cy="713775"/>
                <a:chOff x="1045029" y="3278778"/>
                <a:chExt cx="2926080" cy="2479463"/>
              </a:xfrm>
            </p:grpSpPr>
            <p:sp>
              <p:nvSpPr>
                <p:cNvPr id="85" name="フリーフォーム 84"/>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フリーフォーム 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9" name="正方形/長方形 8"/>
          <p:cNvSpPr/>
          <p:nvPr/>
        </p:nvSpPr>
        <p:spPr>
          <a:xfrm>
            <a:off x="6827784" y="184554"/>
            <a:ext cx="4992521" cy="369332"/>
          </a:xfrm>
          <a:prstGeom prst="rect">
            <a:avLst/>
          </a:prstGeom>
        </p:spPr>
        <p:txBody>
          <a:bodyPr wrap="none">
            <a:spAutoFit/>
          </a:bodyPr>
          <a:lstStyle/>
          <a:p>
            <a:r>
              <a:rPr lang="en-US" altLang="ja-JP" dirty="0"/>
              <a:t>[1]</a:t>
            </a:r>
            <a:r>
              <a:rPr lang="en-US" altLang="ja-JP" dirty="0" err="1"/>
              <a:t>P.Corkum</a:t>
            </a:r>
            <a:r>
              <a:rPr lang="en-US" altLang="ja-JP" dirty="0"/>
              <a:t>:, Phys. Rev. Lett., 71 ‘1993) 1994-1997.</a:t>
            </a:r>
            <a:endParaRPr lang="en-US" altLang="ja-JP" dirty="0"/>
          </a:p>
        </p:txBody>
      </p:sp>
    </p:spTree>
    <p:extLst>
      <p:ext uri="{BB962C8B-B14F-4D97-AF65-F5344CB8AC3E}">
        <p14:creationId xmlns:p14="http://schemas.microsoft.com/office/powerpoint/2010/main" val="307971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sz="5400" dirty="0"/>
              <a:t>2</a:t>
            </a:r>
            <a:r>
              <a:rPr kumimoji="1" lang="ja-JP" altLang="en-US" sz="5400" dirty="0"/>
              <a:t>光子イオン化過程における</a:t>
            </a:r>
            <a:r>
              <a:rPr kumimoji="1" lang="en-US" altLang="ja-JP" sz="5400" dirty="0"/>
              <a:t/>
            </a:r>
            <a:br>
              <a:rPr kumimoji="1" lang="en-US" altLang="ja-JP" sz="5400" dirty="0"/>
            </a:br>
            <a:r>
              <a:rPr kumimoji="1" lang="ja-JP" altLang="en-US" sz="5400" dirty="0"/>
              <a:t>赤外光強度の影響</a:t>
            </a:r>
          </a:p>
        </p:txBody>
      </p:sp>
      <p:sp>
        <p:nvSpPr>
          <p:cNvPr id="5" name="サブタイトル 4"/>
          <p:cNvSpPr>
            <a:spLocks noGrp="1"/>
          </p:cNvSpPr>
          <p:nvPr>
            <p:ph type="subTitle" idx="1"/>
          </p:nvPr>
        </p:nvSpPr>
        <p:spPr/>
        <p:txBody>
          <a:bodyPr/>
          <a:lstStyle/>
          <a:p>
            <a:r>
              <a:rPr lang="ja-JP" altLang="en-US" dirty="0"/>
              <a:t>早稲田大学　先進理工学部　応用物理学科　</a:t>
            </a:r>
            <a:endParaRPr lang="en-US" altLang="ja-JP" dirty="0"/>
          </a:p>
          <a:p>
            <a:r>
              <a:rPr kumimoji="1" lang="en-US" altLang="ja-JP" dirty="0"/>
              <a:t>1Y17B029-3 </a:t>
            </a:r>
            <a:r>
              <a:rPr kumimoji="1" lang="ja-JP" altLang="en-US" dirty="0"/>
              <a:t>河西　剛</a:t>
            </a:r>
            <a:endParaRPr kumimoji="1" lang="en-US" altLang="ja-JP" dirty="0"/>
          </a:p>
          <a:p>
            <a:r>
              <a:rPr lang="ja-JP" altLang="en-US" dirty="0"/>
              <a:t>指導教員</a:t>
            </a:r>
            <a:r>
              <a:rPr lang="en-US" altLang="ja-JP" dirty="0"/>
              <a:t>: </a:t>
            </a:r>
            <a:r>
              <a:rPr lang="ja-JP" altLang="en-US" dirty="0"/>
              <a:t>新倉　弘倫　教授</a:t>
            </a:r>
            <a:endParaRPr kumimoji="1" lang="ja-JP" altLang="en-US" dirty="0"/>
          </a:p>
        </p:txBody>
      </p:sp>
    </p:spTree>
    <p:extLst>
      <p:ext uri="{BB962C8B-B14F-4D97-AF65-F5344CB8AC3E}">
        <p14:creationId xmlns:p14="http://schemas.microsoft.com/office/powerpoint/2010/main" val="311192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a:t>
            </a:r>
          </a:p>
        </p:txBody>
      </p:sp>
      <p:sp>
        <p:nvSpPr>
          <p:cNvPr id="3" name="コンテンツ プレースホルダー 2"/>
          <p:cNvSpPr>
            <a:spLocks noGrp="1"/>
          </p:cNvSpPr>
          <p:nvPr>
            <p:ph idx="1"/>
          </p:nvPr>
        </p:nvSpPr>
        <p:spPr/>
        <p:txBody>
          <a:bodyPr/>
          <a:lstStyle/>
          <a:p>
            <a:r>
              <a:rPr kumimoji="1" lang="ja-JP" altLang="en-US" dirty="0"/>
              <a:t>アト秒ダイナミクスが測定できることが知られている</a:t>
            </a:r>
            <a:r>
              <a:rPr kumimoji="1" lang="en-US" altLang="ja-JP" dirty="0"/>
              <a:t>.</a:t>
            </a:r>
            <a:r>
              <a:rPr kumimoji="1" lang="ja-JP" altLang="en-US" dirty="0"/>
              <a:t>　</a:t>
            </a:r>
          </a:p>
        </p:txBody>
      </p:sp>
    </p:spTree>
    <p:extLst>
      <p:ext uri="{BB962C8B-B14F-4D97-AF65-F5344CB8AC3E}">
        <p14:creationId xmlns:p14="http://schemas.microsoft.com/office/powerpoint/2010/main" val="895250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IR</a:t>
            </a:r>
            <a:r>
              <a:rPr lang="ja-JP" altLang="en-US" dirty="0"/>
              <a:t>の強弱による変化</a:t>
            </a:r>
            <a:endParaRPr lang="en-US" altLang="ja-JP" dirty="0"/>
          </a:p>
          <a:p>
            <a:pPr marL="0" indent="0">
              <a:buNone/>
            </a:pPr>
            <a:r>
              <a:rPr kumimoji="1" lang="ja-JP" altLang="en-US" dirty="0"/>
              <a:t>強くするとエネルギー準位がシュタルクシフトによって変化する</a:t>
            </a:r>
            <a:r>
              <a:rPr lang="en-US" altLang="ja-JP" dirty="0"/>
              <a:t>.</a:t>
            </a:r>
            <a:r>
              <a:rPr lang="ja-JP" altLang="en-US" dirty="0"/>
              <a:t>　シュタルクシフトによって変わるときに，電子の位相と振幅がとのように変わるのかを調べました</a:t>
            </a:r>
            <a:r>
              <a:rPr lang="en-US" altLang="ja-JP" dirty="0"/>
              <a:t>.</a:t>
            </a:r>
            <a:r>
              <a:rPr lang="ja-JP" altLang="en-US" dirty="0"/>
              <a:t>　</a:t>
            </a:r>
            <a:endParaRPr kumimoji="1" lang="en-US" altLang="ja-JP" dirty="0"/>
          </a:p>
        </p:txBody>
      </p:sp>
    </p:spTree>
    <p:extLst>
      <p:ext uri="{BB962C8B-B14F-4D97-AF65-F5344CB8AC3E}">
        <p14:creationId xmlns:p14="http://schemas.microsoft.com/office/powerpoint/2010/main" val="16952160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4.VMI</a:t>
            </a:r>
            <a:r>
              <a:rPr kumimoji="1" lang="ja-JP" altLang="en-US" dirty="0"/>
              <a:t>図</a:t>
            </a:r>
          </a:p>
        </p:txBody>
      </p:sp>
      <p:sp>
        <p:nvSpPr>
          <p:cNvPr id="3" name="コンテンツ プレースホルダー 2"/>
          <p:cNvSpPr>
            <a:spLocks noGrp="1"/>
          </p:cNvSpPr>
          <p:nvPr>
            <p:ph idx="1"/>
          </p:nvPr>
        </p:nvSpPr>
        <p:spPr/>
        <p:txBody>
          <a:bodyPr/>
          <a:lstStyle/>
          <a:p>
            <a:pPr marL="0" indent="0">
              <a:buNone/>
            </a:pPr>
            <a:r>
              <a:rPr kumimoji="1" lang="ja-JP" altLang="en-US" dirty="0"/>
              <a:t>測定された</a:t>
            </a:r>
            <a:r>
              <a:rPr kumimoji="1" lang="en-US" altLang="ja-JP" dirty="0"/>
              <a:t>VMI</a:t>
            </a:r>
            <a:r>
              <a:rPr kumimoji="1" lang="ja-JP" altLang="en-US" dirty="0"/>
              <a:t>の図</a:t>
            </a:r>
            <a:endParaRPr kumimoji="1" lang="en-US" altLang="ja-JP" dirty="0"/>
          </a:p>
          <a:p>
            <a:pPr marL="0" indent="0">
              <a:buNone/>
            </a:pPr>
            <a:r>
              <a:rPr lang="ja-JP" altLang="en-US" dirty="0"/>
              <a:t>・弱いときと強いときの</a:t>
            </a:r>
            <a:r>
              <a:rPr lang="en-US" altLang="ja-JP" dirty="0"/>
              <a:t>VMI</a:t>
            </a:r>
            <a:r>
              <a:rPr lang="ja-JP" altLang="en-US" dirty="0"/>
              <a:t>図を並べて比較</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194434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92752"/>
            <a:ext cx="10515600" cy="497652"/>
          </a:xfrm>
        </p:spPr>
        <p:txBody>
          <a:bodyPr>
            <a:normAutofit fontScale="90000"/>
          </a:bodyPr>
          <a:lstStyle/>
          <a:p>
            <a:r>
              <a:rPr kumimoji="1" lang="ja-JP" altLang="en-US" sz="3000" dirty="0"/>
              <a:t>赤外光の強度変化による影響</a:t>
            </a:r>
          </a:p>
        </p:txBody>
      </p:sp>
      <p:cxnSp>
        <p:nvCxnSpPr>
          <p:cNvPr id="5" name="直線コネクタ 4"/>
          <p:cNvCxnSpPr/>
          <p:nvPr/>
        </p:nvCxnSpPr>
        <p:spPr>
          <a:xfrm>
            <a:off x="3055226" y="4317320"/>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6" name="直線コネクタ 5"/>
          <p:cNvCxnSpPr/>
          <p:nvPr/>
        </p:nvCxnSpPr>
        <p:spPr>
          <a:xfrm>
            <a:off x="3055226" y="1930801"/>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3922609" y="1930801"/>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1947229" y="4471357"/>
            <a:ext cx="1107996" cy="369332"/>
          </a:xfrm>
          <a:prstGeom prst="rect">
            <a:avLst/>
          </a:prstGeom>
          <a:noFill/>
        </p:spPr>
        <p:txBody>
          <a:bodyPr wrap="none" rtlCol="0">
            <a:spAutoFit/>
          </a:bodyPr>
          <a:lstStyle/>
          <a:p>
            <a:r>
              <a:rPr kumimoji="1" lang="ja-JP" altLang="en-US" dirty="0"/>
              <a:t>基底状態</a:t>
            </a:r>
          </a:p>
        </p:txBody>
      </p:sp>
      <p:sp>
        <p:nvSpPr>
          <p:cNvPr id="10" name="テキスト ボックス 9"/>
          <p:cNvSpPr txBox="1"/>
          <p:nvPr/>
        </p:nvSpPr>
        <p:spPr>
          <a:xfrm>
            <a:off x="4062038" y="2981707"/>
            <a:ext cx="1338828" cy="369332"/>
          </a:xfrm>
          <a:prstGeom prst="rect">
            <a:avLst/>
          </a:prstGeom>
          <a:noFill/>
        </p:spPr>
        <p:txBody>
          <a:bodyPr wrap="none" rtlCol="0">
            <a:spAutoFit/>
          </a:bodyPr>
          <a:lstStyle/>
          <a:p>
            <a:r>
              <a:rPr kumimoji="1" lang="ja-JP" altLang="en-US" dirty="0"/>
              <a:t>高次高調波</a:t>
            </a:r>
          </a:p>
        </p:txBody>
      </p:sp>
      <p:cxnSp>
        <p:nvCxnSpPr>
          <p:cNvPr id="11" name="直線コネクタ 10"/>
          <p:cNvCxnSpPr/>
          <p:nvPr/>
        </p:nvCxnSpPr>
        <p:spPr>
          <a:xfrm>
            <a:off x="3055225" y="1460631"/>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矢印コネクタ 11"/>
          <p:cNvCxnSpPr/>
          <p:nvPr/>
        </p:nvCxnSpPr>
        <p:spPr>
          <a:xfrm flipV="1">
            <a:off x="3922609" y="1460631"/>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4243621" y="1511050"/>
            <a:ext cx="1800493" cy="369332"/>
          </a:xfrm>
          <a:prstGeom prst="rect">
            <a:avLst/>
          </a:prstGeom>
          <a:noFill/>
        </p:spPr>
        <p:txBody>
          <a:bodyPr wrap="none" rtlCol="0">
            <a:spAutoFit/>
          </a:bodyPr>
          <a:lstStyle/>
          <a:p>
            <a:r>
              <a:rPr kumimoji="1" lang="ja-JP" altLang="en-US" dirty="0"/>
              <a:t>赤外光（基本波）</a:t>
            </a:r>
          </a:p>
        </p:txBody>
      </p:sp>
      <p:sp>
        <p:nvSpPr>
          <p:cNvPr id="18" name="テキスト ボックス 17"/>
          <p:cNvSpPr txBox="1"/>
          <p:nvPr/>
        </p:nvSpPr>
        <p:spPr>
          <a:xfrm>
            <a:off x="7121622" y="5251335"/>
            <a:ext cx="2710999" cy="369332"/>
          </a:xfrm>
          <a:prstGeom prst="rect">
            <a:avLst/>
          </a:prstGeom>
          <a:noFill/>
        </p:spPr>
        <p:txBody>
          <a:bodyPr wrap="none" rtlCol="0">
            <a:spAutoFit/>
          </a:bodyPr>
          <a:lstStyle/>
          <a:p>
            <a:r>
              <a:rPr lang="ja-JP" altLang="en-US" dirty="0"/>
              <a:t>赤外光の強度が強い場合</a:t>
            </a:r>
            <a:endParaRPr kumimoji="1" lang="ja-JP" altLang="en-US" dirty="0"/>
          </a:p>
        </p:txBody>
      </p:sp>
      <p:cxnSp>
        <p:nvCxnSpPr>
          <p:cNvPr id="19" name="直線コネクタ 18"/>
          <p:cNvCxnSpPr/>
          <p:nvPr/>
        </p:nvCxnSpPr>
        <p:spPr>
          <a:xfrm>
            <a:off x="7609739" y="4685045"/>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7609739" y="2298526"/>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flipV="1">
            <a:off x="8477122" y="2298526"/>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6503523" y="4828182"/>
            <a:ext cx="1107996" cy="369332"/>
          </a:xfrm>
          <a:prstGeom prst="rect">
            <a:avLst/>
          </a:prstGeom>
          <a:noFill/>
        </p:spPr>
        <p:txBody>
          <a:bodyPr wrap="none" rtlCol="0">
            <a:spAutoFit/>
          </a:bodyPr>
          <a:lstStyle/>
          <a:p>
            <a:r>
              <a:rPr kumimoji="1" lang="ja-JP" altLang="en-US" dirty="0"/>
              <a:t>基底状態</a:t>
            </a:r>
          </a:p>
        </p:txBody>
      </p:sp>
      <p:sp>
        <p:nvSpPr>
          <p:cNvPr id="23" name="テキスト ボックス 22"/>
          <p:cNvSpPr txBox="1"/>
          <p:nvPr/>
        </p:nvSpPr>
        <p:spPr>
          <a:xfrm>
            <a:off x="8616551" y="3349432"/>
            <a:ext cx="1338828" cy="369332"/>
          </a:xfrm>
          <a:prstGeom prst="rect">
            <a:avLst/>
          </a:prstGeom>
          <a:noFill/>
        </p:spPr>
        <p:txBody>
          <a:bodyPr wrap="none" rtlCol="0">
            <a:spAutoFit/>
          </a:bodyPr>
          <a:lstStyle/>
          <a:p>
            <a:r>
              <a:rPr kumimoji="1" lang="ja-JP" altLang="en-US" dirty="0"/>
              <a:t>高次高調波</a:t>
            </a:r>
          </a:p>
        </p:txBody>
      </p:sp>
      <p:cxnSp>
        <p:nvCxnSpPr>
          <p:cNvPr id="24" name="直線コネクタ 23"/>
          <p:cNvCxnSpPr/>
          <p:nvPr/>
        </p:nvCxnSpPr>
        <p:spPr>
          <a:xfrm>
            <a:off x="7609738" y="1828356"/>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矢印コネクタ 24"/>
          <p:cNvCxnSpPr/>
          <p:nvPr/>
        </p:nvCxnSpPr>
        <p:spPr>
          <a:xfrm flipV="1">
            <a:off x="8477122" y="1828356"/>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線矢印コネクタ 26"/>
          <p:cNvCxnSpPr/>
          <p:nvPr/>
        </p:nvCxnSpPr>
        <p:spPr>
          <a:xfrm>
            <a:off x="5068850" y="4317320"/>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5068850" y="1943772"/>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5068850" y="1463794"/>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2719509" y="5251335"/>
            <a:ext cx="2710999" cy="369332"/>
          </a:xfrm>
          <a:prstGeom prst="rect">
            <a:avLst/>
          </a:prstGeom>
          <a:noFill/>
        </p:spPr>
        <p:txBody>
          <a:bodyPr wrap="none" rtlCol="0">
            <a:spAutoFit/>
          </a:bodyPr>
          <a:lstStyle/>
          <a:p>
            <a:r>
              <a:rPr lang="ja-JP" altLang="en-US" dirty="0"/>
              <a:t>赤外光の強度が弱い場合</a:t>
            </a:r>
            <a:endParaRPr kumimoji="1" lang="ja-JP" altLang="en-US" dirty="0"/>
          </a:p>
        </p:txBody>
      </p:sp>
      <p:cxnSp>
        <p:nvCxnSpPr>
          <p:cNvPr id="4" name="直線矢印コネクタ 3"/>
          <p:cNvCxnSpPr/>
          <p:nvPr/>
        </p:nvCxnSpPr>
        <p:spPr>
          <a:xfrm flipV="1">
            <a:off x="1733005" y="1092121"/>
            <a:ext cx="0" cy="3592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670053" y="526019"/>
            <a:ext cx="2125903" cy="646331"/>
          </a:xfrm>
          <a:prstGeom prst="rect">
            <a:avLst/>
          </a:prstGeom>
          <a:noFill/>
        </p:spPr>
        <p:txBody>
          <a:bodyPr wrap="none" rtlCol="0">
            <a:spAutoFit/>
          </a:bodyPr>
          <a:lstStyle/>
          <a:p>
            <a:pPr algn="ctr"/>
            <a:r>
              <a:rPr lang="ja-JP" altLang="en-US" dirty="0" smtClean="0"/>
              <a:t>アルゴンに入射する</a:t>
            </a:r>
            <a:endParaRPr lang="en-US" altLang="ja-JP" dirty="0" smtClean="0"/>
          </a:p>
          <a:p>
            <a:pPr algn="ctr"/>
            <a:r>
              <a:rPr lang="ja-JP" altLang="en-US" dirty="0" smtClean="0"/>
              <a:t>光</a:t>
            </a:r>
            <a:r>
              <a:rPr lang="ja-JP" altLang="en-US" dirty="0"/>
              <a:t>の</a:t>
            </a:r>
            <a:r>
              <a:rPr kumimoji="1" lang="ja-JP" altLang="en-US" dirty="0"/>
              <a:t>エネルギー</a:t>
            </a:r>
          </a:p>
        </p:txBody>
      </p:sp>
      <p:sp>
        <p:nvSpPr>
          <p:cNvPr id="13" name="テキスト ボックス 12"/>
          <p:cNvSpPr txBox="1"/>
          <p:nvPr/>
        </p:nvSpPr>
        <p:spPr>
          <a:xfrm>
            <a:off x="5374831" y="3783550"/>
            <a:ext cx="2234907" cy="461665"/>
          </a:xfrm>
          <a:prstGeom prst="rect">
            <a:avLst/>
          </a:prstGeom>
          <a:noFill/>
        </p:spPr>
        <p:txBody>
          <a:bodyPr wrap="none" rtlCol="0">
            <a:spAutoFit/>
          </a:bodyPr>
          <a:lstStyle/>
          <a:p>
            <a:r>
              <a:rPr kumimoji="1" lang="ja-JP" altLang="en-US" sz="2400" b="1" dirty="0"/>
              <a:t>シュタルクシフト</a:t>
            </a:r>
          </a:p>
        </p:txBody>
      </p:sp>
      <p:cxnSp>
        <p:nvCxnSpPr>
          <p:cNvPr id="14" name="直線コネクタ 13">
            <a:extLst>
              <a:ext uri="{FF2B5EF4-FFF2-40B4-BE49-F238E27FC236}">
                <a16:creationId xmlns:a16="http://schemas.microsoft.com/office/drawing/2014/main" xmlns="" id="{734A23B4-8881-43EE-BB12-8D86B3AA68C6}"/>
              </a:ext>
            </a:extLst>
          </p:cNvPr>
          <p:cNvCxnSpPr>
            <a:cxnSpLocks/>
          </p:cNvCxnSpPr>
          <p:nvPr/>
        </p:nvCxnSpPr>
        <p:spPr>
          <a:xfrm>
            <a:off x="1733004" y="2512727"/>
            <a:ext cx="7890359" cy="0"/>
          </a:xfrm>
          <a:prstGeom prst="line">
            <a:avLst/>
          </a:prstGeom>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xmlns="" id="{900D94F6-F80C-4486-A86F-D22E3AC70017}"/>
              </a:ext>
            </a:extLst>
          </p:cNvPr>
          <p:cNvSpPr txBox="1"/>
          <p:nvPr/>
        </p:nvSpPr>
        <p:spPr>
          <a:xfrm>
            <a:off x="523767" y="5808362"/>
            <a:ext cx="11540339" cy="646331"/>
          </a:xfrm>
          <a:prstGeom prst="rect">
            <a:avLst/>
          </a:prstGeom>
          <a:noFill/>
        </p:spPr>
        <p:txBody>
          <a:bodyPr wrap="none" rtlCol="0">
            <a:spAutoFit/>
          </a:bodyPr>
          <a:lstStyle/>
          <a:p>
            <a:r>
              <a:rPr kumimoji="1" lang="ja-JP" altLang="en-US" dirty="0" smtClean="0"/>
              <a:t>・赤外光の強度を変えると，シュタルク効果により電子のエネルギー準位がシフトし，光電子の運動量分布も変化する</a:t>
            </a:r>
            <a:r>
              <a:rPr kumimoji="1" lang="en-US" altLang="ja-JP" dirty="0" smtClean="0"/>
              <a:t>. </a:t>
            </a:r>
          </a:p>
          <a:p>
            <a:r>
              <a:rPr kumimoji="1" lang="ja-JP" altLang="en-US" dirty="0" smtClean="0"/>
              <a:t>・</a:t>
            </a:r>
            <a:r>
              <a:rPr kumimoji="1" lang="en-US" altLang="ja-JP" dirty="0" err="1" smtClean="0"/>
              <a:t>J.Phys</a:t>
            </a:r>
            <a:r>
              <a:rPr kumimoji="1" lang="en-US" altLang="ja-JP" dirty="0"/>
              <a:t>. B. 53 134002 (2020)</a:t>
            </a:r>
            <a:r>
              <a:rPr kumimoji="1" lang="ja-JP" altLang="en-US" dirty="0" smtClean="0"/>
              <a:t>では</a:t>
            </a:r>
            <a:r>
              <a:rPr lang="ja-JP" altLang="en-US" dirty="0"/>
              <a:t>赤外</a:t>
            </a:r>
            <a:r>
              <a:rPr kumimoji="1" lang="ja-JP" altLang="en-US" dirty="0" smtClean="0"/>
              <a:t>光</a:t>
            </a:r>
            <a:r>
              <a:rPr kumimoji="1" lang="ja-JP" altLang="en-US" dirty="0"/>
              <a:t>の強度の違いにより、異なる準</a:t>
            </a:r>
            <a:r>
              <a:rPr kumimoji="1" lang="ja-JP" altLang="en-US" dirty="0" smtClean="0"/>
              <a:t>位</a:t>
            </a:r>
            <a:r>
              <a:rPr lang="ja-JP" altLang="en-US" dirty="0" smtClean="0"/>
              <a:t>へ励起することが確認されている</a:t>
            </a:r>
            <a:r>
              <a:rPr lang="en-US" altLang="ja-JP" dirty="0" smtClean="0"/>
              <a:t>. </a:t>
            </a:r>
            <a:endParaRPr kumimoji="1" lang="en-US" altLang="ja-JP" dirty="0"/>
          </a:p>
        </p:txBody>
      </p:sp>
      <mc:AlternateContent xmlns:mc="http://schemas.openxmlformats.org/markup-compatibility/2006">
        <mc:Choice xmlns:a14="http://schemas.microsoft.com/office/drawing/2010/main" Requires="a14">
          <p:sp>
            <p:nvSpPr>
              <p:cNvPr id="17" name="テキスト ボックス 16"/>
              <p:cNvSpPr txBox="1"/>
              <p:nvPr/>
            </p:nvSpPr>
            <p:spPr>
              <a:xfrm>
                <a:off x="34396" y="2328061"/>
                <a:ext cx="169860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=15.8 [</m:t>
                      </m:r>
                      <m:r>
                        <a:rPr kumimoji="1" lang="en-US" altLang="ja-JP" b="0" i="1" smtClean="0">
                          <a:latin typeface="Cambria Math" panose="02040503050406030204" pitchFamily="18" charset="0"/>
                        </a:rPr>
                        <m:t>𝑒𝑉</m:t>
                      </m:r>
                      <m:r>
                        <a:rPr kumimoji="1" lang="en-US" altLang="ja-JP" b="0" i="1" smtClean="0">
                          <a:latin typeface="Cambria Math" panose="02040503050406030204" pitchFamily="18" charset="0"/>
                        </a:rPr>
                        <m:t>]</m:t>
                      </m:r>
                    </m:oMath>
                  </m:oMathPara>
                </a14:m>
                <a:endParaRPr kumimoji="1" lang="ja-JP" altLang="en-US"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34396" y="2328061"/>
                <a:ext cx="1698607" cy="369332"/>
              </a:xfrm>
              <a:prstGeom prst="rect">
                <a:avLst/>
              </a:prstGeom>
              <a:blipFill rotWithShape="0">
                <a:blip r:embed="rId3"/>
                <a:stretch>
                  <a:fillRect b="-16667"/>
                </a:stretch>
              </a:blipFill>
            </p:spPr>
            <p:txBody>
              <a:bodyPr/>
              <a:lstStyle/>
              <a:p>
                <a:r>
                  <a:rPr lang="ja-JP" altLang="en-US">
                    <a:noFill/>
                  </a:rPr>
                  <a:t> </a:t>
                </a:r>
              </a:p>
            </p:txBody>
          </p:sp>
        </mc:Fallback>
      </mc:AlternateContent>
      <p:cxnSp>
        <p:nvCxnSpPr>
          <p:cNvPr id="32" name="直線矢印コネクタ 31"/>
          <p:cNvCxnSpPr/>
          <p:nvPr/>
        </p:nvCxnSpPr>
        <p:spPr>
          <a:xfrm>
            <a:off x="3248297" y="1460631"/>
            <a:ext cx="0" cy="10520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9479280" y="1836487"/>
            <a:ext cx="0" cy="67624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606767" y="553568"/>
            <a:ext cx="2204450" cy="369332"/>
          </a:xfrm>
          <a:prstGeom prst="rect">
            <a:avLst/>
          </a:prstGeom>
          <a:noFill/>
        </p:spPr>
        <p:txBody>
          <a:bodyPr wrap="none" rtlCol="0">
            <a:spAutoFit/>
          </a:bodyPr>
          <a:lstStyle/>
          <a:p>
            <a:r>
              <a:rPr lang="ja-JP" altLang="en-US" dirty="0"/>
              <a:t>光</a:t>
            </a:r>
            <a:r>
              <a:rPr lang="ja-JP" altLang="en-US" dirty="0" smtClean="0"/>
              <a:t>電子</a:t>
            </a:r>
            <a:r>
              <a:rPr lang="ja-JP" altLang="en-US" dirty="0"/>
              <a:t>のエネルギー</a:t>
            </a:r>
            <a:endParaRPr kumimoji="1" lang="ja-JP" altLang="en-US" dirty="0"/>
          </a:p>
        </p:txBody>
      </p:sp>
      <p:cxnSp>
        <p:nvCxnSpPr>
          <p:cNvPr id="39" name="直線コネクタ 38"/>
          <p:cNvCxnSpPr>
            <a:endCxn id="37" idx="2"/>
          </p:cNvCxnSpPr>
          <p:nvPr/>
        </p:nvCxnSpPr>
        <p:spPr>
          <a:xfrm flipV="1">
            <a:off x="3248297" y="922900"/>
            <a:ext cx="3460695" cy="812132"/>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p:cNvCxnSpPr>
            <a:endCxn id="37" idx="2"/>
          </p:cNvCxnSpPr>
          <p:nvPr/>
        </p:nvCxnSpPr>
        <p:spPr>
          <a:xfrm flipH="1" flipV="1">
            <a:off x="6708992" y="922900"/>
            <a:ext cx="2770288" cy="113126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45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4952" y="54105"/>
            <a:ext cx="10515600" cy="453962"/>
          </a:xfrm>
        </p:spPr>
        <p:txBody>
          <a:bodyPr>
            <a:normAutofit fontScale="90000"/>
          </a:bodyPr>
          <a:lstStyle/>
          <a:p>
            <a:r>
              <a:rPr kumimoji="1" lang="en-US" altLang="ja-JP" sz="3200" dirty="0"/>
              <a:t>Velocity Map </a:t>
            </a:r>
            <a:r>
              <a:rPr kumimoji="1" lang="en-US" altLang="ja-JP" sz="3200" dirty="0" smtClean="0"/>
              <a:t>Imaging</a:t>
            </a:r>
            <a:r>
              <a:rPr kumimoji="1" lang="ja-JP" altLang="en-US" sz="3200" dirty="0" smtClean="0"/>
              <a:t>（</a:t>
            </a:r>
            <a:r>
              <a:rPr kumimoji="1" lang="en-US" altLang="ja-JP" sz="3200" dirty="0" smtClean="0"/>
              <a:t>VMI</a:t>
            </a:r>
            <a:r>
              <a:rPr kumimoji="1" lang="ja-JP" altLang="en-US" sz="3200" dirty="0" smtClean="0"/>
              <a:t>）図</a:t>
            </a:r>
            <a:endParaRPr kumimoji="1" lang="ja-JP" altLang="en-US" sz="3200" dirty="0"/>
          </a:p>
        </p:txBody>
      </p:sp>
      <p:grpSp>
        <p:nvGrpSpPr>
          <p:cNvPr id="34" name="グループ化 33"/>
          <p:cNvGrpSpPr/>
          <p:nvPr/>
        </p:nvGrpSpPr>
        <p:grpSpPr>
          <a:xfrm>
            <a:off x="239873" y="660711"/>
            <a:ext cx="6793226" cy="3013540"/>
            <a:chOff x="239873" y="621800"/>
            <a:chExt cx="7772147" cy="3627020"/>
          </a:xfrm>
        </p:grpSpPr>
        <p:cxnSp>
          <p:nvCxnSpPr>
            <p:cNvPr id="4" name="直線コネクタ 3"/>
            <p:cNvCxnSpPr/>
            <p:nvPr/>
          </p:nvCxnSpPr>
          <p:spPr>
            <a:xfrm>
              <a:off x="4041293" y="677049"/>
              <a:ext cx="0" cy="3484469"/>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5" name="テキスト ボックス 4"/>
            <p:cNvSpPr txBox="1"/>
            <p:nvPr/>
          </p:nvSpPr>
          <p:spPr>
            <a:xfrm>
              <a:off x="4652830" y="3804301"/>
              <a:ext cx="211351" cy="444519"/>
            </a:xfrm>
            <a:prstGeom prst="rect">
              <a:avLst/>
            </a:prstGeom>
            <a:noFill/>
          </p:spPr>
          <p:txBody>
            <a:bodyPr wrap="none" rtlCol="0">
              <a:spAutoFit/>
            </a:bodyPr>
            <a:lstStyle/>
            <a:p>
              <a:endParaRPr kumimoji="1" lang="ja-JP" altLang="en-US" dirty="0"/>
            </a:p>
          </p:txBody>
        </p:sp>
        <p:sp>
          <p:nvSpPr>
            <p:cNvPr id="6" name="テキスト ボックス 5"/>
            <p:cNvSpPr txBox="1"/>
            <p:nvPr/>
          </p:nvSpPr>
          <p:spPr>
            <a:xfrm>
              <a:off x="480337" y="3793866"/>
              <a:ext cx="211351" cy="444519"/>
            </a:xfrm>
            <a:prstGeom prst="rect">
              <a:avLst/>
            </a:prstGeom>
            <a:noFill/>
          </p:spPr>
          <p:txBody>
            <a:bodyPr wrap="none" rtlCol="0">
              <a:spAutoFit/>
            </a:bodyPr>
            <a:lstStyle/>
            <a:p>
              <a:endParaRPr lang="en-US" altLang="ja-JP" dirty="0"/>
            </a:p>
          </p:txBody>
        </p:sp>
        <p:grpSp>
          <p:nvGrpSpPr>
            <p:cNvPr id="27" name="グループ化 26"/>
            <p:cNvGrpSpPr/>
            <p:nvPr/>
          </p:nvGrpSpPr>
          <p:grpSpPr>
            <a:xfrm>
              <a:off x="239873" y="706232"/>
              <a:ext cx="3355490" cy="3151762"/>
              <a:chOff x="1518067" y="1420238"/>
              <a:chExt cx="3820753" cy="3752013"/>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4999" y="1690688"/>
                <a:ext cx="2970737" cy="2970737"/>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4999" y="1732043"/>
                <a:ext cx="2970737" cy="2970737"/>
              </a:xfrm>
              <a:prstGeom prst="rect">
                <a:avLst/>
              </a:prstGeom>
            </p:spPr>
          </p:pic>
          <p:cxnSp>
            <p:nvCxnSpPr>
              <p:cNvPr id="13" name="直線矢印コネクタ 12"/>
              <p:cNvCxnSpPr/>
              <p:nvPr/>
            </p:nvCxnSpPr>
            <p:spPr>
              <a:xfrm>
                <a:off x="1824999" y="1585609"/>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p:nvPr/>
            </p:nvCxnSpPr>
            <p:spPr>
              <a:xfrm rot="5400000">
                <a:off x="216692" y="3217412"/>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4970834" y="142023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970834" y="1420238"/>
                    <a:ext cx="367986" cy="369332"/>
                  </a:xfrm>
                  <a:prstGeom prst="rect">
                    <a:avLst/>
                  </a:prstGeom>
                  <a:blipFill rotWithShape="0">
                    <a:blip r:embed="rId5"/>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518067" y="4802919"/>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518067" y="4802919"/>
                    <a:ext cx="371384" cy="369332"/>
                  </a:xfrm>
                  <a:prstGeom prst="rect">
                    <a:avLst/>
                  </a:prstGeom>
                  <a:blipFill rotWithShape="0">
                    <a:blip r:embed="rId6"/>
                    <a:stretch>
                      <a:fillRect r="-6383" b="-47727"/>
                    </a:stretch>
                  </a:blipFill>
                </p:spPr>
                <p:txBody>
                  <a:bodyPr/>
                  <a:lstStyle/>
                  <a:p>
                    <a:r>
                      <a:rPr lang="ja-JP" altLang="en-US">
                        <a:noFill/>
                      </a:rPr>
                      <a:t> </a:t>
                    </a:r>
                  </a:p>
                </p:txBody>
              </p:sp>
            </mc:Fallback>
          </mc:AlternateContent>
          <p:sp>
            <p:nvSpPr>
              <p:cNvPr id="25" name="正方形/長方形 24"/>
              <p:cNvSpPr/>
              <p:nvPr/>
            </p:nvSpPr>
            <p:spPr>
              <a:xfrm>
                <a:off x="1824999" y="3268494"/>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p:cNvGrpSpPr/>
            <p:nvPr/>
          </p:nvGrpSpPr>
          <p:grpSpPr>
            <a:xfrm>
              <a:off x="4717597" y="621800"/>
              <a:ext cx="3294423" cy="3150292"/>
              <a:chOff x="6775867" y="1370797"/>
              <a:chExt cx="3820753" cy="3752013"/>
            </a:xfrm>
          </p:grpSpPr>
          <p:pic>
            <p:nvPicPr>
              <p:cNvPr id="9" name="図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82799" y="1690687"/>
                <a:ext cx="2970737" cy="2970737"/>
              </a:xfrm>
              <a:prstGeom prst="rect">
                <a:avLst/>
              </a:prstGeom>
            </p:spPr>
          </p:pic>
          <p:cxnSp>
            <p:nvCxnSpPr>
              <p:cNvPr id="21" name="直線矢印コネクタ 20"/>
              <p:cNvCxnSpPr/>
              <p:nvPr/>
            </p:nvCxnSpPr>
            <p:spPr>
              <a:xfrm>
                <a:off x="7082799" y="1536168"/>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p:nvPr/>
            </p:nvCxnSpPr>
            <p:spPr>
              <a:xfrm rot="5400000">
                <a:off x="5474492" y="3167971"/>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p:cNvSpPr txBox="1"/>
                  <p:nvPr/>
                </p:nvSpPr>
                <p:spPr>
                  <a:xfrm>
                    <a:off x="10228634" y="137079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10228634" y="1370797"/>
                    <a:ext cx="367986" cy="369332"/>
                  </a:xfrm>
                  <a:prstGeom prst="rect">
                    <a:avLst/>
                  </a:prstGeom>
                  <a:blipFill rotWithShape="0">
                    <a:blip r:embed="rId8"/>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775867" y="475347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775867" y="4753478"/>
                    <a:ext cx="371384" cy="369332"/>
                  </a:xfrm>
                  <a:prstGeom prst="rect">
                    <a:avLst/>
                  </a:prstGeom>
                  <a:blipFill rotWithShape="0">
                    <a:blip r:embed="rId9"/>
                    <a:stretch>
                      <a:fillRect r="-8696" b="-48837"/>
                    </a:stretch>
                  </a:blipFill>
                </p:spPr>
                <p:txBody>
                  <a:bodyPr/>
                  <a:lstStyle/>
                  <a:p>
                    <a:r>
                      <a:rPr lang="ja-JP" altLang="en-US">
                        <a:noFill/>
                      </a:rPr>
                      <a:t> </a:t>
                    </a:r>
                  </a:p>
                </p:txBody>
              </p:sp>
            </mc:Fallback>
          </mc:AlternateContent>
          <p:sp>
            <p:nvSpPr>
              <p:cNvPr id="26" name="正方形/長方形 25"/>
              <p:cNvSpPr/>
              <p:nvPr/>
            </p:nvSpPr>
            <p:spPr>
              <a:xfrm>
                <a:off x="7099151" y="3217411"/>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33" name="図 32"/>
          <p:cNvPicPr>
            <a:picLocks noChangeAspect="1"/>
          </p:cNvPicPr>
          <p:nvPr/>
        </p:nvPicPr>
        <p:blipFill>
          <a:blip r:embed="rId10"/>
          <a:stretch>
            <a:fillRect/>
          </a:stretch>
        </p:blipFill>
        <p:spPr>
          <a:xfrm>
            <a:off x="239873" y="3920181"/>
            <a:ext cx="7091463" cy="2511138"/>
          </a:xfrm>
          <a:prstGeom prst="rect">
            <a:avLst/>
          </a:prstGeom>
        </p:spPr>
      </p:pic>
      <p:cxnSp>
        <p:nvCxnSpPr>
          <p:cNvPr id="37" name="直線コネクタ 36"/>
          <p:cNvCxnSpPr/>
          <p:nvPr/>
        </p:nvCxnSpPr>
        <p:spPr>
          <a:xfrm flipV="1">
            <a:off x="5690681" y="4516013"/>
            <a:ext cx="2159540" cy="680214"/>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V="1">
            <a:off x="5690681" y="5771481"/>
            <a:ext cx="2159540" cy="86067"/>
          </a:xfrm>
          <a:prstGeom prst="line">
            <a:avLst/>
          </a:prstGeom>
        </p:spPr>
        <p:style>
          <a:lnRef idx="1">
            <a:schemeClr val="dk1"/>
          </a:lnRef>
          <a:fillRef idx="0">
            <a:schemeClr val="dk1"/>
          </a:fillRef>
          <a:effectRef idx="0">
            <a:schemeClr val="dk1"/>
          </a:effectRef>
          <a:fontRef idx="minor">
            <a:schemeClr val="tx1"/>
          </a:fontRef>
        </p:style>
      </p:cxnSp>
      <p:pic>
        <p:nvPicPr>
          <p:cNvPr id="43" name="図 42"/>
          <p:cNvPicPr>
            <a:picLocks noChangeAspect="1"/>
          </p:cNvPicPr>
          <p:nvPr/>
        </p:nvPicPr>
        <p:blipFill>
          <a:blip r:embed="rId11"/>
          <a:stretch>
            <a:fillRect/>
          </a:stretch>
        </p:blipFill>
        <p:spPr>
          <a:xfrm>
            <a:off x="7850221" y="3636040"/>
            <a:ext cx="2334127" cy="3043434"/>
          </a:xfrm>
          <a:prstGeom prst="rect">
            <a:avLst/>
          </a:prstGeom>
          <a:ln>
            <a:solidFill>
              <a:schemeClr val="tx1"/>
            </a:solidFill>
          </a:ln>
        </p:spPr>
      </p:pic>
      <p:sp>
        <p:nvSpPr>
          <p:cNvPr id="44" name="正方形/長方形 43"/>
          <p:cNvSpPr/>
          <p:nvPr/>
        </p:nvSpPr>
        <p:spPr>
          <a:xfrm>
            <a:off x="4546067" y="4773839"/>
            <a:ext cx="1144614" cy="1492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p:nvPr/>
        </p:nvCxnSpPr>
        <p:spPr>
          <a:xfrm>
            <a:off x="9083659" y="4050775"/>
            <a:ext cx="0" cy="20782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9181291" y="4050775"/>
            <a:ext cx="0" cy="20782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テキスト ボックス 52"/>
              <p:cNvSpPr txBox="1"/>
              <p:nvPr/>
            </p:nvSpPr>
            <p:spPr>
              <a:xfrm>
                <a:off x="7331336" y="2421143"/>
                <a:ext cx="4429674" cy="1021340"/>
              </a:xfrm>
              <a:prstGeom prst="rect">
                <a:avLst/>
              </a:prstGeom>
              <a:noFill/>
              <a:ln>
                <a:solidFill>
                  <a:schemeClr val="tx1"/>
                </a:solid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lang="ja-JP" altLang="en-US" sz="2400" i="1">
                              <a:latin typeface="Cambria Math" panose="02040503050406030204" pitchFamily="18" charset="0"/>
                            </a:rPr>
                            <m:t>シフト量</m:t>
                          </m:r>
                          <m:r>
                            <a:rPr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𝑢</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=9.34</m:t>
                      </m:r>
                      <m:r>
                        <a:rPr lang="en-US" altLang="ja-JP" sz="2400" i="1">
                          <a:latin typeface="Cambria Math" panose="02040503050406030204" pitchFamily="18" charset="0"/>
                        </a:rPr>
                        <m:t>×</m:t>
                      </m:r>
                      <m:sSup>
                        <m:sSupPr>
                          <m:ctrlPr>
                            <a:rPr kumimoji="1" lang="en-US" altLang="ja-JP" sz="2400" b="0" i="1" dirty="0" smtClean="0">
                              <a:latin typeface="Cambria Math" panose="02040503050406030204" pitchFamily="18" charset="0"/>
                            </a:rPr>
                          </m:ctrlPr>
                        </m:sSupPr>
                        <m:e>
                          <m:r>
                            <m:rPr>
                              <m:sty m:val="p"/>
                            </m:rPr>
                            <a:rPr kumimoji="1" lang="en-US" altLang="ja-JP" sz="2400" i="1" dirty="0" smtClean="0">
                              <a:latin typeface="Cambria Math" panose="02040503050406030204" pitchFamily="18" charset="0"/>
                            </a:rPr>
                            <m:t>λ</m:t>
                          </m:r>
                        </m:e>
                        <m:sup>
                          <m:r>
                            <a:rPr kumimoji="1" lang="en-US" altLang="ja-JP" sz="2400" b="0" i="1" dirty="0" smtClean="0">
                              <a:latin typeface="Cambria Math" panose="02040503050406030204" pitchFamily="18" charset="0"/>
                            </a:rPr>
                            <m:t>2</m:t>
                          </m:r>
                        </m:sup>
                      </m:sSup>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𝐼</m:t>
                      </m:r>
                      <m:r>
                        <a:rPr lang="en-US" altLang="ja-JP" sz="2400" b="0" i="1" dirty="0" smtClean="0">
                          <a:latin typeface="Cambria Math" panose="02040503050406030204" pitchFamily="18" charset="0"/>
                        </a:rPr>
                        <m:t> [</m:t>
                      </m:r>
                      <m:r>
                        <a:rPr lang="en-US" altLang="ja-JP" sz="2400" b="0" i="1" dirty="0" smtClean="0">
                          <a:latin typeface="Cambria Math" panose="02040503050406030204" pitchFamily="18" charset="0"/>
                        </a:rPr>
                        <m:t>𝑒𝑉</m:t>
                      </m:r>
                      <m:r>
                        <a:rPr lang="en-US" altLang="ja-JP" sz="2400" b="0" i="1" dirty="0" smtClean="0">
                          <a:latin typeface="Cambria Math" panose="02040503050406030204" pitchFamily="18" charset="0"/>
                        </a:rPr>
                        <m:t>]</m:t>
                      </m:r>
                    </m:oMath>
                  </m:oMathPara>
                </a14:m>
                <a:endParaRPr kumimoji="1" lang="en-US" altLang="ja-JP" dirty="0"/>
              </a:p>
              <a:p>
                <a:pPr algn="ctr"/>
                <a:r>
                  <a:rPr kumimoji="1" lang="en-US" altLang="ja-JP" dirty="0"/>
                  <a:t> </a:t>
                </a:r>
                <a14:m>
                  <m:oMath xmlns:m="http://schemas.openxmlformats.org/officeDocument/2006/math">
                    <m:r>
                      <m:rPr>
                        <m:sty m:val="p"/>
                      </m:rPr>
                      <a:rPr lang="en-US" altLang="ja-JP" i="1" dirty="0">
                        <a:latin typeface="Cambria Math" panose="02040503050406030204" pitchFamily="18" charset="0"/>
                      </a:rPr>
                      <m:t>λ</m:t>
                    </m:r>
                  </m:oMath>
                </a14:m>
                <a:r>
                  <a:rPr kumimoji="1" lang="en-US" altLang="ja-JP" dirty="0"/>
                  <a:t>:</a:t>
                </a:r>
                <a:r>
                  <a:rPr lang="ja-JP" altLang="en-US" dirty="0"/>
                  <a:t>レーザー光の波長</a:t>
                </a:r>
                <a:r>
                  <a:rPr lang="en-US" altLang="ja-JP" dirty="0"/>
                  <a:t>[</a:t>
                </a:r>
                <a:r>
                  <a:rPr lang="en-US" altLang="ja-JP" dirty="0" err="1"/>
                  <a:t>μm</a:t>
                </a:r>
                <a:r>
                  <a:rPr lang="en-US" altLang="ja-JP" dirty="0"/>
                  <a:t>]</a:t>
                </a:r>
              </a:p>
              <a:p>
                <a:pPr algn="ctr"/>
                <a14:m>
                  <m:oMath xmlns:m="http://schemas.openxmlformats.org/officeDocument/2006/math">
                    <m:r>
                      <a:rPr lang="en-US" altLang="ja-JP" i="1" dirty="0">
                        <a:latin typeface="Cambria Math" panose="02040503050406030204" pitchFamily="18" charset="0"/>
                      </a:rPr>
                      <m:t>𝐼</m:t>
                    </m:r>
                  </m:oMath>
                </a14:m>
                <a:r>
                  <a:rPr kumimoji="1" lang="en-US" altLang="ja-JP" dirty="0"/>
                  <a:t>:</a:t>
                </a:r>
                <a:r>
                  <a:rPr kumimoji="1" lang="ja-JP" altLang="en-US" dirty="0"/>
                  <a:t>レーザー光の強度</a:t>
                </a:r>
                <a:r>
                  <a:rPr kumimoji="1" lang="en-US" altLang="ja-JP" dirty="0"/>
                  <a:t>[</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14</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r>
                      <a:rPr lang="en-US" altLang="ja-JP" b="0" i="1" dirty="0" smtClean="0">
                        <a:latin typeface="Cambria Math" panose="02040503050406030204" pitchFamily="18" charset="0"/>
                      </a:rPr>
                      <m:t>]</m:t>
                    </m:r>
                  </m:oMath>
                </a14:m>
                <a:endParaRPr kumimoji="1" lang="ja-JP" altLang="en-US" dirty="0"/>
              </a:p>
            </p:txBody>
          </p:sp>
        </mc:Choice>
        <mc:Fallback>
          <p:sp>
            <p:nvSpPr>
              <p:cNvPr id="53" name="テキスト ボックス 52"/>
              <p:cNvSpPr txBox="1">
                <a:spLocks noRot="1" noChangeAspect="1" noMove="1" noResize="1" noEditPoints="1" noAdjustHandles="1" noChangeArrowheads="1" noChangeShapeType="1" noTextEdit="1"/>
              </p:cNvSpPr>
              <p:nvPr/>
            </p:nvSpPr>
            <p:spPr>
              <a:xfrm>
                <a:off x="7331336" y="2421143"/>
                <a:ext cx="4429674" cy="1021340"/>
              </a:xfrm>
              <a:prstGeom prst="rect">
                <a:avLst/>
              </a:prstGeom>
              <a:blipFill rotWithShape="0">
                <a:blip r:embed="rId12"/>
                <a:stretch>
                  <a:fillRect b="-11176"/>
                </a:stretch>
              </a:blipFill>
              <a:ln>
                <a:solidFill>
                  <a:schemeClr val="tx1"/>
                </a:solidFill>
              </a:ln>
            </p:spPr>
            <p:txBody>
              <a:bodyPr/>
              <a:lstStyle/>
              <a:p>
                <a:r>
                  <a:rPr lang="ja-JP" altLang="en-US">
                    <a:noFill/>
                  </a:rPr>
                  <a:t> </a:t>
                </a:r>
              </a:p>
            </p:txBody>
          </p:sp>
        </mc:Fallback>
      </mc:AlternateContent>
      <p:cxnSp>
        <p:nvCxnSpPr>
          <p:cNvPr id="10" name="直線矢印コネクタ 9"/>
          <p:cNvCxnSpPr/>
          <p:nvPr/>
        </p:nvCxnSpPr>
        <p:spPr>
          <a:xfrm>
            <a:off x="9005901" y="3938770"/>
            <a:ext cx="22580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テキスト ボックス 10"/>
              <p:cNvSpPr txBox="1"/>
              <p:nvPr/>
            </p:nvSpPr>
            <p:spPr>
              <a:xfrm>
                <a:off x="8575724" y="3601716"/>
                <a:ext cx="1311961" cy="3794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シフト量</m:t>
                          </m:r>
                          <m:r>
                            <a:rPr lang="en-US" altLang="ja-JP" i="1">
                              <a:latin typeface="Cambria Math" panose="02040503050406030204" pitchFamily="18" charset="0"/>
                            </a:rPr>
                            <m:t> </m:t>
                          </m:r>
                          <m:r>
                            <a:rPr lang="en-US" altLang="ja-JP" i="1">
                              <a:latin typeface="Cambria Math" panose="02040503050406030204" pitchFamily="18" charset="0"/>
                            </a:rPr>
                            <m:t>𝑢</m:t>
                          </m:r>
                        </m:e>
                        <m:sub>
                          <m:r>
                            <a:rPr lang="en-US" altLang="ja-JP" i="1">
                              <a:latin typeface="Cambria Math" panose="02040503050406030204" pitchFamily="18" charset="0"/>
                            </a:rPr>
                            <m:t>𝑝</m:t>
                          </m:r>
                        </m:sub>
                      </m:sSub>
                    </m:oMath>
                  </m:oMathPara>
                </a14:m>
                <a:endParaRPr kumimoji="1" lang="ja-JP" altLang="en-US"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8575724" y="3601716"/>
                <a:ext cx="1311961" cy="379492"/>
              </a:xfrm>
              <a:prstGeom prst="rect">
                <a:avLst/>
              </a:prstGeom>
              <a:blipFill rotWithShape="0">
                <a:blip r:embed="rId13"/>
                <a:stretch>
                  <a:fillRect b="-6452"/>
                </a:stretch>
              </a:blipFill>
            </p:spPr>
            <p:txBody>
              <a:bodyPr/>
              <a:lstStyle/>
              <a:p>
                <a:r>
                  <a:rPr lang="ja-JP" altLang="en-US">
                    <a:noFill/>
                  </a:rPr>
                  <a:t> </a:t>
                </a:r>
              </a:p>
            </p:txBody>
          </p:sp>
        </mc:Fallback>
      </mc:AlternateContent>
      <p:sp>
        <p:nvSpPr>
          <p:cNvPr id="12" name="テキスト ボックス 11"/>
          <p:cNvSpPr txBox="1"/>
          <p:nvPr/>
        </p:nvSpPr>
        <p:spPr>
          <a:xfrm>
            <a:off x="7325056" y="845464"/>
            <a:ext cx="4442234" cy="1200329"/>
          </a:xfrm>
          <a:prstGeom prst="rect">
            <a:avLst/>
          </a:prstGeom>
          <a:noFill/>
        </p:spPr>
        <p:txBody>
          <a:bodyPr wrap="square" rtlCol="0">
            <a:spAutoFit/>
          </a:bodyPr>
          <a:lstStyle/>
          <a:p>
            <a:r>
              <a:rPr kumimoji="1" lang="ja-JP" altLang="en-US" dirty="0" smtClean="0"/>
              <a:t>・</a:t>
            </a:r>
            <a:r>
              <a:rPr kumimoji="1" lang="en-US" altLang="ja-JP" dirty="0" smtClean="0"/>
              <a:t>VMI</a:t>
            </a:r>
            <a:r>
              <a:rPr kumimoji="1" lang="ja-JP" altLang="en-US" dirty="0" smtClean="0"/>
              <a:t>図は，中心からの距離が光電子のエネルギーに対応している</a:t>
            </a:r>
            <a:r>
              <a:rPr kumimoji="1" lang="en-US" altLang="ja-JP" dirty="0" smtClean="0"/>
              <a:t>[2]</a:t>
            </a:r>
          </a:p>
          <a:p>
            <a:r>
              <a:rPr lang="ja-JP" altLang="en-US" dirty="0" smtClean="0"/>
              <a:t>・測定</a:t>
            </a:r>
            <a:r>
              <a:rPr lang="en-US" altLang="ja-JP" dirty="0" smtClean="0"/>
              <a:t>1</a:t>
            </a:r>
            <a:r>
              <a:rPr lang="ja-JP" altLang="en-US" dirty="0" smtClean="0"/>
              <a:t>と測定</a:t>
            </a:r>
            <a:r>
              <a:rPr lang="en-US" altLang="ja-JP" dirty="0" smtClean="0"/>
              <a:t>2</a:t>
            </a:r>
            <a:r>
              <a:rPr lang="ja-JP" altLang="en-US" dirty="0" smtClean="0"/>
              <a:t>において，シュタルク効果によるピーク位置のシフトが観測できる</a:t>
            </a:r>
            <a:endParaRPr lang="en-US" altLang="ja-JP" dirty="0" smtClean="0"/>
          </a:p>
        </p:txBody>
      </p:sp>
      <mc:AlternateContent xmlns:mc="http://schemas.openxmlformats.org/markup-compatibility/2006">
        <mc:Choice xmlns:a14="http://schemas.microsoft.com/office/drawing/2010/main" Requires="a14">
          <p:sp>
            <p:nvSpPr>
              <p:cNvPr id="35" name="テキスト ボックス 34"/>
              <p:cNvSpPr txBox="1"/>
              <p:nvPr/>
            </p:nvSpPr>
            <p:spPr>
              <a:xfrm>
                <a:off x="148617" y="3285102"/>
                <a:ext cx="3117215" cy="646331"/>
              </a:xfrm>
              <a:prstGeom prst="rect">
                <a:avLst/>
              </a:prstGeom>
              <a:noFill/>
            </p:spPr>
            <p:txBody>
              <a:bodyPr wrap="square" rtlCol="0">
                <a:spAutoFit/>
              </a:bodyPr>
              <a:lstStyle/>
              <a:p>
                <a:pPr algn="ctr"/>
                <a:r>
                  <a:rPr lang="ja-JP" altLang="en-US" dirty="0" smtClean="0"/>
                  <a:t>赤外光の強度：</a:t>
                </a:r>
                <a14:m>
                  <m:oMath xmlns:m="http://schemas.openxmlformats.org/officeDocument/2006/math">
                    <m:r>
                      <a:rPr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lang="ja-JP" altLang="en-US" i="1">
                        <a:latin typeface="Cambria Math" panose="02040503050406030204" pitchFamily="18" charset="0"/>
                      </a:rPr>
                      <m:t>の</m:t>
                    </m:r>
                  </m:oMath>
                </a14:m>
                <a:r>
                  <a:rPr lang="ja-JP" altLang="en-US" dirty="0" smtClean="0"/>
                  <a:t>場合</a:t>
                </a:r>
                <a:r>
                  <a:rPr lang="ja-JP" altLang="en-US" dirty="0"/>
                  <a:t>（測定</a:t>
                </a:r>
                <a:r>
                  <a:rPr lang="en-US" altLang="ja-JP" dirty="0"/>
                  <a:t>1</a:t>
                </a:r>
                <a:r>
                  <a:rPr lang="ja-JP" altLang="en-US" dirty="0"/>
                  <a:t>）</a:t>
                </a:r>
                <a:endParaRPr lang="en-US" altLang="ja-JP" dirty="0"/>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148617" y="3285102"/>
                <a:ext cx="3117215" cy="646331"/>
              </a:xfrm>
              <a:prstGeom prst="rect">
                <a:avLst/>
              </a:prstGeom>
              <a:blipFill rotWithShape="0">
                <a:blip r:embed="rId14"/>
                <a:stretch>
                  <a:fillRect t="-7547" b="-1509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p:cNvSpPr/>
              <p:nvPr/>
            </p:nvSpPr>
            <p:spPr>
              <a:xfrm>
                <a:off x="4046744" y="3251321"/>
                <a:ext cx="3000701" cy="646331"/>
              </a:xfrm>
              <a:prstGeom prst="rect">
                <a:avLst/>
              </a:prstGeom>
            </p:spPr>
            <p:txBody>
              <a:bodyPr wrap="square">
                <a:spAutoFit/>
              </a:bodyPr>
              <a:lstStyle/>
              <a:p>
                <a:pPr algn="ctr"/>
                <a:r>
                  <a:rPr lang="ja-JP" altLang="en-US" dirty="0"/>
                  <a:t>赤外光の強度：</a:t>
                </a:r>
                <a14:m>
                  <m:oMath xmlns:m="http://schemas.openxmlformats.org/officeDocument/2006/math">
                    <m:r>
                      <a:rPr lang="en-US" altLang="ja-JP" i="1" dirty="0">
                        <a:latin typeface="Cambria Math" panose="02040503050406030204" pitchFamily="18" charset="0"/>
                      </a:rPr>
                      <m:t>1.19</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12</m:t>
                        </m:r>
                      </m:sup>
                    </m:sSup>
                    <m:r>
                      <a:rPr lang="en-US" altLang="ja-JP" i="1">
                        <a:latin typeface="Cambria Math" panose="02040503050406030204" pitchFamily="18" charset="0"/>
                      </a:rPr>
                      <m:t> </m:t>
                    </m:r>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r>
                      <a:rPr lang="ja-JP" altLang="en-US" i="1">
                        <a:latin typeface="Cambria Math" panose="02040503050406030204" pitchFamily="18" charset="0"/>
                      </a:rPr>
                      <m:t>の</m:t>
                    </m:r>
                  </m:oMath>
                </a14:m>
                <a:r>
                  <a:rPr lang="ja-JP" altLang="en-US" dirty="0"/>
                  <a:t>場合</a:t>
                </a:r>
                <a:r>
                  <a:rPr lang="ja-JP" altLang="en-US" dirty="0"/>
                  <a:t>（測定</a:t>
                </a:r>
                <a:r>
                  <a:rPr lang="en-US" altLang="ja-JP" dirty="0"/>
                  <a:t>2</a:t>
                </a:r>
                <a:r>
                  <a:rPr lang="ja-JP" altLang="en-US" dirty="0"/>
                  <a:t>）</a:t>
                </a:r>
              </a:p>
            </p:txBody>
          </p:sp>
        </mc:Choice>
        <mc:Fallback>
          <p:sp>
            <p:nvSpPr>
              <p:cNvPr id="17" name="正方形/長方形 16"/>
              <p:cNvSpPr>
                <a:spLocks noRot="1" noChangeAspect="1" noMove="1" noResize="1" noEditPoints="1" noAdjustHandles="1" noChangeArrowheads="1" noChangeShapeType="1" noTextEdit="1"/>
              </p:cNvSpPr>
              <p:nvPr/>
            </p:nvSpPr>
            <p:spPr>
              <a:xfrm>
                <a:off x="4046744" y="3251321"/>
                <a:ext cx="3000701" cy="646331"/>
              </a:xfrm>
              <a:prstGeom prst="rect">
                <a:avLst/>
              </a:prstGeom>
              <a:blipFill rotWithShape="0">
                <a:blip r:embed="rId15"/>
                <a:stretch>
                  <a:fillRect t="-6604" r="-610" b="-15094"/>
                </a:stretch>
              </a:blipFill>
            </p:spPr>
            <p:txBody>
              <a:bodyPr/>
              <a:lstStyle/>
              <a:p>
                <a:r>
                  <a:rPr lang="ja-JP" altLang="en-US">
                    <a:noFill/>
                  </a:rPr>
                  <a:t> </a:t>
                </a:r>
              </a:p>
            </p:txBody>
          </p:sp>
        </mc:Fallback>
      </mc:AlternateContent>
      <p:sp>
        <p:nvSpPr>
          <p:cNvPr id="18" name="正方形/長方形 17"/>
          <p:cNvSpPr/>
          <p:nvPr/>
        </p:nvSpPr>
        <p:spPr>
          <a:xfrm>
            <a:off x="6623808" y="176060"/>
            <a:ext cx="5443478" cy="369332"/>
          </a:xfrm>
          <a:prstGeom prst="rect">
            <a:avLst/>
          </a:prstGeom>
        </p:spPr>
        <p:txBody>
          <a:bodyPr wrap="none">
            <a:spAutoFit/>
          </a:bodyPr>
          <a:lstStyle/>
          <a:p>
            <a:r>
              <a:rPr lang="en-US" altLang="ja-JP" dirty="0"/>
              <a:t>[2]D. Villeneuve D, et al., Science, 356(2017) 1150-1153.</a:t>
            </a:r>
            <a:endParaRPr lang="en-US" altLang="ja-JP" dirty="0"/>
          </a:p>
        </p:txBody>
      </p:sp>
    </p:spTree>
    <p:extLst>
      <p:ext uri="{BB962C8B-B14F-4D97-AF65-F5344CB8AC3E}">
        <p14:creationId xmlns:p14="http://schemas.microsoft.com/office/powerpoint/2010/main" val="287784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81052" y="66061"/>
            <a:ext cx="9184757" cy="537110"/>
          </a:xfrm>
        </p:spPr>
        <p:txBody>
          <a:bodyPr>
            <a:normAutofit/>
          </a:bodyPr>
          <a:lstStyle/>
          <a:p>
            <a:r>
              <a:rPr lang="ja-JP" altLang="en-US" sz="3000" dirty="0"/>
              <a:t>各次数の高次高調波に対応する光電子の信号強度</a:t>
            </a:r>
            <a:endParaRPr kumimoji="1" lang="ja-JP" altLang="en-US" sz="3000" dirty="0"/>
          </a:p>
        </p:txBody>
      </p:sp>
      <p:pic>
        <p:nvPicPr>
          <p:cNvPr id="4" name="コンテンツ プレースホルダー 3"/>
          <p:cNvPicPr>
            <a:picLocks noGrp="1" noChangeAspect="1"/>
          </p:cNvPicPr>
          <p:nvPr>
            <p:ph idx="1"/>
          </p:nvPr>
        </p:nvPicPr>
        <p:blipFill>
          <a:blip r:embed="rId3"/>
          <a:stretch>
            <a:fillRect/>
          </a:stretch>
        </p:blipFill>
        <p:spPr>
          <a:xfrm>
            <a:off x="759975" y="732467"/>
            <a:ext cx="4246123" cy="1789247"/>
          </a:xfrm>
          <a:prstGeom prst="rect">
            <a:avLst/>
          </a:prstGeom>
        </p:spPr>
      </p:pic>
      <p:sp>
        <p:nvSpPr>
          <p:cNvPr id="5" name="正方形/長方形 4"/>
          <p:cNvSpPr/>
          <p:nvPr/>
        </p:nvSpPr>
        <p:spPr>
          <a:xfrm>
            <a:off x="1859908" y="732473"/>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539840" y="732467"/>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254564" y="732471"/>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88979" y="732470"/>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59976" y="732467"/>
            <a:ext cx="216338"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21005" y="2767645"/>
            <a:ext cx="649537" cy="369332"/>
          </a:xfrm>
          <a:prstGeom prst="rect">
            <a:avLst/>
          </a:prstGeom>
          <a:noFill/>
        </p:spPr>
        <p:txBody>
          <a:bodyPr wrap="none" rtlCol="0">
            <a:spAutoFit/>
          </a:bodyPr>
          <a:lstStyle/>
          <a:p>
            <a:r>
              <a:rPr kumimoji="1" lang="en-US" altLang="ja-JP" dirty="0"/>
              <a:t>11</a:t>
            </a:r>
            <a:r>
              <a:rPr kumimoji="1" lang="ja-JP" altLang="en-US" dirty="0"/>
              <a:t>次</a:t>
            </a:r>
          </a:p>
        </p:txBody>
      </p:sp>
      <p:sp>
        <p:nvSpPr>
          <p:cNvPr id="12" name="テキスト ボックス 11"/>
          <p:cNvSpPr txBox="1"/>
          <p:nvPr/>
        </p:nvSpPr>
        <p:spPr>
          <a:xfrm>
            <a:off x="1740457" y="2821996"/>
            <a:ext cx="649537" cy="369332"/>
          </a:xfrm>
          <a:prstGeom prst="rect">
            <a:avLst/>
          </a:prstGeom>
          <a:noFill/>
        </p:spPr>
        <p:txBody>
          <a:bodyPr wrap="none" rtlCol="0">
            <a:spAutoFit/>
          </a:bodyPr>
          <a:lstStyle/>
          <a:p>
            <a:r>
              <a:rPr kumimoji="1" lang="en-US" altLang="ja-JP" dirty="0"/>
              <a:t>12</a:t>
            </a:r>
            <a:r>
              <a:rPr kumimoji="1" lang="ja-JP" altLang="en-US" dirty="0"/>
              <a:t>次</a:t>
            </a:r>
          </a:p>
        </p:txBody>
      </p:sp>
      <p:sp>
        <p:nvSpPr>
          <p:cNvPr id="13" name="テキスト ボックス 12"/>
          <p:cNvSpPr txBox="1"/>
          <p:nvPr/>
        </p:nvSpPr>
        <p:spPr>
          <a:xfrm>
            <a:off x="1112064" y="2664062"/>
            <a:ext cx="649537" cy="369332"/>
          </a:xfrm>
          <a:prstGeom prst="rect">
            <a:avLst/>
          </a:prstGeom>
          <a:noFill/>
        </p:spPr>
        <p:txBody>
          <a:bodyPr wrap="none" rtlCol="0">
            <a:spAutoFit/>
          </a:bodyPr>
          <a:lstStyle/>
          <a:p>
            <a:r>
              <a:rPr kumimoji="1" lang="en-US" altLang="ja-JP" dirty="0"/>
              <a:t>13</a:t>
            </a:r>
            <a:r>
              <a:rPr kumimoji="1" lang="ja-JP" altLang="en-US" dirty="0"/>
              <a:t>次</a:t>
            </a:r>
          </a:p>
        </p:txBody>
      </p:sp>
      <p:sp>
        <p:nvSpPr>
          <p:cNvPr id="14" name="テキスト ボックス 13"/>
          <p:cNvSpPr txBox="1"/>
          <p:nvPr/>
        </p:nvSpPr>
        <p:spPr>
          <a:xfrm>
            <a:off x="556032" y="2842640"/>
            <a:ext cx="649537" cy="369332"/>
          </a:xfrm>
          <a:prstGeom prst="rect">
            <a:avLst/>
          </a:prstGeom>
          <a:noFill/>
        </p:spPr>
        <p:txBody>
          <a:bodyPr wrap="none" rtlCol="0">
            <a:spAutoFit/>
          </a:bodyPr>
          <a:lstStyle/>
          <a:p>
            <a:r>
              <a:rPr kumimoji="1" lang="en-US" altLang="ja-JP" dirty="0"/>
              <a:t>14</a:t>
            </a:r>
            <a:r>
              <a:rPr kumimoji="1" lang="ja-JP" altLang="en-US" dirty="0"/>
              <a:t>次</a:t>
            </a:r>
          </a:p>
        </p:txBody>
      </p:sp>
      <p:sp>
        <p:nvSpPr>
          <p:cNvPr id="15" name="テキスト ボックス 14"/>
          <p:cNvSpPr txBox="1"/>
          <p:nvPr/>
        </p:nvSpPr>
        <p:spPr>
          <a:xfrm>
            <a:off x="0" y="2659275"/>
            <a:ext cx="649537" cy="369332"/>
          </a:xfrm>
          <a:prstGeom prst="rect">
            <a:avLst/>
          </a:prstGeom>
          <a:noFill/>
        </p:spPr>
        <p:txBody>
          <a:bodyPr wrap="none" rtlCol="0">
            <a:spAutoFit/>
          </a:bodyPr>
          <a:lstStyle/>
          <a:p>
            <a:r>
              <a:rPr kumimoji="1" lang="en-US" altLang="ja-JP" dirty="0"/>
              <a:t>15</a:t>
            </a:r>
            <a:r>
              <a:rPr kumimoji="1" lang="ja-JP" altLang="en-US" dirty="0"/>
              <a:t>次</a:t>
            </a:r>
            <a:endParaRPr kumimoji="1" lang="ja-JP" altLang="en-US" sz="1600" dirty="0"/>
          </a:p>
        </p:txBody>
      </p:sp>
      <p:cxnSp>
        <p:nvCxnSpPr>
          <p:cNvPr id="17" name="直線コネクタ 16"/>
          <p:cNvCxnSpPr>
            <a:endCxn id="10" idx="0"/>
          </p:cNvCxnSpPr>
          <p:nvPr/>
        </p:nvCxnSpPr>
        <p:spPr>
          <a:xfrm>
            <a:off x="1870512" y="2525172"/>
            <a:ext cx="875262" cy="242473"/>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6" idx="2"/>
            <a:endCxn id="12" idx="0"/>
          </p:cNvCxnSpPr>
          <p:nvPr/>
        </p:nvCxnSpPr>
        <p:spPr>
          <a:xfrm>
            <a:off x="1666300" y="2521714"/>
            <a:ext cx="398926" cy="300282"/>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endCxn id="13" idx="0"/>
          </p:cNvCxnSpPr>
          <p:nvPr/>
        </p:nvCxnSpPr>
        <p:spPr>
          <a:xfrm>
            <a:off x="1394343" y="2521711"/>
            <a:ext cx="42490" cy="142351"/>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a:stCxn id="8" idx="2"/>
            <a:endCxn id="14" idx="0"/>
          </p:cNvCxnSpPr>
          <p:nvPr/>
        </p:nvCxnSpPr>
        <p:spPr>
          <a:xfrm flipH="1">
            <a:off x="880801" y="2521717"/>
            <a:ext cx="234638" cy="320923"/>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a:endCxn id="15" idx="0"/>
          </p:cNvCxnSpPr>
          <p:nvPr/>
        </p:nvCxnSpPr>
        <p:spPr>
          <a:xfrm flipH="1">
            <a:off x="324769" y="2521711"/>
            <a:ext cx="502106" cy="137564"/>
          </a:xfrm>
          <a:prstGeom prst="line">
            <a:avLst/>
          </a:prstGeom>
        </p:spPr>
        <p:style>
          <a:lnRef idx="1">
            <a:schemeClr val="dk1"/>
          </a:lnRef>
          <a:fillRef idx="0">
            <a:schemeClr val="dk1"/>
          </a:fillRef>
          <a:effectRef idx="0">
            <a:schemeClr val="dk1"/>
          </a:effectRef>
          <a:fontRef idx="minor">
            <a:schemeClr val="tx1"/>
          </a:fontRef>
        </p:style>
      </p:cxnSp>
      <p:pic>
        <p:nvPicPr>
          <p:cNvPr id="27" name="図 26"/>
          <p:cNvPicPr>
            <a:picLocks noChangeAspect="1"/>
          </p:cNvPicPr>
          <p:nvPr/>
        </p:nvPicPr>
        <p:blipFill>
          <a:blip r:embed="rId4"/>
          <a:stretch>
            <a:fillRect/>
          </a:stretch>
        </p:blipFill>
        <p:spPr>
          <a:xfrm>
            <a:off x="6835585" y="732467"/>
            <a:ext cx="4246123" cy="1739057"/>
          </a:xfrm>
          <a:prstGeom prst="rect">
            <a:avLst/>
          </a:prstGeom>
        </p:spPr>
      </p:pic>
      <p:graphicFrame>
        <p:nvGraphicFramePr>
          <p:cNvPr id="51" name="グラフ 50"/>
          <p:cNvGraphicFramePr>
            <a:graphicFrameLocks/>
          </p:cNvGraphicFramePr>
          <p:nvPr>
            <p:extLst>
              <p:ext uri="{D42A27DB-BD31-4B8C-83A1-F6EECF244321}">
                <p14:modId xmlns:p14="http://schemas.microsoft.com/office/powerpoint/2010/main" val="2030782760"/>
              </p:ext>
            </p:extLst>
          </p:nvPr>
        </p:nvGraphicFramePr>
        <p:xfrm>
          <a:off x="149769" y="3263528"/>
          <a:ext cx="2879299" cy="120016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2" name="グラフ 51"/>
          <p:cNvGraphicFramePr>
            <a:graphicFrameLocks/>
          </p:cNvGraphicFramePr>
          <p:nvPr>
            <p:extLst>
              <p:ext uri="{D42A27DB-BD31-4B8C-83A1-F6EECF244321}">
                <p14:modId xmlns:p14="http://schemas.microsoft.com/office/powerpoint/2010/main" val="3314517205"/>
              </p:ext>
            </p:extLst>
          </p:nvPr>
        </p:nvGraphicFramePr>
        <p:xfrm>
          <a:off x="283056" y="4626553"/>
          <a:ext cx="2779390" cy="11671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3" name="グラフ 52"/>
          <p:cNvGraphicFramePr>
            <a:graphicFrameLocks/>
          </p:cNvGraphicFramePr>
          <p:nvPr>
            <p:extLst>
              <p:ext uri="{D42A27DB-BD31-4B8C-83A1-F6EECF244321}">
                <p14:modId xmlns:p14="http://schemas.microsoft.com/office/powerpoint/2010/main" val="3816131837"/>
              </p:ext>
            </p:extLst>
          </p:nvPr>
        </p:nvGraphicFramePr>
        <p:xfrm>
          <a:off x="3484018" y="3115814"/>
          <a:ext cx="2692848" cy="115826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グラフ 53"/>
          <p:cNvGraphicFramePr>
            <a:graphicFrameLocks/>
          </p:cNvGraphicFramePr>
          <p:nvPr>
            <p:extLst>
              <p:ext uri="{D42A27DB-BD31-4B8C-83A1-F6EECF244321}">
                <p14:modId xmlns:p14="http://schemas.microsoft.com/office/powerpoint/2010/main" val="3885397796"/>
              </p:ext>
            </p:extLst>
          </p:nvPr>
        </p:nvGraphicFramePr>
        <p:xfrm>
          <a:off x="3493307" y="4402124"/>
          <a:ext cx="2674270" cy="130689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6" name="グラフ 55"/>
          <p:cNvGraphicFramePr>
            <a:graphicFrameLocks/>
          </p:cNvGraphicFramePr>
          <p:nvPr>
            <p:extLst>
              <p:ext uri="{D42A27DB-BD31-4B8C-83A1-F6EECF244321}">
                <p14:modId xmlns:p14="http://schemas.microsoft.com/office/powerpoint/2010/main" val="2717953951"/>
              </p:ext>
            </p:extLst>
          </p:nvPr>
        </p:nvGraphicFramePr>
        <p:xfrm>
          <a:off x="6402551" y="2964574"/>
          <a:ext cx="3005466" cy="121482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7" name="グラフ 56"/>
          <p:cNvGraphicFramePr>
            <a:graphicFrameLocks/>
          </p:cNvGraphicFramePr>
          <p:nvPr>
            <p:extLst>
              <p:ext uri="{D42A27DB-BD31-4B8C-83A1-F6EECF244321}">
                <p14:modId xmlns:p14="http://schemas.microsoft.com/office/powerpoint/2010/main" val="1327679406"/>
              </p:ext>
            </p:extLst>
          </p:nvPr>
        </p:nvGraphicFramePr>
        <p:xfrm>
          <a:off x="6402551" y="4426797"/>
          <a:ext cx="2872954" cy="1238943"/>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8" name="グラフ 57"/>
          <p:cNvGraphicFramePr>
            <a:graphicFrameLocks/>
          </p:cNvGraphicFramePr>
          <p:nvPr>
            <p:extLst>
              <p:ext uri="{D42A27DB-BD31-4B8C-83A1-F6EECF244321}">
                <p14:modId xmlns:p14="http://schemas.microsoft.com/office/powerpoint/2010/main" val="4126046371"/>
              </p:ext>
            </p:extLst>
          </p:nvPr>
        </p:nvGraphicFramePr>
        <p:xfrm>
          <a:off x="9441966" y="3110392"/>
          <a:ext cx="2544315" cy="1048913"/>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9" name="グラフ 58"/>
          <p:cNvGraphicFramePr>
            <a:graphicFrameLocks/>
          </p:cNvGraphicFramePr>
          <p:nvPr>
            <p:extLst>
              <p:ext uri="{D42A27DB-BD31-4B8C-83A1-F6EECF244321}">
                <p14:modId xmlns:p14="http://schemas.microsoft.com/office/powerpoint/2010/main" val="1613187224"/>
              </p:ext>
            </p:extLst>
          </p:nvPr>
        </p:nvGraphicFramePr>
        <p:xfrm>
          <a:off x="9390418" y="4463689"/>
          <a:ext cx="2647413" cy="1170161"/>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mc:Choice xmlns:a14="http://schemas.microsoft.com/office/drawing/2010/main" Requires="a14">
          <p:sp>
            <p:nvSpPr>
              <p:cNvPr id="62" name="テキスト ボックス 61"/>
              <p:cNvSpPr txBox="1"/>
              <p:nvPr/>
            </p:nvSpPr>
            <p:spPr>
              <a:xfrm>
                <a:off x="318827" y="5954655"/>
                <a:ext cx="5284652" cy="369332"/>
              </a:xfrm>
              <a:prstGeom prst="rect">
                <a:avLst/>
              </a:prstGeom>
              <a:noFill/>
            </p:spPr>
            <p:txBody>
              <a:bodyPr wrap="none" rtlCol="0">
                <a:spAutoFit/>
              </a:bodyPr>
              <a:lstStyle/>
              <a:p>
                <a:r>
                  <a:rPr lang="ja-JP" altLang="en-US" dirty="0" smtClean="0"/>
                  <a:t>赤外光の強度：</a:t>
                </a:r>
                <a14:m>
                  <m:oMath xmlns:m="http://schemas.openxmlformats.org/officeDocument/2006/math">
                    <m:r>
                      <a:rPr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lang="ja-JP" altLang="en-US" i="1">
                        <a:latin typeface="Cambria Math" panose="02040503050406030204" pitchFamily="18" charset="0"/>
                      </a:rPr>
                      <m:t>の</m:t>
                    </m:r>
                  </m:oMath>
                </a14:m>
                <a:r>
                  <a:rPr lang="ja-JP" altLang="en-US" dirty="0" smtClean="0"/>
                  <a:t>場合</a:t>
                </a:r>
                <a:r>
                  <a:rPr lang="ja-JP" altLang="en-US" dirty="0"/>
                  <a:t>（測定</a:t>
                </a:r>
                <a:r>
                  <a:rPr lang="en-US" altLang="ja-JP" dirty="0"/>
                  <a:t>1</a:t>
                </a:r>
                <a:r>
                  <a:rPr lang="ja-JP" altLang="en-US" dirty="0"/>
                  <a:t>）</a:t>
                </a:r>
                <a:endParaRPr lang="en-US" altLang="ja-JP" dirty="0"/>
              </a:p>
            </p:txBody>
          </p:sp>
        </mc:Choice>
        <mc:Fallback>
          <p:sp>
            <p:nvSpPr>
              <p:cNvPr id="62" name="テキスト ボックス 61"/>
              <p:cNvSpPr txBox="1">
                <a:spLocks noRot="1" noChangeAspect="1" noMove="1" noResize="1" noEditPoints="1" noAdjustHandles="1" noChangeArrowheads="1" noChangeShapeType="1" noTextEdit="1"/>
              </p:cNvSpPr>
              <p:nvPr/>
            </p:nvSpPr>
            <p:spPr>
              <a:xfrm>
                <a:off x="318827" y="5954655"/>
                <a:ext cx="5284652" cy="369332"/>
              </a:xfrm>
              <a:prstGeom prst="rect">
                <a:avLst/>
              </a:prstGeom>
              <a:blipFill rotWithShape="0">
                <a:blip r:embed="rId13"/>
                <a:stretch>
                  <a:fillRect l="-923" t="-15000" r="-346" b="-2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p:cNvSpPr txBox="1"/>
              <p:nvPr/>
            </p:nvSpPr>
            <p:spPr>
              <a:xfrm>
                <a:off x="6803186" y="5904562"/>
                <a:ext cx="5156412" cy="369332"/>
              </a:xfrm>
              <a:prstGeom prst="rect">
                <a:avLst/>
              </a:prstGeom>
              <a:noFill/>
            </p:spPr>
            <p:txBody>
              <a:bodyPr wrap="none" rtlCol="0">
                <a:spAutoFit/>
              </a:bodyPr>
              <a:lstStyle/>
              <a:p>
                <a:r>
                  <a:rPr lang="ja-JP" altLang="en-US" dirty="0" smtClean="0"/>
                  <a:t>赤外光の強度：</a:t>
                </a:r>
                <a14:m>
                  <m:oMath xmlns:m="http://schemas.openxmlformats.org/officeDocument/2006/math">
                    <m:r>
                      <a:rPr lang="en-US" altLang="ja-JP" i="1" dirty="0" smtClean="0">
                        <a:latin typeface="Cambria Math" panose="02040503050406030204" pitchFamily="18" charset="0"/>
                      </a:rPr>
                      <m:t>1</m:t>
                    </m:r>
                    <m:r>
                      <a:rPr lang="en-US" altLang="ja-JP" b="0" i="1" dirty="0" smtClean="0">
                        <a:latin typeface="Cambria Math" panose="02040503050406030204" pitchFamily="18" charset="0"/>
                      </a:rPr>
                      <m:t>.19</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12</m:t>
                        </m:r>
                      </m:sup>
                    </m:sSup>
                    <m:r>
                      <a:rPr lang="en-US" altLang="ja-JP" i="1">
                        <a:latin typeface="Cambria Math" panose="02040503050406030204" pitchFamily="18" charset="0"/>
                      </a:rPr>
                      <m:t> </m:t>
                    </m:r>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r>
                      <a:rPr lang="ja-JP" altLang="en-US" i="1" smtClean="0">
                        <a:latin typeface="Cambria Math" panose="02040503050406030204" pitchFamily="18" charset="0"/>
                      </a:rPr>
                      <m:t>の</m:t>
                    </m:r>
                  </m:oMath>
                </a14:m>
                <a:r>
                  <a:rPr lang="ja-JP" altLang="en-US" dirty="0" smtClean="0"/>
                  <a:t>場合</a:t>
                </a:r>
                <a:r>
                  <a:rPr lang="ja-JP" altLang="en-US" dirty="0"/>
                  <a:t>（測定</a:t>
                </a:r>
                <a:r>
                  <a:rPr lang="en-US" altLang="ja-JP" dirty="0"/>
                  <a:t>2</a:t>
                </a:r>
                <a:r>
                  <a:rPr lang="ja-JP" altLang="en-US" dirty="0"/>
                  <a:t>）</a:t>
                </a:r>
                <a:endParaRPr kumimoji="1" lang="ja-JP" altLang="en-US" dirty="0"/>
              </a:p>
            </p:txBody>
          </p:sp>
        </mc:Choice>
        <mc:Fallback>
          <p:sp>
            <p:nvSpPr>
              <p:cNvPr id="64" name="テキスト ボックス 63"/>
              <p:cNvSpPr txBox="1">
                <a:spLocks noRot="1" noChangeAspect="1" noMove="1" noResize="1" noEditPoints="1" noAdjustHandles="1" noChangeArrowheads="1" noChangeShapeType="1" noTextEdit="1"/>
              </p:cNvSpPr>
              <p:nvPr/>
            </p:nvSpPr>
            <p:spPr>
              <a:xfrm>
                <a:off x="6803186" y="5904562"/>
                <a:ext cx="5156412" cy="369332"/>
              </a:xfrm>
              <a:prstGeom prst="rect">
                <a:avLst/>
              </a:prstGeom>
              <a:blipFill rotWithShape="0">
                <a:blip r:embed="rId14"/>
                <a:stretch>
                  <a:fillRect l="-946" t="-15000" r="-355" b="-28333"/>
                </a:stretch>
              </a:blipFill>
            </p:spPr>
            <p:txBody>
              <a:bodyPr/>
              <a:lstStyle/>
              <a:p>
                <a:r>
                  <a:rPr lang="ja-JP" altLang="en-US">
                    <a:noFill/>
                  </a:rPr>
                  <a:t> </a:t>
                </a:r>
              </a:p>
            </p:txBody>
          </p:sp>
        </mc:Fallback>
      </mc:AlternateContent>
      <p:sp>
        <p:nvSpPr>
          <p:cNvPr id="66" name="テキスト ボックス 65"/>
          <p:cNvSpPr txBox="1"/>
          <p:nvPr/>
        </p:nvSpPr>
        <p:spPr>
          <a:xfrm>
            <a:off x="621621" y="3327072"/>
            <a:ext cx="553362" cy="307777"/>
          </a:xfrm>
          <a:prstGeom prst="rect">
            <a:avLst/>
          </a:prstGeom>
          <a:noFill/>
          <a:ln>
            <a:solidFill>
              <a:schemeClr val="tx1"/>
            </a:solidFill>
          </a:ln>
        </p:spPr>
        <p:txBody>
          <a:bodyPr wrap="none" rtlCol="0">
            <a:spAutoFit/>
          </a:bodyPr>
          <a:lstStyle/>
          <a:p>
            <a:r>
              <a:rPr kumimoji="1" lang="en-US" altLang="ja-JP" sz="1400" dirty="0"/>
              <a:t>11</a:t>
            </a:r>
            <a:r>
              <a:rPr kumimoji="1" lang="ja-JP" altLang="en-US" sz="1400" dirty="0"/>
              <a:t>次</a:t>
            </a:r>
          </a:p>
        </p:txBody>
      </p:sp>
      <p:sp>
        <p:nvSpPr>
          <p:cNvPr id="69" name="テキスト ボックス 68"/>
          <p:cNvSpPr txBox="1"/>
          <p:nvPr/>
        </p:nvSpPr>
        <p:spPr>
          <a:xfrm>
            <a:off x="784330" y="4709790"/>
            <a:ext cx="546945" cy="307777"/>
          </a:xfrm>
          <a:prstGeom prst="rect">
            <a:avLst/>
          </a:prstGeom>
          <a:noFill/>
          <a:ln>
            <a:solidFill>
              <a:schemeClr val="tx1"/>
            </a:solidFill>
          </a:ln>
        </p:spPr>
        <p:txBody>
          <a:bodyPr wrap="none" rtlCol="0">
            <a:spAutoFit/>
          </a:bodyPr>
          <a:lstStyle/>
          <a:p>
            <a:r>
              <a:rPr kumimoji="1" lang="en-US" altLang="ja-JP" sz="1400" dirty="0"/>
              <a:t>12</a:t>
            </a:r>
            <a:r>
              <a:rPr kumimoji="1" lang="ja-JP" altLang="en-US" sz="1400" dirty="0"/>
              <a:t>次</a:t>
            </a:r>
          </a:p>
        </p:txBody>
      </p:sp>
      <p:sp>
        <p:nvSpPr>
          <p:cNvPr id="70" name="テキスト ボックス 69"/>
          <p:cNvSpPr txBox="1"/>
          <p:nvPr/>
        </p:nvSpPr>
        <p:spPr>
          <a:xfrm>
            <a:off x="3997129" y="3143521"/>
            <a:ext cx="546945" cy="307777"/>
          </a:xfrm>
          <a:prstGeom prst="rect">
            <a:avLst/>
          </a:prstGeom>
          <a:noFill/>
          <a:ln>
            <a:solidFill>
              <a:schemeClr val="tx1"/>
            </a:solidFill>
          </a:ln>
        </p:spPr>
        <p:txBody>
          <a:bodyPr wrap="none" rtlCol="0">
            <a:spAutoFit/>
          </a:bodyPr>
          <a:lstStyle/>
          <a:p>
            <a:r>
              <a:rPr kumimoji="1" lang="en-US" altLang="ja-JP" sz="1400" dirty="0"/>
              <a:t>13</a:t>
            </a:r>
            <a:r>
              <a:rPr kumimoji="1" lang="ja-JP" altLang="en-US" sz="1400" dirty="0"/>
              <a:t>次</a:t>
            </a:r>
          </a:p>
        </p:txBody>
      </p:sp>
      <p:sp>
        <p:nvSpPr>
          <p:cNvPr id="71" name="テキスト ボックス 70"/>
          <p:cNvSpPr txBox="1"/>
          <p:nvPr/>
        </p:nvSpPr>
        <p:spPr>
          <a:xfrm>
            <a:off x="3973224" y="4463689"/>
            <a:ext cx="546945" cy="307777"/>
          </a:xfrm>
          <a:prstGeom prst="rect">
            <a:avLst/>
          </a:prstGeom>
          <a:noFill/>
          <a:ln>
            <a:solidFill>
              <a:schemeClr val="tx1"/>
            </a:solidFill>
          </a:ln>
        </p:spPr>
        <p:txBody>
          <a:bodyPr wrap="none" rtlCol="0">
            <a:spAutoFit/>
          </a:bodyPr>
          <a:lstStyle/>
          <a:p>
            <a:r>
              <a:rPr kumimoji="1" lang="en-US" altLang="ja-JP" sz="1400" dirty="0"/>
              <a:t>14</a:t>
            </a:r>
            <a:r>
              <a:rPr kumimoji="1" lang="ja-JP" altLang="en-US" sz="1400" dirty="0"/>
              <a:t>次</a:t>
            </a:r>
          </a:p>
        </p:txBody>
      </p:sp>
      <p:cxnSp>
        <p:nvCxnSpPr>
          <p:cNvPr id="11" name="直線矢印コネクタ 10"/>
          <p:cNvCxnSpPr/>
          <p:nvPr/>
        </p:nvCxnSpPr>
        <p:spPr>
          <a:xfrm flipV="1">
            <a:off x="759975" y="640813"/>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649537" y="732467"/>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5" name="テキスト ボックス 64"/>
              <p:cNvSpPr txBox="1"/>
              <p:nvPr/>
            </p:nvSpPr>
            <p:spPr>
              <a:xfrm>
                <a:off x="5081518" y="392815"/>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p:sp>
            <p:nvSpPr>
              <p:cNvPr id="65" name="テキスト ボックス 64"/>
              <p:cNvSpPr txBox="1">
                <a:spLocks noRot="1" noChangeAspect="1" noMove="1" noResize="1" noEditPoints="1" noAdjustHandles="1" noChangeArrowheads="1" noChangeShapeType="1" noTextEdit="1"/>
              </p:cNvSpPr>
              <p:nvPr/>
            </p:nvSpPr>
            <p:spPr>
              <a:xfrm>
                <a:off x="5081518" y="392815"/>
                <a:ext cx="282471" cy="265416"/>
              </a:xfrm>
              <a:prstGeom prst="rect">
                <a:avLst/>
              </a:prstGeom>
              <a:blipFill rotWithShape="0">
                <a:blip r:embed="rId15"/>
                <a:stretch>
                  <a:fillRect b="-20455"/>
                </a:stretch>
              </a:blipFill>
            </p:spPr>
            <p:txBody>
              <a:bodyPr/>
              <a:lstStyle/>
              <a:p>
                <a:r>
                  <a:rPr lang="ja-JP" altLang="en-US">
                    <a:noFill/>
                  </a:rPr>
                  <a:t> </a:t>
                </a:r>
              </a:p>
            </p:txBody>
          </p:sp>
        </mc:Fallback>
      </mc:AlternateContent>
      <p:sp>
        <p:nvSpPr>
          <p:cNvPr id="67" name="テキスト ボックス 66"/>
          <p:cNvSpPr txBox="1"/>
          <p:nvPr/>
        </p:nvSpPr>
        <p:spPr>
          <a:xfrm rot="16200000">
            <a:off x="-217998" y="1276485"/>
            <a:ext cx="1265090" cy="369332"/>
          </a:xfrm>
          <a:prstGeom prst="rect">
            <a:avLst/>
          </a:prstGeom>
          <a:noFill/>
        </p:spPr>
        <p:txBody>
          <a:bodyPr wrap="none" rtlCol="0">
            <a:spAutoFit/>
          </a:bodyPr>
          <a:lstStyle/>
          <a:p>
            <a:r>
              <a:rPr lang="ja-JP" altLang="en-US" dirty="0"/>
              <a:t>データ番号</a:t>
            </a:r>
            <a:endParaRPr kumimoji="1" lang="ja-JP" altLang="en-US" dirty="0"/>
          </a:p>
        </p:txBody>
      </p:sp>
      <p:cxnSp>
        <p:nvCxnSpPr>
          <p:cNvPr id="68" name="直線矢印コネクタ 67"/>
          <p:cNvCxnSpPr/>
          <p:nvPr/>
        </p:nvCxnSpPr>
        <p:spPr>
          <a:xfrm flipV="1">
            <a:off x="6826422" y="608888"/>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6715984" y="700542"/>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9" name="テキスト ボックス 78"/>
              <p:cNvSpPr txBox="1"/>
              <p:nvPr/>
            </p:nvSpPr>
            <p:spPr>
              <a:xfrm>
                <a:off x="11147965" y="360890"/>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p:sp>
            <p:nvSpPr>
              <p:cNvPr id="79" name="テキスト ボックス 78"/>
              <p:cNvSpPr txBox="1">
                <a:spLocks noRot="1" noChangeAspect="1" noMove="1" noResize="1" noEditPoints="1" noAdjustHandles="1" noChangeArrowheads="1" noChangeShapeType="1" noTextEdit="1"/>
              </p:cNvSpPr>
              <p:nvPr/>
            </p:nvSpPr>
            <p:spPr>
              <a:xfrm>
                <a:off x="11147965" y="360890"/>
                <a:ext cx="282471" cy="265416"/>
              </a:xfrm>
              <a:prstGeom prst="rect">
                <a:avLst/>
              </a:prstGeom>
              <a:blipFill rotWithShape="0">
                <a:blip r:embed="rId16"/>
                <a:stretch>
                  <a:fillRect b="-20455"/>
                </a:stretch>
              </a:blipFill>
            </p:spPr>
            <p:txBody>
              <a:bodyPr/>
              <a:lstStyle/>
              <a:p>
                <a:r>
                  <a:rPr lang="ja-JP" altLang="en-US">
                    <a:noFill/>
                  </a:rPr>
                  <a:t> </a:t>
                </a:r>
              </a:p>
            </p:txBody>
          </p:sp>
        </mc:Fallback>
      </mc:AlternateContent>
      <p:sp>
        <p:nvSpPr>
          <p:cNvPr id="80" name="テキスト ボックス 79"/>
          <p:cNvSpPr txBox="1"/>
          <p:nvPr/>
        </p:nvSpPr>
        <p:spPr>
          <a:xfrm rot="16200000">
            <a:off x="5848449" y="1244560"/>
            <a:ext cx="1265090" cy="369332"/>
          </a:xfrm>
          <a:prstGeom prst="rect">
            <a:avLst/>
          </a:prstGeom>
          <a:noFill/>
        </p:spPr>
        <p:txBody>
          <a:bodyPr wrap="none" rtlCol="0">
            <a:spAutoFit/>
          </a:bodyPr>
          <a:lstStyle/>
          <a:p>
            <a:r>
              <a:rPr lang="ja-JP" altLang="en-US" dirty="0"/>
              <a:t>データ番号</a:t>
            </a:r>
            <a:endParaRPr kumimoji="1" lang="ja-JP" altLang="en-US" dirty="0"/>
          </a:p>
        </p:txBody>
      </p:sp>
      <p:sp>
        <p:nvSpPr>
          <p:cNvPr id="20" name="テキスト ボックス 19"/>
          <p:cNvSpPr txBox="1"/>
          <p:nvPr/>
        </p:nvSpPr>
        <p:spPr>
          <a:xfrm>
            <a:off x="1152376" y="4393037"/>
            <a:ext cx="1027845" cy="307777"/>
          </a:xfrm>
          <a:prstGeom prst="rect">
            <a:avLst/>
          </a:prstGeom>
          <a:noFill/>
        </p:spPr>
        <p:txBody>
          <a:bodyPr wrap="none" rtlCol="0">
            <a:spAutoFit/>
          </a:bodyPr>
          <a:lstStyle/>
          <a:p>
            <a:r>
              <a:rPr lang="ja-JP" altLang="en-US" sz="1400" dirty="0"/>
              <a:t>データ番号</a:t>
            </a:r>
            <a:endParaRPr kumimoji="1" lang="ja-JP" altLang="en-US" sz="1400" dirty="0"/>
          </a:p>
        </p:txBody>
      </p:sp>
      <p:sp>
        <p:nvSpPr>
          <p:cNvPr id="81" name="テキスト ボックス 80"/>
          <p:cNvSpPr txBox="1"/>
          <p:nvPr/>
        </p:nvSpPr>
        <p:spPr>
          <a:xfrm>
            <a:off x="1105573" y="5709023"/>
            <a:ext cx="1027845" cy="307777"/>
          </a:xfrm>
          <a:prstGeom prst="rect">
            <a:avLst/>
          </a:prstGeom>
          <a:noFill/>
        </p:spPr>
        <p:txBody>
          <a:bodyPr wrap="none" rtlCol="0">
            <a:spAutoFit/>
          </a:bodyPr>
          <a:lstStyle/>
          <a:p>
            <a:r>
              <a:rPr lang="ja-JP" altLang="en-US" sz="1400" dirty="0"/>
              <a:t>データ番号</a:t>
            </a:r>
            <a:endParaRPr lang="ja-JP" altLang="en-US" sz="1400" dirty="0"/>
          </a:p>
        </p:txBody>
      </p:sp>
      <p:sp>
        <p:nvSpPr>
          <p:cNvPr id="82" name="テキスト ボックス 81"/>
          <p:cNvSpPr txBox="1"/>
          <p:nvPr/>
        </p:nvSpPr>
        <p:spPr>
          <a:xfrm>
            <a:off x="4306626" y="4186985"/>
            <a:ext cx="1027845" cy="307777"/>
          </a:xfrm>
          <a:prstGeom prst="rect">
            <a:avLst/>
          </a:prstGeom>
          <a:noFill/>
        </p:spPr>
        <p:txBody>
          <a:bodyPr wrap="none" rtlCol="0">
            <a:spAutoFit/>
          </a:bodyPr>
          <a:lstStyle/>
          <a:p>
            <a:r>
              <a:rPr lang="ja-JP" altLang="en-US" sz="1400" dirty="0"/>
              <a:t>データ番号</a:t>
            </a:r>
            <a:endParaRPr lang="ja-JP" altLang="en-US" sz="1400" dirty="0"/>
          </a:p>
        </p:txBody>
      </p:sp>
      <p:sp>
        <p:nvSpPr>
          <p:cNvPr id="83" name="テキスト ボックス 82"/>
          <p:cNvSpPr txBox="1"/>
          <p:nvPr/>
        </p:nvSpPr>
        <p:spPr>
          <a:xfrm>
            <a:off x="4230434" y="5629003"/>
            <a:ext cx="1027845" cy="307777"/>
          </a:xfrm>
          <a:prstGeom prst="rect">
            <a:avLst/>
          </a:prstGeom>
          <a:noFill/>
        </p:spPr>
        <p:txBody>
          <a:bodyPr wrap="none" rtlCol="0">
            <a:spAutoFit/>
          </a:bodyPr>
          <a:lstStyle/>
          <a:p>
            <a:r>
              <a:rPr lang="ja-JP" altLang="en-US" sz="1400" dirty="0"/>
              <a:t>データ番号</a:t>
            </a:r>
            <a:endParaRPr lang="ja-JP" altLang="en-US" sz="1400" dirty="0"/>
          </a:p>
        </p:txBody>
      </p:sp>
      <p:sp>
        <p:nvSpPr>
          <p:cNvPr id="84" name="テキスト ボックス 83"/>
          <p:cNvSpPr txBox="1"/>
          <p:nvPr/>
        </p:nvSpPr>
        <p:spPr>
          <a:xfrm>
            <a:off x="6835585" y="3037439"/>
            <a:ext cx="553362" cy="307777"/>
          </a:xfrm>
          <a:prstGeom prst="rect">
            <a:avLst/>
          </a:prstGeom>
          <a:noFill/>
          <a:ln>
            <a:solidFill>
              <a:schemeClr val="tx1"/>
            </a:solidFill>
          </a:ln>
        </p:spPr>
        <p:txBody>
          <a:bodyPr wrap="none" rtlCol="0">
            <a:spAutoFit/>
          </a:bodyPr>
          <a:lstStyle/>
          <a:p>
            <a:r>
              <a:rPr kumimoji="1" lang="en-US" altLang="ja-JP" sz="1400" dirty="0"/>
              <a:t>11</a:t>
            </a:r>
            <a:r>
              <a:rPr kumimoji="1" lang="ja-JP" altLang="en-US" sz="1400" dirty="0"/>
              <a:t>次</a:t>
            </a:r>
          </a:p>
        </p:txBody>
      </p:sp>
      <p:sp>
        <p:nvSpPr>
          <p:cNvPr id="85" name="テキスト ボックス 84"/>
          <p:cNvSpPr txBox="1"/>
          <p:nvPr/>
        </p:nvSpPr>
        <p:spPr>
          <a:xfrm>
            <a:off x="6846169" y="4487675"/>
            <a:ext cx="546945" cy="307777"/>
          </a:xfrm>
          <a:prstGeom prst="rect">
            <a:avLst/>
          </a:prstGeom>
          <a:noFill/>
          <a:ln>
            <a:solidFill>
              <a:schemeClr val="tx1"/>
            </a:solidFill>
          </a:ln>
        </p:spPr>
        <p:txBody>
          <a:bodyPr wrap="none" rtlCol="0">
            <a:spAutoFit/>
          </a:bodyPr>
          <a:lstStyle/>
          <a:p>
            <a:r>
              <a:rPr kumimoji="1" lang="en-US" altLang="ja-JP" sz="1400" dirty="0"/>
              <a:t>12</a:t>
            </a:r>
            <a:r>
              <a:rPr kumimoji="1" lang="ja-JP" altLang="en-US" sz="1400" dirty="0"/>
              <a:t>次</a:t>
            </a:r>
          </a:p>
        </p:txBody>
      </p:sp>
      <p:sp>
        <p:nvSpPr>
          <p:cNvPr id="86" name="テキスト ボックス 85"/>
          <p:cNvSpPr txBox="1"/>
          <p:nvPr/>
        </p:nvSpPr>
        <p:spPr>
          <a:xfrm>
            <a:off x="9870606" y="2945089"/>
            <a:ext cx="546945" cy="307777"/>
          </a:xfrm>
          <a:prstGeom prst="rect">
            <a:avLst/>
          </a:prstGeom>
          <a:noFill/>
          <a:ln>
            <a:solidFill>
              <a:schemeClr val="tx1"/>
            </a:solidFill>
          </a:ln>
        </p:spPr>
        <p:txBody>
          <a:bodyPr wrap="none" rtlCol="0">
            <a:spAutoFit/>
          </a:bodyPr>
          <a:lstStyle/>
          <a:p>
            <a:r>
              <a:rPr kumimoji="1" lang="en-US" altLang="ja-JP" sz="1400" dirty="0"/>
              <a:t>13</a:t>
            </a:r>
            <a:r>
              <a:rPr kumimoji="1" lang="ja-JP" altLang="en-US" sz="1400" dirty="0"/>
              <a:t>次</a:t>
            </a:r>
          </a:p>
        </p:txBody>
      </p:sp>
      <p:sp>
        <p:nvSpPr>
          <p:cNvPr id="87" name="テキスト ボックス 86"/>
          <p:cNvSpPr txBox="1"/>
          <p:nvPr/>
        </p:nvSpPr>
        <p:spPr>
          <a:xfrm>
            <a:off x="9870605" y="4426797"/>
            <a:ext cx="546945" cy="307777"/>
          </a:xfrm>
          <a:prstGeom prst="rect">
            <a:avLst/>
          </a:prstGeom>
          <a:noFill/>
          <a:ln>
            <a:solidFill>
              <a:schemeClr val="tx1"/>
            </a:solidFill>
          </a:ln>
        </p:spPr>
        <p:txBody>
          <a:bodyPr wrap="none" rtlCol="0">
            <a:spAutoFit/>
          </a:bodyPr>
          <a:lstStyle/>
          <a:p>
            <a:r>
              <a:rPr kumimoji="1" lang="en-US" altLang="ja-JP" sz="1400" dirty="0"/>
              <a:t>14</a:t>
            </a:r>
            <a:r>
              <a:rPr kumimoji="1" lang="ja-JP" altLang="en-US" sz="1400" dirty="0"/>
              <a:t>次</a:t>
            </a:r>
          </a:p>
        </p:txBody>
      </p:sp>
      <p:sp>
        <p:nvSpPr>
          <p:cNvPr id="89" name="テキスト ボックス 88"/>
          <p:cNvSpPr txBox="1"/>
          <p:nvPr/>
        </p:nvSpPr>
        <p:spPr>
          <a:xfrm>
            <a:off x="7388947" y="4155912"/>
            <a:ext cx="1027845" cy="307777"/>
          </a:xfrm>
          <a:prstGeom prst="rect">
            <a:avLst/>
          </a:prstGeom>
          <a:noFill/>
        </p:spPr>
        <p:txBody>
          <a:bodyPr wrap="none" rtlCol="0">
            <a:spAutoFit/>
          </a:bodyPr>
          <a:lstStyle/>
          <a:p>
            <a:r>
              <a:rPr lang="ja-JP" altLang="en-US" sz="1400" dirty="0"/>
              <a:t>データ番号</a:t>
            </a:r>
            <a:endParaRPr lang="ja-JP" altLang="en-US" sz="1400" dirty="0"/>
          </a:p>
        </p:txBody>
      </p:sp>
      <p:sp>
        <p:nvSpPr>
          <p:cNvPr id="90" name="テキスト ボックス 89"/>
          <p:cNvSpPr txBox="1"/>
          <p:nvPr/>
        </p:nvSpPr>
        <p:spPr>
          <a:xfrm>
            <a:off x="7325782" y="5655027"/>
            <a:ext cx="1027845" cy="307777"/>
          </a:xfrm>
          <a:prstGeom prst="rect">
            <a:avLst/>
          </a:prstGeom>
          <a:noFill/>
        </p:spPr>
        <p:txBody>
          <a:bodyPr wrap="none" rtlCol="0">
            <a:spAutoFit/>
          </a:bodyPr>
          <a:lstStyle/>
          <a:p>
            <a:r>
              <a:rPr lang="ja-JP" altLang="en-US" sz="1400" dirty="0"/>
              <a:t>データ番号</a:t>
            </a:r>
            <a:endParaRPr lang="ja-JP" altLang="en-US" sz="1400" dirty="0"/>
          </a:p>
        </p:txBody>
      </p:sp>
      <p:sp>
        <p:nvSpPr>
          <p:cNvPr id="91" name="テキスト ボックス 90"/>
          <p:cNvSpPr txBox="1"/>
          <p:nvPr/>
        </p:nvSpPr>
        <p:spPr>
          <a:xfrm>
            <a:off x="10218670" y="5646878"/>
            <a:ext cx="1027845" cy="307777"/>
          </a:xfrm>
          <a:prstGeom prst="rect">
            <a:avLst/>
          </a:prstGeom>
          <a:noFill/>
        </p:spPr>
        <p:txBody>
          <a:bodyPr wrap="none" rtlCol="0">
            <a:spAutoFit/>
          </a:bodyPr>
          <a:lstStyle/>
          <a:p>
            <a:r>
              <a:rPr lang="ja-JP" altLang="en-US" sz="1400" dirty="0"/>
              <a:t>データ番号</a:t>
            </a:r>
            <a:endParaRPr lang="ja-JP" altLang="en-US" sz="1400" dirty="0"/>
          </a:p>
        </p:txBody>
      </p:sp>
      <p:sp>
        <p:nvSpPr>
          <p:cNvPr id="92" name="テキスト ボックス 91"/>
          <p:cNvSpPr txBox="1"/>
          <p:nvPr/>
        </p:nvSpPr>
        <p:spPr>
          <a:xfrm>
            <a:off x="10364263" y="4154340"/>
            <a:ext cx="1027845" cy="307777"/>
          </a:xfrm>
          <a:prstGeom prst="rect">
            <a:avLst/>
          </a:prstGeom>
          <a:noFill/>
        </p:spPr>
        <p:txBody>
          <a:bodyPr wrap="none" rtlCol="0">
            <a:spAutoFit/>
          </a:bodyPr>
          <a:lstStyle/>
          <a:p>
            <a:r>
              <a:rPr lang="ja-JP" altLang="en-US" sz="1400" dirty="0"/>
              <a:t>データ番号</a:t>
            </a:r>
            <a:endParaRPr lang="ja-JP" altLang="en-US" sz="1400" dirty="0"/>
          </a:p>
        </p:txBody>
      </p:sp>
      <p:sp>
        <p:nvSpPr>
          <p:cNvPr id="26" name="テキスト ボックス 25"/>
          <p:cNvSpPr txBox="1"/>
          <p:nvPr/>
        </p:nvSpPr>
        <p:spPr>
          <a:xfrm>
            <a:off x="621621" y="6501141"/>
            <a:ext cx="11170046" cy="369332"/>
          </a:xfrm>
          <a:prstGeom prst="rect">
            <a:avLst/>
          </a:prstGeom>
          <a:noFill/>
        </p:spPr>
        <p:txBody>
          <a:bodyPr wrap="none" rtlCol="0">
            <a:spAutoFit/>
          </a:bodyPr>
          <a:lstStyle/>
          <a:p>
            <a:r>
              <a:rPr kumimoji="1" lang="ja-JP" altLang="en-US" dirty="0" smtClean="0"/>
              <a:t>・「データ番号と</a:t>
            </a:r>
            <a:r>
              <a:rPr kumimoji="1" lang="en-US" altLang="ja-JP" dirty="0" smtClean="0"/>
              <a:t>x</a:t>
            </a:r>
            <a:r>
              <a:rPr kumimoji="1" lang="ja-JP" altLang="en-US" dirty="0" smtClean="0"/>
              <a:t>座標ごとの信号強度の関係」から「データ番号と各次数に対応</a:t>
            </a:r>
            <a:r>
              <a:rPr kumimoji="1" lang="ja-JP" altLang="en-US" dirty="0" err="1" smtClean="0"/>
              <a:t>するの</a:t>
            </a:r>
            <a:r>
              <a:rPr kumimoji="1" lang="ja-JP" altLang="en-US" dirty="0" smtClean="0"/>
              <a:t>信号強度の関係」を作成した</a:t>
            </a:r>
            <a:endParaRPr kumimoji="1" lang="ja-JP" altLang="en-US" dirty="0"/>
          </a:p>
        </p:txBody>
      </p:sp>
    </p:spTree>
    <p:extLst>
      <p:ext uri="{BB962C8B-B14F-4D97-AF65-F5344CB8AC3E}">
        <p14:creationId xmlns:p14="http://schemas.microsoft.com/office/powerpoint/2010/main" val="346196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5749" y="1"/>
            <a:ext cx="10515600" cy="787940"/>
          </a:xfrm>
        </p:spPr>
        <p:txBody>
          <a:bodyPr>
            <a:normAutofit/>
          </a:bodyPr>
          <a:lstStyle/>
          <a:p>
            <a:r>
              <a:rPr lang="ja-JP" altLang="en-US" sz="3200" dirty="0"/>
              <a:t>赤外光の強度が弱い場合と強い場合の信号強度の比較</a:t>
            </a:r>
            <a:endParaRPr kumimoji="1" lang="ja-JP" altLang="en-US" sz="3200" dirty="0"/>
          </a:p>
        </p:txBody>
      </p:sp>
      <p:pic>
        <p:nvPicPr>
          <p:cNvPr id="12" name="図 11"/>
          <p:cNvPicPr>
            <a:picLocks noChangeAspect="1"/>
          </p:cNvPicPr>
          <p:nvPr/>
        </p:nvPicPr>
        <p:blipFill>
          <a:blip r:embed="rId3"/>
          <a:stretch>
            <a:fillRect/>
          </a:stretch>
        </p:blipFill>
        <p:spPr>
          <a:xfrm>
            <a:off x="-60960" y="1580421"/>
            <a:ext cx="8429990" cy="4012704"/>
          </a:xfrm>
          <a:prstGeom prst="rect">
            <a:avLst/>
          </a:prstGeom>
        </p:spPr>
      </p:pic>
      <p:pic>
        <p:nvPicPr>
          <p:cNvPr id="6" name="図 5"/>
          <p:cNvPicPr>
            <a:picLocks noChangeAspect="1"/>
          </p:cNvPicPr>
          <p:nvPr/>
        </p:nvPicPr>
        <p:blipFill>
          <a:blip r:embed="rId4"/>
          <a:stretch>
            <a:fillRect/>
          </a:stretch>
        </p:blipFill>
        <p:spPr>
          <a:xfrm>
            <a:off x="8303156" y="2284054"/>
            <a:ext cx="3905685" cy="2470826"/>
          </a:xfrm>
          <a:prstGeom prst="rect">
            <a:avLst/>
          </a:prstGeom>
        </p:spPr>
      </p:pic>
      <p:sp>
        <p:nvSpPr>
          <p:cNvPr id="3" name="テキスト ボックス 2">
            <a:extLst>
              <a:ext uri="{FF2B5EF4-FFF2-40B4-BE49-F238E27FC236}">
                <a16:creationId xmlns:a16="http://schemas.microsoft.com/office/drawing/2014/main" xmlns="" id="{D0FC2CED-4F02-43D7-94A5-2ABE4AB80F7F}"/>
              </a:ext>
            </a:extLst>
          </p:cNvPr>
          <p:cNvSpPr txBox="1"/>
          <p:nvPr/>
        </p:nvSpPr>
        <p:spPr>
          <a:xfrm>
            <a:off x="1814404" y="5923940"/>
            <a:ext cx="8738290" cy="923330"/>
          </a:xfrm>
          <a:prstGeom prst="rect">
            <a:avLst/>
          </a:prstGeom>
          <a:noFill/>
        </p:spPr>
        <p:txBody>
          <a:bodyPr wrap="none" rtlCol="0">
            <a:spAutoFit/>
          </a:bodyPr>
          <a:lstStyle/>
          <a:p>
            <a:r>
              <a:rPr kumimoji="1" lang="ja-JP" altLang="en-US" dirty="0" smtClean="0"/>
              <a:t>・</a:t>
            </a:r>
            <a:r>
              <a:rPr lang="ja-JP" altLang="en-US" dirty="0"/>
              <a:t>先程</a:t>
            </a:r>
            <a:r>
              <a:rPr lang="ja-JP" altLang="en-US" dirty="0" smtClean="0"/>
              <a:t>の「データ番号と信号強度との関係」から，「時間差と信号強度の関係」に変形した</a:t>
            </a:r>
            <a:r>
              <a:rPr lang="en-US" altLang="ja-JP" dirty="0" smtClean="0"/>
              <a:t>. </a:t>
            </a:r>
          </a:p>
          <a:p>
            <a:r>
              <a:rPr kumimoji="1" lang="ja-JP" altLang="en-US" dirty="0" smtClean="0"/>
              <a:t>・変形には，右側のキャリブレーションカーブを用いた</a:t>
            </a:r>
            <a:r>
              <a:rPr kumimoji="1" lang="en-US" altLang="ja-JP" dirty="0" smtClean="0"/>
              <a:t>. </a:t>
            </a:r>
          </a:p>
          <a:p>
            <a:r>
              <a:rPr lang="ja-JP" altLang="en-US" dirty="0" smtClean="0"/>
              <a:t>・さらに，同じ次数の信号強度について，測定</a:t>
            </a:r>
            <a:r>
              <a:rPr lang="en-US" altLang="ja-JP" dirty="0" smtClean="0"/>
              <a:t>1</a:t>
            </a:r>
            <a:r>
              <a:rPr lang="ja-JP" altLang="en-US" dirty="0" smtClean="0"/>
              <a:t>と測定</a:t>
            </a:r>
            <a:r>
              <a:rPr lang="en-US" altLang="ja-JP" dirty="0" smtClean="0"/>
              <a:t>2</a:t>
            </a:r>
            <a:r>
              <a:rPr lang="ja-JP" altLang="en-US" dirty="0"/>
              <a:t>の</a:t>
            </a:r>
            <a:r>
              <a:rPr lang="ja-JP" altLang="en-US" dirty="0" smtClean="0"/>
              <a:t>比較を行った</a:t>
            </a:r>
            <a:r>
              <a:rPr lang="en-US" altLang="ja-JP" dirty="0" smtClean="0"/>
              <a:t>. </a:t>
            </a:r>
            <a:endParaRPr lang="en-US" altLang="ja-JP" dirty="0" smtClean="0"/>
          </a:p>
        </p:txBody>
      </p:sp>
    </p:spTree>
    <p:extLst>
      <p:ext uri="{BB962C8B-B14F-4D97-AF65-F5344CB8AC3E}">
        <p14:creationId xmlns:p14="http://schemas.microsoft.com/office/powerpoint/2010/main" val="169965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8745" y="1"/>
            <a:ext cx="10515600" cy="814812"/>
          </a:xfrm>
        </p:spPr>
        <p:txBody>
          <a:bodyPr>
            <a:normAutofit/>
          </a:bodyPr>
          <a:lstStyle/>
          <a:p>
            <a:r>
              <a:rPr kumimoji="1" lang="ja-JP" altLang="en-US" sz="3200" dirty="0"/>
              <a:t>信号強度の位相と振幅の比較</a:t>
            </a: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646" y="1177814"/>
            <a:ext cx="2869947" cy="3551955"/>
          </a:xfrm>
          <a:prstGeom prst="rect">
            <a:avLst/>
          </a:prstGeom>
        </p:spPr>
      </p:pic>
      <p:pic>
        <p:nvPicPr>
          <p:cNvPr id="10" name="図 9"/>
          <p:cNvPicPr>
            <a:picLocks noChangeAspect="1"/>
          </p:cNvPicPr>
          <p:nvPr/>
        </p:nvPicPr>
        <p:blipFill>
          <a:blip r:embed="rId4"/>
          <a:stretch>
            <a:fillRect/>
          </a:stretch>
        </p:blipFill>
        <p:spPr>
          <a:xfrm>
            <a:off x="142126" y="4955927"/>
            <a:ext cx="11777210" cy="1417712"/>
          </a:xfrm>
          <a:prstGeom prst="rect">
            <a:avLst/>
          </a:prstGeom>
        </p:spPr>
      </p:pic>
      <p:sp>
        <p:nvSpPr>
          <p:cNvPr id="3" name="テキスト ボックス 2">
            <a:extLst>
              <a:ext uri="{FF2B5EF4-FFF2-40B4-BE49-F238E27FC236}">
                <a16:creationId xmlns:a16="http://schemas.microsoft.com/office/drawing/2014/main" xmlns="" id="{BBB08FC6-DAB0-45DA-A44D-BCB432180227}"/>
              </a:ext>
            </a:extLst>
          </p:cNvPr>
          <p:cNvSpPr txBox="1"/>
          <p:nvPr/>
        </p:nvSpPr>
        <p:spPr>
          <a:xfrm>
            <a:off x="5273051" y="2359462"/>
            <a:ext cx="6532670" cy="1477328"/>
          </a:xfrm>
          <a:prstGeom prst="rect">
            <a:avLst/>
          </a:prstGeom>
          <a:noFill/>
        </p:spPr>
        <p:txBody>
          <a:bodyPr wrap="square" rtlCol="0">
            <a:spAutoFit/>
          </a:bodyPr>
          <a:lstStyle/>
          <a:p>
            <a:r>
              <a:rPr lang="ja-JP" altLang="en-US" dirty="0" smtClean="0"/>
              <a:t>・測定</a:t>
            </a:r>
            <a:r>
              <a:rPr lang="en-US" altLang="ja-JP" dirty="0" smtClean="0"/>
              <a:t>1</a:t>
            </a:r>
            <a:r>
              <a:rPr lang="ja-JP" altLang="en-US" dirty="0" smtClean="0"/>
              <a:t>と測定</a:t>
            </a:r>
            <a:r>
              <a:rPr lang="en-US" altLang="ja-JP" dirty="0" smtClean="0"/>
              <a:t>2</a:t>
            </a:r>
            <a:r>
              <a:rPr lang="ja-JP" altLang="en-US" dirty="0" smtClean="0"/>
              <a:t>の位相差は，各次数において異なることがわかった</a:t>
            </a:r>
            <a:r>
              <a:rPr lang="en-US" altLang="ja-JP" dirty="0" smtClean="0"/>
              <a:t>. </a:t>
            </a:r>
            <a:r>
              <a:rPr lang="ja-JP" altLang="en-US" dirty="0" smtClean="0"/>
              <a:t>これは光電子のエネルギーの違いによるものと考えられる</a:t>
            </a:r>
            <a:r>
              <a:rPr lang="en-US" altLang="ja-JP" dirty="0" smtClean="0"/>
              <a:t>. </a:t>
            </a:r>
          </a:p>
          <a:p>
            <a:r>
              <a:rPr lang="ja-JP" altLang="en-US" dirty="0" smtClean="0"/>
              <a:t>・また，位相差は高次高調波と赤外光の時間差によっても異なることがわかった</a:t>
            </a:r>
            <a:r>
              <a:rPr lang="en-US" altLang="ja-JP" dirty="0" smtClean="0"/>
              <a:t>. </a:t>
            </a:r>
            <a:r>
              <a:rPr lang="ja-JP" altLang="en-US" dirty="0"/>
              <a:t>これ</a:t>
            </a:r>
            <a:r>
              <a:rPr lang="ja-JP" altLang="en-US" dirty="0" smtClean="0"/>
              <a:t>は時間差の変化による赤外光強度の変化によるものと考えられる</a:t>
            </a:r>
            <a:r>
              <a:rPr lang="en-US" altLang="ja-JP" dirty="0" smtClean="0"/>
              <a:t>. </a:t>
            </a:r>
            <a:endParaRPr lang="en-US" altLang="ja-JP" dirty="0" smtClean="0"/>
          </a:p>
        </p:txBody>
      </p:sp>
    </p:spTree>
    <p:extLst>
      <p:ext uri="{BB962C8B-B14F-4D97-AF65-F5344CB8AC3E}">
        <p14:creationId xmlns:p14="http://schemas.microsoft.com/office/powerpoint/2010/main" val="84775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pSp>
        <p:nvGrpSpPr>
          <p:cNvPr id="4" name="グループ化 3"/>
          <p:cNvGrpSpPr/>
          <p:nvPr/>
        </p:nvGrpSpPr>
        <p:grpSpPr>
          <a:xfrm>
            <a:off x="2214385" y="1690688"/>
            <a:ext cx="6225657" cy="4994057"/>
            <a:chOff x="505095" y="1444171"/>
            <a:chExt cx="5686700" cy="4854190"/>
          </a:xfrm>
        </p:grpSpPr>
        <p:pic>
          <p:nvPicPr>
            <p:cNvPr id="5" name="図 4" descr="C:\Users\kk515go\source\repos\図\振幅比.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6" name="図 5"/>
            <p:cNvPicPr>
              <a:picLocks noChangeAspect="1"/>
            </p:cNvPicPr>
            <p:nvPr/>
          </p:nvPicPr>
          <p:blipFill>
            <a:blip r:embed="rId3"/>
            <a:stretch>
              <a:fillRect/>
            </a:stretch>
          </p:blipFill>
          <p:spPr>
            <a:xfrm>
              <a:off x="505095" y="4997964"/>
              <a:ext cx="5402063" cy="1300397"/>
            </a:xfrm>
            <a:prstGeom prst="rect">
              <a:avLst/>
            </a:prstGeom>
          </p:spPr>
        </p:pic>
      </p:grpSp>
    </p:spTree>
    <p:extLst>
      <p:ext uri="{BB962C8B-B14F-4D97-AF65-F5344CB8AC3E}">
        <p14:creationId xmlns:p14="http://schemas.microsoft.com/office/powerpoint/2010/main" val="3162027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457030"/>
                <a:ext cx="10515600" cy="4351338"/>
              </a:xfrm>
            </p:spPr>
            <p:txBody>
              <a:bodyPr>
                <a:normAutofit fontScale="85000" lnSpcReduction="20000"/>
              </a:bodyPr>
              <a:lstStyle/>
              <a:p>
                <a:pPr marL="0" indent="0">
                  <a:buNone/>
                </a:pPr>
                <a:r>
                  <a:rPr kumimoji="1" lang="ja-JP" altLang="en-US" dirty="0"/>
                  <a:t>・赤外光と高次高調波を用いた試料のイオン化において，赤外光強度の変化の影響を</a:t>
                </a:r>
                <a:r>
                  <a:rPr lang="ja-JP" altLang="en-US" dirty="0"/>
                  <a:t>調べるため，光電子の運動量分布を測定した</a:t>
                </a:r>
                <a:r>
                  <a:rPr lang="en-US" altLang="ja-JP" dirty="0"/>
                  <a:t>. </a:t>
                </a:r>
              </a:p>
              <a:p>
                <a:pPr marL="0" indent="0">
                  <a:buNone/>
                </a:pPr>
                <a:r>
                  <a:rPr kumimoji="1" lang="ja-JP" altLang="en-US" dirty="0"/>
                  <a:t>・測定したデータにおいて，</a:t>
                </a:r>
                <a:r>
                  <a:rPr kumimoji="1" lang="en-US" altLang="ja-JP" dirty="0"/>
                  <a:t>11</a:t>
                </a:r>
                <a:r>
                  <a:rPr kumimoji="1" lang="ja-JP" altLang="en-US" dirty="0"/>
                  <a:t>次</a:t>
                </a:r>
                <a:r>
                  <a:rPr lang="ja-JP" altLang="en-US" dirty="0"/>
                  <a:t>～</a:t>
                </a:r>
                <a:r>
                  <a:rPr kumimoji="1" lang="en-US" altLang="ja-JP" dirty="0"/>
                  <a:t>15</a:t>
                </a:r>
                <a:r>
                  <a:rPr kumimoji="1" lang="ja-JP" altLang="en-US" dirty="0"/>
                  <a:t>次高調波と等しいエネルギーによって生成された光電子の信号強度と，高次高調波と赤外光の時間差との関係が</a:t>
                </a:r>
                <a:r>
                  <a:rPr lang="ja-JP" altLang="en-US" dirty="0"/>
                  <a:t>，赤外光の強度によってどう変化するかを調べた</a:t>
                </a:r>
                <a:r>
                  <a:rPr lang="en-US" altLang="ja-JP" dirty="0"/>
                  <a:t>.</a:t>
                </a:r>
                <a:r>
                  <a:rPr lang="ja-JP" altLang="en-US" dirty="0"/>
                  <a:t>　</a:t>
                </a:r>
                <a:endParaRPr kumimoji="1" lang="en-US" altLang="ja-JP" dirty="0"/>
              </a:p>
              <a:p>
                <a:pPr marL="0" indent="0">
                  <a:buNone/>
                </a:pPr>
                <a:r>
                  <a:rPr kumimoji="1" lang="ja-JP" altLang="en-US" dirty="0"/>
                  <a:t>・結果として，赤外光の強度を</a:t>
                </a:r>
                <a14:m>
                  <m:oMath xmlns:m="http://schemas.openxmlformats.org/officeDocument/2006/math">
                    <m:r>
                      <a:rPr kumimoji="1" lang="en-US" altLang="ja-JP" b="0" i="1" smtClean="0">
                        <a:latin typeface="Cambria Math" panose="02040503050406030204" pitchFamily="18" charset="0"/>
                      </a:rPr>
                      <m:t>0.240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kumimoji="1" lang="ja-JP" altLang="en-US" i="1">
                        <a:latin typeface="Cambria Math" panose="02040503050406030204" pitchFamily="18" charset="0"/>
                      </a:rPr>
                      <m:t>大きくすると</m:t>
                    </m:r>
                  </m:oMath>
                </a14:m>
                <a:r>
                  <a:rPr kumimoji="1" lang="ja-JP" altLang="en-US" dirty="0" err="1"/>
                  <a:t>，</a:t>
                </a:r>
                <a:r>
                  <a:rPr kumimoji="1" lang="ja-JP" altLang="en-US" dirty="0"/>
                  <a:t>信号強度の振幅は大きくなった</a:t>
                </a:r>
                <a:r>
                  <a:rPr kumimoji="1" lang="en-US" altLang="ja-JP" dirty="0"/>
                  <a:t>.</a:t>
                </a:r>
                <a:r>
                  <a:rPr kumimoji="1" lang="ja-JP" altLang="en-US" dirty="0"/>
                  <a:t>　</a:t>
                </a:r>
                <a:r>
                  <a:rPr kumimoji="1" lang="ja-JP" altLang="en-US" i="1" dirty="0"/>
                  <a:t>位相については，</a:t>
                </a:r>
                <a:r>
                  <a:rPr kumimoji="1" lang="en-US" altLang="ja-JP" i="1" dirty="0"/>
                  <a:t>14</a:t>
                </a:r>
                <a:r>
                  <a:rPr kumimoji="1" lang="ja-JP" altLang="en-US" i="1" dirty="0"/>
                  <a:t>次，</a:t>
                </a:r>
                <a:r>
                  <a:rPr kumimoji="1" lang="en-US" altLang="ja-JP" i="1" dirty="0"/>
                  <a:t>15</a:t>
                </a:r>
                <a:r>
                  <a:rPr kumimoji="1" lang="ja-JP" altLang="en-US" i="1" dirty="0"/>
                  <a:t>次に対応する信号強度の位相差は一致したものの，全次数に共通する遅れや進みは観測されなかった</a:t>
                </a:r>
                <a:r>
                  <a:rPr kumimoji="1" lang="en-US" altLang="ja-JP" i="1" dirty="0"/>
                  <a:t>.</a:t>
                </a:r>
                <a:endParaRPr lang="en-US" altLang="ja-JP" i="1" dirty="0"/>
              </a:p>
              <a:p>
                <a:pPr marL="0" indent="0">
                  <a:buNone/>
                </a:pPr>
                <a:r>
                  <a:rPr lang="ja-JP" altLang="en-US" dirty="0" smtClean="0"/>
                  <a:t>・信号強度の位相差は，各次数の間で異なっていることがわかった</a:t>
                </a:r>
                <a:r>
                  <a:rPr lang="en-US" altLang="ja-JP" dirty="0" smtClean="0"/>
                  <a:t>. </a:t>
                </a:r>
                <a:r>
                  <a:rPr lang="ja-JP" altLang="en-US" dirty="0" smtClean="0"/>
                  <a:t>これは，次数ごとに光電子のエネルギーが異なることによるものと考えられる</a:t>
                </a:r>
                <a:r>
                  <a:rPr lang="en-US" altLang="ja-JP" dirty="0" smtClean="0"/>
                  <a:t>. </a:t>
                </a:r>
                <a:endParaRPr lang="en-US" altLang="ja-JP" dirty="0"/>
              </a:p>
              <a:p>
                <a:pPr marL="0" indent="0">
                  <a:buNone/>
                </a:pPr>
                <a:r>
                  <a:rPr lang="ja-JP" altLang="en-US" dirty="0" smtClean="0"/>
                  <a:t>・また，時間差が</a:t>
                </a:r>
                <a:r>
                  <a:rPr lang="en-US" altLang="ja-JP" dirty="0" smtClean="0"/>
                  <a:t>0</a:t>
                </a:r>
                <a:r>
                  <a:rPr lang="ja-JP" altLang="en-US" dirty="0" smtClean="0"/>
                  <a:t>～</a:t>
                </a:r>
                <a:r>
                  <a:rPr lang="en-US" altLang="ja-JP" dirty="0" smtClean="0"/>
                  <a:t>10fs</a:t>
                </a:r>
                <a:r>
                  <a:rPr lang="ja-JP" altLang="en-US" dirty="0" smtClean="0"/>
                  <a:t>のときと，</a:t>
                </a:r>
                <a:r>
                  <a:rPr lang="en-US" altLang="ja-JP" dirty="0" smtClean="0"/>
                  <a:t>10</a:t>
                </a:r>
                <a:r>
                  <a:rPr lang="ja-JP" altLang="en-US" dirty="0" smtClean="0"/>
                  <a:t>～</a:t>
                </a:r>
                <a:r>
                  <a:rPr lang="en-US" altLang="ja-JP" dirty="0" smtClean="0"/>
                  <a:t>20fs</a:t>
                </a:r>
                <a:r>
                  <a:rPr lang="ja-JP" altLang="en-US" dirty="0" smtClean="0"/>
                  <a:t>のときでは位相差が異なることがわかった</a:t>
                </a:r>
                <a:r>
                  <a:rPr lang="en-US" altLang="ja-JP" dirty="0" smtClean="0"/>
                  <a:t>. </a:t>
                </a:r>
                <a:r>
                  <a:rPr lang="ja-JP" altLang="en-US" dirty="0" smtClean="0"/>
                  <a:t>これは高次高調波と赤外光の時間差が異なると赤外光の強度が異なることによると考えられる</a:t>
                </a:r>
                <a:r>
                  <a:rPr lang="en-US" altLang="ja-JP" dirty="0" smtClean="0"/>
                  <a:t>. </a:t>
                </a: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457030"/>
                <a:ext cx="10515600" cy="4351338"/>
              </a:xfrm>
              <a:blipFill rotWithShape="0">
                <a:blip r:embed="rId2"/>
                <a:stretch>
                  <a:fillRect l="-928" t="-3641"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84610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5367</TotalTime>
  <Words>2694</Words>
  <Application>Microsoft Office PowerPoint</Application>
  <PresentationFormat>ワイド画面</PresentationFormat>
  <Paragraphs>606</Paragraphs>
  <Slides>23</Slides>
  <Notes>14</Notes>
  <HiddenSlides>14</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ＭＳ Ｐゴシック</vt:lpstr>
      <vt:lpstr>ＭＳ 明朝</vt:lpstr>
      <vt:lpstr>Arial</vt:lpstr>
      <vt:lpstr>Calibri</vt:lpstr>
      <vt:lpstr>Calibri Light</vt:lpstr>
      <vt:lpstr>Cambria Math</vt:lpstr>
      <vt:lpstr>Century</vt:lpstr>
      <vt:lpstr>Times New Roman</vt:lpstr>
      <vt:lpstr>Office テーマ</vt:lpstr>
      <vt:lpstr>2光子イオン化過程における赤外光強度の影響 </vt:lpstr>
      <vt:lpstr>2光子イオン化過程</vt:lpstr>
      <vt:lpstr>赤外光の強度変化による影響</vt:lpstr>
      <vt:lpstr>Velocity Map Imaging（VMI）図</vt:lpstr>
      <vt:lpstr>各次数の高次高調波に対応する光電子の信号強度</vt:lpstr>
      <vt:lpstr>赤外光の強度が弱い場合と強い場合の信号強度の比較</vt:lpstr>
      <vt:lpstr>信号強度の位相と振幅の比較</vt:lpstr>
      <vt:lpstr>PowerPoint プレゼンテーション</vt:lpstr>
      <vt:lpstr>まとめ</vt:lpstr>
      <vt:lpstr>参考文献</vt:lpstr>
      <vt:lpstr>PowerPoint プレゼンテーション</vt:lpstr>
      <vt:lpstr>高次高調波の発生原理[1]</vt:lpstr>
      <vt:lpstr>2光子イオン化過程</vt:lpstr>
      <vt:lpstr>Velocity Map Imagingによる光電子の運動量分布の測定[2]</vt:lpstr>
      <vt:lpstr>光電子の信号強度とXUV-IR delayの関係</vt:lpstr>
      <vt:lpstr>赤外光の強度と信号強度の振幅の関係</vt:lpstr>
      <vt:lpstr>赤外光の強度と信号強度の位相の関係</vt:lpstr>
      <vt:lpstr>付録1.振幅比の表</vt:lpstr>
      <vt:lpstr>付録2.位相差の表</vt:lpstr>
      <vt:lpstr>2光子イオン化過程における 赤外光強度の影響</vt:lpstr>
      <vt:lpstr>２</vt:lpstr>
      <vt:lpstr>3.</vt:lpstr>
      <vt:lpstr>4.VMI図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2光子イオン化過程における赤外光強度の影響</dc:title>
  <dc:creator>河西 剛</dc:creator>
  <cp:lastModifiedBy>河西 剛</cp:lastModifiedBy>
  <cp:revision>152</cp:revision>
  <dcterms:created xsi:type="dcterms:W3CDTF">2021-01-30T14:30:45Z</dcterms:created>
  <dcterms:modified xsi:type="dcterms:W3CDTF">2021-02-04T07:41:55Z</dcterms:modified>
</cp:coreProperties>
</file>