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7" r:id="rId2"/>
    <p:sldId id="264" r:id="rId3"/>
    <p:sldId id="257" r:id="rId4"/>
    <p:sldId id="258" r:id="rId5"/>
    <p:sldId id="259" r:id="rId6"/>
    <p:sldId id="261" r:id="rId7"/>
    <p:sldId id="268" r:id="rId8"/>
    <p:sldId id="262" r:id="rId9"/>
    <p:sldId id="263" r:id="rId10"/>
    <p:sldId id="266" r:id="rId11"/>
    <p:sldId id="265" r:id="rId12"/>
    <p:sldId id="256" r:id="rId13"/>
    <p:sldId id="269" r:id="rId14"/>
    <p:sldId id="270"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64"/>
            <p14:sldId id="257"/>
            <p14:sldId id="258"/>
            <p14:sldId id="259"/>
            <p14:sldId id="261"/>
            <p14:sldId id="268"/>
            <p14:sldId id="262"/>
            <p14:sldId id="263"/>
            <p14:sldId id="266"/>
            <p14:sldId id="265"/>
            <p14:sldId id="25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varScale="1">
        <p:scale>
          <a:sx n="70" d="100"/>
          <a:sy n="70" d="100"/>
        </p:scale>
        <p:origin x="63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本研究では，極端紫外領域の高次高調波と，赤外光を用いてアルゴン原子をイオン化し，放出された光電子の運動量分布と，高次高調波と赤外光の時間差との関係を測定した</a:t>
            </a:r>
            <a:r>
              <a:rPr kumimoji="1" lang="en-US" altLang="ja-JP" dirty="0" smtClean="0"/>
              <a:t>.</a:t>
            </a:r>
            <a:r>
              <a:rPr kumimoji="1" lang="ja-JP" altLang="en-US" dirty="0" smtClean="0"/>
              <a:t>　赤外光の強度を変化させると，</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まず，イオン化に用いた高次</a:t>
            </a:r>
            <a:r>
              <a:rPr kumimoji="1" lang="ja-JP" altLang="en-US" dirty="0" smtClean="0"/>
              <a:t>高調波の発生原理について説明します</a:t>
            </a:r>
            <a:r>
              <a:rPr kumimoji="1" lang="en-US" altLang="ja-JP" dirty="0" smtClean="0"/>
              <a:t>. </a:t>
            </a:r>
            <a:r>
              <a:rPr kumimoji="1" lang="ja-JP" altLang="en-US" dirty="0" smtClean="0"/>
              <a:t>高次高調波は，ガスに光を入射させると，入射光のエネルギーの整数倍のエネルギーを持つ光が観測</a:t>
            </a:r>
            <a:r>
              <a:rPr kumimoji="1" lang="ja-JP" altLang="en-US" dirty="0" smtClean="0"/>
              <a:t>される現象のことで</a:t>
            </a:r>
            <a:r>
              <a:rPr kumimoji="1" lang="ja-JP" altLang="en-US" dirty="0" smtClean="0"/>
              <a:t>，その原理は</a:t>
            </a:r>
            <a:r>
              <a:rPr kumimoji="1" lang="en-US" altLang="ja-JP" dirty="0" smtClean="0"/>
              <a:t>3step-model</a:t>
            </a:r>
            <a:r>
              <a:rPr kumimoji="1" lang="ja-JP" altLang="en-US" dirty="0" smtClean="0"/>
              <a:t>と呼ばれるモデルによって古典的に説明されます</a:t>
            </a:r>
            <a:r>
              <a:rPr kumimoji="1" lang="en-US" altLang="ja-JP" dirty="0" smtClean="0"/>
              <a:t>. </a:t>
            </a:r>
            <a:r>
              <a:rPr kumimoji="1" lang="ja-JP" altLang="en-US" dirty="0" smtClean="0"/>
              <a:t>図</a:t>
            </a:r>
            <a:r>
              <a:rPr kumimoji="1" lang="en-US" altLang="ja-JP" dirty="0" smtClean="0"/>
              <a:t>3</a:t>
            </a:r>
            <a:r>
              <a:rPr kumimoji="1" lang="ja-JP" altLang="en-US" dirty="0" smtClean="0"/>
              <a:t>は，</a:t>
            </a:r>
            <a:r>
              <a:rPr kumimoji="1" lang="en-US" altLang="ja-JP" dirty="0" smtClean="0"/>
              <a:t>3steo-model</a:t>
            </a:r>
            <a:r>
              <a:rPr kumimoji="1" lang="ja-JP" altLang="en-US" dirty="0" smtClean="0"/>
              <a:t>の模式図を示しています</a:t>
            </a:r>
            <a:r>
              <a:rPr kumimoji="1" lang="en-US" altLang="ja-JP" dirty="0" smtClean="0"/>
              <a:t>.</a:t>
            </a:r>
            <a:r>
              <a:rPr kumimoji="1" lang="ja-JP" altLang="en-US" dirty="0" smtClean="0"/>
              <a:t>　通常</a:t>
            </a:r>
            <a:r>
              <a:rPr kumimoji="1" lang="ja-JP" altLang="en-US" dirty="0" smtClean="0"/>
              <a:t>，原子に含まれる電子は，図</a:t>
            </a:r>
            <a:r>
              <a:rPr kumimoji="1" lang="en-US" altLang="ja-JP" dirty="0" smtClean="0"/>
              <a:t>3</a:t>
            </a:r>
            <a:r>
              <a:rPr kumimoji="1" lang="ja-JP" altLang="en-US" dirty="0" smtClean="0"/>
              <a:t>の</a:t>
            </a:r>
            <a:r>
              <a:rPr kumimoji="1" lang="en-US" altLang="ja-JP" dirty="0" smtClean="0"/>
              <a:t>a</a:t>
            </a:r>
            <a:r>
              <a:rPr kumimoji="1" lang="ja-JP" altLang="en-US" dirty="0" err="1" smtClean="0"/>
              <a:t>のように</a:t>
            </a:r>
            <a:r>
              <a:rPr kumimoji="1" lang="ja-JP" altLang="en-US" dirty="0" smtClean="0"/>
              <a:t>陽子のプラス電荷の作るクーロンポテンシャルによって束縛されています</a:t>
            </a:r>
            <a:r>
              <a:rPr kumimoji="1" lang="en-US" altLang="ja-JP" dirty="0" smtClean="0"/>
              <a:t>. </a:t>
            </a:r>
            <a:r>
              <a:rPr kumimoji="1" lang="ja-JP" altLang="en-US" dirty="0" smtClean="0"/>
              <a:t>ここに，</a:t>
            </a:r>
            <a:r>
              <a:rPr kumimoji="1" lang="en-US" altLang="ja-JP" dirty="0" smtClean="0"/>
              <a:t>b</a:t>
            </a:r>
            <a:r>
              <a:rPr kumimoji="1" lang="ja-JP" altLang="en-US" dirty="0" err="1" smtClean="0"/>
              <a:t>のように</a:t>
            </a:r>
            <a:r>
              <a:rPr kumimoji="1" lang="ja-JP" altLang="en-US" dirty="0" smtClean="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smtClean="0"/>
              <a:t>. </a:t>
            </a:r>
            <a:r>
              <a:rPr kumimoji="1" lang="ja-JP" altLang="en-US" dirty="0" smtClean="0"/>
              <a:t>これがトンネルイオン化と呼ばれる段階です</a:t>
            </a:r>
            <a:r>
              <a:rPr kumimoji="1" lang="en-US" altLang="ja-JP" dirty="0" smtClean="0"/>
              <a:t>. </a:t>
            </a:r>
            <a:r>
              <a:rPr kumimoji="1" lang="ja-JP" altLang="en-US" dirty="0" smtClean="0"/>
              <a:t>電子は一旦は原子の外に飛び出しますが，図</a:t>
            </a:r>
            <a:r>
              <a:rPr kumimoji="1" lang="en-US" altLang="ja-JP" dirty="0" smtClean="0"/>
              <a:t>3</a:t>
            </a:r>
            <a:r>
              <a:rPr kumimoji="1" lang="ja-JP" altLang="en-US" dirty="0" smtClean="0"/>
              <a:t>の</a:t>
            </a:r>
            <a:r>
              <a:rPr kumimoji="1" lang="en-US" altLang="ja-JP" dirty="0" smtClean="0"/>
              <a:t>c</a:t>
            </a:r>
            <a:r>
              <a:rPr kumimoji="1" lang="ja-JP" altLang="en-US" dirty="0" err="1" smtClean="0"/>
              <a:t>のように</a:t>
            </a:r>
            <a:r>
              <a:rPr kumimoji="1" lang="ja-JP" altLang="en-US" dirty="0" smtClean="0"/>
              <a:t>レーザー電場の振動が逆向きになると，電子は原子の方向に戻るように加速され，原子と衝突します</a:t>
            </a:r>
            <a:r>
              <a:rPr kumimoji="1" lang="en-US" altLang="ja-JP" dirty="0" smtClean="0"/>
              <a:t>. </a:t>
            </a:r>
            <a:r>
              <a:rPr kumimoji="1" lang="ja-JP" altLang="en-US" dirty="0" smtClean="0"/>
              <a:t>これが再衝突と呼ばれる段階です</a:t>
            </a:r>
            <a:r>
              <a:rPr kumimoji="1" lang="en-US" altLang="ja-JP" dirty="0" smtClean="0"/>
              <a:t>. </a:t>
            </a:r>
            <a:r>
              <a:rPr kumimoji="1" lang="ja-JP" altLang="en-US" dirty="0" smtClean="0"/>
              <a:t>再衝突すると，電子は再び原子に束縛されるので，持っていた運動エネルギーを失います</a:t>
            </a:r>
            <a:r>
              <a:rPr kumimoji="1" lang="en-US" altLang="ja-JP" dirty="0" smtClean="0"/>
              <a:t>. </a:t>
            </a:r>
            <a:r>
              <a:rPr kumimoji="1" lang="ja-JP" altLang="en-US" dirty="0" smtClean="0"/>
              <a:t>このとき電子が失った運動エネルギーは，光エネルギーとして外部に放出されます</a:t>
            </a:r>
            <a:r>
              <a:rPr kumimoji="1" lang="en-US" altLang="ja-JP" dirty="0" smtClean="0"/>
              <a:t>. </a:t>
            </a:r>
            <a:r>
              <a:rPr kumimoji="1" lang="ja-JP" altLang="en-US" dirty="0" smtClean="0"/>
              <a:t>この光が高次高調波です</a:t>
            </a:r>
            <a:r>
              <a:rPr kumimoji="1" lang="en-US" altLang="ja-JP" dirty="0" smtClean="0"/>
              <a:t>.  </a:t>
            </a:r>
            <a:r>
              <a:rPr kumimoji="1" lang="ja-JP" altLang="en-US" dirty="0" smtClean="0"/>
              <a:t>今回の実験では，クリプトンガスに波長</a:t>
            </a:r>
            <a:r>
              <a:rPr kumimoji="1" lang="en-US" altLang="ja-JP" dirty="0" smtClean="0"/>
              <a:t>800nm</a:t>
            </a:r>
            <a:r>
              <a:rPr kumimoji="1" lang="ja-JP" altLang="en-US" dirty="0" smtClean="0"/>
              <a:t>の光を入射させ，高次高調波を発生させました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2</a:t>
            </a:r>
            <a:r>
              <a:rPr kumimoji="1" lang="ja-JP" altLang="en-US" dirty="0" smtClean="0"/>
              <a:t>光子イオン化過程」について説明します</a:t>
            </a:r>
            <a:r>
              <a:rPr kumimoji="1" lang="en-US" altLang="ja-JP" dirty="0" smtClean="0"/>
              <a:t>.</a:t>
            </a:r>
            <a:r>
              <a:rPr kumimoji="1" lang="ja-JP" altLang="en-US" dirty="0" smtClean="0"/>
              <a:t>図</a:t>
            </a:r>
            <a:r>
              <a:rPr kumimoji="1" lang="en-US" altLang="ja-JP" dirty="0" smtClean="0"/>
              <a:t>1</a:t>
            </a:r>
            <a:r>
              <a:rPr kumimoji="1" lang="ja-JP" altLang="en-US" dirty="0" smtClean="0"/>
              <a:t>は，</a:t>
            </a:r>
            <a:r>
              <a:rPr kumimoji="1" lang="en-US" altLang="ja-JP" dirty="0" smtClean="0"/>
              <a:t>2</a:t>
            </a:r>
            <a:r>
              <a:rPr kumimoji="1" lang="ja-JP" altLang="en-US" dirty="0" smtClean="0"/>
              <a:t>光子イオン化過程の模式図を示しています</a:t>
            </a:r>
            <a:r>
              <a:rPr kumimoji="1" lang="en-US" altLang="ja-JP" dirty="0" smtClean="0"/>
              <a:t>. 2</a:t>
            </a:r>
            <a:r>
              <a:rPr kumimoji="1" lang="ja-JP" altLang="en-US" dirty="0" smtClean="0"/>
              <a:t>光子イオン化過程とは，</a:t>
            </a:r>
            <a:r>
              <a:rPr kumimoji="1" lang="en-US" altLang="ja-JP" dirty="0" smtClean="0"/>
              <a:t>2</a:t>
            </a:r>
            <a:r>
              <a:rPr kumimoji="1" lang="ja-JP" altLang="en-US" dirty="0" smtClean="0"/>
              <a:t>種類の光子，つまり波長の異なる</a:t>
            </a:r>
            <a:r>
              <a:rPr kumimoji="1" lang="en-US" altLang="ja-JP" dirty="0" smtClean="0"/>
              <a:t>2</a:t>
            </a:r>
            <a:r>
              <a:rPr kumimoji="1" lang="ja-JP" altLang="en-US" dirty="0" err="1" smtClean="0"/>
              <a:t>つの</a:t>
            </a:r>
            <a:r>
              <a:rPr kumimoji="1" lang="ja-JP" altLang="en-US" dirty="0" smtClean="0"/>
              <a:t>光を用いて物質をイオン化することを意味します</a:t>
            </a:r>
            <a:r>
              <a:rPr kumimoji="1" lang="en-US" altLang="ja-JP" dirty="0" smtClean="0"/>
              <a:t>. </a:t>
            </a:r>
            <a:r>
              <a:rPr kumimoji="1" lang="ja-JP" altLang="en-US" dirty="0" smtClean="0"/>
              <a:t>今回の実験では，図</a:t>
            </a:r>
            <a:r>
              <a:rPr kumimoji="1" lang="en-US" altLang="ja-JP" dirty="0" smtClean="0"/>
              <a:t>1</a:t>
            </a:r>
            <a:r>
              <a:rPr kumimoji="1" lang="ja-JP" altLang="en-US" dirty="0" smtClean="0"/>
              <a:t>のように，高次高調波と赤外光を用いてアルゴンをイオン化し，発生した光電子の運動量分布を測定しました</a:t>
            </a:r>
            <a:r>
              <a:rPr kumimoji="1" lang="en-US" altLang="ja-JP" dirty="0" smtClean="0"/>
              <a:t>.  </a:t>
            </a:r>
            <a:r>
              <a:rPr kumimoji="1" lang="ja-JP" altLang="en-US" dirty="0" smtClean="0"/>
              <a:t>詳しく言うと，高次高調波と赤外光の時間差を変化させると</a:t>
            </a:r>
            <a:r>
              <a:rPr kumimoji="1" lang="ja-JP" altLang="en-US" dirty="0" smtClean="0"/>
              <a:t>，光電子の運動量分布がどのように変化するか，を測定しました</a:t>
            </a:r>
            <a:r>
              <a:rPr kumimoji="1" lang="en-US" altLang="ja-JP" dirty="0" smtClean="0"/>
              <a:t>.</a:t>
            </a:r>
            <a:r>
              <a:rPr kumimoji="1" lang="ja-JP" altLang="en-US" dirty="0" smtClean="0"/>
              <a:t>　</a:t>
            </a:r>
            <a:r>
              <a:rPr kumimoji="1" lang="en-US" altLang="ja-JP" dirty="0" smtClean="0"/>
              <a:t> </a:t>
            </a:r>
            <a:r>
              <a:rPr kumimoji="1" lang="ja-JP" altLang="en-US" dirty="0" smtClean="0"/>
              <a:t>図</a:t>
            </a:r>
            <a:r>
              <a:rPr kumimoji="1" lang="en-US" altLang="ja-JP" dirty="0" smtClean="0"/>
              <a:t>2</a:t>
            </a:r>
            <a:r>
              <a:rPr kumimoji="1" lang="ja-JP" altLang="en-US" dirty="0" smtClean="0"/>
              <a:t>は，高次高調波と赤外光の時間差，</a:t>
            </a:r>
            <a:r>
              <a:rPr kumimoji="1" lang="en-US" altLang="ja-JP" dirty="0" smtClean="0"/>
              <a:t>XUV-IR delay</a:t>
            </a:r>
            <a:r>
              <a:rPr kumimoji="1" lang="ja-JP" altLang="en-US" dirty="0" smtClean="0"/>
              <a:t>について示しています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a</a:t>
            </a:r>
            <a:r>
              <a:rPr kumimoji="1" lang="ja-JP" altLang="en-US" dirty="0" smtClean="0"/>
              <a:t>のとき，高次高調波と赤外光は同時にアルゴンガスに入射します</a:t>
            </a:r>
            <a:r>
              <a:rPr kumimoji="1" lang="en-US" altLang="ja-JP" dirty="0" smtClean="0"/>
              <a:t>. </a:t>
            </a:r>
            <a:r>
              <a:rPr kumimoji="1" lang="ja-JP" altLang="en-US" dirty="0" smtClean="0"/>
              <a:t>このとき，高次高調波と赤外光の時間差は</a:t>
            </a:r>
            <a:r>
              <a:rPr kumimoji="1" lang="en-US" altLang="ja-JP" dirty="0" smtClean="0"/>
              <a:t>0</a:t>
            </a:r>
            <a:r>
              <a:rPr kumimoji="1" lang="ja-JP" altLang="en-US" dirty="0" err="1" smtClean="0"/>
              <a:t>です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b</a:t>
            </a:r>
            <a:r>
              <a:rPr kumimoji="1" lang="ja-JP" altLang="en-US" dirty="0" smtClean="0"/>
              <a:t>のとき，高次高調波に対して赤外光が遅れてアルゴンガスに入射するので，高次高調波と赤外光には時間差が発生します</a:t>
            </a:r>
            <a:r>
              <a:rPr kumimoji="1" lang="en-US" altLang="ja-JP" dirty="0" smtClean="0"/>
              <a:t>.</a:t>
            </a:r>
            <a:r>
              <a:rPr kumimoji="1" lang="ja-JP" altLang="en-US" baseline="0" dirty="0" smtClean="0"/>
              <a:t> この時間差と光電子の運動量分布の変化について調べました</a:t>
            </a:r>
            <a:r>
              <a:rPr kumimoji="1" lang="en-US" altLang="ja-JP" baseline="0" dirty="0" smtClean="0"/>
              <a:t>.</a:t>
            </a:r>
            <a:r>
              <a:rPr kumimoji="1" lang="ja-JP" altLang="en-US" baseline="0"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次に，発生した光電子の運動量分布を測定する方法である，</a:t>
            </a:r>
            <a:r>
              <a:rPr kumimoji="1" lang="en-US" altLang="ja-JP" dirty="0" smtClean="0"/>
              <a:t>Velocity Map Imaging</a:t>
            </a:r>
            <a:r>
              <a:rPr kumimoji="1" lang="ja-JP" altLang="en-US" dirty="0" smtClean="0"/>
              <a:t>について説明します</a:t>
            </a:r>
            <a:r>
              <a:rPr kumimoji="1" lang="en-US" altLang="ja-JP" dirty="0" smtClean="0"/>
              <a:t>. </a:t>
            </a:r>
            <a:r>
              <a:rPr kumimoji="1" lang="ja-JP" altLang="en-US" dirty="0" smtClean="0"/>
              <a:t>図</a:t>
            </a:r>
            <a:r>
              <a:rPr kumimoji="1" lang="en-US" altLang="ja-JP" dirty="0" smtClean="0"/>
              <a:t>4</a:t>
            </a:r>
            <a:r>
              <a:rPr kumimoji="1" lang="ja-JP" altLang="en-US" dirty="0" smtClean="0"/>
              <a:t>は，</a:t>
            </a:r>
            <a:r>
              <a:rPr kumimoji="1" lang="en-US" altLang="ja-JP" dirty="0" smtClean="0"/>
              <a:t>Velocity</a:t>
            </a:r>
            <a:r>
              <a:rPr kumimoji="1" lang="en-US" altLang="ja-JP" baseline="0" dirty="0" smtClean="0"/>
              <a:t> Map Imaging</a:t>
            </a:r>
            <a:r>
              <a:rPr kumimoji="1" lang="ja-JP" altLang="en-US" baseline="0" dirty="0" smtClean="0"/>
              <a:t>の模式図を表しています</a:t>
            </a:r>
            <a:r>
              <a:rPr kumimoji="1" lang="en-US" altLang="ja-JP" baseline="0" dirty="0" smtClean="0"/>
              <a:t>. </a:t>
            </a:r>
            <a:r>
              <a:rPr kumimoji="1" lang="ja-JP" altLang="en-US" baseline="0" dirty="0" smtClean="0"/>
              <a:t>アルゴンのイオン化によって発生した光電子は，電極によって生成された外部電場によって，図の</a:t>
            </a:r>
            <a:r>
              <a:rPr kumimoji="1" lang="en-US" altLang="ja-JP" baseline="0" dirty="0" smtClean="0"/>
              <a:t>z</a:t>
            </a:r>
            <a:r>
              <a:rPr kumimoji="1" lang="ja-JP" altLang="en-US" baseline="0" dirty="0" smtClean="0"/>
              <a:t>方向に加速され，マイクロチャンネルプレートによって観測されます</a:t>
            </a:r>
            <a:r>
              <a:rPr kumimoji="1" lang="en-US" altLang="ja-JP" baseline="0" dirty="0" smtClean="0"/>
              <a:t>. </a:t>
            </a:r>
            <a:r>
              <a:rPr kumimoji="1" lang="ja-JP" altLang="en-US" baseline="0" dirty="0" smtClean="0"/>
              <a:t>マイクロチャンネルプレートでは，位置ごとの電子の収量を計測しており，その計測結果をグレースケールで表したものが図</a:t>
            </a:r>
            <a:r>
              <a:rPr kumimoji="1" lang="en-US" altLang="ja-JP" baseline="0" dirty="0" smtClean="0"/>
              <a:t>5</a:t>
            </a:r>
            <a:r>
              <a:rPr kumimoji="1" lang="ja-JP" altLang="en-US" baseline="0" dirty="0" err="1" smtClean="0"/>
              <a:t>です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は，横軸がマイクロチャンネルプレート上の</a:t>
            </a:r>
            <a:r>
              <a:rPr kumimoji="1" lang="en-US" altLang="ja-JP" baseline="0" dirty="0" smtClean="0"/>
              <a:t>x</a:t>
            </a:r>
            <a:r>
              <a:rPr kumimoji="1" lang="ja-JP" altLang="en-US" baseline="0" dirty="0" smtClean="0"/>
              <a:t>座標を，縦軸が</a:t>
            </a:r>
            <a:r>
              <a:rPr kumimoji="1" lang="en-US" altLang="ja-JP" baseline="0" dirty="0" smtClean="0"/>
              <a:t>y</a:t>
            </a:r>
            <a:r>
              <a:rPr kumimoji="1" lang="ja-JP" altLang="en-US" baseline="0" dirty="0" smtClean="0"/>
              <a:t>座標を示しています</a:t>
            </a:r>
            <a:r>
              <a:rPr kumimoji="1" lang="en-US" altLang="ja-JP" baseline="0" dirty="0" smtClean="0"/>
              <a:t>. </a:t>
            </a:r>
            <a:r>
              <a:rPr kumimoji="1" lang="ja-JP" altLang="en-US" baseline="0" dirty="0" smtClean="0"/>
              <a:t>また，アルゴンガスに入射するレーザーの電場は</a:t>
            </a:r>
            <a:r>
              <a:rPr kumimoji="1" lang="en-US" altLang="ja-JP" baseline="0" dirty="0" smtClean="0"/>
              <a:t>x</a:t>
            </a:r>
            <a:r>
              <a:rPr kumimoji="1" lang="ja-JP" altLang="en-US" baseline="0" dirty="0" smtClean="0"/>
              <a:t>方向に振動しています</a:t>
            </a:r>
            <a:r>
              <a:rPr kumimoji="1" lang="en-US" altLang="ja-JP" baseline="0" dirty="0" smtClean="0"/>
              <a:t>.  </a:t>
            </a:r>
            <a:r>
              <a:rPr kumimoji="1" lang="ja-JP" altLang="en-US" baseline="0" dirty="0" smtClean="0"/>
              <a:t>今回の実験では，光電子は</a:t>
            </a:r>
            <a:r>
              <a:rPr kumimoji="1" lang="en-US" altLang="ja-JP" baseline="0" dirty="0" err="1" smtClean="0"/>
              <a:t>xy</a:t>
            </a:r>
            <a:r>
              <a:rPr kumimoji="1" lang="ja-JP" altLang="en-US" baseline="0" dirty="0" smtClean="0"/>
              <a:t>方向にのみ放出されると近似しているので，光電子の</a:t>
            </a:r>
            <a:r>
              <a:rPr kumimoji="1" lang="en-US" altLang="ja-JP" baseline="0" dirty="0" err="1" smtClean="0"/>
              <a:t>x,y</a:t>
            </a:r>
            <a:r>
              <a:rPr kumimoji="1" lang="ja-JP" altLang="en-US" baseline="0" dirty="0" smtClean="0"/>
              <a:t>方向の運動量は電場による加速の影響を受けません</a:t>
            </a:r>
            <a:r>
              <a:rPr kumimoji="1" lang="en-US" altLang="ja-JP" baseline="0" dirty="0" smtClean="0"/>
              <a:t>.</a:t>
            </a:r>
            <a:r>
              <a:rPr kumimoji="1" lang="ja-JP" altLang="en-US" baseline="0" dirty="0" smtClean="0"/>
              <a:t>よって，光電子の運動量が大きいとき，マイクロチャンネルプレート上の中心からの距離が遠い位置で観測されます</a:t>
            </a:r>
            <a:r>
              <a:rPr kumimoji="1" lang="en-US" altLang="ja-JP" baseline="0" dirty="0" smtClean="0"/>
              <a:t>. </a:t>
            </a:r>
            <a:r>
              <a:rPr kumimoji="1" lang="ja-JP" altLang="en-US" baseline="0" dirty="0" smtClean="0"/>
              <a:t>よって，マイクロチャンネルプレートの中心からの距離</a:t>
            </a:r>
            <a:r>
              <a:rPr kumimoji="1" lang="en-US" altLang="ja-JP" baseline="0" dirty="0" smtClean="0"/>
              <a:t>r</a:t>
            </a:r>
            <a:r>
              <a:rPr kumimoji="1" lang="ja-JP" altLang="en-US" baseline="0" dirty="0" smtClean="0"/>
              <a:t>は，光電子の運動量の大きさに対応しています</a:t>
            </a:r>
            <a:r>
              <a:rPr kumimoji="1" lang="en-US" altLang="ja-JP" baseline="0" dirty="0" smtClean="0"/>
              <a:t>. </a:t>
            </a:r>
            <a:r>
              <a:rPr kumimoji="1" lang="ja-JP" altLang="en-US" baseline="0" dirty="0" smtClean="0"/>
              <a:t>また，マイクロチャンネルプレートの中心から見た方向</a:t>
            </a:r>
            <a:r>
              <a:rPr kumimoji="1" lang="en-US" altLang="ja-JP" baseline="0" dirty="0" smtClean="0"/>
              <a:t>θ</a:t>
            </a:r>
            <a:r>
              <a:rPr kumimoji="1" lang="ja-JP" altLang="en-US" baseline="0" dirty="0" smtClean="0"/>
              <a:t>は，光電子の運動量の方向に対応しています</a:t>
            </a:r>
            <a:r>
              <a:rPr kumimoji="1" lang="en-US" altLang="ja-JP" baseline="0" dirty="0" smtClean="0"/>
              <a:t>. </a:t>
            </a:r>
            <a:r>
              <a:rPr kumimoji="1" lang="ja-JP" altLang="en-US" baseline="0" dirty="0" smtClean="0"/>
              <a:t>この対応関係を用いると，イオン化された際のエネルギーごとの光電子の信号強度が求められます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を見ると，信号強度の強い部分が同心円状の輪となっていることがわかります</a:t>
            </a:r>
            <a:r>
              <a:rPr kumimoji="1" lang="en-US" altLang="ja-JP" baseline="0" dirty="0" smtClean="0"/>
              <a:t>. </a:t>
            </a:r>
            <a:r>
              <a:rPr kumimoji="1" lang="ja-JP" altLang="en-US" baseline="0" dirty="0" smtClean="0"/>
              <a:t>これは，高次高調波によってイオン化されたアルゴンから発生した光電子の信号強度を示しています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err="1" smtClean="0"/>
              <a:t>のような</a:t>
            </a:r>
            <a:r>
              <a:rPr kumimoji="1" lang="ja-JP" altLang="en-US" baseline="0" dirty="0" smtClean="0"/>
              <a:t>光電子の運動量分布を，高次高調波と赤外光の時間差を変化させながら計測し，さらに赤外光の強度を変化させたあと，同様の測定を行いました</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結果について説明します</a:t>
            </a:r>
            <a:r>
              <a:rPr kumimoji="1" lang="en-US" altLang="ja-JP" dirty="0" smtClean="0"/>
              <a:t>. </a:t>
            </a:r>
            <a:r>
              <a:rPr kumimoji="1" lang="ja-JP" altLang="en-US" dirty="0" smtClean="0"/>
              <a:t>図</a:t>
            </a:r>
            <a:r>
              <a:rPr kumimoji="1" lang="en-US" altLang="ja-JP" dirty="0" smtClean="0"/>
              <a:t>6</a:t>
            </a:r>
            <a:r>
              <a:rPr kumimoji="1" lang="ja-JP" altLang="en-US" dirty="0" smtClean="0"/>
              <a:t>は，</a:t>
            </a:r>
            <a:r>
              <a:rPr kumimoji="1" lang="en-US" altLang="ja-JP" dirty="0" smtClean="0"/>
              <a:t>11</a:t>
            </a:r>
            <a:r>
              <a:rPr kumimoji="1" lang="ja-JP" altLang="en-US" dirty="0" smtClean="0"/>
              <a:t>次高調波と等しいエネルギーによって生成された光電子の信号強度と</a:t>
            </a:r>
            <a:r>
              <a:rPr kumimoji="1" lang="en-US" altLang="ja-JP" dirty="0" smtClean="0"/>
              <a:t>XUV-IR</a:t>
            </a:r>
            <a:r>
              <a:rPr kumimoji="1" lang="en-US" altLang="ja-JP" baseline="0" dirty="0" smtClean="0"/>
              <a:t> delay</a:t>
            </a:r>
            <a:r>
              <a:rPr kumimoji="1" lang="ja-JP" altLang="en-US" baseline="0" dirty="0" smtClean="0"/>
              <a:t>との関係を示しており，横軸が</a:t>
            </a:r>
            <a:r>
              <a:rPr kumimoji="1" lang="en-US" altLang="ja-JP" baseline="0" dirty="0" smtClean="0"/>
              <a:t>XUV-IR delay</a:t>
            </a:r>
            <a:r>
              <a:rPr kumimoji="1" lang="ja-JP" altLang="en-US" baseline="0" dirty="0" smtClean="0"/>
              <a:t>で，縦軸が信号強度を示しています</a:t>
            </a:r>
            <a:r>
              <a:rPr kumimoji="1" lang="en-US" altLang="ja-JP" baseline="0" dirty="0" smtClean="0"/>
              <a:t>. XUV-IR delay</a:t>
            </a:r>
            <a:r>
              <a:rPr kumimoji="1" lang="ja-JP" altLang="en-US" baseline="0" dirty="0" smtClean="0"/>
              <a:t>の単位はフェムト秒で，信号強度の単位は任意単位です</a:t>
            </a:r>
            <a:r>
              <a:rPr kumimoji="1" lang="en-US" altLang="ja-JP" baseline="0" dirty="0" smtClean="0"/>
              <a:t>. </a:t>
            </a:r>
            <a:r>
              <a:rPr kumimoji="1" lang="ja-JP" altLang="en-US" baseline="0" dirty="0" smtClean="0"/>
              <a:t>また，図</a:t>
            </a:r>
            <a:r>
              <a:rPr kumimoji="1" lang="en-US" altLang="ja-JP" baseline="0" dirty="0" smtClean="0"/>
              <a:t>6</a:t>
            </a:r>
            <a:r>
              <a:rPr kumimoji="1" lang="ja-JP" altLang="en-US" baseline="0" dirty="0" smtClean="0"/>
              <a:t>の赤いプロットと線が赤外光の強度が弱い場合の測定結果を，青いプロットと線が赤外光の強度が強い場合の測定結果を示しています</a:t>
            </a:r>
            <a:r>
              <a:rPr kumimoji="1" lang="en-US" altLang="ja-JP" baseline="0" dirty="0" smtClean="0"/>
              <a:t>. </a:t>
            </a:r>
            <a:r>
              <a:rPr kumimoji="1" lang="ja-JP" altLang="en-US" baseline="0" dirty="0" smtClean="0"/>
              <a:t>図</a:t>
            </a:r>
            <a:r>
              <a:rPr kumimoji="1" lang="en-US" altLang="ja-JP" baseline="0" dirty="0" smtClean="0"/>
              <a:t>6</a:t>
            </a:r>
            <a:r>
              <a:rPr kumimoji="1" lang="ja-JP" altLang="en-US" baseline="0" dirty="0" smtClean="0"/>
              <a:t>より、</a:t>
            </a:r>
            <a:r>
              <a:rPr kumimoji="1" lang="en-US" altLang="ja-JP" baseline="0" dirty="0" smtClean="0"/>
              <a:t>XUV-IR delay</a:t>
            </a:r>
            <a:r>
              <a:rPr kumimoji="1" lang="ja-JP" altLang="en-US" baseline="0" dirty="0" smtClean="0"/>
              <a:t>が小さいときほど，信号強度の変化の度合い，ここでは振幅と呼びますが，振幅が大きいことがわかります</a:t>
            </a:r>
            <a:r>
              <a:rPr kumimoji="1" lang="en-US" altLang="ja-JP" baseline="0" dirty="0" smtClean="0"/>
              <a:t>. </a:t>
            </a:r>
            <a:r>
              <a:rPr kumimoji="1" lang="ja-JP" altLang="en-US" baseline="0" dirty="0" smtClean="0"/>
              <a:t>また，赤外光の強度が弱い場合のほうが，赤外光の強度が強い場合より，信号強度の振幅が大きいことがわかります</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3546468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赤外光の強度が弱い場合と強い場合での信号強度の振幅と位相の違いについて調べました</a:t>
            </a:r>
            <a:r>
              <a:rPr kumimoji="1" lang="en-US" altLang="ja-JP" dirty="0" smtClean="0"/>
              <a:t>. </a:t>
            </a:r>
            <a:r>
              <a:rPr kumimoji="1" lang="ja-JP" altLang="en-US" dirty="0" smtClean="0"/>
              <a:t>図</a:t>
            </a:r>
            <a:r>
              <a:rPr kumimoji="1" lang="en-US" altLang="ja-JP" dirty="0" smtClean="0"/>
              <a:t>7</a:t>
            </a:r>
            <a:r>
              <a:rPr kumimoji="1" lang="ja-JP" altLang="en-US" dirty="0" smtClean="0"/>
              <a:t>は，信号強度の振幅比の計算方法を示しています</a:t>
            </a:r>
            <a:r>
              <a:rPr kumimoji="1" lang="en-US" altLang="ja-JP" dirty="0" smtClean="0"/>
              <a:t>.</a:t>
            </a:r>
            <a:r>
              <a:rPr kumimoji="1" lang="ja-JP" altLang="en-US" dirty="0" smtClean="0"/>
              <a:t>　ある極値とその次の極値の信号強度の差の絶対値を振幅と定義し，測定</a:t>
            </a:r>
            <a:r>
              <a:rPr kumimoji="1" lang="en-US" altLang="ja-JP" dirty="0" smtClean="0"/>
              <a:t>1</a:t>
            </a:r>
            <a:r>
              <a:rPr kumimoji="1" lang="ja-JP" altLang="en-US" dirty="0" smtClean="0"/>
              <a:t>と測定</a:t>
            </a:r>
            <a:r>
              <a:rPr kumimoji="1" lang="en-US" altLang="ja-JP" dirty="0" smtClean="0"/>
              <a:t>2</a:t>
            </a:r>
            <a:r>
              <a:rPr kumimoji="1" lang="ja-JP" altLang="en-US" dirty="0" smtClean="0"/>
              <a:t>について比較しました</a:t>
            </a:r>
            <a:r>
              <a:rPr kumimoji="1" lang="en-US" altLang="ja-JP" dirty="0" smtClean="0"/>
              <a:t>.</a:t>
            </a:r>
            <a:r>
              <a:rPr kumimoji="1" lang="ja-JP" altLang="en-US" dirty="0" smtClean="0"/>
              <a:t>　その結果</a:t>
            </a:r>
            <a:r>
              <a:rPr kumimoji="1" lang="en-US" altLang="ja-JP" dirty="0" smtClean="0"/>
              <a:t>.</a:t>
            </a:r>
            <a:r>
              <a:rPr kumimoji="1" lang="ja-JP" altLang="en-US" dirty="0" smtClean="0"/>
              <a:t>　</a:t>
            </a:r>
            <a:r>
              <a:rPr kumimoji="1" lang="en-US" altLang="ja-JP" dirty="0" smtClean="0"/>
              <a:t>11</a:t>
            </a:r>
            <a:r>
              <a:rPr kumimoji="1" lang="ja-JP" altLang="en-US" dirty="0" smtClean="0"/>
              <a:t>次高調波に対応する光電子の信号強度では</a:t>
            </a:r>
            <a:r>
              <a:rPr kumimoji="1" lang="en-US" altLang="ja-JP" dirty="0" smtClean="0"/>
              <a:t>1.25</a:t>
            </a:r>
            <a:r>
              <a:rPr kumimoji="1" lang="ja-JP" altLang="en-US" dirty="0" smtClean="0"/>
              <a:t>倍，</a:t>
            </a:r>
            <a:r>
              <a:rPr kumimoji="1" lang="en-US" altLang="ja-JP" dirty="0" smtClean="0"/>
              <a:t>12</a:t>
            </a:r>
            <a:r>
              <a:rPr kumimoji="1" lang="ja-JP" altLang="en-US" dirty="0" smtClean="0"/>
              <a:t>次高調波に対応する光電子の信号強度では</a:t>
            </a:r>
            <a:r>
              <a:rPr kumimoji="1" lang="en-US" altLang="ja-JP" dirty="0" smtClean="0"/>
              <a:t>1.30</a:t>
            </a:r>
            <a:r>
              <a:rPr kumimoji="1" lang="ja-JP" altLang="en-US" dirty="0" smtClean="0"/>
              <a:t>倍，</a:t>
            </a:r>
            <a:r>
              <a:rPr kumimoji="1" lang="en-US" altLang="ja-JP" dirty="0" smtClean="0"/>
              <a:t>13</a:t>
            </a:r>
            <a:r>
              <a:rPr kumimoji="1" lang="ja-JP" altLang="en-US" dirty="0" smtClean="0"/>
              <a:t>次高調波に対応する光電子の信号強度では</a:t>
            </a:r>
            <a:r>
              <a:rPr kumimoji="1" lang="en-US" altLang="ja-JP" dirty="0" smtClean="0"/>
              <a:t>1.31</a:t>
            </a:r>
            <a:r>
              <a:rPr kumimoji="1" lang="ja-JP" altLang="en-US" dirty="0" smtClean="0"/>
              <a:t>倍振幅が大きいことがわかりました</a:t>
            </a:r>
            <a:r>
              <a:rPr kumimoji="1" lang="en-US" altLang="ja-JP" dirty="0" smtClean="0"/>
              <a:t>.</a:t>
            </a:r>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また，図</a:t>
            </a:r>
            <a:r>
              <a:rPr kumimoji="1" lang="en-US" altLang="ja-JP" dirty="0" smtClean="0"/>
              <a:t>8</a:t>
            </a:r>
            <a:r>
              <a:rPr kumimoji="1" lang="ja-JP" altLang="en-US" dirty="0" smtClean="0"/>
              <a:t>は，信号強度の位相差の計算方法を示しています</a:t>
            </a:r>
            <a:r>
              <a:rPr kumimoji="1" lang="en-US" altLang="ja-JP" dirty="0" smtClean="0"/>
              <a:t>.</a:t>
            </a:r>
            <a:r>
              <a:rPr kumimoji="1" lang="ja-JP" altLang="en-US" dirty="0" smtClean="0"/>
              <a:t>　赤外光の強度が弱い場合と強い場合において，極値における高次高調波と赤外光の時間</a:t>
            </a:r>
            <a:r>
              <a:rPr kumimoji="1" lang="ja-JP" altLang="en-US" dirty="0" err="1" smtClean="0"/>
              <a:t>差のの違いを</a:t>
            </a:r>
            <a:r>
              <a:rPr kumimoji="1" lang="ja-JP" altLang="en-US" dirty="0" smtClean="0"/>
              <a:t>測定しました</a:t>
            </a:r>
            <a:r>
              <a:rPr kumimoji="1" lang="en-US" altLang="ja-JP" dirty="0" smtClean="0"/>
              <a:t>.</a:t>
            </a:r>
            <a:r>
              <a:rPr kumimoji="1" lang="ja-JP" altLang="en-US" dirty="0" smtClean="0"/>
              <a:t>　その結果を表</a:t>
            </a:r>
            <a:r>
              <a:rPr kumimoji="1" lang="en-US" altLang="ja-JP" dirty="0" smtClean="0"/>
              <a:t>2</a:t>
            </a:r>
            <a:r>
              <a:rPr kumimoji="1" lang="ja-JP" altLang="en-US" dirty="0" smtClean="0"/>
              <a:t>にまとめました</a:t>
            </a:r>
            <a:r>
              <a:rPr kumimoji="1" lang="en-US" altLang="ja-JP" dirty="0" smtClean="0"/>
              <a:t>.</a:t>
            </a:r>
            <a:r>
              <a:rPr kumimoji="1" lang="ja-JP" altLang="en-US" dirty="0" smtClean="0"/>
              <a:t>　表</a:t>
            </a:r>
            <a:r>
              <a:rPr kumimoji="1" lang="en-US" altLang="ja-JP" dirty="0" smtClean="0"/>
              <a:t>2</a:t>
            </a:r>
            <a:r>
              <a:rPr kumimoji="1" lang="ja-JP" altLang="en-US" dirty="0" smtClean="0"/>
              <a:t>の太字の部分のように，複数の次数に対応する信号強度で同程度の位相差が現れている極値があるものの，全体として一定の位相差があるなどの関係は</a:t>
            </a:r>
            <a:r>
              <a:rPr kumimoji="1" lang="ja-JP" altLang="en-US" dirty="0" err="1" smtClean="0"/>
              <a:t>見られません</a:t>
            </a:r>
            <a:r>
              <a:rPr kumimoji="1" lang="ja-JP" altLang="en-US" dirty="0" smtClean="0"/>
              <a:t>でしあ</a:t>
            </a:r>
            <a:r>
              <a:rPr kumimoji="1" lang="en-US" altLang="ja-JP" dirty="0" smtClean="0"/>
              <a:t>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7</a:t>
            </a:fld>
            <a:endParaRPr kumimoji="1" lang="ja-JP" altLang="en-US"/>
          </a:p>
        </p:txBody>
      </p:sp>
    </p:spTree>
    <p:extLst>
      <p:ext uri="{BB962C8B-B14F-4D97-AF65-F5344CB8AC3E}">
        <p14:creationId xmlns:p14="http://schemas.microsoft.com/office/powerpoint/2010/main" val="101907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光子イオン化過程における赤外光強度の影響について，応用物理学科の河西の方から発表を始めます</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401769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2</a:t>
            </a:r>
            <a:r>
              <a:rPr lang="ja-JP" altLang="en-US" sz="4000" dirty="0"/>
              <a:t>光子イオン化</a:t>
            </a:r>
            <a:r>
              <a:rPr lang="ja-JP" altLang="en-US" sz="4000" dirty="0" smtClean="0"/>
              <a:t>過程における赤外光強度の影響</a:t>
            </a:r>
            <a:r>
              <a:rPr lang="en-US" altLang="ja-JP" sz="4000" dirty="0" smtClean="0"/>
              <a:t/>
            </a:r>
            <a:br>
              <a:rPr lang="en-US" altLang="ja-JP" sz="4000" dirty="0" smtClean="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a:t>
            </a:r>
            <a:r>
              <a:rPr lang="ja-JP" altLang="en-US" dirty="0" smtClean="0"/>
              <a:t>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mc:Choice xmlns:a14="http://schemas.microsoft.com/office/drawing/2010/main" Requires="a14">
          <p:sp>
            <p:nvSpPr>
              <p:cNvPr id="6" name="テキスト ボックス 5"/>
              <p:cNvSpPr txBox="1"/>
              <p:nvPr/>
            </p:nvSpPr>
            <p:spPr>
              <a:xfrm>
                <a:off x="198384" y="5225143"/>
                <a:ext cx="12178398" cy="923330"/>
              </a:xfrm>
              <a:prstGeom prst="rect">
                <a:avLst/>
              </a:prstGeom>
              <a:noFill/>
            </p:spPr>
            <p:txBody>
              <a:bodyPr wrap="none" rtlCol="0">
                <a:spAutoFit/>
              </a:bodyPr>
              <a:lstStyle/>
              <a:p>
                <a:r>
                  <a:rPr kumimoji="1" lang="ja-JP" altLang="en-US" dirty="0" smtClean="0"/>
                  <a:t>・高次高調波と赤外光の時間差を変化させながらアルゴン原子をイオン化し，光電子の運動量分布の変化を測定した</a:t>
                </a:r>
                <a:r>
                  <a:rPr kumimoji="1" lang="en-US" altLang="ja-JP" dirty="0" smtClean="0"/>
                  <a:t>.</a:t>
                </a:r>
                <a:r>
                  <a:rPr kumimoji="1" lang="ja-JP" altLang="en-US" dirty="0" smtClean="0"/>
                  <a:t>　</a:t>
                </a:r>
                <a:endParaRPr kumimoji="1" lang="en-US" altLang="ja-JP" dirty="0" smtClean="0"/>
              </a:p>
              <a:p>
                <a:r>
                  <a:rPr lang="ja-JP" altLang="en-US" dirty="0" smtClean="0"/>
                  <a:t>・赤外光の強度を</a:t>
                </a:r>
                <a:r>
                  <a:rPr lang="en-US" altLang="ja-JP" dirty="0" smtClean="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から</a:t>
                </a:r>
                <a:r>
                  <a:rPr lang="en-US" altLang="ja-JP" dirty="0" smtClean="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に変化させると，信号強度の振幅が小さくなることがわかった</a:t>
                </a:r>
                <a:r>
                  <a:rPr lang="en-US" altLang="ja-JP" dirty="0" smtClean="0"/>
                  <a:t>.</a:t>
                </a:r>
                <a:r>
                  <a:rPr lang="ja-JP" altLang="en-US" dirty="0" smtClean="0"/>
                  <a:t>　</a:t>
                </a:r>
                <a:endParaRPr lang="en-US" altLang="ja-JP" dirty="0" smtClean="0"/>
              </a:p>
              <a:p>
                <a:r>
                  <a:rPr kumimoji="1" lang="ja-JP" altLang="en-US" dirty="0" smtClean="0"/>
                  <a:t>・赤外光の強度と信号強度の位相との間に一定の関係は見られなかった</a:t>
                </a:r>
                <a:r>
                  <a:rPr kumimoji="1" lang="en-US" altLang="ja-JP" dirty="0" smtClean="0"/>
                  <a:t>.</a:t>
                </a:r>
                <a:r>
                  <a:rPr kumimoji="1" lang="ja-JP" altLang="en-US" dirty="0" smtClean="0"/>
                  <a:t>　</a:t>
                </a:r>
                <a:endParaRPr kumimoji="1" lang="en-US" altLang="ja-JP" dirty="0" smtClean="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98384" y="5225143"/>
                <a:ext cx="12178398" cy="923330"/>
              </a:xfrm>
              <a:prstGeom prst="rect">
                <a:avLst/>
              </a:prstGeom>
              <a:blipFill rotWithShape="0">
                <a:blip r:embed="rId4"/>
                <a:stretch>
                  <a:fillRect l="-451" t="-5263" b="-98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7742"/>
            <a:ext cx="10515600" cy="1325563"/>
          </a:xfrm>
        </p:spPr>
        <p:txBody>
          <a:bodyPr/>
          <a:lstStyle/>
          <a:p>
            <a:r>
              <a:rPr lang="ja-JP" altLang="en-US" dirty="0" smtClean="0"/>
              <a:t>付録</a:t>
            </a:r>
            <a:r>
              <a:rPr lang="en-US" altLang="ja-JP" dirty="0" smtClean="0"/>
              <a:t>1.</a:t>
            </a:r>
            <a:r>
              <a:rPr lang="ja-JP" altLang="en-US" dirty="0" smtClean="0"/>
              <a:t>振幅比の表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88061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a:t>
            </a:r>
            <a:r>
              <a:rPr kumimoji="1" lang="en-US" altLang="ja-JP" dirty="0" smtClean="0"/>
              <a:t>2.</a:t>
            </a:r>
            <a:r>
              <a:rPr kumimoji="1" lang="ja-JP" altLang="en-US" dirty="0" smtClean="0"/>
              <a:t>位相差の表</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3878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sz="5400" dirty="0" smtClean="0"/>
              <a:t>2</a:t>
            </a:r>
            <a:r>
              <a:rPr kumimoji="1" lang="ja-JP" altLang="en-US" sz="5400" dirty="0" smtClean="0"/>
              <a:t>光子イオン化過程における</a:t>
            </a:r>
            <a:r>
              <a:rPr kumimoji="1" lang="en-US" altLang="ja-JP" sz="5400" dirty="0" smtClean="0"/>
              <a:t/>
            </a:r>
            <a:br>
              <a:rPr kumimoji="1" lang="en-US" altLang="ja-JP" sz="5400" dirty="0" smtClean="0"/>
            </a:br>
            <a:r>
              <a:rPr kumimoji="1" lang="ja-JP" altLang="en-US" sz="5400" dirty="0" smtClean="0"/>
              <a:t>赤外光強度の影響</a:t>
            </a:r>
            <a:endParaRPr kumimoji="1" lang="ja-JP" altLang="en-US" sz="5400" dirty="0"/>
          </a:p>
        </p:txBody>
      </p:sp>
      <p:sp>
        <p:nvSpPr>
          <p:cNvPr id="5" name="サブタイトル 4"/>
          <p:cNvSpPr>
            <a:spLocks noGrp="1"/>
          </p:cNvSpPr>
          <p:nvPr>
            <p:ph type="subTitle" idx="1"/>
          </p:nvPr>
        </p:nvSpPr>
        <p:spPr/>
        <p:txBody>
          <a:bodyPr/>
          <a:lstStyle/>
          <a:p>
            <a:r>
              <a:rPr lang="ja-JP" altLang="en-US" dirty="0"/>
              <a:t>早稲田</a:t>
            </a:r>
            <a:r>
              <a:rPr lang="ja-JP" altLang="en-US" dirty="0" smtClean="0"/>
              <a:t>大学　先進理工学部　応用物理学科　</a:t>
            </a:r>
            <a:endParaRPr lang="en-US" altLang="ja-JP" dirty="0"/>
          </a:p>
          <a:p>
            <a:r>
              <a:rPr kumimoji="1" lang="en-US" altLang="ja-JP" dirty="0" smtClean="0"/>
              <a:t>1Y17B029-3 </a:t>
            </a:r>
            <a:r>
              <a:rPr kumimoji="1" lang="ja-JP" altLang="en-US" dirty="0" smtClean="0"/>
              <a:t>河西　剛</a:t>
            </a:r>
            <a:endParaRPr kumimoji="1" lang="en-US" altLang="ja-JP" dirty="0" smtClean="0"/>
          </a:p>
          <a:p>
            <a:r>
              <a:rPr lang="ja-JP" altLang="en-US" dirty="0"/>
              <a:t>指導</a:t>
            </a:r>
            <a:r>
              <a:rPr lang="ja-JP" altLang="en-US" dirty="0" smtClean="0"/>
              <a:t>教員</a:t>
            </a:r>
            <a:r>
              <a:rPr lang="en-US" altLang="ja-JP" dirty="0" smtClean="0"/>
              <a:t>: </a:t>
            </a:r>
            <a:r>
              <a:rPr lang="ja-JP" altLang="en-US" dirty="0" smtClean="0"/>
              <a:t>新倉　弘倫　教授</a:t>
            </a:r>
            <a:endParaRPr kumimoji="1" lang="ja-JP" altLang="en-US" dirty="0"/>
          </a:p>
        </p:txBody>
      </p:sp>
    </p:spTree>
    <p:extLst>
      <p:ext uri="{BB962C8B-B14F-4D97-AF65-F5344CB8AC3E}">
        <p14:creationId xmlns:p14="http://schemas.microsoft.com/office/powerpoint/2010/main" val="311192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アト秒ダイナミクスが測定できることが知られている</a:t>
            </a:r>
            <a:r>
              <a:rPr kumimoji="1" lang="en-US" altLang="ja-JP" dirty="0" smtClean="0"/>
              <a:t>.</a:t>
            </a:r>
            <a:r>
              <a:rPr kumimoji="1" lang="ja-JP" altLang="en-US" dirty="0" smtClean="0"/>
              <a:t>　</a:t>
            </a:r>
            <a:endParaRPr kumimoji="1" lang="ja-JP" altLang="en-US" dirty="0"/>
          </a:p>
        </p:txBody>
      </p:sp>
    </p:spTree>
    <p:extLst>
      <p:ext uri="{BB962C8B-B14F-4D97-AF65-F5344CB8AC3E}">
        <p14:creationId xmlns:p14="http://schemas.microsoft.com/office/powerpoint/2010/main" val="89525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IR</a:t>
            </a:r>
            <a:r>
              <a:rPr lang="ja-JP" altLang="en-US" dirty="0"/>
              <a:t>の</a:t>
            </a:r>
            <a:r>
              <a:rPr lang="ja-JP" altLang="en-US" dirty="0" smtClean="0"/>
              <a:t>強弱</a:t>
            </a:r>
            <a:r>
              <a:rPr lang="ja-JP" altLang="en-US" dirty="0"/>
              <a:t>による</a:t>
            </a:r>
            <a:r>
              <a:rPr lang="ja-JP" altLang="en-US" dirty="0" smtClean="0"/>
              <a:t>変化</a:t>
            </a:r>
            <a:endParaRPr lang="en-US" altLang="ja-JP" dirty="0" smtClean="0"/>
          </a:p>
          <a:p>
            <a:pPr marL="0" indent="0">
              <a:buNone/>
            </a:pPr>
            <a:r>
              <a:rPr kumimoji="1" lang="ja-JP" altLang="en-US" dirty="0"/>
              <a:t>強くする</a:t>
            </a:r>
            <a:r>
              <a:rPr kumimoji="1" lang="ja-JP" altLang="en-US" dirty="0" smtClean="0"/>
              <a:t>とエネルギー準位がシュタルクシフトによって変化する</a:t>
            </a:r>
            <a:r>
              <a:rPr lang="en-US" altLang="ja-JP" dirty="0" smtClean="0"/>
              <a:t>.</a:t>
            </a:r>
            <a:r>
              <a:rPr lang="ja-JP" altLang="en-US" dirty="0" smtClean="0"/>
              <a:t>　シュタルクシフトによって変わるときに，電子の位相と振幅がとのように</a:t>
            </a:r>
            <a:r>
              <a:rPr lang="ja-JP" altLang="en-US" dirty="0"/>
              <a:t>変わるのかを</a:t>
            </a:r>
            <a:r>
              <a:rPr lang="ja-JP" altLang="en-US" dirty="0" smtClean="0"/>
              <a:t>調べました</a:t>
            </a:r>
            <a:r>
              <a:rPr lang="en-US" altLang="ja-JP" dirty="0" smtClean="0"/>
              <a:t>.</a:t>
            </a:r>
            <a:r>
              <a:rPr lang="ja-JP" altLang="en-US" dirty="0" smtClean="0"/>
              <a:t>　</a:t>
            </a:r>
            <a:endParaRPr kumimoji="1" lang="en-US" altLang="ja-JP" dirty="0" smtClean="0"/>
          </a:p>
        </p:txBody>
      </p:sp>
    </p:spTree>
    <p:extLst>
      <p:ext uri="{BB962C8B-B14F-4D97-AF65-F5344CB8AC3E}">
        <p14:creationId xmlns:p14="http://schemas.microsoft.com/office/powerpoint/2010/main" val="169521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4.VMI</a:t>
            </a:r>
            <a:r>
              <a:rPr kumimoji="1"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測定された</a:t>
            </a:r>
            <a:r>
              <a:rPr kumimoji="1" lang="en-US" altLang="ja-JP" dirty="0" smtClean="0"/>
              <a:t>VMI</a:t>
            </a:r>
            <a:r>
              <a:rPr kumimoji="1" lang="ja-JP" altLang="en-US" dirty="0" smtClean="0"/>
              <a:t>の図</a:t>
            </a:r>
            <a:endParaRPr kumimoji="1" lang="en-US" altLang="ja-JP" dirty="0" smtClean="0"/>
          </a:p>
          <a:p>
            <a:pPr marL="0" indent="0">
              <a:buNone/>
            </a:pPr>
            <a:r>
              <a:rPr lang="ja-JP" altLang="en-US" dirty="0" smtClean="0"/>
              <a:t>・弱いときと強</a:t>
            </a:r>
            <a:r>
              <a:rPr lang="ja-JP" altLang="en-US" dirty="0"/>
              <a:t>いとき</a:t>
            </a:r>
            <a:r>
              <a:rPr lang="ja-JP" altLang="en-US" dirty="0" smtClean="0"/>
              <a:t>の</a:t>
            </a:r>
            <a:r>
              <a:rPr lang="en-US" altLang="ja-JP" dirty="0" smtClean="0"/>
              <a:t>VMI</a:t>
            </a:r>
            <a:r>
              <a:rPr lang="ja-JP" altLang="en-US" dirty="0" smtClean="0"/>
              <a:t>図を並べて比較</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19443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p:spPr>
        <p:txBody>
          <a:bodyPr/>
          <a:lstStyle/>
          <a:p>
            <a:r>
              <a:rPr kumimoji="1" lang="ja-JP" altLang="en-US" dirty="0" smtClean="0"/>
              <a:t>高次高調波の発生原理</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smtClean="0"/>
              <a:t>・</a:t>
            </a:r>
            <a:r>
              <a:rPr kumimoji="1" lang="en-US" altLang="ja-JP" dirty="0" smtClean="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smtClean="0"/>
              <a:t>b.</a:t>
            </a:r>
            <a:r>
              <a:rPr kumimoji="1" lang="ja-JP" altLang="en-US" dirty="0" smtClean="0"/>
              <a:t>トンネルイオン化</a:t>
            </a:r>
            <a:endParaRPr kumimoji="1" lang="ja-JP" altLang="en-US" dirty="0"/>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smtClean="0"/>
              <a:t>d.</a:t>
            </a:r>
            <a:r>
              <a:rPr kumimoji="1" lang="ja-JP" altLang="en-US" dirty="0" smtClean="0"/>
              <a:t>高次高調波の発生</a:t>
            </a:r>
            <a:endParaRPr kumimoji="1" lang="ja-JP" altLang="en-US" dirty="0"/>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smtClean="0"/>
              <a:t>c.</a:t>
            </a:r>
            <a:r>
              <a:rPr lang="ja-JP" altLang="en-US" dirty="0" smtClean="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smtClean="0"/>
              <a:t>a.</a:t>
            </a:r>
            <a:r>
              <a:rPr lang="ja-JP" altLang="en-US" dirty="0" smtClean="0"/>
              <a:t>初期状態</a:t>
            </a:r>
            <a:endParaRPr kumimoji="1" lang="ja-JP" altLang="en-US" dirty="0"/>
          </a:p>
        </p:txBody>
      </p:sp>
      <p:sp>
        <p:nvSpPr>
          <p:cNvPr id="134" name="テキスト ボックス 133"/>
          <p:cNvSpPr txBox="1"/>
          <p:nvPr/>
        </p:nvSpPr>
        <p:spPr>
          <a:xfrm>
            <a:off x="3126843" y="6226268"/>
            <a:ext cx="5389360" cy="369332"/>
          </a:xfrm>
          <a:prstGeom prst="rect">
            <a:avLst/>
          </a:prstGeom>
          <a:noFill/>
        </p:spPr>
        <p:txBody>
          <a:bodyPr wrap="none" rtlCol="0">
            <a:spAutoFit/>
          </a:bodyPr>
          <a:lstStyle/>
          <a:p>
            <a:r>
              <a:rPr kumimoji="1" lang="ja-JP" altLang="en-US" dirty="0" smtClean="0"/>
              <a:t>図</a:t>
            </a:r>
            <a:r>
              <a:rPr kumimoji="1" lang="en-US" altLang="ja-JP" dirty="0" smtClean="0"/>
              <a:t>3.3step-model</a:t>
            </a:r>
            <a:r>
              <a:rPr lang="ja-JP" altLang="en-US" dirty="0"/>
              <a:t>に</a:t>
            </a:r>
            <a:r>
              <a:rPr lang="ja-JP" altLang="en-US" dirty="0" smtClean="0"/>
              <a:t>よる高次高調波の発生原理の説明</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smtClean="0"/>
              <a:t>レーザー電場</a:t>
            </a:r>
            <a:endParaRPr kumimoji="1" lang="ja-JP" altLang="en-US" dirty="0"/>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p:spPr>
        <p:txBody>
          <a:bodyPr/>
          <a:lstStyle/>
          <a:p>
            <a:r>
              <a:rPr lang="en-US" altLang="ja-JP" dirty="0"/>
              <a:t>2</a:t>
            </a:r>
            <a:r>
              <a:rPr lang="ja-JP" altLang="en-US" dirty="0"/>
              <a:t>光子イオン化過程</a:t>
            </a:r>
            <a:endParaRPr kumimoji="1" lang="ja-JP" altLang="en-US"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smtClean="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smtClean="0"/>
                <a:t>基本波となる赤外光（</a:t>
              </a:r>
              <a:r>
                <a:rPr lang="en-US" altLang="ja-JP" dirty="0" smtClean="0"/>
                <a:t>IR</a:t>
              </a:r>
              <a:r>
                <a:rPr lang="ja-JP" altLang="en-US" dirty="0" smtClean="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smtClean="0"/>
                <a:t>高次高調波（</a:t>
              </a:r>
              <a:r>
                <a:rPr lang="en-US" altLang="ja-JP" dirty="0" smtClean="0"/>
                <a:t>XUV</a:t>
              </a:r>
              <a:r>
                <a:rPr lang="ja-JP" altLang="en-US" dirty="0" smtClean="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smtClean="0"/>
                <a:t>アルゴンガス</a:t>
              </a:r>
              <a:endParaRPr kumimoji="1" lang="ja-JP" altLang="en-US" dirty="0"/>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a:t>
              </a:r>
              <a:r>
                <a:rPr lang="ja-JP" altLang="en-US" dirty="0" smtClean="0"/>
                <a:t>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smtClean="0"/>
              <a:t>図</a:t>
            </a:r>
            <a:r>
              <a:rPr lang="en-US" altLang="ja-JP" dirty="0"/>
              <a:t>1</a:t>
            </a:r>
            <a:r>
              <a:rPr kumimoji="1" lang="en-US" altLang="ja-JP" dirty="0" smtClean="0"/>
              <a:t>.</a:t>
            </a:r>
            <a:r>
              <a:rPr kumimoji="1" lang="ja-JP" altLang="en-US" dirty="0" smtClean="0"/>
              <a:t>高次高調波と赤外光による</a:t>
            </a:r>
            <a:r>
              <a:rPr lang="en-US" altLang="ja-JP" dirty="0" smtClean="0"/>
              <a:t>2</a:t>
            </a:r>
            <a:r>
              <a:rPr lang="ja-JP" altLang="en-US" dirty="0" smtClean="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smtClean="0"/>
              <a:t>図</a:t>
            </a:r>
            <a:r>
              <a:rPr lang="en-US" altLang="ja-JP" dirty="0"/>
              <a:t>2</a:t>
            </a:r>
            <a:r>
              <a:rPr kumimoji="1" lang="en-US" altLang="ja-JP" dirty="0" smtClean="0"/>
              <a:t>.</a:t>
            </a:r>
            <a:r>
              <a:rPr kumimoji="1" lang="ja-JP" altLang="en-US" dirty="0" smtClean="0"/>
              <a:t>高次高調波と赤外光の時間差（</a:t>
            </a:r>
            <a:r>
              <a:rPr kumimoji="1" lang="en-US" altLang="ja-JP" dirty="0" smtClean="0"/>
              <a:t>XUV-IR delay</a:t>
            </a:r>
            <a:r>
              <a:rPr kumimoji="1" lang="ja-JP" altLang="en-US" dirty="0" smtClean="0"/>
              <a:t>）</a:t>
            </a:r>
            <a:r>
              <a:rPr lang="ja-JP" altLang="en-US" dirty="0"/>
              <a:t>の模式図</a:t>
            </a:r>
            <a:endParaRPr kumimoji="1" lang="en-US" altLang="ja-JP" dirty="0" smtClean="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smtClean="0"/>
              <a:t>a.</a:t>
            </a:r>
            <a:r>
              <a:rPr kumimoji="1" lang="ja-JP" altLang="en-US" dirty="0" smtClean="0"/>
              <a:t>時間差なし</a:t>
            </a:r>
            <a:endParaRPr kumimoji="1" lang="ja-JP" altLang="en-US" dirty="0"/>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smtClean="0"/>
              <a:t>.</a:t>
            </a:r>
            <a:r>
              <a:rPr kumimoji="1" lang="ja-JP" altLang="en-US" dirty="0" smtClean="0"/>
              <a:t>時間差あり</a:t>
            </a:r>
            <a:endParaRPr kumimoji="1" lang="ja-JP" altLang="en-US" dirty="0"/>
          </a:p>
        </p:txBody>
      </p:sp>
    </p:spTree>
    <p:extLst>
      <p:ext uri="{BB962C8B-B14F-4D97-AF65-F5344CB8AC3E}">
        <p14:creationId xmlns:p14="http://schemas.microsoft.com/office/powerpoint/2010/main" val="2210984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Velocity Map Imaging</a:t>
            </a:r>
            <a:r>
              <a:rPr kumimoji="1" lang="ja-JP" altLang="en-US" sz="3200" dirty="0" smtClean="0"/>
              <a:t>による光電子の運動量分布の測定</a:t>
            </a:r>
            <a:r>
              <a:rPr kumimoji="1" lang="en-US" altLang="ja-JP" sz="3200" dirty="0" smtClean="0"/>
              <a:t>[2]</a:t>
            </a:r>
            <a:endParaRPr kumimoji="1" lang="ja-JP" altLang="en-US" sz="3200" dirty="0"/>
          </a:p>
        </p:txBody>
      </p:sp>
      <p:grpSp>
        <p:nvGrpSpPr>
          <p:cNvPr id="96" name="グループ化 95"/>
          <p:cNvGrpSpPr/>
          <p:nvPr/>
        </p:nvGrpSpPr>
        <p:grpSpPr>
          <a:xfrm>
            <a:off x="426415" y="1309688"/>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smtClean="0"/>
                <a:t>円盤状電極</a:t>
              </a:r>
              <a:r>
                <a:rPr lang="en-US" altLang="ja-JP" dirty="0" smtClean="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smtClean="0"/>
                <a:t>マイクロチャンネルプレート</a:t>
              </a:r>
              <a:r>
                <a:rPr lang="en-US" altLang="ja-JP" dirty="0" smtClean="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smtClean="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a:t>
              </a:r>
              <a:r>
                <a:rPr lang="ja-JP" altLang="en-US" dirty="0" smtClean="0"/>
                <a:t>ガス</a:t>
              </a:r>
              <a:endParaRPr lang="en-US" altLang="ja-JP" dirty="0" smtClean="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28139"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smtClean="0"/>
                <a:t>光電子の</a:t>
              </a:r>
              <a:endParaRPr kumimoji="1" lang="en-US" altLang="ja-JP" dirty="0" smtClean="0"/>
            </a:p>
            <a:p>
              <a:r>
                <a:rPr kumimoji="1" lang="ja-JP" altLang="en-US" dirty="0" smtClean="0"/>
                <a:t>軌跡</a:t>
              </a:r>
              <a:endParaRPr kumimoji="1" lang="ja-JP" altLang="en-US" dirty="0"/>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smtClean="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smtClean="0"/>
                <a:t>電場の向き</a:t>
              </a:r>
              <a:endParaRPr kumimoji="1" lang="ja-JP" altLang="en-US" dirty="0"/>
            </a:p>
          </p:txBody>
        </p:sp>
      </p:grpSp>
      <p:sp>
        <p:nvSpPr>
          <p:cNvPr id="94" name="テキスト ボックス 93"/>
          <p:cNvSpPr txBox="1"/>
          <p:nvPr/>
        </p:nvSpPr>
        <p:spPr>
          <a:xfrm>
            <a:off x="62232" y="6029787"/>
            <a:ext cx="6033768" cy="369332"/>
          </a:xfrm>
          <a:prstGeom prst="rect">
            <a:avLst/>
          </a:prstGeom>
          <a:noFill/>
        </p:spPr>
        <p:txBody>
          <a:bodyPr wrap="none" rtlCol="0">
            <a:spAutoFit/>
          </a:bodyPr>
          <a:lstStyle/>
          <a:p>
            <a:r>
              <a:rPr kumimoji="1" lang="ja-JP" altLang="en-US" dirty="0" smtClean="0"/>
              <a:t>図</a:t>
            </a:r>
            <a:r>
              <a:rPr lang="en-US" altLang="ja-JP" dirty="0"/>
              <a:t>4</a:t>
            </a:r>
            <a:r>
              <a:rPr kumimoji="1" lang="en-US" altLang="ja-JP" dirty="0" smtClean="0"/>
              <a:t>. </a:t>
            </a:r>
            <a:r>
              <a:rPr lang="en-US" altLang="ja-JP" dirty="0" smtClean="0"/>
              <a:t>Velocity Map Imaging</a:t>
            </a:r>
            <a:r>
              <a:rPr lang="ja-JP" altLang="en-US" dirty="0" smtClean="0"/>
              <a:t>による光電子の運動量分布の測定</a:t>
            </a:r>
            <a:endParaRPr kumimoji="1" lang="ja-JP" altLang="en-US" dirty="0"/>
          </a:p>
        </p:txBody>
      </p:sp>
      <p:sp>
        <p:nvSpPr>
          <p:cNvPr id="95" name="テキスト ボックス 94"/>
          <p:cNvSpPr txBox="1"/>
          <p:nvPr/>
        </p:nvSpPr>
        <p:spPr>
          <a:xfrm>
            <a:off x="7881461" y="5468344"/>
            <a:ext cx="4310539" cy="646331"/>
          </a:xfrm>
          <a:prstGeom prst="rect">
            <a:avLst/>
          </a:prstGeom>
          <a:noFill/>
        </p:spPr>
        <p:txBody>
          <a:bodyPr wrap="none" rtlCol="0">
            <a:spAutoFit/>
          </a:bodyPr>
          <a:lstStyle/>
          <a:p>
            <a:r>
              <a:rPr kumimoji="1" lang="ja-JP" altLang="en-US" dirty="0" smtClean="0"/>
              <a:t>図</a:t>
            </a:r>
            <a:r>
              <a:rPr lang="en-US" altLang="ja-JP" dirty="0"/>
              <a:t>5</a:t>
            </a:r>
            <a:r>
              <a:rPr kumimoji="1" lang="en-US" altLang="ja-JP" dirty="0" smtClean="0"/>
              <a:t>. </a:t>
            </a:r>
            <a:r>
              <a:rPr lang="en-US" altLang="ja-JP" dirty="0" smtClean="0"/>
              <a:t>Velocity Map Imaging</a:t>
            </a:r>
            <a:r>
              <a:rPr lang="ja-JP" altLang="en-US" dirty="0" smtClean="0"/>
              <a:t>によって測定した</a:t>
            </a:r>
            <a:endParaRPr lang="en-US" altLang="ja-JP" dirty="0" smtClean="0"/>
          </a:p>
          <a:p>
            <a:r>
              <a:rPr lang="ja-JP" altLang="en-US" dirty="0" smtClean="0"/>
              <a:t>光電子の運動量分布</a:t>
            </a:r>
            <a:endParaRPr kumimoji="1" lang="ja-JP" altLang="en-US" dirty="0"/>
          </a:p>
        </p:txBody>
      </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smtClean="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a:t>
            </a:r>
            <a:r>
              <a:rPr lang="ja-JP" altLang="en-US" dirty="0" smtClean="0"/>
              <a:t>電子の信号強度と</a:t>
            </a:r>
            <a:r>
              <a:rPr lang="en-US" altLang="ja-JP" dirty="0" smtClean="0"/>
              <a:t>XUV-IR delay</a:t>
            </a:r>
            <a:r>
              <a:rPr lang="ja-JP" altLang="en-US" dirty="0" smtClean="0"/>
              <a:t>の関係</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1523815" y="5582194"/>
                <a:ext cx="9546639" cy="646331"/>
              </a:xfrm>
              <a:prstGeom prst="rect">
                <a:avLst/>
              </a:prstGeom>
              <a:noFill/>
            </p:spPr>
            <p:txBody>
              <a:bodyPr wrap="square" rtlCol="0">
                <a:spAutoFit/>
              </a:bodyPr>
              <a:lstStyle/>
              <a:p>
                <a:r>
                  <a:rPr kumimoji="1" lang="ja-JP" altLang="en-US" dirty="0" smtClean="0"/>
                  <a:t>図</a:t>
                </a:r>
                <a:r>
                  <a:rPr kumimoji="1" lang="en-US" altLang="ja-JP" dirty="0" smtClean="0"/>
                  <a:t>6</a:t>
                </a:r>
                <a:r>
                  <a:rPr lang="en-US" altLang="ja-JP" dirty="0" smtClean="0"/>
                  <a:t>. </a:t>
                </a:r>
                <a:r>
                  <a:rPr lang="ja-JP" altLang="en-US" dirty="0" smtClean="0"/>
                  <a:t>赤外光の強度が</a:t>
                </a:r>
                <a:r>
                  <a:rPr lang="en-US" altLang="ja-JP" dirty="0" smtClean="0"/>
                  <a:t>0.950</a:t>
                </a:r>
                <a14:m>
                  <m:oMath xmlns:m="http://schemas.openxmlformats.org/officeDocument/2006/math">
                    <m:r>
                      <a:rPr lang="en-US" altLang="ja-JP" b="0"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1)</a:t>
                </a:r>
                <a:r>
                  <a:rPr kumimoji="1" lang="ja-JP" altLang="en-US" dirty="0" smtClean="0"/>
                  <a:t>と</a:t>
                </a:r>
                <a:r>
                  <a:rPr kumimoji="1" lang="en-US" altLang="ja-JP" dirty="0" smtClean="0"/>
                  <a:t>1.19</a:t>
                </a:r>
                <a14:m>
                  <m:oMath xmlns:m="http://schemas.openxmlformats.org/officeDocument/2006/math">
                    <m:r>
                      <a:rPr lang="en-US" altLang="ja-JP">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2)</a:t>
                </a:r>
                <a:r>
                  <a:rPr kumimoji="1" lang="ja-JP" altLang="en-US" dirty="0" smtClean="0"/>
                  <a:t>の、　</a:t>
                </a:r>
                <a:r>
                  <a:rPr kumimoji="1" lang="en-US" altLang="ja-JP" dirty="0" smtClean="0"/>
                  <a:t>11</a:t>
                </a:r>
                <a:r>
                  <a:rPr kumimoji="1" lang="ja-JP" altLang="en-US" dirty="0" smtClean="0"/>
                  <a:t>次高調波と等しいエネルギーで生成され</a:t>
                </a:r>
                <a:r>
                  <a:rPr lang="ja-JP" altLang="en-US" dirty="0" smtClean="0"/>
                  <a:t>た光電子の信号強度と</a:t>
                </a:r>
                <a:r>
                  <a:rPr lang="en-US" altLang="ja-JP" dirty="0" smtClean="0"/>
                  <a:t>XUV-IR</a:t>
                </a:r>
                <a:r>
                  <a:rPr lang="ja-JP" altLang="en-US" dirty="0" smtClean="0"/>
                  <a:t> </a:t>
                </a:r>
                <a:r>
                  <a:rPr lang="en-US" altLang="ja-JP" dirty="0" smtClean="0"/>
                  <a:t>delay</a:t>
                </a:r>
                <a:r>
                  <a:rPr lang="ja-JP" altLang="en-US" dirty="0" smtClean="0"/>
                  <a:t>の関係の比較</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23815" y="5582194"/>
                <a:ext cx="9546639" cy="646331"/>
              </a:xfrm>
              <a:prstGeom prst="rect">
                <a:avLst/>
              </a:prstGeom>
              <a:blipFill rotWithShape="0">
                <a:blip r:embed="rId3"/>
                <a:stretch>
                  <a:fillRect l="-575" t="-8491" b="-15094"/>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935020" y="1326273"/>
            <a:ext cx="10219657" cy="3942413"/>
          </a:xfrm>
          <a:prstGeom prst="rect">
            <a:avLst/>
          </a:prstGeom>
        </p:spPr>
      </p:pic>
    </p:spTree>
    <p:extLst>
      <p:ext uri="{BB962C8B-B14F-4D97-AF65-F5344CB8AC3E}">
        <p14:creationId xmlns:p14="http://schemas.microsoft.com/office/powerpoint/2010/main" val="111624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赤外光の強度と信号強度の</a:t>
            </a:r>
            <a:r>
              <a:rPr lang="ja-JP" altLang="en-US" sz="4000" dirty="0" smtClean="0"/>
              <a:t>振幅の関係</a:t>
            </a:r>
            <a:endParaRPr kumimoji="1" lang="ja-JP" altLang="en-US" sz="4000"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smtClean="0"/>
                <a:t>表</a:t>
              </a:r>
              <a:r>
                <a:rPr lang="en-US" altLang="ja-JP" dirty="0" smtClean="0"/>
                <a:t>1</a:t>
              </a:r>
              <a:r>
                <a:rPr kumimoji="1" lang="en-US" altLang="ja-JP" dirty="0" smtClean="0"/>
                <a:t>.</a:t>
              </a:r>
              <a:r>
                <a:rPr kumimoji="1" lang="ja-JP" altLang="en-US" dirty="0" smtClean="0"/>
                <a:t>赤外光の強度が弱い場合と赤外光の強度が</a:t>
              </a:r>
              <a:endParaRPr kumimoji="1" lang="en-US" altLang="ja-JP" dirty="0" smtClean="0"/>
            </a:p>
            <a:p>
              <a:r>
                <a:rPr kumimoji="1" lang="ja-JP" altLang="en-US" dirty="0" smtClean="0"/>
                <a:t>強い場合の振幅の比</a:t>
              </a:r>
              <a:endParaRPr kumimoji="1" lang="ja-JP" altLang="en-US" dirty="0"/>
            </a:p>
          </p:txBody>
        </p:sp>
        <p:sp>
          <p:nvSpPr>
            <p:cNvPr id="13" name="テキスト ボックス 12"/>
            <p:cNvSpPr txBox="1"/>
            <p:nvPr/>
          </p:nvSpPr>
          <p:spPr>
            <a:xfrm>
              <a:off x="1987684" y="4294681"/>
              <a:ext cx="2436886" cy="369332"/>
            </a:xfrm>
            <a:prstGeom prst="rect">
              <a:avLst/>
            </a:prstGeom>
            <a:noFill/>
          </p:spPr>
          <p:txBody>
            <a:bodyPr wrap="none" rtlCol="0">
              <a:spAutoFit/>
            </a:bodyPr>
            <a:lstStyle/>
            <a:p>
              <a:r>
                <a:rPr kumimoji="1" lang="ja-JP" altLang="en-US" dirty="0" smtClean="0"/>
                <a:t>図</a:t>
              </a:r>
              <a:r>
                <a:rPr kumimoji="1" lang="en-US" altLang="ja-JP" dirty="0" smtClean="0"/>
                <a:t>7.</a:t>
              </a:r>
              <a:r>
                <a:rPr kumimoji="1" lang="ja-JP" altLang="en-US" dirty="0" smtClean="0"/>
                <a:t>振幅比の計算方法</a:t>
              </a:r>
              <a:endParaRPr kumimoji="1" lang="ja-JP" altLang="en-US" dirty="0"/>
            </a:p>
          </p:txBody>
        </p:sp>
      </p:grpSp>
    </p:spTree>
    <p:extLst>
      <p:ext uri="{BB962C8B-B14F-4D97-AF65-F5344CB8AC3E}">
        <p14:creationId xmlns:p14="http://schemas.microsoft.com/office/powerpoint/2010/main" val="1441360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4876"/>
            <a:ext cx="10515600" cy="1325563"/>
          </a:xfrm>
        </p:spPr>
        <p:txBody>
          <a:bodyPr/>
          <a:lstStyle/>
          <a:p>
            <a:r>
              <a:rPr lang="ja-JP" altLang="en-US" dirty="0"/>
              <a:t>赤外光の強度と信号強度</a:t>
            </a:r>
            <a:r>
              <a:rPr lang="ja-JP" altLang="en-US" dirty="0" smtClean="0"/>
              <a:t>の</a:t>
            </a:r>
            <a:r>
              <a:rPr lang="ja-JP" altLang="en-US" dirty="0"/>
              <a:t>位相</a:t>
            </a:r>
            <a:r>
              <a:rPr lang="ja-JP" altLang="en-US" dirty="0" smtClean="0"/>
              <a:t>の</a:t>
            </a:r>
            <a:r>
              <a:rPr lang="ja-JP" altLang="en-US" dirty="0"/>
              <a:t>関係</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1860867000"/>
              </p:ext>
            </p:extLst>
          </p:nvPr>
        </p:nvGraphicFramePr>
        <p:xfrm>
          <a:off x="5473175" y="1830040"/>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46" y="1318943"/>
            <a:ext cx="2170364" cy="4173960"/>
          </a:xfrm>
          <a:prstGeom prst="rect">
            <a:avLst/>
          </a:prstGeom>
        </p:spPr>
      </p:pic>
      <p:sp>
        <p:nvSpPr>
          <p:cNvPr id="6" name="テキスト ボックス 5"/>
          <p:cNvSpPr txBox="1"/>
          <p:nvPr/>
        </p:nvSpPr>
        <p:spPr>
          <a:xfrm>
            <a:off x="600477" y="5950639"/>
            <a:ext cx="3448380" cy="646331"/>
          </a:xfrm>
          <a:prstGeom prst="rect">
            <a:avLst/>
          </a:prstGeom>
          <a:noFill/>
        </p:spPr>
        <p:txBody>
          <a:bodyPr wrap="none" rtlCol="0">
            <a:spAutoFit/>
          </a:bodyPr>
          <a:lstStyle/>
          <a:p>
            <a:r>
              <a:rPr lang="ja-JP" altLang="en-US" dirty="0"/>
              <a:t>赤外光の</a:t>
            </a:r>
            <a:r>
              <a:rPr lang="ja-JP" altLang="en-US" dirty="0" smtClean="0"/>
              <a:t>強度と位相差との間に，</a:t>
            </a:r>
            <a:endParaRPr lang="en-US" altLang="ja-JP" dirty="0" smtClean="0"/>
          </a:p>
          <a:p>
            <a:r>
              <a:rPr lang="ja-JP" altLang="en-US" dirty="0" smtClean="0"/>
              <a:t>一定の関係は見られなかった</a:t>
            </a:r>
            <a:r>
              <a:rPr lang="en-US" altLang="ja-JP" dirty="0" smtClean="0"/>
              <a:t>. </a:t>
            </a:r>
            <a:endParaRPr kumimoji="1" lang="ja-JP" altLang="en-US" dirty="0"/>
          </a:p>
        </p:txBody>
      </p:sp>
      <p:sp>
        <p:nvSpPr>
          <p:cNvPr id="7" name="テキスト ボックス 6"/>
          <p:cNvSpPr txBox="1"/>
          <p:nvPr/>
        </p:nvSpPr>
        <p:spPr>
          <a:xfrm>
            <a:off x="1106224" y="5413172"/>
            <a:ext cx="2436886" cy="369332"/>
          </a:xfrm>
          <a:prstGeom prst="rect">
            <a:avLst/>
          </a:prstGeom>
          <a:noFill/>
        </p:spPr>
        <p:txBody>
          <a:bodyPr wrap="none" rtlCol="0">
            <a:spAutoFit/>
          </a:bodyPr>
          <a:lstStyle/>
          <a:p>
            <a:r>
              <a:rPr kumimoji="1" lang="ja-JP" altLang="en-US" dirty="0" smtClean="0"/>
              <a:t>図</a:t>
            </a:r>
            <a:r>
              <a:rPr lang="en-US" altLang="ja-JP" dirty="0"/>
              <a:t>8</a:t>
            </a:r>
            <a:r>
              <a:rPr kumimoji="1" lang="en-US" altLang="ja-JP" dirty="0" smtClean="0"/>
              <a:t>.</a:t>
            </a:r>
            <a:r>
              <a:rPr lang="ja-JP" altLang="en-US" dirty="0"/>
              <a:t>位相差</a:t>
            </a:r>
            <a:r>
              <a:rPr kumimoji="1" lang="ja-JP" altLang="en-US" dirty="0" smtClean="0"/>
              <a:t>の計算方法</a:t>
            </a:r>
            <a:endParaRPr kumimoji="1" lang="ja-JP" altLang="en-US" dirty="0"/>
          </a:p>
        </p:txBody>
      </p:sp>
      <p:sp>
        <p:nvSpPr>
          <p:cNvPr id="8" name="テキスト ボックス 7"/>
          <p:cNvSpPr txBox="1"/>
          <p:nvPr/>
        </p:nvSpPr>
        <p:spPr>
          <a:xfrm>
            <a:off x="5214056" y="1460708"/>
            <a:ext cx="6537367" cy="369332"/>
          </a:xfrm>
          <a:prstGeom prst="rect">
            <a:avLst/>
          </a:prstGeom>
          <a:noFill/>
        </p:spPr>
        <p:txBody>
          <a:bodyPr wrap="none" rtlCol="0">
            <a:spAutoFit/>
          </a:bodyPr>
          <a:lstStyle/>
          <a:p>
            <a:r>
              <a:rPr lang="ja-JP" altLang="en-US" dirty="0" smtClean="0"/>
              <a:t>表</a:t>
            </a:r>
            <a:r>
              <a:rPr lang="en-US" altLang="ja-JP" dirty="0" smtClean="0"/>
              <a:t>2</a:t>
            </a:r>
            <a:r>
              <a:rPr kumimoji="1" lang="en-US" altLang="ja-JP" dirty="0" smtClean="0"/>
              <a:t>.</a:t>
            </a:r>
            <a:r>
              <a:rPr lang="ja-JP" altLang="ja-JP" kern="0" dirty="0">
                <a:solidFill>
                  <a:srgbClr val="000000"/>
                </a:solidFill>
                <a:latin typeface="Century" panose="02040604050505020304" pitchFamily="18" charset="0"/>
                <a:cs typeface="ＭＳ Ｐゴシック" panose="020B0600070205080204" pitchFamily="50" charset="-128"/>
              </a:rPr>
              <a:t>各次数の高次高調波に対応する光電子の信号強度の位相差</a:t>
            </a:r>
            <a:endParaRPr kumimoji="1" lang="ja-JP" altLang="en-US" dirty="0"/>
          </a:p>
        </p:txBody>
      </p:sp>
    </p:spTree>
    <p:extLst>
      <p:ext uri="{BB962C8B-B14F-4D97-AF65-F5344CB8AC3E}">
        <p14:creationId xmlns:p14="http://schemas.microsoft.com/office/powerpoint/2010/main" val="4219188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dirty="0" smtClean="0"/>
                  <a:t>・赤外光と高次高調波を用いた試料のイオン化において，赤外光強度の変化の影響を</a:t>
                </a:r>
                <a:r>
                  <a:rPr lang="ja-JP" altLang="en-US" dirty="0"/>
                  <a:t>調べる</a:t>
                </a:r>
                <a:r>
                  <a:rPr lang="ja-JP" altLang="en-US" dirty="0" smtClean="0"/>
                  <a:t>ため，光電子の運動量分布を測定した</a:t>
                </a:r>
                <a:r>
                  <a:rPr lang="en-US" altLang="ja-JP" dirty="0" smtClean="0"/>
                  <a:t>. </a:t>
                </a:r>
              </a:p>
              <a:p>
                <a:pPr marL="0" indent="0">
                  <a:buNone/>
                </a:pPr>
                <a:r>
                  <a:rPr kumimoji="1" lang="ja-JP" altLang="en-US" dirty="0" smtClean="0"/>
                  <a:t>・測定したデータにおいて，</a:t>
                </a:r>
                <a:r>
                  <a:rPr kumimoji="1" lang="en-US" altLang="ja-JP" dirty="0" smtClean="0"/>
                  <a:t>11</a:t>
                </a:r>
                <a:r>
                  <a:rPr kumimoji="1" lang="ja-JP" altLang="en-US" dirty="0" smtClean="0"/>
                  <a:t>次，</a:t>
                </a:r>
                <a:r>
                  <a:rPr kumimoji="1" lang="en-US" altLang="ja-JP" dirty="0" smtClean="0"/>
                  <a:t>12</a:t>
                </a:r>
                <a:r>
                  <a:rPr kumimoji="1" lang="ja-JP" altLang="en-US" dirty="0" smtClean="0"/>
                  <a:t>次，</a:t>
                </a:r>
                <a:r>
                  <a:rPr kumimoji="1" lang="en-US" altLang="ja-JP" dirty="0" smtClean="0"/>
                  <a:t>13</a:t>
                </a:r>
                <a:r>
                  <a:rPr kumimoji="1" lang="ja-JP" altLang="en-US" dirty="0" smtClean="0"/>
                  <a:t>次，</a:t>
                </a:r>
                <a:r>
                  <a:rPr kumimoji="1" lang="en-US" altLang="ja-JP" dirty="0" smtClean="0"/>
                  <a:t>14</a:t>
                </a:r>
                <a:r>
                  <a:rPr kumimoji="1" lang="ja-JP" altLang="en-US" dirty="0" smtClean="0"/>
                  <a:t>次，</a:t>
                </a:r>
                <a:r>
                  <a:rPr kumimoji="1" lang="en-US" altLang="ja-JP" dirty="0" smtClean="0"/>
                  <a:t>15</a:t>
                </a:r>
                <a:r>
                  <a:rPr kumimoji="1" lang="ja-JP" altLang="en-US" dirty="0" smtClean="0"/>
                  <a:t>次高調波と等しいエネルギーによって生成された光電子の信号強度に着目し，</a:t>
                </a:r>
                <a:r>
                  <a:rPr lang="ja-JP" altLang="en-US" dirty="0"/>
                  <a:t>信号</a:t>
                </a:r>
                <a:r>
                  <a:rPr lang="ja-JP" altLang="en-US" dirty="0" smtClean="0"/>
                  <a:t>強度が赤外光と高次高調波の時間差とどう関係するかを調べた</a:t>
                </a:r>
                <a:r>
                  <a:rPr lang="en-US" altLang="ja-JP" dirty="0" smtClean="0"/>
                  <a:t>. </a:t>
                </a:r>
              </a:p>
              <a:p>
                <a:pPr marL="0" indent="0">
                  <a:buNone/>
                </a:pPr>
                <a:r>
                  <a:rPr kumimoji="1" lang="ja-JP" altLang="en-US" dirty="0" smtClean="0"/>
                  <a:t>・結果として，赤外光の強度を</a:t>
                </a:r>
                <a14:m>
                  <m:oMath xmlns:m="http://schemas.openxmlformats.org/officeDocument/2006/math">
                    <m:r>
                      <a:rPr kumimoji="1"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から</a:t>
                </a:r>
                <a14:m>
                  <m:oMath xmlns:m="http://schemas.openxmlformats.org/officeDocument/2006/math">
                    <m:r>
                      <a:rPr kumimoji="1" lang="en-US" altLang="ja-JP" b="0" i="1" dirty="0" smtClean="0">
                        <a:latin typeface="Cambria Math" panose="02040503050406030204" pitchFamily="18" charset="0"/>
                      </a:rPr>
                      <m:t>1.19</m:t>
                    </m:r>
                    <m:r>
                      <a:rPr lang="en-US" altLang="ja-JP"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oMath>
                </a14:m>
                <a:r>
                  <a:rPr kumimoji="1" lang="ja-JP" altLang="en-US" dirty="0" smtClean="0"/>
                  <a:t>に変化させると，信号強度の振幅は大きくなり，位相と赤外光強度との間には関係</a:t>
                </a:r>
                <a:r>
                  <a:rPr lang="ja-JP" altLang="en-US" dirty="0"/>
                  <a:t>が</a:t>
                </a:r>
                <a:r>
                  <a:rPr kumimoji="1" lang="ja-JP" altLang="en-US" dirty="0" smtClean="0"/>
                  <a:t>見られなかった</a:t>
                </a:r>
                <a:r>
                  <a:rPr kumimoji="1" lang="en-US" altLang="ja-JP" dirty="0" smtClean="0"/>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381" r="-8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smtClean="0"/>
              <a:t>[1]</a:t>
            </a:r>
            <a:r>
              <a:rPr lang="en-US" altLang="ja-JP" sz="2000" dirty="0" err="1" smtClean="0"/>
              <a:t>P.Corkum</a:t>
            </a:r>
            <a:r>
              <a:rPr lang="en-US" altLang="ja-JP" sz="2000" dirty="0" smtClean="0"/>
              <a:t>: “Plasma perspective on strong field multiphoton ionization”, Phys. Rev. Lett., 71 ‘1993) 1994-1997.</a:t>
            </a:r>
          </a:p>
          <a:p>
            <a:pPr marL="0" indent="0">
              <a:buNone/>
            </a:pPr>
            <a:r>
              <a:rPr lang="en-US" altLang="ja-JP" sz="2000" dirty="0" smtClean="0"/>
              <a:t>[2]</a:t>
            </a:r>
            <a:r>
              <a:rPr lang="ja-JP" altLang="en-US" sz="2000" dirty="0" smtClean="0"/>
              <a:t>新倉弘倫</a:t>
            </a:r>
            <a:r>
              <a:rPr lang="en-US" altLang="ja-JP" sz="2000" dirty="0" smtClean="0"/>
              <a:t>: “</a:t>
            </a:r>
            <a:r>
              <a:rPr lang="ja-JP" altLang="en-US" sz="2000" dirty="0" smtClean="0"/>
              <a:t>電子波動関数の直接イメージング法の開発” フォトニクスニュース</a:t>
            </a:r>
            <a:r>
              <a:rPr lang="en-US" altLang="ja-JP" sz="2000" dirty="0" smtClean="0"/>
              <a:t>, 4,2 (2018) 41-46.</a:t>
            </a:r>
          </a:p>
          <a:p>
            <a:pPr marL="0" indent="0">
              <a:buNone/>
            </a:pPr>
            <a:endParaRPr lang="en-US" altLang="ja-JP" sz="2000" dirty="0"/>
          </a:p>
          <a:p>
            <a:pPr marL="0" indent="0">
              <a:buNone/>
            </a:pPr>
            <a:endParaRPr lang="en-US" altLang="ja-JP" sz="2000" dirty="0" smtClean="0"/>
          </a:p>
          <a:p>
            <a:pPr marL="0" indent="0">
              <a:buNone/>
            </a:pPr>
            <a:r>
              <a:rPr lang="en-US" altLang="ja-JP" sz="2000" dirty="0" smtClean="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a:t>
            </a:r>
            <a:r>
              <a:rPr lang="en-US" altLang="ja-JP" sz="2000" dirty="0"/>
              <a:t>4]Villeneuve D, et al.: “Coherent imaging of an </a:t>
            </a:r>
            <a:r>
              <a:rPr lang="en-US" altLang="ja-JP" sz="2000" dirty="0" err="1"/>
              <a:t>attosecond</a:t>
            </a:r>
            <a:r>
              <a:rPr lang="en-US" altLang="ja-JP" sz="2000" dirty="0"/>
              <a:t> electron wave packet”, Science, 356(2017) 1150-1153.</a:t>
            </a:r>
          </a:p>
          <a:p>
            <a:pPr marL="0" indent="0">
              <a:buNone/>
            </a:pPr>
            <a:r>
              <a:rPr lang="en-US" altLang="ja-JP" sz="2000" dirty="0"/>
              <a:t>[5</a:t>
            </a:r>
            <a:r>
              <a:rPr lang="en-US" altLang="ja-JP" sz="2000" dirty="0" smtClean="0"/>
              <a:t>]</a:t>
            </a:r>
            <a:r>
              <a:rPr lang="ja-JP" altLang="en-US" sz="2000" dirty="0" smtClean="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2034</Words>
  <Application>Microsoft Office PowerPoint</Application>
  <PresentationFormat>ワイド画面</PresentationFormat>
  <Paragraphs>510</Paragraphs>
  <Slides>15</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高次高調波の発生原理[1]</vt:lpstr>
      <vt:lpstr>2光子イオン化過程</vt:lpstr>
      <vt:lpstr>Velocity Map Imagingによる光電子の運動量分布の測定[2]</vt:lpstr>
      <vt:lpstr>光電子の信号強度とXUV-IR delayの関係</vt:lpstr>
      <vt:lpstr>赤外光の強度と信号強度の振幅の関係</vt:lpstr>
      <vt:lpstr>赤外光の強度と信号強度の位相の関係</vt:lpstr>
      <vt:lpstr>まとめ</vt:lpstr>
      <vt:lpstr>参考文献</vt:lpstr>
      <vt:lpstr>付録1.振幅比の表</vt:lpstr>
      <vt:lpstr>付録2.位相差の表</vt:lpstr>
      <vt:lpstr>2光子イオン化過程における 赤外光強度の影響</vt:lpstr>
      <vt:lpstr>２</vt:lpstr>
      <vt:lpstr>3.</vt:lpstr>
      <vt:lpstr>4.VMI図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76</cp:revision>
  <dcterms:created xsi:type="dcterms:W3CDTF">2021-01-30T14:30:45Z</dcterms:created>
  <dcterms:modified xsi:type="dcterms:W3CDTF">2021-02-02T12:52:56Z</dcterms:modified>
</cp:coreProperties>
</file>