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6874-C680-424F-BEDD-8574F74A4FA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5D4D-F844-4AC2-AE1E-5B2FA9F25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1/20)</a:t>
            </a:r>
            <a:r>
              <a:rPr kumimoji="1" lang="ja-JP" altLang="en-US" dirty="0" smtClean="0"/>
              <a:t>元の図で</a:t>
            </a:r>
            <a:r>
              <a:rPr kumimoji="1" lang="en-US" altLang="ja-JP" dirty="0" err="1" smtClean="0"/>
              <a:t>x,y</a:t>
            </a:r>
            <a:r>
              <a:rPr kumimoji="1" lang="ja-JP" altLang="en-US" dirty="0" smtClean="0"/>
              <a:t>を逆に配置している気がしたので，「左右反転」したあと「反時計回りに</a:t>
            </a:r>
            <a:r>
              <a:rPr kumimoji="1" lang="en-US" altLang="ja-JP" dirty="0" smtClean="0"/>
              <a:t>90</a:t>
            </a:r>
            <a:r>
              <a:rPr kumimoji="1" lang="ja-JP" altLang="en-US" dirty="0" smtClean="0"/>
              <a:t>度回転」した</a:t>
            </a:r>
            <a:r>
              <a:rPr kumimoji="1" lang="en-US" altLang="ja-JP" dirty="0" smtClean="0"/>
              <a:t>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B5D4D-F844-4AC2-AE1E-5B2FA9F2570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2476500"/>
            <a:ext cx="2105025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043487" y="2177143"/>
            <a:ext cx="211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798423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4112007" y="449619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84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941026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95949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84074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941026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95949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284074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057275" y="1990725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1057275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フリーフォーム 9"/>
          <p:cNvSpPr/>
          <p:nvPr/>
        </p:nvSpPr>
        <p:spPr>
          <a:xfrm>
            <a:off x="1171575" y="523874"/>
            <a:ext cx="2057478" cy="1144302"/>
          </a:xfrm>
          <a:custGeom>
            <a:avLst/>
            <a:gdLst>
              <a:gd name="connsiteX0" fmla="*/ 0 w 2057478"/>
              <a:gd name="connsiteY0" fmla="*/ 952501 h 1144302"/>
              <a:gd name="connsiteX1" fmla="*/ 66675 w 2057478"/>
              <a:gd name="connsiteY1" fmla="*/ 581026 h 1144302"/>
              <a:gd name="connsiteX2" fmla="*/ 180975 w 2057478"/>
              <a:gd name="connsiteY2" fmla="*/ 933451 h 1144302"/>
              <a:gd name="connsiteX3" fmla="*/ 266700 w 2057478"/>
              <a:gd name="connsiteY3" fmla="*/ 466726 h 1144302"/>
              <a:gd name="connsiteX4" fmla="*/ 419100 w 2057478"/>
              <a:gd name="connsiteY4" fmla="*/ 1009651 h 1144302"/>
              <a:gd name="connsiteX5" fmla="*/ 542925 w 2057478"/>
              <a:gd name="connsiteY5" fmla="*/ 314326 h 1144302"/>
              <a:gd name="connsiteX6" fmla="*/ 695325 w 2057478"/>
              <a:gd name="connsiteY6" fmla="*/ 1123951 h 1144302"/>
              <a:gd name="connsiteX7" fmla="*/ 819150 w 2057478"/>
              <a:gd name="connsiteY7" fmla="*/ 200026 h 1144302"/>
              <a:gd name="connsiteX8" fmla="*/ 1038225 w 2057478"/>
              <a:gd name="connsiteY8" fmla="*/ 1104901 h 1144302"/>
              <a:gd name="connsiteX9" fmla="*/ 1276350 w 2057478"/>
              <a:gd name="connsiteY9" fmla="*/ 114301 h 1144302"/>
              <a:gd name="connsiteX10" fmla="*/ 1419225 w 2057478"/>
              <a:gd name="connsiteY10" fmla="*/ 1123951 h 1144302"/>
              <a:gd name="connsiteX11" fmla="*/ 1619250 w 2057478"/>
              <a:gd name="connsiteY11" fmla="*/ 1 h 1144302"/>
              <a:gd name="connsiteX12" fmla="*/ 1771650 w 2057478"/>
              <a:gd name="connsiteY12" fmla="*/ 1133476 h 1144302"/>
              <a:gd name="connsiteX13" fmla="*/ 2038350 w 2057478"/>
              <a:gd name="connsiteY13" fmla="*/ 571501 h 1144302"/>
              <a:gd name="connsiteX14" fmla="*/ 2057400 w 2057478"/>
              <a:gd name="connsiteY14" fmla="*/ 561976 h 114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7478" h="1144302">
                <a:moveTo>
                  <a:pt x="0" y="952501"/>
                </a:moveTo>
                <a:cubicBezTo>
                  <a:pt x="18256" y="768351"/>
                  <a:pt x="36512" y="584201"/>
                  <a:pt x="66675" y="581026"/>
                </a:cubicBezTo>
                <a:cubicBezTo>
                  <a:pt x="96838" y="577851"/>
                  <a:pt x="147638" y="952501"/>
                  <a:pt x="180975" y="933451"/>
                </a:cubicBezTo>
                <a:cubicBezTo>
                  <a:pt x="214313" y="914401"/>
                  <a:pt x="227013" y="454026"/>
                  <a:pt x="266700" y="466726"/>
                </a:cubicBezTo>
                <a:cubicBezTo>
                  <a:pt x="306388" y="479426"/>
                  <a:pt x="373063" y="1035051"/>
                  <a:pt x="419100" y="1009651"/>
                </a:cubicBezTo>
                <a:cubicBezTo>
                  <a:pt x="465137" y="984251"/>
                  <a:pt x="496888" y="295276"/>
                  <a:pt x="542925" y="314326"/>
                </a:cubicBezTo>
                <a:cubicBezTo>
                  <a:pt x="588962" y="333376"/>
                  <a:pt x="649288" y="1143001"/>
                  <a:pt x="695325" y="1123951"/>
                </a:cubicBezTo>
                <a:cubicBezTo>
                  <a:pt x="741362" y="1104901"/>
                  <a:pt x="762000" y="203201"/>
                  <a:pt x="819150" y="200026"/>
                </a:cubicBezTo>
                <a:cubicBezTo>
                  <a:pt x="876300" y="196851"/>
                  <a:pt x="962025" y="1119189"/>
                  <a:pt x="1038225" y="1104901"/>
                </a:cubicBezTo>
                <a:cubicBezTo>
                  <a:pt x="1114425" y="1090614"/>
                  <a:pt x="1212850" y="111126"/>
                  <a:pt x="1276350" y="114301"/>
                </a:cubicBezTo>
                <a:cubicBezTo>
                  <a:pt x="1339850" y="117476"/>
                  <a:pt x="1362075" y="1143001"/>
                  <a:pt x="1419225" y="1123951"/>
                </a:cubicBezTo>
                <a:cubicBezTo>
                  <a:pt x="1476375" y="1104901"/>
                  <a:pt x="1560513" y="-1586"/>
                  <a:pt x="1619250" y="1"/>
                </a:cubicBezTo>
                <a:cubicBezTo>
                  <a:pt x="1677987" y="1588"/>
                  <a:pt x="1701800" y="1038226"/>
                  <a:pt x="1771650" y="1133476"/>
                </a:cubicBezTo>
                <a:cubicBezTo>
                  <a:pt x="1841500" y="1228726"/>
                  <a:pt x="1990725" y="666751"/>
                  <a:pt x="2038350" y="571501"/>
                </a:cubicBezTo>
                <a:cubicBezTo>
                  <a:pt x="2085975" y="476251"/>
                  <a:pt x="2025650" y="587376"/>
                  <a:pt x="2057400" y="561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7"/>
          </p:cNvCxnSpPr>
          <p:nvPr/>
        </p:nvCxnSpPr>
        <p:spPr>
          <a:xfrm>
            <a:off x="1990725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09800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445007" y="215373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データ番号</a:t>
            </a:r>
            <a:r>
              <a:rPr kumimoji="1"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 rot="16200000">
            <a:off x="-24508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66900" y="809625"/>
            <a:ext cx="0" cy="118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>
            <a:off x="3627198" y="1096025"/>
            <a:ext cx="1714422" cy="405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116157" y="1990723"/>
            <a:ext cx="28528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116157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510081" y="233840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5034374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240262" y="3098527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613163" y="3098526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81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62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740125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120968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>
            <a:off x="6251964" y="766113"/>
            <a:ext cx="2603863" cy="1037016"/>
          </a:xfrm>
          <a:custGeom>
            <a:avLst/>
            <a:gdLst>
              <a:gd name="connsiteX0" fmla="*/ 0 w 2603863"/>
              <a:gd name="connsiteY0" fmla="*/ 723053 h 1037016"/>
              <a:gd name="connsiteX1" fmla="*/ 174172 w 2603863"/>
              <a:gd name="connsiteY1" fmla="*/ 339876 h 1037016"/>
              <a:gd name="connsiteX2" fmla="*/ 374469 w 2603863"/>
              <a:gd name="connsiteY2" fmla="*/ 740470 h 1037016"/>
              <a:gd name="connsiteX3" fmla="*/ 548640 w 2603863"/>
              <a:gd name="connsiteY3" fmla="*/ 244081 h 1037016"/>
              <a:gd name="connsiteX4" fmla="*/ 722812 w 2603863"/>
              <a:gd name="connsiteY4" fmla="*/ 827556 h 1037016"/>
              <a:gd name="connsiteX5" fmla="*/ 905692 w 2603863"/>
              <a:gd name="connsiteY5" fmla="*/ 174413 h 1037016"/>
              <a:gd name="connsiteX6" fmla="*/ 1105989 w 2603863"/>
              <a:gd name="connsiteY6" fmla="*/ 932058 h 1037016"/>
              <a:gd name="connsiteX7" fmla="*/ 1297577 w 2603863"/>
              <a:gd name="connsiteY7" fmla="*/ 96036 h 1037016"/>
              <a:gd name="connsiteX8" fmla="*/ 1489166 w 2603863"/>
              <a:gd name="connsiteY8" fmla="*/ 949476 h 1037016"/>
              <a:gd name="connsiteX9" fmla="*/ 1672046 w 2603863"/>
              <a:gd name="connsiteY9" fmla="*/ 52493 h 1037016"/>
              <a:gd name="connsiteX10" fmla="*/ 1872343 w 2603863"/>
              <a:gd name="connsiteY10" fmla="*/ 923350 h 1037016"/>
              <a:gd name="connsiteX11" fmla="*/ 2063932 w 2603863"/>
              <a:gd name="connsiteY11" fmla="*/ 241 h 1037016"/>
              <a:gd name="connsiteX12" fmla="*/ 2264229 w 2603863"/>
              <a:gd name="connsiteY12" fmla="*/ 1027853 h 1037016"/>
              <a:gd name="connsiteX13" fmla="*/ 2603863 w 2603863"/>
              <a:gd name="connsiteY13" fmla="*/ 418253 h 103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3863" h="1037016">
                <a:moveTo>
                  <a:pt x="0" y="723053"/>
                </a:moveTo>
                <a:cubicBezTo>
                  <a:pt x="55880" y="530013"/>
                  <a:pt x="111761" y="336973"/>
                  <a:pt x="174172" y="339876"/>
                </a:cubicBezTo>
                <a:cubicBezTo>
                  <a:pt x="236583" y="342779"/>
                  <a:pt x="312058" y="756436"/>
                  <a:pt x="374469" y="740470"/>
                </a:cubicBezTo>
                <a:cubicBezTo>
                  <a:pt x="436880" y="724504"/>
                  <a:pt x="490583" y="229567"/>
                  <a:pt x="548640" y="244081"/>
                </a:cubicBezTo>
                <a:cubicBezTo>
                  <a:pt x="606697" y="258595"/>
                  <a:pt x="663303" y="839167"/>
                  <a:pt x="722812" y="827556"/>
                </a:cubicBezTo>
                <a:cubicBezTo>
                  <a:pt x="782321" y="815945"/>
                  <a:pt x="841829" y="156996"/>
                  <a:pt x="905692" y="174413"/>
                </a:cubicBezTo>
                <a:cubicBezTo>
                  <a:pt x="969555" y="191830"/>
                  <a:pt x="1040675" y="945121"/>
                  <a:pt x="1105989" y="932058"/>
                </a:cubicBezTo>
                <a:cubicBezTo>
                  <a:pt x="1171303" y="918995"/>
                  <a:pt x="1233714" y="93133"/>
                  <a:pt x="1297577" y="96036"/>
                </a:cubicBezTo>
                <a:cubicBezTo>
                  <a:pt x="1361440" y="98939"/>
                  <a:pt x="1426755" y="956733"/>
                  <a:pt x="1489166" y="949476"/>
                </a:cubicBezTo>
                <a:cubicBezTo>
                  <a:pt x="1551577" y="942219"/>
                  <a:pt x="1608183" y="56847"/>
                  <a:pt x="1672046" y="52493"/>
                </a:cubicBezTo>
                <a:cubicBezTo>
                  <a:pt x="1735909" y="48139"/>
                  <a:pt x="1807029" y="932059"/>
                  <a:pt x="1872343" y="923350"/>
                </a:cubicBezTo>
                <a:cubicBezTo>
                  <a:pt x="1937657" y="914641"/>
                  <a:pt x="1998618" y="-17176"/>
                  <a:pt x="2063932" y="241"/>
                </a:cubicBezTo>
                <a:cubicBezTo>
                  <a:pt x="2129246" y="17658"/>
                  <a:pt x="2174241" y="958184"/>
                  <a:pt x="2264229" y="1027853"/>
                </a:cubicBezTo>
                <a:cubicBezTo>
                  <a:pt x="2354217" y="1097522"/>
                  <a:pt x="2479040" y="757887"/>
                  <a:pt x="2603863" y="41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7"/>
          </p:cNvCxnSpPr>
          <p:nvPr/>
        </p:nvCxnSpPr>
        <p:spPr>
          <a:xfrm>
            <a:off x="7549541" y="862149"/>
            <a:ext cx="3421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362462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7151589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71189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73267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6411" y="704850"/>
            <a:ext cx="20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/>
              <a:t>極値同士の時間差が</a:t>
            </a:r>
            <a:r>
              <a:rPr kumimoji="1" lang="en-US" altLang="ja-JP" sz="1200" dirty="0" smtClean="0"/>
              <a:t>1.33[fs]</a:t>
            </a:r>
          </a:p>
          <a:p>
            <a:pPr algn="ctr"/>
            <a:r>
              <a:rPr lang="ja-JP" altLang="en-US" sz="1200" dirty="0" smtClean="0"/>
              <a:t>となるように</a:t>
            </a:r>
            <a:r>
              <a:rPr kumimoji="1" lang="ja-JP" altLang="en-US" sz="1200" dirty="0" smtClean="0"/>
              <a:t>並べ直す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32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125588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86847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110864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7" y="1110864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(g)</a:t>
            </a:r>
            <a:r>
              <a:rPr lang="en-US" altLang="ja-JP" sz="1600" dirty="0"/>
              <a:t>8</a:t>
            </a:r>
            <a:r>
              <a:rPr lang="en-US" altLang="ja-JP" sz="1600" dirty="0" smtClean="0"/>
              <a:t>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761578" y="3914836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664556" y="3133876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67534" y="3817814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6045" y="3866325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6019800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81300" y="4463535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29499" y="19817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電極</a:t>
            </a:r>
            <a:r>
              <a:rPr lang="en-US" altLang="ja-JP" dirty="0"/>
              <a:t>(</a:t>
            </a:r>
            <a:r>
              <a:rPr lang="en-US" altLang="ja-JP" dirty="0" smtClean="0"/>
              <a:t>-500V)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29499" y="357240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37411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781300" y="547901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705099" y="279914"/>
            <a:ext cx="4305299" cy="205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29499" y="5296730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29499" y="5944671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4795837" y="2171199"/>
            <a:ext cx="361950" cy="361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2455337" y="1736465"/>
            <a:ext cx="1676400" cy="90011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6535" y="201665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HHG+IR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41015" y="160477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47" y="446353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300" y="3661825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05447" y="3622419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10800000">
            <a:off x="4471985" y="2558002"/>
            <a:ext cx="485775" cy="292417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14894" y="279762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4595810" y="3105401"/>
            <a:ext cx="1039794" cy="51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下矢印 35"/>
          <p:cNvSpPr/>
          <p:nvPr/>
        </p:nvSpPr>
        <p:spPr>
          <a:xfrm>
            <a:off x="6452947" y="1274895"/>
            <a:ext cx="723900" cy="151447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電場の方向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566867" y="2408625"/>
            <a:ext cx="476250" cy="259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33975" y="510170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r>
              <a:rPr kumimoji="1" lang="ja-JP" altLang="en-US" dirty="0" smtClean="0"/>
              <a:t>次高調波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642817" y="2840625"/>
            <a:ext cx="476250" cy="21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490917" y="1976625"/>
            <a:ext cx="476250" cy="302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76510" y="5101709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</a:t>
            </a:r>
            <a:r>
              <a:rPr kumimoji="1" lang="ja-JP" altLang="en-US" dirty="0" smtClean="0"/>
              <a:t>次高調波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基本波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5968" y="5107543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11</a:t>
            </a:r>
            <a:r>
              <a:rPr kumimoji="1" lang="ja-JP" altLang="en-US" dirty="0" smtClean="0"/>
              <a:t>次高調波</a:t>
            </a:r>
            <a:r>
              <a:rPr lang="en-US" altLang="ja-JP" dirty="0" smtClean="0"/>
              <a:t>+</a:t>
            </a:r>
            <a:r>
              <a:rPr lang="ja-JP" altLang="en-US" dirty="0" smtClean="0"/>
              <a:t>基本波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6428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909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80942" y="2407425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0"/>
          </p:cNvCxnSpPr>
          <p:nvPr/>
        </p:nvCxnSpPr>
        <p:spPr>
          <a:xfrm>
            <a:off x="7729042" y="1976625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096112" y="19247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基本波の吸収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44211" y="15567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基本波の放出</a:t>
            </a:r>
            <a:endParaRPr kumimoji="1" lang="ja-JP" altLang="en-US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4119067" y="2407425"/>
            <a:ext cx="1447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43117" y="2407425"/>
            <a:ext cx="1447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214938" y="1285694"/>
            <a:ext cx="4351338" cy="4351338"/>
          </a:xfrm>
        </p:spPr>
      </p:pic>
      <p:cxnSp>
        <p:nvCxnSpPr>
          <p:cNvPr id="6" name="直線矢印コネクタ 5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8046720" y="1285694"/>
            <a:ext cx="0" cy="43513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8065500" y="2407709"/>
            <a:ext cx="461665" cy="21073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レーザーの偏光方向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70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4168684" y="574765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953691" y="759685"/>
            <a:ext cx="0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84" y="759431"/>
            <a:ext cx="20859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17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214938" y="1285694"/>
            <a:ext cx="4351338" cy="4351338"/>
          </a:xfrm>
        </p:spPr>
      </p:pic>
      <p:cxnSp>
        <p:nvCxnSpPr>
          <p:cNvPr id="5" name="直線矢印コネクタ 4"/>
          <p:cNvCxnSpPr/>
          <p:nvPr/>
        </p:nvCxnSpPr>
        <p:spPr>
          <a:xfrm>
            <a:off x="3185865" y="898768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/>
          <p:cNvCxnSpPr/>
          <p:nvPr/>
        </p:nvCxnSpPr>
        <p:spPr>
          <a:xfrm>
            <a:off x="8046720" y="1285694"/>
            <a:ext cx="0" cy="43513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065500" y="2407709"/>
            <a:ext cx="461665" cy="21073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レーザーの偏光方向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486400" y="1285693"/>
            <a:ext cx="190500" cy="435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446395" y="1164702"/>
            <a:ext cx="252412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13463" y="3310844"/>
            <a:ext cx="4333045" cy="1505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66832" y="3274672"/>
            <a:ext cx="1112" cy="2228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847026" y="85705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方向の積算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26" y="857056"/>
                <a:ext cx="1469248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5000" r="-3734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7635232" y="2699536"/>
            <a:ext cx="461665" cy="1373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方向の積算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5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143000"/>
            <a:ext cx="1914525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138737" y="870857"/>
            <a:ext cx="19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815840" y="1143000"/>
            <a:ext cx="0" cy="45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184572" y="68619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75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32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221</Words>
  <Application>Microsoft Office PowerPoint</Application>
  <PresentationFormat>ワイド画面</PresentationFormat>
  <Paragraphs>60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40</cp:revision>
  <dcterms:created xsi:type="dcterms:W3CDTF">2021-01-18T10:32:12Z</dcterms:created>
  <dcterms:modified xsi:type="dcterms:W3CDTF">2021-01-20T18:23:37Z</dcterms:modified>
</cp:coreProperties>
</file>