
<file path=[Content_Types].xml><?xml version="1.0" encoding="utf-8"?>
<Types xmlns="http://schemas.openxmlformats.org/package/2006/content-types">
  <Default Extension="bmp" ContentType="image/bmp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A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B46874-C680-424F-BEDD-8574F74A4FA8}" type="datetimeFigureOut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3B5D4D-F844-4AC2-AE1E-5B2FA9F257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306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1/20)</a:t>
            </a:r>
            <a:r>
              <a:rPr kumimoji="1" lang="ja-JP" altLang="en-US" dirty="0" smtClean="0"/>
              <a:t>元の図で</a:t>
            </a:r>
            <a:r>
              <a:rPr kumimoji="1" lang="en-US" altLang="ja-JP" dirty="0" err="1" smtClean="0"/>
              <a:t>x,y</a:t>
            </a:r>
            <a:r>
              <a:rPr kumimoji="1" lang="ja-JP" altLang="en-US" dirty="0" smtClean="0"/>
              <a:t>を逆に配置している気がしたので，「左右反転」したあと「反時計回りに</a:t>
            </a:r>
            <a:r>
              <a:rPr kumimoji="1" lang="en-US" altLang="ja-JP" dirty="0" smtClean="0"/>
              <a:t>90</a:t>
            </a:r>
            <a:r>
              <a:rPr kumimoji="1" lang="ja-JP" altLang="en-US" dirty="0" smtClean="0"/>
              <a:t>度回転」した</a:t>
            </a:r>
            <a:r>
              <a:rPr kumimoji="1" lang="en-US" altLang="ja-JP" dirty="0" smtClean="0"/>
              <a:t>. 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3B5D4D-F844-4AC2-AE1E-5B2FA9F2570F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529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2664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8355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6637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077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2104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990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3131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4519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1776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4608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4469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8E222-3311-4DDB-A469-A7F4B944C488}" type="datetimeFigureOut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9528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b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b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円/楕円 5"/>
          <p:cNvSpPr/>
          <p:nvPr/>
        </p:nvSpPr>
        <p:spPr>
          <a:xfrm>
            <a:off x="992777" y="875212"/>
            <a:ext cx="923108" cy="9231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3008812" y="836023"/>
            <a:ext cx="923108" cy="9231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6230983" y="836023"/>
            <a:ext cx="923108" cy="9231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7964516" y="875212"/>
            <a:ext cx="923108" cy="9231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9296399" y="836023"/>
            <a:ext cx="923108" cy="9231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10711542" y="836023"/>
            <a:ext cx="923108" cy="9231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05142" y="1981199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</a:t>
            </a:r>
            <a:r>
              <a:rPr lang="en-US" altLang="ja-JP" dirty="0" smtClean="0"/>
              <a:t>. </a:t>
            </a:r>
            <a:r>
              <a:rPr lang="ja-JP" altLang="en-US" dirty="0" smtClean="0"/>
              <a:t>偏光子</a:t>
            </a:r>
            <a:endParaRPr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915566" y="1972488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b. </a:t>
            </a:r>
            <a:r>
              <a:rPr lang="ja-JP" altLang="en-US" dirty="0" smtClean="0"/>
              <a:t>偏光子</a:t>
            </a:r>
            <a:endParaRPr lang="ja-JP" altLang="en-US" dirty="0"/>
          </a:p>
        </p:txBody>
      </p:sp>
      <p:sp>
        <p:nvSpPr>
          <p:cNvPr id="20" name="パイ 19"/>
          <p:cNvSpPr/>
          <p:nvPr/>
        </p:nvSpPr>
        <p:spPr>
          <a:xfrm>
            <a:off x="4537166" y="836023"/>
            <a:ext cx="962297" cy="962297"/>
          </a:xfrm>
          <a:prstGeom prst="pie">
            <a:avLst>
              <a:gd name="adj1" fmla="val 0"/>
              <a:gd name="adj2" fmla="val 10738618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22" name="直線矢印コネクタ 21"/>
          <p:cNvCxnSpPr>
            <a:stCxn id="6" idx="0"/>
            <a:endCxn id="6" idx="4"/>
          </p:cNvCxnSpPr>
          <p:nvPr/>
        </p:nvCxnSpPr>
        <p:spPr>
          <a:xfrm>
            <a:off x="1454331" y="875212"/>
            <a:ext cx="0" cy="92310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4283978" y="1968135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c. fused silica 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608746" y="1928946"/>
            <a:ext cx="216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</a:t>
            </a:r>
            <a:r>
              <a:rPr kumimoji="1" lang="en-US" altLang="ja-JP" dirty="0" smtClean="0"/>
              <a:t>. </a:t>
            </a:r>
            <a:r>
              <a:rPr lang="ja-JP" altLang="en-US" dirty="0" smtClean="0"/>
              <a:t>非線形結晶</a:t>
            </a:r>
            <a:r>
              <a:rPr lang="en-US" altLang="ja-JP" dirty="0" smtClean="0"/>
              <a:t>(BBO)</a:t>
            </a:r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751045" y="1928946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e.</a:t>
            </a:r>
            <a:r>
              <a:rPr kumimoji="1" lang="ja-JP" altLang="en-US" dirty="0" smtClean="0"/>
              <a:t>カルサイト</a:t>
            </a:r>
            <a:endParaRPr kumimoji="1" lang="ja-JP" altLang="en-US" dirty="0"/>
          </a:p>
        </p:txBody>
      </p:sp>
      <p:sp>
        <p:nvSpPr>
          <p:cNvPr id="28" name="右矢印 27"/>
          <p:cNvSpPr/>
          <p:nvPr/>
        </p:nvSpPr>
        <p:spPr>
          <a:xfrm>
            <a:off x="0" y="1297577"/>
            <a:ext cx="827314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5643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487" y="2476500"/>
            <a:ext cx="2105025" cy="190500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6" name="直線矢印コネクタ 5"/>
          <p:cNvCxnSpPr/>
          <p:nvPr/>
        </p:nvCxnSpPr>
        <p:spPr>
          <a:xfrm>
            <a:off x="5043487" y="2177143"/>
            <a:ext cx="21161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>
            <a:off x="4798423" y="2476500"/>
            <a:ext cx="0" cy="190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7323908" y="1992477"/>
                <a:ext cx="351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3908" y="1992477"/>
                <a:ext cx="351635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/>
          <p:cNvSpPr txBox="1"/>
          <p:nvPr/>
        </p:nvSpPr>
        <p:spPr>
          <a:xfrm>
            <a:off x="4112007" y="4496190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データ</a:t>
            </a:r>
            <a:r>
              <a:rPr lang="ja-JP" altLang="en-US" dirty="0" smtClean="0"/>
              <a:t>番号</a:t>
            </a:r>
            <a:r>
              <a:rPr lang="en-US" altLang="ja-JP" dirty="0" err="1" smtClean="0"/>
              <a:t>Dn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1842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2476500"/>
            <a:ext cx="4572000" cy="190500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5" name="直線矢印コネクタ 4"/>
          <p:cNvCxnSpPr/>
          <p:nvPr/>
        </p:nvCxnSpPr>
        <p:spPr>
          <a:xfrm>
            <a:off x="3810000" y="2107474"/>
            <a:ext cx="46068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/>
          <p:nvPr/>
        </p:nvCxnSpPr>
        <p:spPr>
          <a:xfrm>
            <a:off x="3466011" y="2476500"/>
            <a:ext cx="0" cy="190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8516983" y="1922808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6983" y="1922808"/>
                <a:ext cx="367985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/>
          <p:cNvSpPr txBox="1"/>
          <p:nvPr/>
        </p:nvSpPr>
        <p:spPr>
          <a:xfrm>
            <a:off x="2701218" y="4483128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データ</a:t>
            </a:r>
            <a:r>
              <a:rPr lang="ja-JP" altLang="en-US" dirty="0" smtClean="0"/>
              <a:t>番号</a:t>
            </a:r>
            <a:r>
              <a:rPr lang="en-US" altLang="ja-JP" dirty="0" err="1" smtClean="0"/>
              <a:t>Dn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4941026" y="2476500"/>
            <a:ext cx="278674" cy="190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4595949" y="2476500"/>
            <a:ext cx="278674" cy="190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4284074" y="2476500"/>
            <a:ext cx="278674" cy="190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/>
          <p:cNvCxnSpPr/>
          <p:nvPr/>
        </p:nvCxnSpPr>
        <p:spPr>
          <a:xfrm flipH="1">
            <a:off x="4941026" y="4483128"/>
            <a:ext cx="2786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 flipH="1">
            <a:off x="4595949" y="4483128"/>
            <a:ext cx="2975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 flipH="1">
            <a:off x="4284074" y="4483128"/>
            <a:ext cx="2786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235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/>
          <p:cNvCxnSpPr/>
          <p:nvPr/>
        </p:nvCxnSpPr>
        <p:spPr>
          <a:xfrm>
            <a:off x="1057275" y="1990725"/>
            <a:ext cx="2200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 flipV="1">
            <a:off x="1057275" y="704850"/>
            <a:ext cx="0" cy="1285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フリーフォーム 9"/>
          <p:cNvSpPr/>
          <p:nvPr/>
        </p:nvSpPr>
        <p:spPr>
          <a:xfrm>
            <a:off x="1171575" y="523874"/>
            <a:ext cx="2057478" cy="1144302"/>
          </a:xfrm>
          <a:custGeom>
            <a:avLst/>
            <a:gdLst>
              <a:gd name="connsiteX0" fmla="*/ 0 w 2057478"/>
              <a:gd name="connsiteY0" fmla="*/ 952501 h 1144302"/>
              <a:gd name="connsiteX1" fmla="*/ 66675 w 2057478"/>
              <a:gd name="connsiteY1" fmla="*/ 581026 h 1144302"/>
              <a:gd name="connsiteX2" fmla="*/ 180975 w 2057478"/>
              <a:gd name="connsiteY2" fmla="*/ 933451 h 1144302"/>
              <a:gd name="connsiteX3" fmla="*/ 266700 w 2057478"/>
              <a:gd name="connsiteY3" fmla="*/ 466726 h 1144302"/>
              <a:gd name="connsiteX4" fmla="*/ 419100 w 2057478"/>
              <a:gd name="connsiteY4" fmla="*/ 1009651 h 1144302"/>
              <a:gd name="connsiteX5" fmla="*/ 542925 w 2057478"/>
              <a:gd name="connsiteY5" fmla="*/ 314326 h 1144302"/>
              <a:gd name="connsiteX6" fmla="*/ 695325 w 2057478"/>
              <a:gd name="connsiteY6" fmla="*/ 1123951 h 1144302"/>
              <a:gd name="connsiteX7" fmla="*/ 819150 w 2057478"/>
              <a:gd name="connsiteY7" fmla="*/ 200026 h 1144302"/>
              <a:gd name="connsiteX8" fmla="*/ 1038225 w 2057478"/>
              <a:gd name="connsiteY8" fmla="*/ 1104901 h 1144302"/>
              <a:gd name="connsiteX9" fmla="*/ 1276350 w 2057478"/>
              <a:gd name="connsiteY9" fmla="*/ 114301 h 1144302"/>
              <a:gd name="connsiteX10" fmla="*/ 1419225 w 2057478"/>
              <a:gd name="connsiteY10" fmla="*/ 1123951 h 1144302"/>
              <a:gd name="connsiteX11" fmla="*/ 1619250 w 2057478"/>
              <a:gd name="connsiteY11" fmla="*/ 1 h 1144302"/>
              <a:gd name="connsiteX12" fmla="*/ 1771650 w 2057478"/>
              <a:gd name="connsiteY12" fmla="*/ 1133476 h 1144302"/>
              <a:gd name="connsiteX13" fmla="*/ 2038350 w 2057478"/>
              <a:gd name="connsiteY13" fmla="*/ 571501 h 1144302"/>
              <a:gd name="connsiteX14" fmla="*/ 2057400 w 2057478"/>
              <a:gd name="connsiteY14" fmla="*/ 561976 h 1144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57478" h="1144302">
                <a:moveTo>
                  <a:pt x="0" y="952501"/>
                </a:moveTo>
                <a:cubicBezTo>
                  <a:pt x="18256" y="768351"/>
                  <a:pt x="36512" y="584201"/>
                  <a:pt x="66675" y="581026"/>
                </a:cubicBezTo>
                <a:cubicBezTo>
                  <a:pt x="96838" y="577851"/>
                  <a:pt x="147638" y="952501"/>
                  <a:pt x="180975" y="933451"/>
                </a:cubicBezTo>
                <a:cubicBezTo>
                  <a:pt x="214313" y="914401"/>
                  <a:pt x="227013" y="454026"/>
                  <a:pt x="266700" y="466726"/>
                </a:cubicBezTo>
                <a:cubicBezTo>
                  <a:pt x="306388" y="479426"/>
                  <a:pt x="373063" y="1035051"/>
                  <a:pt x="419100" y="1009651"/>
                </a:cubicBezTo>
                <a:cubicBezTo>
                  <a:pt x="465137" y="984251"/>
                  <a:pt x="496888" y="295276"/>
                  <a:pt x="542925" y="314326"/>
                </a:cubicBezTo>
                <a:cubicBezTo>
                  <a:pt x="588962" y="333376"/>
                  <a:pt x="649288" y="1143001"/>
                  <a:pt x="695325" y="1123951"/>
                </a:cubicBezTo>
                <a:cubicBezTo>
                  <a:pt x="741362" y="1104901"/>
                  <a:pt x="762000" y="203201"/>
                  <a:pt x="819150" y="200026"/>
                </a:cubicBezTo>
                <a:cubicBezTo>
                  <a:pt x="876300" y="196851"/>
                  <a:pt x="962025" y="1119189"/>
                  <a:pt x="1038225" y="1104901"/>
                </a:cubicBezTo>
                <a:cubicBezTo>
                  <a:pt x="1114425" y="1090614"/>
                  <a:pt x="1212850" y="111126"/>
                  <a:pt x="1276350" y="114301"/>
                </a:cubicBezTo>
                <a:cubicBezTo>
                  <a:pt x="1339850" y="117476"/>
                  <a:pt x="1362075" y="1143001"/>
                  <a:pt x="1419225" y="1123951"/>
                </a:cubicBezTo>
                <a:cubicBezTo>
                  <a:pt x="1476375" y="1104901"/>
                  <a:pt x="1560513" y="-1586"/>
                  <a:pt x="1619250" y="1"/>
                </a:cubicBezTo>
                <a:cubicBezTo>
                  <a:pt x="1677987" y="1588"/>
                  <a:pt x="1701800" y="1038226"/>
                  <a:pt x="1771650" y="1133476"/>
                </a:cubicBezTo>
                <a:cubicBezTo>
                  <a:pt x="1841500" y="1228726"/>
                  <a:pt x="1990725" y="666751"/>
                  <a:pt x="2038350" y="571501"/>
                </a:cubicBezTo>
                <a:cubicBezTo>
                  <a:pt x="2085975" y="476251"/>
                  <a:pt x="2025650" y="587376"/>
                  <a:pt x="2057400" y="56197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/>
          <p:cNvCxnSpPr>
            <a:stCxn id="10" idx="7"/>
          </p:cNvCxnSpPr>
          <p:nvPr/>
        </p:nvCxnSpPr>
        <p:spPr>
          <a:xfrm>
            <a:off x="1990725" y="723900"/>
            <a:ext cx="0" cy="12668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2209800" y="723900"/>
            <a:ext cx="0" cy="12668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1445007" y="2153739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データ番号</a:t>
            </a:r>
            <a:r>
              <a:rPr kumimoji="1" lang="en-US" altLang="ja-JP" dirty="0" err="1" smtClean="0"/>
              <a:t>Dn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 rot="16200000">
            <a:off x="-24508" y="1163121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信号</a:t>
            </a:r>
            <a:r>
              <a:rPr lang="ja-JP" altLang="en-US" dirty="0" smtClean="0"/>
              <a:t>強度</a:t>
            </a:r>
            <a:r>
              <a:rPr lang="en-US" altLang="ja-JP" dirty="0" smtClean="0"/>
              <a:t>[</a:t>
            </a:r>
            <a:r>
              <a:rPr lang="en-US" altLang="ja-JP" dirty="0" err="1" smtClean="0"/>
              <a:t>a.u</a:t>
            </a:r>
            <a:r>
              <a:rPr lang="en-US" altLang="ja-JP" dirty="0" smtClean="0"/>
              <a:t>]</a:t>
            </a:r>
            <a:endParaRPr kumimoji="1" lang="ja-JP" altLang="en-US" dirty="0"/>
          </a:p>
        </p:txBody>
      </p:sp>
      <p:cxnSp>
        <p:nvCxnSpPr>
          <p:cNvPr id="20" name="直線コネクタ 19"/>
          <p:cNvCxnSpPr/>
          <p:nvPr/>
        </p:nvCxnSpPr>
        <p:spPr>
          <a:xfrm>
            <a:off x="1866900" y="809625"/>
            <a:ext cx="0" cy="1181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右矢印 25"/>
          <p:cNvSpPr/>
          <p:nvPr/>
        </p:nvSpPr>
        <p:spPr>
          <a:xfrm>
            <a:off x="3627198" y="1096025"/>
            <a:ext cx="1714422" cy="4051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矢印コネクタ 26"/>
          <p:cNvCxnSpPr/>
          <p:nvPr/>
        </p:nvCxnSpPr>
        <p:spPr>
          <a:xfrm flipV="1">
            <a:off x="6116157" y="1990723"/>
            <a:ext cx="285288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 flipV="1">
            <a:off x="6116157" y="704850"/>
            <a:ext cx="0" cy="1285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6510081" y="2338405"/>
            <a:ext cx="1895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XUV-IR</a:t>
            </a:r>
            <a:r>
              <a:rPr kumimoji="1" lang="ja-JP" altLang="en-US" dirty="0" smtClean="0"/>
              <a:t>ディレイ</a:t>
            </a:r>
            <a:r>
              <a:rPr kumimoji="1" lang="en-US" altLang="ja-JP" dirty="0" smtClean="0"/>
              <a:t>[fs]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 rot="16200000">
            <a:off x="5034374" y="1163121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信号</a:t>
            </a:r>
            <a:r>
              <a:rPr lang="ja-JP" altLang="en-US" dirty="0" smtClean="0"/>
              <a:t>強度</a:t>
            </a:r>
            <a:r>
              <a:rPr lang="en-US" altLang="ja-JP" dirty="0" smtClean="0"/>
              <a:t>[</a:t>
            </a:r>
            <a:r>
              <a:rPr lang="en-US" altLang="ja-JP" dirty="0" err="1" smtClean="0"/>
              <a:t>a.u</a:t>
            </a:r>
            <a:r>
              <a:rPr lang="en-US" altLang="ja-JP" dirty="0" smtClean="0"/>
              <a:t>]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/>
        </p:nvSpPr>
        <p:spPr>
          <a:xfrm>
            <a:off x="6240262" y="3098527"/>
            <a:ext cx="190500" cy="1266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6613163" y="3098526"/>
            <a:ext cx="190500" cy="1266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>
            <a:off x="6981462" y="3098525"/>
            <a:ext cx="190500" cy="1266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7362462" y="3098525"/>
            <a:ext cx="190500" cy="1266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>
            <a:off x="7740125" y="3089002"/>
            <a:ext cx="190500" cy="1266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>
            <a:off x="8120968" y="3089002"/>
            <a:ext cx="190500" cy="1266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フリーフォーム 46"/>
          <p:cNvSpPr/>
          <p:nvPr/>
        </p:nvSpPr>
        <p:spPr>
          <a:xfrm>
            <a:off x="6251964" y="766113"/>
            <a:ext cx="2603863" cy="1037016"/>
          </a:xfrm>
          <a:custGeom>
            <a:avLst/>
            <a:gdLst>
              <a:gd name="connsiteX0" fmla="*/ 0 w 2603863"/>
              <a:gd name="connsiteY0" fmla="*/ 723053 h 1037016"/>
              <a:gd name="connsiteX1" fmla="*/ 174172 w 2603863"/>
              <a:gd name="connsiteY1" fmla="*/ 339876 h 1037016"/>
              <a:gd name="connsiteX2" fmla="*/ 374469 w 2603863"/>
              <a:gd name="connsiteY2" fmla="*/ 740470 h 1037016"/>
              <a:gd name="connsiteX3" fmla="*/ 548640 w 2603863"/>
              <a:gd name="connsiteY3" fmla="*/ 244081 h 1037016"/>
              <a:gd name="connsiteX4" fmla="*/ 722812 w 2603863"/>
              <a:gd name="connsiteY4" fmla="*/ 827556 h 1037016"/>
              <a:gd name="connsiteX5" fmla="*/ 905692 w 2603863"/>
              <a:gd name="connsiteY5" fmla="*/ 174413 h 1037016"/>
              <a:gd name="connsiteX6" fmla="*/ 1105989 w 2603863"/>
              <a:gd name="connsiteY6" fmla="*/ 932058 h 1037016"/>
              <a:gd name="connsiteX7" fmla="*/ 1297577 w 2603863"/>
              <a:gd name="connsiteY7" fmla="*/ 96036 h 1037016"/>
              <a:gd name="connsiteX8" fmla="*/ 1489166 w 2603863"/>
              <a:gd name="connsiteY8" fmla="*/ 949476 h 1037016"/>
              <a:gd name="connsiteX9" fmla="*/ 1672046 w 2603863"/>
              <a:gd name="connsiteY9" fmla="*/ 52493 h 1037016"/>
              <a:gd name="connsiteX10" fmla="*/ 1872343 w 2603863"/>
              <a:gd name="connsiteY10" fmla="*/ 923350 h 1037016"/>
              <a:gd name="connsiteX11" fmla="*/ 2063932 w 2603863"/>
              <a:gd name="connsiteY11" fmla="*/ 241 h 1037016"/>
              <a:gd name="connsiteX12" fmla="*/ 2264229 w 2603863"/>
              <a:gd name="connsiteY12" fmla="*/ 1027853 h 1037016"/>
              <a:gd name="connsiteX13" fmla="*/ 2603863 w 2603863"/>
              <a:gd name="connsiteY13" fmla="*/ 418253 h 1037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3863" h="1037016">
                <a:moveTo>
                  <a:pt x="0" y="723053"/>
                </a:moveTo>
                <a:cubicBezTo>
                  <a:pt x="55880" y="530013"/>
                  <a:pt x="111761" y="336973"/>
                  <a:pt x="174172" y="339876"/>
                </a:cubicBezTo>
                <a:cubicBezTo>
                  <a:pt x="236583" y="342779"/>
                  <a:pt x="312058" y="756436"/>
                  <a:pt x="374469" y="740470"/>
                </a:cubicBezTo>
                <a:cubicBezTo>
                  <a:pt x="436880" y="724504"/>
                  <a:pt x="490583" y="229567"/>
                  <a:pt x="548640" y="244081"/>
                </a:cubicBezTo>
                <a:cubicBezTo>
                  <a:pt x="606697" y="258595"/>
                  <a:pt x="663303" y="839167"/>
                  <a:pt x="722812" y="827556"/>
                </a:cubicBezTo>
                <a:cubicBezTo>
                  <a:pt x="782321" y="815945"/>
                  <a:pt x="841829" y="156996"/>
                  <a:pt x="905692" y="174413"/>
                </a:cubicBezTo>
                <a:cubicBezTo>
                  <a:pt x="969555" y="191830"/>
                  <a:pt x="1040675" y="945121"/>
                  <a:pt x="1105989" y="932058"/>
                </a:cubicBezTo>
                <a:cubicBezTo>
                  <a:pt x="1171303" y="918995"/>
                  <a:pt x="1233714" y="93133"/>
                  <a:pt x="1297577" y="96036"/>
                </a:cubicBezTo>
                <a:cubicBezTo>
                  <a:pt x="1361440" y="98939"/>
                  <a:pt x="1426755" y="956733"/>
                  <a:pt x="1489166" y="949476"/>
                </a:cubicBezTo>
                <a:cubicBezTo>
                  <a:pt x="1551577" y="942219"/>
                  <a:pt x="1608183" y="56847"/>
                  <a:pt x="1672046" y="52493"/>
                </a:cubicBezTo>
                <a:cubicBezTo>
                  <a:pt x="1735909" y="48139"/>
                  <a:pt x="1807029" y="932059"/>
                  <a:pt x="1872343" y="923350"/>
                </a:cubicBezTo>
                <a:cubicBezTo>
                  <a:pt x="1937657" y="914641"/>
                  <a:pt x="1998618" y="-17176"/>
                  <a:pt x="2063932" y="241"/>
                </a:cubicBezTo>
                <a:cubicBezTo>
                  <a:pt x="2129246" y="17658"/>
                  <a:pt x="2174241" y="958184"/>
                  <a:pt x="2264229" y="1027853"/>
                </a:cubicBezTo>
                <a:cubicBezTo>
                  <a:pt x="2354217" y="1097522"/>
                  <a:pt x="2479040" y="757887"/>
                  <a:pt x="2603863" y="41825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/>
          <p:cNvCxnSpPr>
            <a:stCxn id="47" idx="7"/>
          </p:cNvCxnSpPr>
          <p:nvPr/>
        </p:nvCxnSpPr>
        <p:spPr>
          <a:xfrm>
            <a:off x="7549541" y="862149"/>
            <a:ext cx="3421" cy="1128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/>
        </p:nvCxnSpPr>
        <p:spPr>
          <a:xfrm>
            <a:off x="7362462" y="862149"/>
            <a:ext cx="0" cy="1128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>
            <a:off x="7151589" y="862149"/>
            <a:ext cx="0" cy="1128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/>
          <p:nvPr/>
        </p:nvCxnSpPr>
        <p:spPr>
          <a:xfrm>
            <a:off x="7118943" y="2117389"/>
            <a:ext cx="2619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/>
          <p:nvPr/>
        </p:nvCxnSpPr>
        <p:spPr>
          <a:xfrm>
            <a:off x="7326743" y="2117389"/>
            <a:ext cx="2619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/>
          <p:cNvSpPr txBox="1"/>
          <p:nvPr/>
        </p:nvSpPr>
        <p:spPr>
          <a:xfrm>
            <a:off x="3456411" y="704850"/>
            <a:ext cx="2042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 smtClean="0"/>
              <a:t>極値同士の時間差が</a:t>
            </a:r>
            <a:r>
              <a:rPr kumimoji="1" lang="en-US" altLang="ja-JP" sz="1200" dirty="0" smtClean="0"/>
              <a:t>1.33[fs]</a:t>
            </a:r>
          </a:p>
          <a:p>
            <a:pPr algn="ctr"/>
            <a:r>
              <a:rPr lang="ja-JP" altLang="en-US" sz="1200" dirty="0" smtClean="0"/>
              <a:t>となるように</a:t>
            </a:r>
            <a:r>
              <a:rPr kumimoji="1" lang="ja-JP" altLang="en-US" sz="1200" dirty="0" smtClean="0"/>
              <a:t>並べ直す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6328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487681" y="1558834"/>
            <a:ext cx="1114697" cy="557348"/>
          </a:xfrm>
          <a:prstGeom prst="rect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17715" y="1114697"/>
            <a:ext cx="17893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(a)800nm</a:t>
            </a:r>
            <a:r>
              <a:rPr lang="ja-JP" altLang="en-US" sz="1600" dirty="0" smtClean="0"/>
              <a:t>レーザー</a:t>
            </a:r>
            <a:endParaRPr kumimoji="1" lang="en-US" altLang="ja-JP" sz="1600" dirty="0" smtClean="0"/>
          </a:p>
        </p:txBody>
      </p:sp>
      <p:sp>
        <p:nvSpPr>
          <p:cNvPr id="11" name="正方形/長方形 10"/>
          <p:cNvSpPr/>
          <p:nvPr/>
        </p:nvSpPr>
        <p:spPr>
          <a:xfrm>
            <a:off x="2709463" y="1558834"/>
            <a:ext cx="94700" cy="5573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063935" y="1114697"/>
            <a:ext cx="1374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(b)</a:t>
            </a:r>
            <a:r>
              <a:rPr kumimoji="1" lang="en-US" altLang="ja-JP" sz="1600" dirty="0" smtClean="0"/>
              <a:t>1/4</a:t>
            </a:r>
            <a:r>
              <a:rPr kumimoji="1" lang="ja-JP" altLang="en-US" sz="1600" dirty="0" smtClean="0"/>
              <a:t>波長板</a:t>
            </a:r>
            <a:endParaRPr kumimoji="1" lang="en-US" altLang="ja-JP" sz="1600" dirty="0" smtClean="0"/>
          </a:p>
        </p:txBody>
      </p:sp>
      <p:sp>
        <p:nvSpPr>
          <p:cNvPr id="13" name="正方形/長方形 12"/>
          <p:cNvSpPr/>
          <p:nvPr/>
        </p:nvSpPr>
        <p:spPr>
          <a:xfrm>
            <a:off x="3816548" y="1558833"/>
            <a:ext cx="94700" cy="5573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241931" y="1125588"/>
            <a:ext cx="1338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(c)</a:t>
            </a:r>
            <a:r>
              <a:rPr kumimoji="1" lang="en-US" altLang="ja-JP" sz="1600" dirty="0" smtClean="0"/>
              <a:t>fused silica</a:t>
            </a:r>
          </a:p>
        </p:txBody>
      </p:sp>
      <p:cxnSp>
        <p:nvCxnSpPr>
          <p:cNvPr id="17" name="直線コネクタ 16"/>
          <p:cNvCxnSpPr>
            <a:stCxn id="6" idx="3"/>
            <a:endCxn id="11" idx="1"/>
          </p:cNvCxnSpPr>
          <p:nvPr/>
        </p:nvCxnSpPr>
        <p:spPr>
          <a:xfrm>
            <a:off x="1602378" y="1837508"/>
            <a:ext cx="11070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1" idx="3"/>
            <a:endCxn id="13" idx="1"/>
          </p:cNvCxnSpPr>
          <p:nvPr/>
        </p:nvCxnSpPr>
        <p:spPr>
          <a:xfrm flipV="1">
            <a:off x="2804163" y="1837507"/>
            <a:ext cx="101238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4923633" y="1558833"/>
            <a:ext cx="94700" cy="5573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/>
          <p:cNvCxnSpPr>
            <a:stCxn id="13" idx="3"/>
            <a:endCxn id="20" idx="1"/>
          </p:cNvCxnSpPr>
          <p:nvPr/>
        </p:nvCxnSpPr>
        <p:spPr>
          <a:xfrm>
            <a:off x="3911248" y="1837507"/>
            <a:ext cx="10123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4249472" y="868476"/>
            <a:ext cx="14430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600" dirty="0" smtClean="0"/>
              <a:t>(d)</a:t>
            </a:r>
            <a:r>
              <a:rPr kumimoji="1" lang="ja-JP" altLang="en-US" sz="1600" dirty="0" smtClean="0"/>
              <a:t>非線形結晶</a:t>
            </a:r>
            <a:endParaRPr kumimoji="1" lang="en-US" altLang="ja-JP" sz="1600" dirty="0" smtClean="0"/>
          </a:p>
          <a:p>
            <a:pPr algn="ctr"/>
            <a:r>
              <a:rPr kumimoji="1" lang="en-US" altLang="ja-JP" sz="1600" dirty="0" smtClean="0"/>
              <a:t>(BBO)</a:t>
            </a:r>
            <a:endParaRPr kumimoji="1" lang="ja-JP" altLang="en-US" sz="1600" dirty="0"/>
          </a:p>
        </p:txBody>
      </p:sp>
      <p:sp>
        <p:nvSpPr>
          <p:cNvPr id="24" name="正方形/長方形 23"/>
          <p:cNvSpPr/>
          <p:nvPr/>
        </p:nvSpPr>
        <p:spPr>
          <a:xfrm>
            <a:off x="6030718" y="1558833"/>
            <a:ext cx="94700" cy="5573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895271" y="1110864"/>
            <a:ext cx="1553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(f)</a:t>
            </a:r>
            <a:r>
              <a:rPr lang="ja-JP" altLang="en-US" sz="1600" dirty="0"/>
              <a:t>クリプトン</a:t>
            </a:r>
            <a:r>
              <a:rPr lang="ja-JP" altLang="en-US" sz="1600" dirty="0" smtClean="0"/>
              <a:t>ガス</a:t>
            </a:r>
            <a:endParaRPr kumimoji="1" lang="en-US" altLang="ja-JP" sz="1600" dirty="0" smtClean="0"/>
          </a:p>
        </p:txBody>
      </p:sp>
      <p:cxnSp>
        <p:nvCxnSpPr>
          <p:cNvPr id="28" name="直線コネクタ 27"/>
          <p:cNvCxnSpPr>
            <a:stCxn id="20" idx="3"/>
            <a:endCxn id="24" idx="1"/>
          </p:cNvCxnSpPr>
          <p:nvPr/>
        </p:nvCxnSpPr>
        <p:spPr>
          <a:xfrm>
            <a:off x="5018333" y="1837507"/>
            <a:ext cx="10123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コネクタ 37"/>
          <p:cNvCxnSpPr>
            <a:stCxn id="24" idx="3"/>
          </p:cNvCxnSpPr>
          <p:nvPr/>
        </p:nvCxnSpPr>
        <p:spPr>
          <a:xfrm>
            <a:off x="6125418" y="1837507"/>
            <a:ext cx="10123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円/楕円 38"/>
          <p:cNvSpPr/>
          <p:nvPr/>
        </p:nvSpPr>
        <p:spPr>
          <a:xfrm>
            <a:off x="7137803" y="1676398"/>
            <a:ext cx="393193" cy="32221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712527" y="1110864"/>
            <a:ext cx="1326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(e)</a:t>
            </a:r>
            <a:r>
              <a:rPr kumimoji="1" lang="ja-JP" altLang="en-US" sz="1600" dirty="0" smtClean="0"/>
              <a:t>カルサイト</a:t>
            </a:r>
            <a:endParaRPr kumimoji="1" lang="en-US" altLang="ja-JP" sz="1600" dirty="0" smtClean="0"/>
          </a:p>
        </p:txBody>
      </p:sp>
      <p:sp>
        <p:nvSpPr>
          <p:cNvPr id="42" name="円/楕円 41"/>
          <p:cNvSpPr/>
          <p:nvPr/>
        </p:nvSpPr>
        <p:spPr>
          <a:xfrm>
            <a:off x="8816756" y="2358814"/>
            <a:ext cx="393193" cy="32221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8220806" y="2795322"/>
            <a:ext cx="1585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(h)</a:t>
            </a:r>
            <a:r>
              <a:rPr kumimoji="1" lang="en-US" altLang="ja-JP" sz="1600" dirty="0" smtClean="0"/>
              <a:t> </a:t>
            </a:r>
            <a:r>
              <a:rPr kumimoji="1" lang="ja-JP" altLang="en-US" sz="1600" dirty="0" smtClean="0"/>
              <a:t>アルゴンガス</a:t>
            </a:r>
            <a:endParaRPr kumimoji="1" lang="en-US" altLang="ja-JP" sz="1600" dirty="0" smtClean="0"/>
          </a:p>
        </p:txBody>
      </p:sp>
      <p:cxnSp>
        <p:nvCxnSpPr>
          <p:cNvPr id="45" name="直線コネクタ 44"/>
          <p:cNvCxnSpPr>
            <a:stCxn id="39" idx="6"/>
            <a:endCxn id="42" idx="2"/>
          </p:cNvCxnSpPr>
          <p:nvPr/>
        </p:nvCxnSpPr>
        <p:spPr>
          <a:xfrm>
            <a:off x="7530996" y="1837507"/>
            <a:ext cx="1285760" cy="68241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正方形/長方形 46"/>
          <p:cNvSpPr/>
          <p:nvPr/>
        </p:nvSpPr>
        <p:spPr>
          <a:xfrm rot="20159151">
            <a:off x="6426628" y="3146605"/>
            <a:ext cx="1114697" cy="557348"/>
          </a:xfrm>
          <a:prstGeom prst="rect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/>
          <p:cNvCxnSpPr>
            <a:stCxn id="47" idx="3"/>
            <a:endCxn id="42" idx="2"/>
          </p:cNvCxnSpPr>
          <p:nvPr/>
        </p:nvCxnSpPr>
        <p:spPr>
          <a:xfrm flipV="1">
            <a:off x="7493084" y="2519923"/>
            <a:ext cx="1323672" cy="6785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6275654" y="3966302"/>
            <a:ext cx="1799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(g)</a:t>
            </a:r>
            <a:r>
              <a:rPr lang="en-US" altLang="ja-JP" sz="1600" dirty="0"/>
              <a:t>8</a:t>
            </a:r>
            <a:r>
              <a:rPr lang="en-US" altLang="ja-JP" sz="1600" dirty="0" smtClean="0"/>
              <a:t>00nm</a:t>
            </a:r>
            <a:r>
              <a:rPr lang="ja-JP" altLang="en-US" sz="1600" dirty="0" smtClean="0"/>
              <a:t>レーザー</a:t>
            </a:r>
            <a:endParaRPr kumimoji="1" lang="en-US" altLang="ja-JP" sz="1600" dirty="0" smtClean="0"/>
          </a:p>
        </p:txBody>
      </p:sp>
      <p:sp>
        <p:nvSpPr>
          <p:cNvPr id="52" name="正方形/長方形 51"/>
          <p:cNvSpPr/>
          <p:nvPr/>
        </p:nvSpPr>
        <p:spPr>
          <a:xfrm>
            <a:off x="10423383" y="2107131"/>
            <a:ext cx="857735" cy="8255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3" name="直線コネクタ 82"/>
          <p:cNvCxnSpPr>
            <a:stCxn id="42" idx="6"/>
            <a:endCxn id="52" idx="1"/>
          </p:cNvCxnSpPr>
          <p:nvPr/>
        </p:nvCxnSpPr>
        <p:spPr>
          <a:xfrm flipV="1">
            <a:off x="9209949" y="2519922"/>
            <a:ext cx="121343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左中かっこ 92"/>
          <p:cNvSpPr/>
          <p:nvPr/>
        </p:nvSpPr>
        <p:spPr>
          <a:xfrm rot="5400000">
            <a:off x="3811698" y="-2927034"/>
            <a:ext cx="409303" cy="752080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2875527" y="77837"/>
            <a:ext cx="22816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高次</a:t>
            </a:r>
            <a:r>
              <a:rPr lang="ja-JP" altLang="en-US" sz="1600" dirty="0" smtClean="0"/>
              <a:t>高調波の発生機構</a:t>
            </a:r>
            <a:endParaRPr kumimoji="1" lang="en-US" altLang="ja-JP" sz="1600" dirty="0" smtClean="0"/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9449302" y="3176227"/>
            <a:ext cx="2805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(</a:t>
            </a:r>
            <a:r>
              <a:rPr lang="en-US" altLang="ja-JP" sz="1600" dirty="0" err="1" smtClean="0"/>
              <a:t>i</a:t>
            </a:r>
            <a:r>
              <a:rPr lang="en-US" altLang="ja-JP" sz="1600" dirty="0" smtClean="0"/>
              <a:t>)</a:t>
            </a:r>
            <a:r>
              <a:rPr lang="ja-JP" altLang="en-US" sz="1600" dirty="0" smtClean="0"/>
              <a:t>マイクロチャンネルプレート</a:t>
            </a:r>
            <a:endParaRPr kumimoji="1" lang="en-US" altLang="ja-JP" sz="1600" dirty="0" smtClean="0"/>
          </a:p>
        </p:txBody>
      </p:sp>
      <p:sp>
        <p:nvSpPr>
          <p:cNvPr id="96" name="左中かっこ 95"/>
          <p:cNvSpPr/>
          <p:nvPr/>
        </p:nvSpPr>
        <p:spPr>
          <a:xfrm rot="16200000">
            <a:off x="8892916" y="1705185"/>
            <a:ext cx="501426" cy="565630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8075266" y="4931094"/>
            <a:ext cx="2136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信号強度の測定機構</a:t>
            </a:r>
            <a:endParaRPr kumimoji="1" lang="en-US" altLang="ja-JP" sz="1600" dirty="0" smtClean="0"/>
          </a:p>
        </p:txBody>
      </p:sp>
      <p:cxnSp>
        <p:nvCxnSpPr>
          <p:cNvPr id="3" name="直線矢印コネクタ 2"/>
          <p:cNvCxnSpPr>
            <a:stCxn id="5" idx="6"/>
          </p:cNvCxnSpPr>
          <p:nvPr/>
        </p:nvCxnSpPr>
        <p:spPr>
          <a:xfrm>
            <a:off x="761578" y="3914836"/>
            <a:ext cx="6742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>
            <a:stCxn id="5" idx="0"/>
          </p:cNvCxnSpPr>
          <p:nvPr/>
        </p:nvCxnSpPr>
        <p:spPr>
          <a:xfrm flipV="1">
            <a:off x="664556" y="3133876"/>
            <a:ext cx="0" cy="683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円/楕円 4"/>
          <p:cNvSpPr/>
          <p:nvPr/>
        </p:nvSpPr>
        <p:spPr>
          <a:xfrm>
            <a:off x="567534" y="3817814"/>
            <a:ext cx="194044" cy="1940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616045" y="3866325"/>
            <a:ext cx="97022" cy="970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1476042" y="3701135"/>
                <a:ext cx="353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042" y="3701135"/>
                <a:ext cx="353750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/>
              <p:cNvSpPr txBox="1"/>
              <p:nvPr/>
            </p:nvSpPr>
            <p:spPr>
              <a:xfrm>
                <a:off x="487681" y="2748047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6" name="テキスト ボックス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1" y="2748047"/>
                <a:ext cx="367986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324916" y="3914836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916" y="3914836"/>
                <a:ext cx="371384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1781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781300" y="6019800"/>
            <a:ext cx="4229100" cy="2190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2781300" y="4463535"/>
            <a:ext cx="1504949" cy="190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429499" y="198178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電極</a:t>
            </a:r>
            <a:r>
              <a:rPr lang="en-US" altLang="ja-JP" dirty="0"/>
              <a:t>(</a:t>
            </a:r>
            <a:r>
              <a:rPr lang="en-US" altLang="ja-JP" dirty="0" smtClean="0"/>
              <a:t>-500V)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429499" y="3572408"/>
            <a:ext cx="203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円盤状</a:t>
            </a:r>
            <a:r>
              <a:rPr lang="ja-JP" altLang="en-US" dirty="0" smtClean="0"/>
              <a:t>電極</a:t>
            </a:r>
            <a:r>
              <a:rPr lang="en-US" altLang="ja-JP" dirty="0" smtClean="0"/>
              <a:t>(-426V)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429499" y="4374117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円盤状</a:t>
            </a:r>
            <a:r>
              <a:rPr lang="ja-JP" altLang="en-US" dirty="0" smtClean="0"/>
              <a:t>電極</a:t>
            </a:r>
            <a:r>
              <a:rPr lang="en-US" altLang="ja-JP" dirty="0" smtClean="0"/>
              <a:t>(0V)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2781300" y="5479015"/>
            <a:ext cx="4229097" cy="2234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2705099" y="279914"/>
            <a:ext cx="4305299" cy="2058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429499" y="5296730"/>
            <a:ext cx="3520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マイクロチャンネルプレート</a:t>
            </a:r>
            <a:r>
              <a:rPr lang="en-US" altLang="ja-JP" dirty="0" smtClean="0"/>
              <a:t>(1451V)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429499" y="5944671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Phosphor(3400V)</a:t>
            </a:r>
          </a:p>
        </p:txBody>
      </p:sp>
      <p:sp>
        <p:nvSpPr>
          <p:cNvPr id="17" name="円/楕円 16"/>
          <p:cNvSpPr/>
          <p:nvPr/>
        </p:nvSpPr>
        <p:spPr>
          <a:xfrm>
            <a:off x="4795837" y="2171199"/>
            <a:ext cx="361950" cy="3619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右矢印 17"/>
          <p:cNvSpPr/>
          <p:nvPr/>
        </p:nvSpPr>
        <p:spPr>
          <a:xfrm>
            <a:off x="2455337" y="1736465"/>
            <a:ext cx="1676400" cy="90011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616535" y="2016653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HHG+IR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341015" y="1604775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アルゴン</a:t>
            </a:r>
            <a:r>
              <a:rPr lang="ja-JP" altLang="en-US" dirty="0" smtClean="0"/>
              <a:t>ガス</a:t>
            </a:r>
            <a:endParaRPr lang="en-US" altLang="ja-JP" dirty="0" smtClean="0"/>
          </a:p>
        </p:txBody>
      </p:sp>
      <p:sp>
        <p:nvSpPr>
          <p:cNvPr id="24" name="正方形/長方形 23"/>
          <p:cNvSpPr/>
          <p:nvPr/>
        </p:nvSpPr>
        <p:spPr>
          <a:xfrm>
            <a:off x="5505447" y="4463534"/>
            <a:ext cx="1504949" cy="190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2781300" y="3661825"/>
            <a:ext cx="1504949" cy="190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5505447" y="3622419"/>
            <a:ext cx="1504949" cy="190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 26"/>
          <p:cNvSpPr/>
          <p:nvPr/>
        </p:nvSpPr>
        <p:spPr>
          <a:xfrm rot="10800000">
            <a:off x="4471985" y="2558002"/>
            <a:ext cx="485775" cy="2924175"/>
          </a:xfrm>
          <a:custGeom>
            <a:avLst/>
            <a:gdLst>
              <a:gd name="connsiteX0" fmla="*/ 0 w 485775"/>
              <a:gd name="connsiteY0" fmla="*/ 2924175 h 2924175"/>
              <a:gd name="connsiteX1" fmla="*/ 28575 w 485775"/>
              <a:gd name="connsiteY1" fmla="*/ 2876550 h 2924175"/>
              <a:gd name="connsiteX2" fmla="*/ 47625 w 485775"/>
              <a:gd name="connsiteY2" fmla="*/ 2819400 h 2924175"/>
              <a:gd name="connsiteX3" fmla="*/ 57150 w 485775"/>
              <a:gd name="connsiteY3" fmla="*/ 2790825 h 2924175"/>
              <a:gd name="connsiteX4" fmla="*/ 76200 w 485775"/>
              <a:gd name="connsiteY4" fmla="*/ 2752725 h 2924175"/>
              <a:gd name="connsiteX5" fmla="*/ 95250 w 485775"/>
              <a:gd name="connsiteY5" fmla="*/ 2724150 h 2924175"/>
              <a:gd name="connsiteX6" fmla="*/ 123825 w 485775"/>
              <a:gd name="connsiteY6" fmla="*/ 2647950 h 2924175"/>
              <a:gd name="connsiteX7" fmla="*/ 133350 w 485775"/>
              <a:gd name="connsiteY7" fmla="*/ 2609850 h 2924175"/>
              <a:gd name="connsiteX8" fmla="*/ 161925 w 485775"/>
              <a:gd name="connsiteY8" fmla="*/ 2543175 h 2924175"/>
              <a:gd name="connsiteX9" fmla="*/ 180975 w 485775"/>
              <a:gd name="connsiteY9" fmla="*/ 2457450 h 2924175"/>
              <a:gd name="connsiteX10" fmla="*/ 200025 w 485775"/>
              <a:gd name="connsiteY10" fmla="*/ 2400300 h 2924175"/>
              <a:gd name="connsiteX11" fmla="*/ 209550 w 485775"/>
              <a:gd name="connsiteY11" fmla="*/ 2371725 h 2924175"/>
              <a:gd name="connsiteX12" fmla="*/ 238125 w 485775"/>
              <a:gd name="connsiteY12" fmla="*/ 2305050 h 2924175"/>
              <a:gd name="connsiteX13" fmla="*/ 257175 w 485775"/>
              <a:gd name="connsiteY13" fmla="*/ 2200275 h 2924175"/>
              <a:gd name="connsiteX14" fmla="*/ 285750 w 485775"/>
              <a:gd name="connsiteY14" fmla="*/ 2105025 h 2924175"/>
              <a:gd name="connsiteX15" fmla="*/ 314325 w 485775"/>
              <a:gd name="connsiteY15" fmla="*/ 1981200 h 2924175"/>
              <a:gd name="connsiteX16" fmla="*/ 361950 w 485775"/>
              <a:gd name="connsiteY16" fmla="*/ 1857375 h 2924175"/>
              <a:gd name="connsiteX17" fmla="*/ 381000 w 485775"/>
              <a:gd name="connsiteY17" fmla="*/ 1743075 h 2924175"/>
              <a:gd name="connsiteX18" fmla="*/ 400050 w 485775"/>
              <a:gd name="connsiteY18" fmla="*/ 1571625 h 2924175"/>
              <a:gd name="connsiteX19" fmla="*/ 419100 w 485775"/>
              <a:gd name="connsiteY19" fmla="*/ 1400175 h 2924175"/>
              <a:gd name="connsiteX20" fmla="*/ 438150 w 485775"/>
              <a:gd name="connsiteY20" fmla="*/ 1114425 h 2924175"/>
              <a:gd name="connsiteX21" fmla="*/ 457200 w 485775"/>
              <a:gd name="connsiteY21" fmla="*/ 1047750 h 2924175"/>
              <a:gd name="connsiteX22" fmla="*/ 466725 w 485775"/>
              <a:gd name="connsiteY22" fmla="*/ 676275 h 2924175"/>
              <a:gd name="connsiteX23" fmla="*/ 476250 w 485775"/>
              <a:gd name="connsiteY23" fmla="*/ 628650 h 2924175"/>
              <a:gd name="connsiteX24" fmla="*/ 485775 w 485775"/>
              <a:gd name="connsiteY24" fmla="*/ 561975 h 2924175"/>
              <a:gd name="connsiteX25" fmla="*/ 466725 w 485775"/>
              <a:gd name="connsiteY25" fmla="*/ 400050 h 2924175"/>
              <a:gd name="connsiteX26" fmla="*/ 485775 w 485775"/>
              <a:gd name="connsiteY26" fmla="*/ 76200 h 2924175"/>
              <a:gd name="connsiteX27" fmla="*/ 457200 w 485775"/>
              <a:gd name="connsiteY27" fmla="*/ 0 h 292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85775" h="2924175">
                <a:moveTo>
                  <a:pt x="0" y="2924175"/>
                </a:moveTo>
                <a:cubicBezTo>
                  <a:pt x="9525" y="2908300"/>
                  <a:pt x="20914" y="2893404"/>
                  <a:pt x="28575" y="2876550"/>
                </a:cubicBezTo>
                <a:cubicBezTo>
                  <a:pt x="36884" y="2858269"/>
                  <a:pt x="41275" y="2838450"/>
                  <a:pt x="47625" y="2819400"/>
                </a:cubicBezTo>
                <a:cubicBezTo>
                  <a:pt x="50800" y="2809875"/>
                  <a:pt x="52660" y="2799805"/>
                  <a:pt x="57150" y="2790825"/>
                </a:cubicBezTo>
                <a:cubicBezTo>
                  <a:pt x="63500" y="2778125"/>
                  <a:pt x="69155" y="2765053"/>
                  <a:pt x="76200" y="2752725"/>
                </a:cubicBezTo>
                <a:cubicBezTo>
                  <a:pt x="81880" y="2742786"/>
                  <a:pt x="90130" y="2734389"/>
                  <a:pt x="95250" y="2724150"/>
                </a:cubicBezTo>
                <a:cubicBezTo>
                  <a:pt x="101960" y="2710730"/>
                  <a:pt x="118329" y="2667185"/>
                  <a:pt x="123825" y="2647950"/>
                </a:cubicBezTo>
                <a:cubicBezTo>
                  <a:pt x="127421" y="2635363"/>
                  <a:pt x="129754" y="2622437"/>
                  <a:pt x="133350" y="2609850"/>
                </a:cubicBezTo>
                <a:cubicBezTo>
                  <a:pt x="152272" y="2543622"/>
                  <a:pt x="131445" y="2624455"/>
                  <a:pt x="161925" y="2543175"/>
                </a:cubicBezTo>
                <a:cubicBezTo>
                  <a:pt x="170478" y="2520366"/>
                  <a:pt x="174940" y="2479578"/>
                  <a:pt x="180975" y="2457450"/>
                </a:cubicBezTo>
                <a:cubicBezTo>
                  <a:pt x="186259" y="2438077"/>
                  <a:pt x="193675" y="2419350"/>
                  <a:pt x="200025" y="2400300"/>
                </a:cubicBezTo>
                <a:cubicBezTo>
                  <a:pt x="203200" y="2390775"/>
                  <a:pt x="205060" y="2380705"/>
                  <a:pt x="209550" y="2371725"/>
                </a:cubicBezTo>
                <a:cubicBezTo>
                  <a:pt x="221198" y="2348429"/>
                  <a:pt x="232519" y="2330277"/>
                  <a:pt x="238125" y="2305050"/>
                </a:cubicBezTo>
                <a:cubicBezTo>
                  <a:pt x="248216" y="2259639"/>
                  <a:pt x="245619" y="2243611"/>
                  <a:pt x="257175" y="2200275"/>
                </a:cubicBezTo>
                <a:cubicBezTo>
                  <a:pt x="265716" y="2168246"/>
                  <a:pt x="277314" y="2137082"/>
                  <a:pt x="285750" y="2105025"/>
                </a:cubicBezTo>
                <a:cubicBezTo>
                  <a:pt x="287369" y="2098871"/>
                  <a:pt x="306766" y="2006398"/>
                  <a:pt x="314325" y="1981200"/>
                </a:cubicBezTo>
                <a:cubicBezTo>
                  <a:pt x="332123" y="1921875"/>
                  <a:pt x="336180" y="1917504"/>
                  <a:pt x="361950" y="1857375"/>
                </a:cubicBezTo>
                <a:cubicBezTo>
                  <a:pt x="391558" y="1620514"/>
                  <a:pt x="355827" y="1881528"/>
                  <a:pt x="381000" y="1743075"/>
                </a:cubicBezTo>
                <a:cubicBezTo>
                  <a:pt x="393505" y="1674298"/>
                  <a:pt x="391585" y="1647812"/>
                  <a:pt x="400050" y="1571625"/>
                </a:cubicBezTo>
                <a:cubicBezTo>
                  <a:pt x="412971" y="1455335"/>
                  <a:pt x="409985" y="1550581"/>
                  <a:pt x="419100" y="1400175"/>
                </a:cubicBezTo>
                <a:cubicBezTo>
                  <a:pt x="421931" y="1353461"/>
                  <a:pt x="422828" y="1191034"/>
                  <a:pt x="438150" y="1114425"/>
                </a:cubicBezTo>
                <a:cubicBezTo>
                  <a:pt x="442683" y="1091760"/>
                  <a:pt x="450850" y="1069975"/>
                  <a:pt x="457200" y="1047750"/>
                </a:cubicBezTo>
                <a:cubicBezTo>
                  <a:pt x="460375" y="923925"/>
                  <a:pt x="461101" y="800013"/>
                  <a:pt x="466725" y="676275"/>
                </a:cubicBezTo>
                <a:cubicBezTo>
                  <a:pt x="467460" y="660102"/>
                  <a:pt x="473588" y="644619"/>
                  <a:pt x="476250" y="628650"/>
                </a:cubicBezTo>
                <a:cubicBezTo>
                  <a:pt x="479941" y="606505"/>
                  <a:pt x="482600" y="584200"/>
                  <a:pt x="485775" y="561975"/>
                </a:cubicBezTo>
                <a:cubicBezTo>
                  <a:pt x="476693" y="507484"/>
                  <a:pt x="466725" y="456417"/>
                  <a:pt x="466725" y="400050"/>
                </a:cubicBezTo>
                <a:cubicBezTo>
                  <a:pt x="466725" y="124286"/>
                  <a:pt x="446113" y="195185"/>
                  <a:pt x="485775" y="76200"/>
                </a:cubicBezTo>
                <a:cubicBezTo>
                  <a:pt x="445975" y="36400"/>
                  <a:pt x="457200" y="61095"/>
                  <a:pt x="457200" y="0"/>
                </a:cubicBezTo>
              </a:path>
            </a:pathLst>
          </a:cu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914894" y="2797624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光電子の軌跡例</a:t>
            </a:r>
            <a:endParaRPr kumimoji="1" lang="ja-JP" altLang="en-US" sz="1400" dirty="0"/>
          </a:p>
        </p:txBody>
      </p:sp>
      <p:cxnSp>
        <p:nvCxnSpPr>
          <p:cNvPr id="30" name="直線コネクタ 29"/>
          <p:cNvCxnSpPr>
            <a:stCxn id="27" idx="16"/>
            <a:endCxn id="28" idx="2"/>
          </p:cNvCxnSpPr>
          <p:nvPr/>
        </p:nvCxnSpPr>
        <p:spPr>
          <a:xfrm flipV="1">
            <a:off x="4595810" y="3105401"/>
            <a:ext cx="1039794" cy="5194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下矢印 35"/>
          <p:cNvSpPr/>
          <p:nvPr/>
        </p:nvSpPr>
        <p:spPr>
          <a:xfrm>
            <a:off x="6452947" y="1274895"/>
            <a:ext cx="723900" cy="1514475"/>
          </a:xfrm>
          <a:prstGeom prst="down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電場の方向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247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5152306" y="5596977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12</a:t>
            </a:r>
            <a:r>
              <a:rPr kumimoji="1" lang="ja-JP" altLang="en-US" dirty="0" smtClean="0"/>
              <a:t>次高調波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690730" y="5571567"/>
            <a:ext cx="21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13</a:t>
            </a:r>
            <a:r>
              <a:rPr kumimoji="1" lang="ja-JP" altLang="en-US" dirty="0" smtClean="0"/>
              <a:t>次高調波</a:t>
            </a:r>
            <a:r>
              <a:rPr kumimoji="1" lang="en-US" altLang="ja-JP" dirty="0" smtClean="0"/>
              <a:t>-</a:t>
            </a:r>
            <a:r>
              <a:rPr kumimoji="1" lang="ja-JP" altLang="en-US" dirty="0" smtClean="0"/>
              <a:t>基本波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803075" y="5585085"/>
            <a:ext cx="2149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11</a:t>
            </a:r>
            <a:r>
              <a:rPr kumimoji="1" lang="ja-JP" altLang="en-US" smtClean="0"/>
              <a:t>次</a:t>
            </a:r>
            <a:r>
              <a:rPr kumimoji="1" lang="ja-JP" altLang="en-US" smtClean="0"/>
              <a:t>高調波</a:t>
            </a:r>
            <a:r>
              <a:rPr lang="en-US" altLang="ja-JP" smtClean="0"/>
              <a:t>+</a:t>
            </a:r>
            <a:r>
              <a:rPr lang="ja-JP" altLang="en-US" smtClean="0"/>
              <a:t>基本波</a:t>
            </a:r>
            <a:endParaRPr lang="en-US" altLang="ja-JP" dirty="0"/>
          </a:p>
        </p:txBody>
      </p:sp>
      <p:cxnSp>
        <p:nvCxnSpPr>
          <p:cNvPr id="12" name="直線コネクタ 11"/>
          <p:cNvCxnSpPr/>
          <p:nvPr/>
        </p:nvCxnSpPr>
        <p:spPr>
          <a:xfrm>
            <a:off x="3642817" y="2408625"/>
            <a:ext cx="47625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7490917" y="2408625"/>
            <a:ext cx="47625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 flipV="1">
            <a:off x="3880942" y="2407425"/>
            <a:ext cx="0" cy="432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7917556" y="1975425"/>
            <a:ext cx="0" cy="432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>
            <a:off x="2182505" y="2407425"/>
            <a:ext cx="339687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>
            <a:off x="6043117" y="2407425"/>
            <a:ext cx="303264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 flipV="1">
            <a:off x="2169994" y="1310185"/>
            <a:ext cx="0" cy="397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1256282" y="533141"/>
            <a:ext cx="1755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電子</a:t>
            </a:r>
            <a:r>
              <a:rPr lang="ja-JP" altLang="en-US"/>
              <a:t>が</a:t>
            </a:r>
            <a:r>
              <a:rPr lang="ja-JP" altLang="en-US" smtClean="0"/>
              <a:t>受け取る</a:t>
            </a:r>
            <a:endParaRPr lang="en-US" altLang="ja-JP" smtClean="0"/>
          </a:p>
          <a:p>
            <a:pPr algn="ctr"/>
            <a:r>
              <a:rPr lang="ja-JP" altLang="en-US" smtClean="0"/>
              <a:t>エネルギー</a:t>
            </a:r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92530" y="2192625"/>
            <a:ext cx="1941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smtClean="0"/>
              <a:t>12</a:t>
            </a:r>
            <a:r>
              <a:rPr kumimoji="1" lang="ja-JP" altLang="en-US" sz="1400" b="1" smtClean="0"/>
              <a:t>次高調波に相当する</a:t>
            </a:r>
            <a:endParaRPr kumimoji="1" lang="en-US" altLang="ja-JP" sz="1400" b="1" smtClean="0"/>
          </a:p>
          <a:p>
            <a:pPr algn="ctr"/>
            <a:r>
              <a:rPr lang="ja-JP" altLang="en-US" sz="1400" b="1" smtClean="0"/>
              <a:t>エネルギー</a:t>
            </a:r>
            <a:r>
              <a:rPr lang="en-US" altLang="ja-JP" sz="1400" b="1" smtClean="0"/>
              <a:t>(18.60eV)</a:t>
            </a:r>
            <a:endParaRPr kumimoji="1" lang="ja-JP" altLang="en-US" sz="1400" b="1"/>
          </a:p>
        </p:txBody>
      </p:sp>
      <p:cxnSp>
        <p:nvCxnSpPr>
          <p:cNvPr id="25" name="直線コネクタ 24"/>
          <p:cNvCxnSpPr/>
          <p:nvPr/>
        </p:nvCxnSpPr>
        <p:spPr>
          <a:xfrm>
            <a:off x="3642817" y="2839425"/>
            <a:ext cx="47625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 flipV="1">
            <a:off x="3887354" y="2839425"/>
            <a:ext cx="0" cy="2450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3974362" y="2821403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smtClean="0"/>
              <a:t>17.05eV</a:t>
            </a:r>
            <a:endParaRPr kumimoji="1" lang="ja-JP" altLang="en-US" sz="140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971495" y="2482653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smtClean="0">
                <a:solidFill>
                  <a:srgbClr val="FF0000"/>
                </a:solidFill>
              </a:rPr>
              <a:t>+1.55eV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cxnSp>
        <p:nvCxnSpPr>
          <p:cNvPr id="35" name="直線コネクタ 34"/>
          <p:cNvCxnSpPr/>
          <p:nvPr/>
        </p:nvCxnSpPr>
        <p:spPr>
          <a:xfrm>
            <a:off x="5587767" y="2407425"/>
            <a:ext cx="47625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 flipV="1">
            <a:off x="5804992" y="2407425"/>
            <a:ext cx="0" cy="2882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5857745" y="2426510"/>
            <a:ext cx="69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smtClean="0"/>
              <a:t>18.6</a:t>
            </a:r>
            <a:r>
              <a:rPr kumimoji="1" lang="en-US" altLang="ja-JP" sz="1400" smtClean="0"/>
              <a:t>eV</a:t>
            </a:r>
            <a:endParaRPr kumimoji="1" lang="ja-JP" altLang="en-US" sz="1400"/>
          </a:p>
        </p:txBody>
      </p:sp>
      <p:cxnSp>
        <p:nvCxnSpPr>
          <p:cNvPr id="41" name="直線コネクタ 40"/>
          <p:cNvCxnSpPr/>
          <p:nvPr/>
        </p:nvCxnSpPr>
        <p:spPr>
          <a:xfrm>
            <a:off x="7505137" y="1976625"/>
            <a:ext cx="47625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 flipV="1">
            <a:off x="7559439" y="1976626"/>
            <a:ext cx="0" cy="3313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8010000" y="2042499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>
                <a:solidFill>
                  <a:srgbClr val="FF0000"/>
                </a:solidFill>
              </a:rPr>
              <a:t>-</a:t>
            </a:r>
            <a:r>
              <a:rPr kumimoji="1" lang="en-US" altLang="ja-JP" sz="1400" smtClean="0">
                <a:solidFill>
                  <a:srgbClr val="FF0000"/>
                </a:solidFill>
              </a:rPr>
              <a:t>1.55eV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7869086" y="1664900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smtClean="0"/>
              <a:t>20.15</a:t>
            </a:r>
            <a:r>
              <a:rPr kumimoji="1" lang="en-US" altLang="ja-JP" sz="1400" smtClean="0"/>
              <a:t>eV</a:t>
            </a: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1649182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3214938" y="1285694"/>
            <a:ext cx="4351338" cy="4351338"/>
          </a:xfrm>
        </p:spPr>
      </p:pic>
      <p:cxnSp>
        <p:nvCxnSpPr>
          <p:cNvPr id="6" name="直線矢印コネクタ 5"/>
          <p:cNvCxnSpPr/>
          <p:nvPr/>
        </p:nvCxnSpPr>
        <p:spPr>
          <a:xfrm>
            <a:off x="3213463" y="966651"/>
            <a:ext cx="4380411" cy="26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 flipH="1">
            <a:off x="2856106" y="1285694"/>
            <a:ext cx="16318" cy="4351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7498080" y="705394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080" y="705394"/>
                <a:ext cx="367985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2672113" y="5637032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113" y="5637032"/>
                <a:ext cx="371384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矢印コネクタ 15"/>
          <p:cNvCxnSpPr/>
          <p:nvPr/>
        </p:nvCxnSpPr>
        <p:spPr>
          <a:xfrm>
            <a:off x="8046720" y="1285694"/>
            <a:ext cx="0" cy="435133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8065500" y="2407709"/>
            <a:ext cx="461665" cy="21073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 dirty="0"/>
              <a:t>レーザーの偏光方向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37700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矢印コネクタ 5"/>
          <p:cNvCxnSpPr/>
          <p:nvPr/>
        </p:nvCxnSpPr>
        <p:spPr>
          <a:xfrm>
            <a:off x="4168684" y="574765"/>
            <a:ext cx="2095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>
            <a:off x="3953691" y="759685"/>
            <a:ext cx="0" cy="3457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6365965" y="390099"/>
                <a:ext cx="351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965" y="390099"/>
                <a:ext cx="351635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3766620" y="4310743"/>
                <a:ext cx="3741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i="1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620" y="4310743"/>
                <a:ext cx="374141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8684" y="759431"/>
            <a:ext cx="2085975" cy="34290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490172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3214938" y="1285694"/>
            <a:ext cx="4351338" cy="4351338"/>
          </a:xfrm>
        </p:spPr>
      </p:pic>
      <p:cxnSp>
        <p:nvCxnSpPr>
          <p:cNvPr id="5" name="直線矢印コネクタ 4"/>
          <p:cNvCxnSpPr/>
          <p:nvPr/>
        </p:nvCxnSpPr>
        <p:spPr>
          <a:xfrm>
            <a:off x="3185865" y="898768"/>
            <a:ext cx="4380411" cy="26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/>
          <p:nvPr/>
        </p:nvCxnSpPr>
        <p:spPr>
          <a:xfrm flipH="1">
            <a:off x="2856106" y="1285694"/>
            <a:ext cx="16318" cy="4351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7498080" y="705394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080" y="705394"/>
                <a:ext cx="367985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2672113" y="5637032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113" y="5637032"/>
                <a:ext cx="371384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矢印コネクタ 8"/>
          <p:cNvCxnSpPr/>
          <p:nvPr/>
        </p:nvCxnSpPr>
        <p:spPr>
          <a:xfrm>
            <a:off x="8046720" y="1285694"/>
            <a:ext cx="0" cy="435133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8065500" y="2407709"/>
            <a:ext cx="461665" cy="21073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 dirty="0"/>
              <a:t>レーザーの偏光方向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5486400" y="1285693"/>
            <a:ext cx="190500" cy="43513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/>
          <p:cNvCxnSpPr/>
          <p:nvPr/>
        </p:nvCxnSpPr>
        <p:spPr>
          <a:xfrm>
            <a:off x="5446395" y="1164702"/>
            <a:ext cx="252412" cy="238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正方形/長方形 16"/>
          <p:cNvSpPr/>
          <p:nvPr/>
        </p:nvSpPr>
        <p:spPr>
          <a:xfrm>
            <a:off x="3213463" y="3310844"/>
            <a:ext cx="4333045" cy="15051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矢印コネクタ 21"/>
          <p:cNvCxnSpPr/>
          <p:nvPr/>
        </p:nvCxnSpPr>
        <p:spPr>
          <a:xfrm>
            <a:off x="7666832" y="3274672"/>
            <a:ext cx="1112" cy="222862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/>
              <p:cNvSpPr txBox="1"/>
              <p:nvPr/>
            </p:nvSpPr>
            <p:spPr>
              <a:xfrm>
                <a:off x="4847026" y="857056"/>
                <a:ext cx="1469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 dirty="0" smtClean="0"/>
                  <a:t>方向の積算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テキスト ボックス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026" y="857056"/>
                <a:ext cx="1469248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15000" r="-3734" b="-2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テキスト ボックス 2"/>
          <p:cNvSpPr txBox="1"/>
          <p:nvPr/>
        </p:nvSpPr>
        <p:spPr>
          <a:xfrm>
            <a:off x="7635232" y="2699536"/>
            <a:ext cx="461665" cy="137313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dirty="0" err="1" smtClean="0"/>
              <a:t>ｙ</a:t>
            </a:r>
            <a:r>
              <a:rPr kumimoji="1" lang="ja-JP" altLang="en-US" dirty="0" smtClean="0"/>
              <a:t>方向の積算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757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737" y="1143000"/>
            <a:ext cx="1914525" cy="457200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6" name="直線矢印コネクタ 5"/>
          <p:cNvCxnSpPr/>
          <p:nvPr/>
        </p:nvCxnSpPr>
        <p:spPr>
          <a:xfrm>
            <a:off x="5138737" y="870857"/>
            <a:ext cx="1914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>
            <a:off x="4815840" y="1143000"/>
            <a:ext cx="0" cy="457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4693920" y="5860869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920" y="5860869"/>
                <a:ext cx="371384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/>
          <p:cNvSpPr txBox="1"/>
          <p:nvPr/>
        </p:nvSpPr>
        <p:spPr>
          <a:xfrm>
            <a:off x="7184572" y="686191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データ</a:t>
            </a:r>
            <a:r>
              <a:rPr lang="ja-JP" altLang="en-US" dirty="0" smtClean="0"/>
              <a:t>番号</a:t>
            </a:r>
            <a:r>
              <a:rPr lang="en-US" altLang="ja-JP" dirty="0" err="1" smtClean="0"/>
              <a:t>Dn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12753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2476500"/>
            <a:ext cx="4572000" cy="190500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6" name="直線矢印コネクタ 5"/>
          <p:cNvCxnSpPr/>
          <p:nvPr/>
        </p:nvCxnSpPr>
        <p:spPr>
          <a:xfrm>
            <a:off x="3810000" y="2107474"/>
            <a:ext cx="46068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>
            <a:off x="3466011" y="2476500"/>
            <a:ext cx="0" cy="190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8516983" y="1922808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6983" y="1922808"/>
                <a:ext cx="367985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/>
          <p:cNvSpPr txBox="1"/>
          <p:nvPr/>
        </p:nvSpPr>
        <p:spPr>
          <a:xfrm>
            <a:off x="2701218" y="4483128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データ</a:t>
            </a:r>
            <a:r>
              <a:rPr lang="ja-JP" altLang="en-US" dirty="0" smtClean="0"/>
              <a:t>番号</a:t>
            </a:r>
            <a:r>
              <a:rPr lang="en-US" altLang="ja-JP" dirty="0" err="1" smtClean="0"/>
              <a:t>Dn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26324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4657</TotalTime>
  <Words>236</Words>
  <Application>Microsoft Office PowerPoint</Application>
  <PresentationFormat>ワイド画面</PresentationFormat>
  <Paragraphs>67</Paragraphs>
  <Slides>12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8" baseType="lpstr">
      <vt:lpstr>ＭＳ Ｐゴシック</vt:lpstr>
      <vt:lpstr>Arial</vt:lpstr>
      <vt:lpstr>Calibri</vt:lpstr>
      <vt:lpstr>Calibri Light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河西 剛</dc:creator>
  <cp:lastModifiedBy>河西 剛</cp:lastModifiedBy>
  <cp:revision>42</cp:revision>
  <dcterms:created xsi:type="dcterms:W3CDTF">2021-01-18T10:32:12Z</dcterms:created>
  <dcterms:modified xsi:type="dcterms:W3CDTF">2021-01-23T10:31:34Z</dcterms:modified>
</cp:coreProperties>
</file>