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306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46874-C680-424F-BEDD-8574F74A4FA8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B5D4D-F844-4AC2-AE1E-5B2FA9F257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0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1/20)</a:t>
            </a:r>
            <a:r>
              <a:rPr kumimoji="1" lang="ja-JP" altLang="en-US" dirty="0" smtClean="0"/>
              <a:t>元の図で</a:t>
            </a:r>
            <a:r>
              <a:rPr kumimoji="1" lang="en-US" altLang="ja-JP" dirty="0" err="1" smtClean="0"/>
              <a:t>x,y</a:t>
            </a:r>
            <a:r>
              <a:rPr kumimoji="1" lang="ja-JP" altLang="en-US" dirty="0" smtClean="0"/>
              <a:t>を逆に配置している気がしたので，「左右反転」したあと「反時計回りに</a:t>
            </a:r>
            <a:r>
              <a:rPr kumimoji="1" lang="en-US" altLang="ja-JP" dirty="0" smtClean="0"/>
              <a:t>90</a:t>
            </a:r>
            <a:r>
              <a:rPr kumimoji="1" lang="ja-JP" altLang="en-US" dirty="0" smtClean="0"/>
              <a:t>度回転」した</a:t>
            </a:r>
            <a:r>
              <a:rPr kumimoji="1" lang="en-US" altLang="ja-JP" dirty="0" smtClean="0"/>
              <a:t>.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B5D4D-F844-4AC2-AE1E-5B2FA9F2570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2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66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35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6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07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0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9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13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51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77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60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46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E222-3311-4DDB-A469-A7F4B944C488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52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/>
          <p:cNvSpPr/>
          <p:nvPr/>
        </p:nvSpPr>
        <p:spPr>
          <a:xfrm>
            <a:off x="992777" y="875212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008812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230983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964516" y="875212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9296399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0711542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05142" y="198119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. </a:t>
            </a:r>
            <a:r>
              <a:rPr lang="ja-JP" altLang="en-US" dirty="0" smtClean="0"/>
              <a:t>偏光子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915566" y="197248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b. </a:t>
            </a:r>
            <a:r>
              <a:rPr lang="ja-JP" altLang="en-US" dirty="0" smtClean="0"/>
              <a:t>偏光子</a:t>
            </a:r>
            <a:endParaRPr lang="ja-JP" altLang="en-US" dirty="0"/>
          </a:p>
        </p:txBody>
      </p:sp>
      <p:sp>
        <p:nvSpPr>
          <p:cNvPr id="20" name="パイ 19"/>
          <p:cNvSpPr/>
          <p:nvPr/>
        </p:nvSpPr>
        <p:spPr>
          <a:xfrm>
            <a:off x="4537166" y="836023"/>
            <a:ext cx="962297" cy="962297"/>
          </a:xfrm>
          <a:prstGeom prst="pie">
            <a:avLst>
              <a:gd name="adj1" fmla="val 0"/>
              <a:gd name="adj2" fmla="val 1073861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6" idx="0"/>
            <a:endCxn id="6" idx="4"/>
          </p:cNvCxnSpPr>
          <p:nvPr/>
        </p:nvCxnSpPr>
        <p:spPr>
          <a:xfrm>
            <a:off x="1454331" y="875212"/>
            <a:ext cx="0" cy="9231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83978" y="1968135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c. fused silica 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08746" y="1928946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非線形結晶</a:t>
            </a:r>
            <a:r>
              <a:rPr lang="en-US" altLang="ja-JP" dirty="0" smtClean="0"/>
              <a:t>(BBO)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51045" y="192894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e.</a:t>
            </a:r>
            <a:r>
              <a:rPr kumimoji="1" lang="ja-JP" altLang="en-US" dirty="0" smtClean="0"/>
              <a:t>カルサイト</a:t>
            </a:r>
            <a:endParaRPr kumimoji="1" lang="ja-JP" altLang="en-US" dirty="0"/>
          </a:p>
        </p:txBody>
      </p:sp>
      <p:sp>
        <p:nvSpPr>
          <p:cNvPr id="28" name="右矢印 27"/>
          <p:cNvSpPr/>
          <p:nvPr/>
        </p:nvSpPr>
        <p:spPr>
          <a:xfrm>
            <a:off x="0" y="1297577"/>
            <a:ext cx="8273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64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487681" y="1558834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7715" y="1114697"/>
            <a:ext cx="1789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(a)800nm</a:t>
            </a:r>
            <a:r>
              <a:rPr lang="ja-JP" altLang="en-US" sz="1600" dirty="0" smtClean="0"/>
              <a:t>レーザー</a:t>
            </a:r>
            <a:endParaRPr kumimoji="1" lang="en-US" altLang="ja-JP" sz="16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2709463" y="1558834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63935" y="1114697"/>
            <a:ext cx="137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(b)</a:t>
            </a:r>
            <a:r>
              <a:rPr kumimoji="1" lang="en-US" altLang="ja-JP" sz="1600" dirty="0" smtClean="0"/>
              <a:t>1/4</a:t>
            </a:r>
            <a:r>
              <a:rPr kumimoji="1" lang="ja-JP" altLang="en-US" sz="1600" dirty="0" smtClean="0"/>
              <a:t>波長板</a:t>
            </a:r>
            <a:endParaRPr kumimoji="1" lang="en-US" altLang="ja-JP" sz="16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3816548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41931" y="1125588"/>
            <a:ext cx="1338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(c)</a:t>
            </a:r>
            <a:r>
              <a:rPr kumimoji="1" lang="en-US" altLang="ja-JP" sz="1600" dirty="0" smtClean="0"/>
              <a:t>fused silica</a:t>
            </a:r>
          </a:p>
        </p:txBody>
      </p:sp>
      <p:cxnSp>
        <p:nvCxnSpPr>
          <p:cNvPr id="17" name="直線コネクタ 16"/>
          <p:cNvCxnSpPr>
            <a:stCxn id="6" idx="3"/>
            <a:endCxn id="11" idx="1"/>
          </p:cNvCxnSpPr>
          <p:nvPr/>
        </p:nvCxnSpPr>
        <p:spPr>
          <a:xfrm>
            <a:off x="1602378" y="1837508"/>
            <a:ext cx="11070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3"/>
            <a:endCxn id="13" idx="1"/>
          </p:cNvCxnSpPr>
          <p:nvPr/>
        </p:nvCxnSpPr>
        <p:spPr>
          <a:xfrm flipV="1">
            <a:off x="2804163" y="1837507"/>
            <a:ext cx="101238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923633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stCxn id="13" idx="3"/>
            <a:endCxn id="20" idx="1"/>
          </p:cNvCxnSpPr>
          <p:nvPr/>
        </p:nvCxnSpPr>
        <p:spPr>
          <a:xfrm>
            <a:off x="3911248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49472" y="868476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smtClean="0"/>
              <a:t>(d)</a:t>
            </a:r>
            <a:r>
              <a:rPr kumimoji="1" lang="ja-JP" altLang="en-US" sz="1600" dirty="0" smtClean="0"/>
              <a:t>非線形結晶</a:t>
            </a:r>
            <a:endParaRPr kumimoji="1" lang="en-US" altLang="ja-JP" sz="1600" dirty="0" smtClean="0"/>
          </a:p>
          <a:p>
            <a:pPr algn="ctr"/>
            <a:r>
              <a:rPr kumimoji="1" lang="en-US" altLang="ja-JP" sz="1600" dirty="0" smtClean="0"/>
              <a:t>(BBO)</a:t>
            </a:r>
            <a:endParaRPr kumimoji="1" lang="ja-JP" altLang="en-US" sz="1600" dirty="0"/>
          </a:p>
        </p:txBody>
      </p:sp>
      <p:sp>
        <p:nvSpPr>
          <p:cNvPr id="24" name="正方形/長方形 23"/>
          <p:cNvSpPr/>
          <p:nvPr/>
        </p:nvSpPr>
        <p:spPr>
          <a:xfrm>
            <a:off x="6030718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895271" y="1110864"/>
            <a:ext cx="1553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(f)</a:t>
            </a:r>
            <a:r>
              <a:rPr lang="ja-JP" altLang="en-US" sz="1600" dirty="0"/>
              <a:t>クリプトン</a:t>
            </a:r>
            <a:r>
              <a:rPr lang="ja-JP" altLang="en-US" sz="1600" dirty="0" smtClean="0"/>
              <a:t>ガス</a:t>
            </a:r>
            <a:endParaRPr kumimoji="1" lang="en-US" altLang="ja-JP" sz="1600" dirty="0" smtClean="0"/>
          </a:p>
        </p:txBody>
      </p:sp>
      <p:cxnSp>
        <p:nvCxnSpPr>
          <p:cNvPr id="28" name="直線コネクタ 27"/>
          <p:cNvCxnSpPr>
            <a:stCxn id="20" idx="3"/>
            <a:endCxn id="24" idx="1"/>
          </p:cNvCxnSpPr>
          <p:nvPr/>
        </p:nvCxnSpPr>
        <p:spPr>
          <a:xfrm>
            <a:off x="5018333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24" idx="3"/>
          </p:cNvCxnSpPr>
          <p:nvPr/>
        </p:nvCxnSpPr>
        <p:spPr>
          <a:xfrm>
            <a:off x="6125418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円/楕円 38"/>
          <p:cNvSpPr/>
          <p:nvPr/>
        </p:nvSpPr>
        <p:spPr>
          <a:xfrm>
            <a:off x="7137803" y="1676398"/>
            <a:ext cx="393193" cy="3222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12527" y="1110864"/>
            <a:ext cx="132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(e)</a:t>
            </a:r>
            <a:r>
              <a:rPr kumimoji="1" lang="ja-JP" altLang="en-US" sz="1600" dirty="0" smtClean="0"/>
              <a:t>カルサイト</a:t>
            </a:r>
            <a:endParaRPr kumimoji="1" lang="en-US" altLang="ja-JP" sz="1600" dirty="0" smtClean="0"/>
          </a:p>
        </p:txBody>
      </p:sp>
      <p:sp>
        <p:nvSpPr>
          <p:cNvPr id="42" name="円/楕円 41"/>
          <p:cNvSpPr/>
          <p:nvPr/>
        </p:nvSpPr>
        <p:spPr>
          <a:xfrm>
            <a:off x="8816756" y="2358814"/>
            <a:ext cx="393193" cy="3222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20806" y="2795322"/>
            <a:ext cx="1585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(h)</a:t>
            </a:r>
            <a:r>
              <a:rPr kumimoji="1" lang="en-US" altLang="ja-JP" sz="1600" dirty="0" smtClean="0"/>
              <a:t> </a:t>
            </a:r>
            <a:r>
              <a:rPr kumimoji="1" lang="ja-JP" altLang="en-US" sz="1600" dirty="0" smtClean="0"/>
              <a:t>アルゴンガス</a:t>
            </a:r>
            <a:endParaRPr kumimoji="1" lang="en-US" altLang="ja-JP" sz="1600" dirty="0" smtClean="0"/>
          </a:p>
        </p:txBody>
      </p:sp>
      <p:cxnSp>
        <p:nvCxnSpPr>
          <p:cNvPr id="45" name="直線コネクタ 44"/>
          <p:cNvCxnSpPr>
            <a:stCxn id="39" idx="6"/>
            <a:endCxn id="42" idx="2"/>
          </p:cNvCxnSpPr>
          <p:nvPr/>
        </p:nvCxnSpPr>
        <p:spPr>
          <a:xfrm>
            <a:off x="7530996" y="1837507"/>
            <a:ext cx="1285760" cy="68241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 rot="20159151">
            <a:off x="6426628" y="3146605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>
            <a:stCxn id="47" idx="3"/>
            <a:endCxn id="42" idx="2"/>
          </p:cNvCxnSpPr>
          <p:nvPr/>
        </p:nvCxnSpPr>
        <p:spPr>
          <a:xfrm flipV="1">
            <a:off x="7493084" y="2519923"/>
            <a:ext cx="1323672" cy="678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275654" y="3966302"/>
            <a:ext cx="1799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(g)</a:t>
            </a:r>
            <a:r>
              <a:rPr lang="en-US" altLang="ja-JP" sz="1600" dirty="0"/>
              <a:t>8</a:t>
            </a:r>
            <a:r>
              <a:rPr lang="en-US" altLang="ja-JP" sz="1600" dirty="0" smtClean="0"/>
              <a:t>00nm</a:t>
            </a:r>
            <a:r>
              <a:rPr lang="ja-JP" altLang="en-US" sz="1600" dirty="0" smtClean="0"/>
              <a:t>レーザー</a:t>
            </a:r>
            <a:endParaRPr kumimoji="1" lang="en-US" altLang="ja-JP" sz="1600" dirty="0" smtClean="0"/>
          </a:p>
        </p:txBody>
      </p:sp>
      <p:sp>
        <p:nvSpPr>
          <p:cNvPr id="52" name="正方形/長方形 51"/>
          <p:cNvSpPr/>
          <p:nvPr/>
        </p:nvSpPr>
        <p:spPr>
          <a:xfrm>
            <a:off x="10423383" y="2107131"/>
            <a:ext cx="857735" cy="825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コネクタ 82"/>
          <p:cNvCxnSpPr>
            <a:stCxn id="42" idx="6"/>
            <a:endCxn id="52" idx="1"/>
          </p:cNvCxnSpPr>
          <p:nvPr/>
        </p:nvCxnSpPr>
        <p:spPr>
          <a:xfrm flipV="1">
            <a:off x="9209949" y="2519922"/>
            <a:ext cx="12134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左中かっこ 92"/>
          <p:cNvSpPr/>
          <p:nvPr/>
        </p:nvSpPr>
        <p:spPr>
          <a:xfrm rot="5400000">
            <a:off x="3811698" y="-2927034"/>
            <a:ext cx="409303" cy="752080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875527" y="77837"/>
            <a:ext cx="2281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高次</a:t>
            </a:r>
            <a:r>
              <a:rPr lang="ja-JP" altLang="en-US" sz="1600" dirty="0" smtClean="0"/>
              <a:t>高調波の発生機構</a:t>
            </a:r>
            <a:endParaRPr kumimoji="1" lang="en-US" altLang="ja-JP" sz="1600" dirty="0" smtClean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9449302" y="3176227"/>
            <a:ext cx="280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i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マイクロチャンネルプレート</a:t>
            </a:r>
            <a:endParaRPr kumimoji="1" lang="en-US" altLang="ja-JP" sz="1600" dirty="0" smtClean="0"/>
          </a:p>
        </p:txBody>
      </p:sp>
      <p:sp>
        <p:nvSpPr>
          <p:cNvPr id="96" name="左中かっこ 95"/>
          <p:cNvSpPr/>
          <p:nvPr/>
        </p:nvSpPr>
        <p:spPr>
          <a:xfrm rot="16200000">
            <a:off x="8892916" y="1705185"/>
            <a:ext cx="501426" cy="56563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8075266" y="4931094"/>
            <a:ext cx="2136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信号強度の測定機構</a:t>
            </a:r>
            <a:endParaRPr kumimoji="1" lang="en-US" altLang="ja-JP" sz="1600" dirty="0" smtClean="0"/>
          </a:p>
        </p:txBody>
      </p:sp>
      <p:cxnSp>
        <p:nvCxnSpPr>
          <p:cNvPr id="3" name="直線矢印コネクタ 2"/>
          <p:cNvCxnSpPr>
            <a:stCxn id="5" idx="6"/>
          </p:cNvCxnSpPr>
          <p:nvPr/>
        </p:nvCxnSpPr>
        <p:spPr>
          <a:xfrm>
            <a:off x="761578" y="3914836"/>
            <a:ext cx="67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5" idx="0"/>
          </p:cNvCxnSpPr>
          <p:nvPr/>
        </p:nvCxnSpPr>
        <p:spPr>
          <a:xfrm flipV="1">
            <a:off x="664556" y="3133876"/>
            <a:ext cx="0" cy="68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>
          <a:xfrm>
            <a:off x="567534" y="3817814"/>
            <a:ext cx="194044" cy="1940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616045" y="3866325"/>
            <a:ext cx="97022" cy="970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476042" y="3701135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42" y="3701135"/>
                <a:ext cx="35375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487681" y="274804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1" y="2748047"/>
                <a:ext cx="36798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24916" y="3914836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16" y="3914836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78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781300" y="6019800"/>
            <a:ext cx="4229100" cy="219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781300" y="4463535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29499" y="19817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電極</a:t>
            </a:r>
            <a:r>
              <a:rPr lang="en-US" altLang="ja-JP" dirty="0"/>
              <a:t>(</a:t>
            </a:r>
            <a:r>
              <a:rPr lang="en-US" altLang="ja-JP" dirty="0" smtClean="0"/>
              <a:t>-500V)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429499" y="3572408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円盤状</a:t>
            </a:r>
            <a:r>
              <a:rPr lang="ja-JP" altLang="en-US" dirty="0" smtClean="0"/>
              <a:t>電極</a:t>
            </a:r>
            <a:r>
              <a:rPr lang="en-US" altLang="ja-JP" dirty="0" smtClean="0"/>
              <a:t>(-426V)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29499" y="4374117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円盤状</a:t>
            </a:r>
            <a:r>
              <a:rPr lang="ja-JP" altLang="en-US" dirty="0" smtClean="0"/>
              <a:t>電極</a:t>
            </a:r>
            <a:r>
              <a:rPr lang="en-US" altLang="ja-JP" dirty="0" smtClean="0"/>
              <a:t>(0V)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781300" y="5479015"/>
            <a:ext cx="4229097" cy="223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705099" y="279914"/>
            <a:ext cx="4305299" cy="2058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429499" y="5296730"/>
            <a:ext cx="352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マイクロチャンネルプレート</a:t>
            </a:r>
            <a:r>
              <a:rPr lang="en-US" altLang="ja-JP" dirty="0" smtClean="0"/>
              <a:t>(1451V)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29499" y="5944671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Phosphor(3400V)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4795837" y="2171199"/>
            <a:ext cx="361950" cy="361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>
            <a:off x="2455337" y="1736465"/>
            <a:ext cx="1676400" cy="90011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616535" y="201665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HHG+IR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341015" y="1604775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アルゴン</a:t>
            </a:r>
            <a:r>
              <a:rPr lang="ja-JP" altLang="en-US" dirty="0" smtClean="0"/>
              <a:t>ガス</a:t>
            </a:r>
            <a:endParaRPr lang="en-US" altLang="ja-JP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5505447" y="4463534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1300" y="3661825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505447" y="3622419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 rot="10800000">
            <a:off x="4471985" y="2558002"/>
            <a:ext cx="485775" cy="2924175"/>
          </a:xfrm>
          <a:custGeom>
            <a:avLst/>
            <a:gdLst>
              <a:gd name="connsiteX0" fmla="*/ 0 w 485775"/>
              <a:gd name="connsiteY0" fmla="*/ 2924175 h 2924175"/>
              <a:gd name="connsiteX1" fmla="*/ 28575 w 485775"/>
              <a:gd name="connsiteY1" fmla="*/ 2876550 h 2924175"/>
              <a:gd name="connsiteX2" fmla="*/ 47625 w 485775"/>
              <a:gd name="connsiteY2" fmla="*/ 2819400 h 2924175"/>
              <a:gd name="connsiteX3" fmla="*/ 57150 w 485775"/>
              <a:gd name="connsiteY3" fmla="*/ 2790825 h 2924175"/>
              <a:gd name="connsiteX4" fmla="*/ 76200 w 485775"/>
              <a:gd name="connsiteY4" fmla="*/ 2752725 h 2924175"/>
              <a:gd name="connsiteX5" fmla="*/ 95250 w 485775"/>
              <a:gd name="connsiteY5" fmla="*/ 2724150 h 2924175"/>
              <a:gd name="connsiteX6" fmla="*/ 123825 w 485775"/>
              <a:gd name="connsiteY6" fmla="*/ 2647950 h 2924175"/>
              <a:gd name="connsiteX7" fmla="*/ 133350 w 485775"/>
              <a:gd name="connsiteY7" fmla="*/ 2609850 h 2924175"/>
              <a:gd name="connsiteX8" fmla="*/ 161925 w 485775"/>
              <a:gd name="connsiteY8" fmla="*/ 2543175 h 2924175"/>
              <a:gd name="connsiteX9" fmla="*/ 180975 w 485775"/>
              <a:gd name="connsiteY9" fmla="*/ 2457450 h 2924175"/>
              <a:gd name="connsiteX10" fmla="*/ 200025 w 485775"/>
              <a:gd name="connsiteY10" fmla="*/ 2400300 h 2924175"/>
              <a:gd name="connsiteX11" fmla="*/ 209550 w 485775"/>
              <a:gd name="connsiteY11" fmla="*/ 2371725 h 2924175"/>
              <a:gd name="connsiteX12" fmla="*/ 238125 w 485775"/>
              <a:gd name="connsiteY12" fmla="*/ 2305050 h 2924175"/>
              <a:gd name="connsiteX13" fmla="*/ 257175 w 485775"/>
              <a:gd name="connsiteY13" fmla="*/ 2200275 h 2924175"/>
              <a:gd name="connsiteX14" fmla="*/ 285750 w 485775"/>
              <a:gd name="connsiteY14" fmla="*/ 2105025 h 2924175"/>
              <a:gd name="connsiteX15" fmla="*/ 314325 w 485775"/>
              <a:gd name="connsiteY15" fmla="*/ 1981200 h 2924175"/>
              <a:gd name="connsiteX16" fmla="*/ 361950 w 485775"/>
              <a:gd name="connsiteY16" fmla="*/ 1857375 h 2924175"/>
              <a:gd name="connsiteX17" fmla="*/ 381000 w 485775"/>
              <a:gd name="connsiteY17" fmla="*/ 1743075 h 2924175"/>
              <a:gd name="connsiteX18" fmla="*/ 400050 w 485775"/>
              <a:gd name="connsiteY18" fmla="*/ 1571625 h 2924175"/>
              <a:gd name="connsiteX19" fmla="*/ 419100 w 485775"/>
              <a:gd name="connsiteY19" fmla="*/ 1400175 h 2924175"/>
              <a:gd name="connsiteX20" fmla="*/ 438150 w 485775"/>
              <a:gd name="connsiteY20" fmla="*/ 1114425 h 2924175"/>
              <a:gd name="connsiteX21" fmla="*/ 457200 w 485775"/>
              <a:gd name="connsiteY21" fmla="*/ 1047750 h 2924175"/>
              <a:gd name="connsiteX22" fmla="*/ 466725 w 485775"/>
              <a:gd name="connsiteY22" fmla="*/ 676275 h 2924175"/>
              <a:gd name="connsiteX23" fmla="*/ 476250 w 485775"/>
              <a:gd name="connsiteY23" fmla="*/ 628650 h 2924175"/>
              <a:gd name="connsiteX24" fmla="*/ 485775 w 485775"/>
              <a:gd name="connsiteY24" fmla="*/ 561975 h 2924175"/>
              <a:gd name="connsiteX25" fmla="*/ 466725 w 485775"/>
              <a:gd name="connsiteY25" fmla="*/ 400050 h 2924175"/>
              <a:gd name="connsiteX26" fmla="*/ 485775 w 485775"/>
              <a:gd name="connsiteY26" fmla="*/ 76200 h 2924175"/>
              <a:gd name="connsiteX27" fmla="*/ 457200 w 485775"/>
              <a:gd name="connsiteY27" fmla="*/ 0 h 292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85775" h="2924175">
                <a:moveTo>
                  <a:pt x="0" y="2924175"/>
                </a:moveTo>
                <a:cubicBezTo>
                  <a:pt x="9525" y="2908300"/>
                  <a:pt x="20914" y="2893404"/>
                  <a:pt x="28575" y="2876550"/>
                </a:cubicBezTo>
                <a:cubicBezTo>
                  <a:pt x="36884" y="2858269"/>
                  <a:pt x="41275" y="2838450"/>
                  <a:pt x="47625" y="2819400"/>
                </a:cubicBezTo>
                <a:cubicBezTo>
                  <a:pt x="50800" y="2809875"/>
                  <a:pt x="52660" y="2799805"/>
                  <a:pt x="57150" y="2790825"/>
                </a:cubicBezTo>
                <a:cubicBezTo>
                  <a:pt x="63500" y="2778125"/>
                  <a:pt x="69155" y="2765053"/>
                  <a:pt x="76200" y="2752725"/>
                </a:cubicBezTo>
                <a:cubicBezTo>
                  <a:pt x="81880" y="2742786"/>
                  <a:pt x="90130" y="2734389"/>
                  <a:pt x="95250" y="2724150"/>
                </a:cubicBezTo>
                <a:cubicBezTo>
                  <a:pt x="101960" y="2710730"/>
                  <a:pt x="118329" y="2667185"/>
                  <a:pt x="123825" y="2647950"/>
                </a:cubicBezTo>
                <a:cubicBezTo>
                  <a:pt x="127421" y="2635363"/>
                  <a:pt x="129754" y="2622437"/>
                  <a:pt x="133350" y="2609850"/>
                </a:cubicBezTo>
                <a:cubicBezTo>
                  <a:pt x="152272" y="2543622"/>
                  <a:pt x="131445" y="2624455"/>
                  <a:pt x="161925" y="2543175"/>
                </a:cubicBezTo>
                <a:cubicBezTo>
                  <a:pt x="170478" y="2520366"/>
                  <a:pt x="174940" y="2479578"/>
                  <a:pt x="180975" y="2457450"/>
                </a:cubicBezTo>
                <a:cubicBezTo>
                  <a:pt x="186259" y="2438077"/>
                  <a:pt x="193675" y="2419350"/>
                  <a:pt x="200025" y="2400300"/>
                </a:cubicBezTo>
                <a:cubicBezTo>
                  <a:pt x="203200" y="2390775"/>
                  <a:pt x="205060" y="2380705"/>
                  <a:pt x="209550" y="2371725"/>
                </a:cubicBezTo>
                <a:cubicBezTo>
                  <a:pt x="221198" y="2348429"/>
                  <a:pt x="232519" y="2330277"/>
                  <a:pt x="238125" y="2305050"/>
                </a:cubicBezTo>
                <a:cubicBezTo>
                  <a:pt x="248216" y="2259639"/>
                  <a:pt x="245619" y="2243611"/>
                  <a:pt x="257175" y="2200275"/>
                </a:cubicBezTo>
                <a:cubicBezTo>
                  <a:pt x="265716" y="2168246"/>
                  <a:pt x="277314" y="2137082"/>
                  <a:pt x="285750" y="2105025"/>
                </a:cubicBezTo>
                <a:cubicBezTo>
                  <a:pt x="287369" y="2098871"/>
                  <a:pt x="306766" y="2006398"/>
                  <a:pt x="314325" y="1981200"/>
                </a:cubicBezTo>
                <a:cubicBezTo>
                  <a:pt x="332123" y="1921875"/>
                  <a:pt x="336180" y="1917504"/>
                  <a:pt x="361950" y="1857375"/>
                </a:cubicBezTo>
                <a:cubicBezTo>
                  <a:pt x="391558" y="1620514"/>
                  <a:pt x="355827" y="1881528"/>
                  <a:pt x="381000" y="1743075"/>
                </a:cubicBezTo>
                <a:cubicBezTo>
                  <a:pt x="393505" y="1674298"/>
                  <a:pt x="391585" y="1647812"/>
                  <a:pt x="400050" y="1571625"/>
                </a:cubicBezTo>
                <a:cubicBezTo>
                  <a:pt x="412971" y="1455335"/>
                  <a:pt x="409985" y="1550581"/>
                  <a:pt x="419100" y="1400175"/>
                </a:cubicBezTo>
                <a:cubicBezTo>
                  <a:pt x="421931" y="1353461"/>
                  <a:pt x="422828" y="1191034"/>
                  <a:pt x="438150" y="1114425"/>
                </a:cubicBezTo>
                <a:cubicBezTo>
                  <a:pt x="442683" y="1091760"/>
                  <a:pt x="450850" y="1069975"/>
                  <a:pt x="457200" y="1047750"/>
                </a:cubicBezTo>
                <a:cubicBezTo>
                  <a:pt x="460375" y="923925"/>
                  <a:pt x="461101" y="800013"/>
                  <a:pt x="466725" y="676275"/>
                </a:cubicBezTo>
                <a:cubicBezTo>
                  <a:pt x="467460" y="660102"/>
                  <a:pt x="473588" y="644619"/>
                  <a:pt x="476250" y="628650"/>
                </a:cubicBezTo>
                <a:cubicBezTo>
                  <a:pt x="479941" y="606505"/>
                  <a:pt x="482600" y="584200"/>
                  <a:pt x="485775" y="561975"/>
                </a:cubicBezTo>
                <a:cubicBezTo>
                  <a:pt x="476693" y="507484"/>
                  <a:pt x="466725" y="456417"/>
                  <a:pt x="466725" y="400050"/>
                </a:cubicBezTo>
                <a:cubicBezTo>
                  <a:pt x="466725" y="124286"/>
                  <a:pt x="446113" y="195185"/>
                  <a:pt x="485775" y="76200"/>
                </a:cubicBezTo>
                <a:cubicBezTo>
                  <a:pt x="445975" y="36400"/>
                  <a:pt x="457200" y="61095"/>
                  <a:pt x="45720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14894" y="279762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光電子の軌跡例</a:t>
            </a:r>
            <a:endParaRPr kumimoji="1" lang="ja-JP" altLang="en-US" sz="1400" dirty="0"/>
          </a:p>
        </p:txBody>
      </p:sp>
      <p:cxnSp>
        <p:nvCxnSpPr>
          <p:cNvPr id="30" name="直線コネクタ 29"/>
          <p:cNvCxnSpPr>
            <a:stCxn id="27" idx="16"/>
            <a:endCxn id="28" idx="2"/>
          </p:cNvCxnSpPr>
          <p:nvPr/>
        </p:nvCxnSpPr>
        <p:spPr>
          <a:xfrm flipV="1">
            <a:off x="4595810" y="3105401"/>
            <a:ext cx="1039794" cy="519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下矢印 35"/>
          <p:cNvSpPr/>
          <p:nvPr/>
        </p:nvSpPr>
        <p:spPr>
          <a:xfrm>
            <a:off x="6452947" y="1274895"/>
            <a:ext cx="723900" cy="1514475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電場の方向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4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566867" y="2408625"/>
            <a:ext cx="476250" cy="259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33975" y="5101709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12</a:t>
            </a:r>
            <a:r>
              <a:rPr kumimoji="1" lang="ja-JP" altLang="en-US" dirty="0" smtClean="0"/>
              <a:t>次高調波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642817" y="2840625"/>
            <a:ext cx="476250" cy="21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490917" y="1976625"/>
            <a:ext cx="476250" cy="302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76510" y="5101709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13</a:t>
            </a:r>
            <a:r>
              <a:rPr kumimoji="1" lang="ja-JP" altLang="en-US" dirty="0" smtClean="0"/>
              <a:t>次高調波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基本波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05968" y="5107543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11</a:t>
            </a:r>
            <a:r>
              <a:rPr kumimoji="1" lang="ja-JP" altLang="en-US" dirty="0" smtClean="0"/>
              <a:t>次高調波</a:t>
            </a:r>
            <a:r>
              <a:rPr lang="en-US" altLang="ja-JP" dirty="0" smtClean="0"/>
              <a:t>+</a:t>
            </a:r>
            <a:r>
              <a:rPr lang="ja-JP" altLang="en-US" dirty="0" smtClean="0"/>
              <a:t>基本波</a:t>
            </a:r>
            <a:endParaRPr lang="en-US" altLang="ja-JP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642817" y="24086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7490917" y="24086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880942" y="2407425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8" idx="0"/>
          </p:cNvCxnSpPr>
          <p:nvPr/>
        </p:nvCxnSpPr>
        <p:spPr>
          <a:xfrm>
            <a:off x="7729042" y="1976625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096112" y="19247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基本波の吸収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944211" y="15567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基本波の放出</a:t>
            </a:r>
            <a:endParaRPr kumimoji="1" lang="ja-JP" altLang="en-US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4119067" y="2407425"/>
            <a:ext cx="1447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6043117" y="2407425"/>
            <a:ext cx="1447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18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3214938" y="1285694"/>
            <a:ext cx="4351338" cy="4351338"/>
          </a:xfrm>
        </p:spPr>
      </p:pic>
      <p:cxnSp>
        <p:nvCxnSpPr>
          <p:cNvPr id="6" name="直線矢印コネクタ 5"/>
          <p:cNvCxnSpPr/>
          <p:nvPr/>
        </p:nvCxnSpPr>
        <p:spPr>
          <a:xfrm>
            <a:off x="3213463" y="966651"/>
            <a:ext cx="4380411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2856106" y="1285694"/>
            <a:ext cx="16318" cy="43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/>
          <p:cNvCxnSpPr/>
          <p:nvPr/>
        </p:nvCxnSpPr>
        <p:spPr>
          <a:xfrm>
            <a:off x="8046720" y="1285694"/>
            <a:ext cx="0" cy="43513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8065500" y="2407709"/>
            <a:ext cx="461665" cy="21073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/>
              <a:t>レーザーの偏光方向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770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/>
          <p:cNvCxnSpPr/>
          <p:nvPr/>
        </p:nvCxnSpPr>
        <p:spPr>
          <a:xfrm>
            <a:off x="4168684" y="574765"/>
            <a:ext cx="209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3953691" y="759685"/>
            <a:ext cx="0" cy="345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6365965" y="390099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5" y="390099"/>
                <a:ext cx="35163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766620" y="4310743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620" y="4310743"/>
                <a:ext cx="37414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684" y="759431"/>
            <a:ext cx="2085975" cy="3429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9017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3214938" y="1285694"/>
            <a:ext cx="4351338" cy="4351338"/>
          </a:xfrm>
        </p:spPr>
      </p:pic>
      <p:cxnSp>
        <p:nvCxnSpPr>
          <p:cNvPr id="5" name="直線矢印コネクタ 4"/>
          <p:cNvCxnSpPr/>
          <p:nvPr/>
        </p:nvCxnSpPr>
        <p:spPr>
          <a:xfrm>
            <a:off x="3213463" y="966651"/>
            <a:ext cx="4380411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H="1">
            <a:off x="2856106" y="1285694"/>
            <a:ext cx="16318" cy="43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/>
          <p:cNvCxnSpPr/>
          <p:nvPr/>
        </p:nvCxnSpPr>
        <p:spPr>
          <a:xfrm>
            <a:off x="8046720" y="1285694"/>
            <a:ext cx="0" cy="43513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8065500" y="2407709"/>
            <a:ext cx="461665" cy="21073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/>
              <a:t>レーザーの偏光方向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5486400" y="1285693"/>
            <a:ext cx="190500" cy="4351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446395" y="1164702"/>
            <a:ext cx="252412" cy="238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3213463" y="3310844"/>
            <a:ext cx="4333045" cy="15051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7666832" y="3274672"/>
            <a:ext cx="1112" cy="222862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5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167</Words>
  <Application>Microsoft Office PowerPoint</Application>
  <PresentationFormat>ワイド画面</PresentationFormat>
  <Paragraphs>44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河西 剛</dc:creator>
  <cp:lastModifiedBy>河西 剛</cp:lastModifiedBy>
  <cp:revision>32</cp:revision>
  <dcterms:created xsi:type="dcterms:W3CDTF">2021-01-18T10:32:12Z</dcterms:created>
  <dcterms:modified xsi:type="dcterms:W3CDTF">2021-01-20T13:41:23Z</dcterms:modified>
</cp:coreProperties>
</file>