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2" r:id="rId4"/>
    <p:sldId id="273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52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629151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6571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046087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734212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012886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3748567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55277" y="1342480"/>
            <a:ext cx="10578780" cy="4117794"/>
            <a:chOff x="669010" y="523874"/>
            <a:chExt cx="8300028" cy="2183863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1057275" y="1990725"/>
              <a:ext cx="2200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57275" y="704850"/>
              <a:ext cx="0" cy="128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フリーフォーム 9"/>
            <p:cNvSpPr/>
            <p:nvPr/>
          </p:nvSpPr>
          <p:spPr>
            <a:xfrm>
              <a:off x="1171575" y="523874"/>
              <a:ext cx="2057478" cy="1144302"/>
            </a:xfrm>
            <a:custGeom>
              <a:avLst/>
              <a:gdLst>
                <a:gd name="connsiteX0" fmla="*/ 0 w 2057478"/>
                <a:gd name="connsiteY0" fmla="*/ 952501 h 1144302"/>
                <a:gd name="connsiteX1" fmla="*/ 66675 w 2057478"/>
                <a:gd name="connsiteY1" fmla="*/ 581026 h 1144302"/>
                <a:gd name="connsiteX2" fmla="*/ 180975 w 2057478"/>
                <a:gd name="connsiteY2" fmla="*/ 933451 h 1144302"/>
                <a:gd name="connsiteX3" fmla="*/ 266700 w 2057478"/>
                <a:gd name="connsiteY3" fmla="*/ 466726 h 1144302"/>
                <a:gd name="connsiteX4" fmla="*/ 419100 w 2057478"/>
                <a:gd name="connsiteY4" fmla="*/ 1009651 h 1144302"/>
                <a:gd name="connsiteX5" fmla="*/ 542925 w 2057478"/>
                <a:gd name="connsiteY5" fmla="*/ 314326 h 1144302"/>
                <a:gd name="connsiteX6" fmla="*/ 695325 w 2057478"/>
                <a:gd name="connsiteY6" fmla="*/ 1123951 h 1144302"/>
                <a:gd name="connsiteX7" fmla="*/ 819150 w 2057478"/>
                <a:gd name="connsiteY7" fmla="*/ 200026 h 1144302"/>
                <a:gd name="connsiteX8" fmla="*/ 1038225 w 2057478"/>
                <a:gd name="connsiteY8" fmla="*/ 1104901 h 1144302"/>
                <a:gd name="connsiteX9" fmla="*/ 1276350 w 2057478"/>
                <a:gd name="connsiteY9" fmla="*/ 114301 h 1144302"/>
                <a:gd name="connsiteX10" fmla="*/ 1419225 w 2057478"/>
                <a:gd name="connsiteY10" fmla="*/ 1123951 h 1144302"/>
                <a:gd name="connsiteX11" fmla="*/ 1619250 w 2057478"/>
                <a:gd name="connsiteY11" fmla="*/ 1 h 1144302"/>
                <a:gd name="connsiteX12" fmla="*/ 1771650 w 2057478"/>
                <a:gd name="connsiteY12" fmla="*/ 1133476 h 1144302"/>
                <a:gd name="connsiteX13" fmla="*/ 2038350 w 2057478"/>
                <a:gd name="connsiteY13" fmla="*/ 571501 h 1144302"/>
                <a:gd name="connsiteX14" fmla="*/ 2057400 w 2057478"/>
                <a:gd name="connsiteY14" fmla="*/ 561976 h 114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7478" h="1144302">
                  <a:moveTo>
                    <a:pt x="0" y="952501"/>
                  </a:moveTo>
                  <a:cubicBezTo>
                    <a:pt x="18256" y="768351"/>
                    <a:pt x="36512" y="584201"/>
                    <a:pt x="66675" y="581026"/>
                  </a:cubicBezTo>
                  <a:cubicBezTo>
                    <a:pt x="96838" y="577851"/>
                    <a:pt x="147638" y="952501"/>
                    <a:pt x="180975" y="933451"/>
                  </a:cubicBezTo>
                  <a:cubicBezTo>
                    <a:pt x="214313" y="914401"/>
                    <a:pt x="227013" y="454026"/>
                    <a:pt x="266700" y="466726"/>
                  </a:cubicBezTo>
                  <a:cubicBezTo>
                    <a:pt x="306388" y="479426"/>
                    <a:pt x="373063" y="1035051"/>
                    <a:pt x="419100" y="1009651"/>
                  </a:cubicBezTo>
                  <a:cubicBezTo>
                    <a:pt x="465137" y="984251"/>
                    <a:pt x="496888" y="295276"/>
                    <a:pt x="542925" y="314326"/>
                  </a:cubicBezTo>
                  <a:cubicBezTo>
                    <a:pt x="588962" y="333376"/>
                    <a:pt x="649288" y="1143001"/>
                    <a:pt x="695325" y="1123951"/>
                  </a:cubicBezTo>
                  <a:cubicBezTo>
                    <a:pt x="741362" y="1104901"/>
                    <a:pt x="762000" y="203201"/>
                    <a:pt x="819150" y="200026"/>
                  </a:cubicBezTo>
                  <a:cubicBezTo>
                    <a:pt x="876300" y="196851"/>
                    <a:pt x="962025" y="1119189"/>
                    <a:pt x="1038225" y="1104901"/>
                  </a:cubicBezTo>
                  <a:cubicBezTo>
                    <a:pt x="1114425" y="1090614"/>
                    <a:pt x="1212850" y="111126"/>
                    <a:pt x="1276350" y="114301"/>
                  </a:cubicBezTo>
                  <a:cubicBezTo>
                    <a:pt x="1339850" y="117476"/>
                    <a:pt x="1362075" y="1143001"/>
                    <a:pt x="1419225" y="1123951"/>
                  </a:cubicBezTo>
                  <a:cubicBezTo>
                    <a:pt x="1476375" y="1104901"/>
                    <a:pt x="1560513" y="-1586"/>
                    <a:pt x="1619250" y="1"/>
                  </a:cubicBezTo>
                  <a:cubicBezTo>
                    <a:pt x="1677987" y="1588"/>
                    <a:pt x="1701800" y="1038226"/>
                    <a:pt x="1771650" y="1133476"/>
                  </a:cubicBezTo>
                  <a:cubicBezTo>
                    <a:pt x="1841500" y="1228726"/>
                    <a:pt x="1990725" y="666751"/>
                    <a:pt x="2038350" y="571501"/>
                  </a:cubicBezTo>
                  <a:cubicBezTo>
                    <a:pt x="2085975" y="476251"/>
                    <a:pt x="2025650" y="587376"/>
                    <a:pt x="2057400" y="5619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10" idx="7"/>
            </p:cNvCxnSpPr>
            <p:nvPr/>
          </p:nvCxnSpPr>
          <p:spPr>
            <a:xfrm>
              <a:off x="1990725" y="723900"/>
              <a:ext cx="0" cy="1266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2209800" y="723900"/>
              <a:ext cx="0" cy="1266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1445007" y="2153739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データ番号</a:t>
              </a:r>
              <a:r>
                <a:rPr kumimoji="1" lang="en-US" altLang="ja-JP" dirty="0" err="1" smtClean="0"/>
                <a:t>Dn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rot="16200000">
              <a:off x="379337" y="1255287"/>
              <a:ext cx="869121" cy="289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信号</a:t>
              </a:r>
              <a:r>
                <a:rPr lang="ja-JP" altLang="en-US" dirty="0" smtClean="0"/>
                <a:t>強度</a:t>
              </a:r>
              <a:r>
                <a:rPr lang="en-US" altLang="ja-JP" dirty="0" smtClean="0"/>
                <a:t>[</a:t>
              </a:r>
              <a:r>
                <a:rPr lang="en-US" altLang="ja-JP" dirty="0" err="1" smtClean="0"/>
                <a:t>a.u</a:t>
              </a:r>
              <a:r>
                <a:rPr lang="en-US" altLang="ja-JP" dirty="0" smtClean="0"/>
                <a:t>]</a:t>
              </a:r>
              <a:endParaRPr kumimoji="1" lang="ja-JP" altLang="en-US" dirty="0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1866900" y="809625"/>
              <a:ext cx="0" cy="1181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右矢印 25"/>
            <p:cNvSpPr/>
            <p:nvPr/>
          </p:nvSpPr>
          <p:spPr>
            <a:xfrm>
              <a:off x="3627198" y="1096025"/>
              <a:ext cx="1714422" cy="405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6116157" y="1990723"/>
              <a:ext cx="285288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6116157" y="704850"/>
              <a:ext cx="0" cy="128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6510081" y="2338405"/>
              <a:ext cx="1895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XUV-IR</a:t>
              </a:r>
              <a:r>
                <a:rPr kumimoji="1" lang="ja-JP" altLang="en-US" dirty="0" smtClean="0"/>
                <a:t>ディレイ</a:t>
              </a:r>
              <a:r>
                <a:rPr kumimoji="1" lang="en-US" altLang="ja-JP" dirty="0" smtClean="0"/>
                <a:t>[fs]</a:t>
              </a:r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 rot="16200000">
              <a:off x="5321203" y="1160266"/>
              <a:ext cx="1021364" cy="289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信号</a:t>
              </a:r>
              <a:r>
                <a:rPr lang="ja-JP" altLang="en-US" dirty="0" smtClean="0"/>
                <a:t>強度</a:t>
              </a:r>
              <a:r>
                <a:rPr lang="en-US" altLang="ja-JP" dirty="0" smtClean="0"/>
                <a:t>[</a:t>
              </a:r>
              <a:r>
                <a:rPr lang="en-US" altLang="ja-JP" dirty="0" err="1" smtClean="0"/>
                <a:t>a.u</a:t>
              </a:r>
              <a:r>
                <a:rPr lang="en-US" altLang="ja-JP" dirty="0" smtClean="0"/>
                <a:t>]</a:t>
              </a:r>
              <a:endParaRPr kumimoji="1" lang="ja-JP" altLang="en-US" dirty="0"/>
            </a:p>
          </p:txBody>
        </p:sp>
        <p:sp>
          <p:nvSpPr>
            <p:cNvPr id="47" name="フリーフォーム 46"/>
            <p:cNvSpPr/>
            <p:nvPr/>
          </p:nvSpPr>
          <p:spPr>
            <a:xfrm>
              <a:off x="6251964" y="766113"/>
              <a:ext cx="2603863" cy="1037016"/>
            </a:xfrm>
            <a:custGeom>
              <a:avLst/>
              <a:gdLst>
                <a:gd name="connsiteX0" fmla="*/ 0 w 2603863"/>
                <a:gd name="connsiteY0" fmla="*/ 723053 h 1037016"/>
                <a:gd name="connsiteX1" fmla="*/ 174172 w 2603863"/>
                <a:gd name="connsiteY1" fmla="*/ 339876 h 1037016"/>
                <a:gd name="connsiteX2" fmla="*/ 374469 w 2603863"/>
                <a:gd name="connsiteY2" fmla="*/ 740470 h 1037016"/>
                <a:gd name="connsiteX3" fmla="*/ 548640 w 2603863"/>
                <a:gd name="connsiteY3" fmla="*/ 244081 h 1037016"/>
                <a:gd name="connsiteX4" fmla="*/ 722812 w 2603863"/>
                <a:gd name="connsiteY4" fmla="*/ 827556 h 1037016"/>
                <a:gd name="connsiteX5" fmla="*/ 905692 w 2603863"/>
                <a:gd name="connsiteY5" fmla="*/ 174413 h 1037016"/>
                <a:gd name="connsiteX6" fmla="*/ 1105989 w 2603863"/>
                <a:gd name="connsiteY6" fmla="*/ 932058 h 1037016"/>
                <a:gd name="connsiteX7" fmla="*/ 1297577 w 2603863"/>
                <a:gd name="connsiteY7" fmla="*/ 96036 h 1037016"/>
                <a:gd name="connsiteX8" fmla="*/ 1489166 w 2603863"/>
                <a:gd name="connsiteY8" fmla="*/ 949476 h 1037016"/>
                <a:gd name="connsiteX9" fmla="*/ 1672046 w 2603863"/>
                <a:gd name="connsiteY9" fmla="*/ 52493 h 1037016"/>
                <a:gd name="connsiteX10" fmla="*/ 1872343 w 2603863"/>
                <a:gd name="connsiteY10" fmla="*/ 923350 h 1037016"/>
                <a:gd name="connsiteX11" fmla="*/ 2063932 w 2603863"/>
                <a:gd name="connsiteY11" fmla="*/ 241 h 1037016"/>
                <a:gd name="connsiteX12" fmla="*/ 2264229 w 2603863"/>
                <a:gd name="connsiteY12" fmla="*/ 1027853 h 1037016"/>
                <a:gd name="connsiteX13" fmla="*/ 2603863 w 2603863"/>
                <a:gd name="connsiteY13" fmla="*/ 418253 h 103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03863" h="1037016">
                  <a:moveTo>
                    <a:pt x="0" y="723053"/>
                  </a:moveTo>
                  <a:cubicBezTo>
                    <a:pt x="55880" y="530013"/>
                    <a:pt x="111761" y="336973"/>
                    <a:pt x="174172" y="339876"/>
                  </a:cubicBezTo>
                  <a:cubicBezTo>
                    <a:pt x="236583" y="342779"/>
                    <a:pt x="312058" y="756436"/>
                    <a:pt x="374469" y="740470"/>
                  </a:cubicBezTo>
                  <a:cubicBezTo>
                    <a:pt x="436880" y="724504"/>
                    <a:pt x="490583" y="229567"/>
                    <a:pt x="548640" y="244081"/>
                  </a:cubicBezTo>
                  <a:cubicBezTo>
                    <a:pt x="606697" y="258595"/>
                    <a:pt x="663303" y="839167"/>
                    <a:pt x="722812" y="827556"/>
                  </a:cubicBezTo>
                  <a:cubicBezTo>
                    <a:pt x="782321" y="815945"/>
                    <a:pt x="841829" y="156996"/>
                    <a:pt x="905692" y="174413"/>
                  </a:cubicBezTo>
                  <a:cubicBezTo>
                    <a:pt x="969555" y="191830"/>
                    <a:pt x="1040675" y="945121"/>
                    <a:pt x="1105989" y="932058"/>
                  </a:cubicBezTo>
                  <a:cubicBezTo>
                    <a:pt x="1171303" y="918995"/>
                    <a:pt x="1233714" y="93133"/>
                    <a:pt x="1297577" y="96036"/>
                  </a:cubicBezTo>
                  <a:cubicBezTo>
                    <a:pt x="1361440" y="98939"/>
                    <a:pt x="1426755" y="956733"/>
                    <a:pt x="1489166" y="949476"/>
                  </a:cubicBezTo>
                  <a:cubicBezTo>
                    <a:pt x="1551577" y="942219"/>
                    <a:pt x="1608183" y="56847"/>
                    <a:pt x="1672046" y="52493"/>
                  </a:cubicBezTo>
                  <a:cubicBezTo>
                    <a:pt x="1735909" y="48139"/>
                    <a:pt x="1807029" y="932059"/>
                    <a:pt x="1872343" y="923350"/>
                  </a:cubicBezTo>
                  <a:cubicBezTo>
                    <a:pt x="1937657" y="914641"/>
                    <a:pt x="1998618" y="-17176"/>
                    <a:pt x="2063932" y="241"/>
                  </a:cubicBezTo>
                  <a:cubicBezTo>
                    <a:pt x="2129246" y="17658"/>
                    <a:pt x="2174241" y="958184"/>
                    <a:pt x="2264229" y="1027853"/>
                  </a:cubicBezTo>
                  <a:cubicBezTo>
                    <a:pt x="2354217" y="1097522"/>
                    <a:pt x="2479040" y="757887"/>
                    <a:pt x="2603863" y="4182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>
              <a:stCxn id="47" idx="7"/>
            </p:cNvCxnSpPr>
            <p:nvPr/>
          </p:nvCxnSpPr>
          <p:spPr>
            <a:xfrm>
              <a:off x="7549541" y="862149"/>
              <a:ext cx="3421" cy="1128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7362462" y="862149"/>
              <a:ext cx="0" cy="1128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7151589" y="862149"/>
              <a:ext cx="0" cy="11285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>
              <a:off x="7118943" y="2117389"/>
              <a:ext cx="26193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>
              <a:off x="7326743" y="2117389"/>
              <a:ext cx="26193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456411" y="704850"/>
              <a:ext cx="20420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 smtClean="0"/>
                <a:t>極値同士の時間差が</a:t>
              </a:r>
              <a:r>
                <a:rPr kumimoji="1" lang="en-US" altLang="ja-JP" sz="1200" dirty="0" smtClean="0"/>
                <a:t>1.33[fs]</a:t>
              </a:r>
            </a:p>
            <a:p>
              <a:pPr algn="ctr"/>
              <a:r>
                <a:rPr lang="ja-JP" altLang="en-US" sz="1200" dirty="0" smtClean="0"/>
                <a:t>となるように</a:t>
              </a:r>
              <a:r>
                <a:rPr kumimoji="1" lang="ja-JP" altLang="en-US" sz="1200" dirty="0" smtClean="0"/>
                <a:t>並べ直す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759" y="1109473"/>
            <a:ext cx="2171843" cy="4316609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5160475" y="841972"/>
            <a:ext cx="0" cy="3757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5385302" y="841972"/>
            <a:ext cx="0" cy="3757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5160475" y="4771176"/>
            <a:ext cx="290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17819" y="4916034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位相差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461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/>
          <p:cNvGrpSpPr/>
          <p:nvPr/>
        </p:nvGrpSpPr>
        <p:grpSpPr>
          <a:xfrm>
            <a:off x="2195250" y="1801848"/>
            <a:ext cx="1962474" cy="1962474"/>
            <a:chOff x="1761622" y="1801851"/>
            <a:chExt cx="2700000" cy="2700000"/>
          </a:xfrm>
        </p:grpSpPr>
        <p:sp>
          <p:nvSpPr>
            <p:cNvPr id="5" name="円/楕円 4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516639" y="1801850"/>
            <a:ext cx="1962474" cy="1962474"/>
            <a:chOff x="1761622" y="1801851"/>
            <a:chExt cx="2700000" cy="2700000"/>
          </a:xfrm>
        </p:grpSpPr>
        <p:sp>
          <p:nvSpPr>
            <p:cNvPr id="16" name="円/楕円 1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12838" y="1801848"/>
            <a:ext cx="1962474" cy="1962474"/>
            <a:chOff x="1761622" y="1801851"/>
            <a:chExt cx="2700000" cy="2700000"/>
          </a:xfrm>
        </p:grpSpPr>
        <p:sp>
          <p:nvSpPr>
            <p:cNvPr id="20" name="円/楕円 1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7312930" y="1801847"/>
            <a:ext cx="1962474" cy="1962474"/>
            <a:chOff x="1761622" y="1801851"/>
            <a:chExt cx="2700000" cy="2700000"/>
          </a:xfrm>
        </p:grpSpPr>
        <p:sp>
          <p:nvSpPr>
            <p:cNvPr id="36" name="円/楕円 35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8030518" y="1801849"/>
            <a:ext cx="1962474" cy="1962474"/>
            <a:chOff x="1761622" y="1801851"/>
            <a:chExt cx="2700000" cy="2700000"/>
          </a:xfrm>
        </p:grpSpPr>
        <p:sp>
          <p:nvSpPr>
            <p:cNvPr id="40" name="円/楕円 39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748106" y="1801845"/>
            <a:ext cx="1962474" cy="1962474"/>
            <a:chOff x="1761622" y="1801851"/>
            <a:chExt cx="2700000" cy="2700000"/>
          </a:xfrm>
        </p:grpSpPr>
        <p:sp>
          <p:nvSpPr>
            <p:cNvPr id="44" name="円/楕円 43"/>
            <p:cNvSpPr/>
            <p:nvPr/>
          </p:nvSpPr>
          <p:spPr>
            <a:xfrm>
              <a:off x="2211622" y="2251851"/>
              <a:ext cx="1800000" cy="18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2658860" y="2699089"/>
              <a:ext cx="905524" cy="9055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761622" y="1801851"/>
              <a:ext cx="2700000" cy="2700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>
            <a:off x="5399244" y="2803912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057184" y="2084663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ディレイを変更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56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381551" y="441309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/>
          <p:cNvGrpSpPr/>
          <p:nvPr/>
        </p:nvGrpSpPr>
        <p:grpSpPr>
          <a:xfrm flipH="1">
            <a:off x="3853225" y="1213153"/>
            <a:ext cx="1925501" cy="4629955"/>
            <a:chOff x="5885645" y="1171977"/>
            <a:chExt cx="1925501" cy="4629955"/>
          </a:xfrm>
        </p:grpSpPr>
        <p:sp>
          <p:nvSpPr>
            <p:cNvPr id="26" name="フリーフォーム 25"/>
            <p:cNvSpPr/>
            <p:nvPr/>
          </p:nvSpPr>
          <p:spPr>
            <a:xfrm>
              <a:off x="5885645" y="1171977"/>
              <a:ext cx="1571223" cy="4340181"/>
            </a:xfrm>
            <a:custGeom>
              <a:avLst/>
              <a:gdLst>
                <a:gd name="connsiteX0" fmla="*/ 0 w 1571223"/>
                <a:gd name="connsiteY0" fmla="*/ 0 h 4340181"/>
                <a:gd name="connsiteX1" fmla="*/ 785611 w 1571223"/>
                <a:gd name="connsiteY1" fmla="*/ 270457 h 4340181"/>
                <a:gd name="connsiteX2" fmla="*/ 1197735 w 1571223"/>
                <a:gd name="connsiteY2" fmla="*/ 1081826 h 4340181"/>
                <a:gd name="connsiteX3" fmla="*/ 1481070 w 1571223"/>
                <a:gd name="connsiteY3" fmla="*/ 2369713 h 4340181"/>
                <a:gd name="connsiteX4" fmla="*/ 1571223 w 1571223"/>
                <a:gd name="connsiteY4" fmla="*/ 4340181 h 434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223" h="4340181">
                  <a:moveTo>
                    <a:pt x="0" y="0"/>
                  </a:moveTo>
                  <a:cubicBezTo>
                    <a:pt x="292994" y="45076"/>
                    <a:pt x="585989" y="90153"/>
                    <a:pt x="785611" y="270457"/>
                  </a:cubicBezTo>
                  <a:cubicBezTo>
                    <a:pt x="985233" y="450761"/>
                    <a:pt x="1081825" y="731950"/>
                    <a:pt x="1197735" y="1081826"/>
                  </a:cubicBezTo>
                  <a:cubicBezTo>
                    <a:pt x="1313645" y="1431702"/>
                    <a:pt x="1418822" y="1826654"/>
                    <a:pt x="1481070" y="2369713"/>
                  </a:cubicBezTo>
                  <a:cubicBezTo>
                    <a:pt x="1543318" y="2912772"/>
                    <a:pt x="1562637" y="3958108"/>
                    <a:pt x="1571223" y="43401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6510269" y="1298691"/>
              <a:ext cx="399244" cy="37348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爆発 1 36"/>
            <p:cNvSpPr/>
            <p:nvPr/>
          </p:nvSpPr>
          <p:spPr>
            <a:xfrm>
              <a:off x="7206712" y="5299656"/>
              <a:ext cx="604434" cy="50227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 flipV="1">
            <a:off x="4170221" y="5570239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827269" y="475135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3" y="514859"/>
            <a:ext cx="10559187" cy="571854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4432663" y="4023359"/>
            <a:ext cx="0" cy="1480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310744" y="4023359"/>
            <a:ext cx="0" cy="148045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432663" y="58264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140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74722" y="58640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134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4075611" y="5503817"/>
            <a:ext cx="230778" cy="32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32663" y="5503817"/>
            <a:ext cx="267862" cy="435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5885645" y="1171977"/>
            <a:ext cx="1925501" cy="4629955"/>
            <a:chOff x="5885645" y="1171977"/>
            <a:chExt cx="1925501" cy="4629955"/>
          </a:xfrm>
        </p:grpSpPr>
        <p:sp>
          <p:nvSpPr>
            <p:cNvPr id="3" name="フリーフォーム 2"/>
            <p:cNvSpPr/>
            <p:nvPr/>
          </p:nvSpPr>
          <p:spPr>
            <a:xfrm>
              <a:off x="5885645" y="1171977"/>
              <a:ext cx="1571223" cy="4340181"/>
            </a:xfrm>
            <a:custGeom>
              <a:avLst/>
              <a:gdLst>
                <a:gd name="connsiteX0" fmla="*/ 0 w 1571223"/>
                <a:gd name="connsiteY0" fmla="*/ 0 h 4340181"/>
                <a:gd name="connsiteX1" fmla="*/ 785611 w 1571223"/>
                <a:gd name="connsiteY1" fmla="*/ 270457 h 4340181"/>
                <a:gd name="connsiteX2" fmla="*/ 1197735 w 1571223"/>
                <a:gd name="connsiteY2" fmla="*/ 1081826 h 4340181"/>
                <a:gd name="connsiteX3" fmla="*/ 1481070 w 1571223"/>
                <a:gd name="connsiteY3" fmla="*/ 2369713 h 4340181"/>
                <a:gd name="connsiteX4" fmla="*/ 1571223 w 1571223"/>
                <a:gd name="connsiteY4" fmla="*/ 4340181 h 434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223" h="4340181">
                  <a:moveTo>
                    <a:pt x="0" y="0"/>
                  </a:moveTo>
                  <a:cubicBezTo>
                    <a:pt x="292994" y="45076"/>
                    <a:pt x="585989" y="90153"/>
                    <a:pt x="785611" y="270457"/>
                  </a:cubicBezTo>
                  <a:cubicBezTo>
                    <a:pt x="985233" y="450761"/>
                    <a:pt x="1081825" y="731950"/>
                    <a:pt x="1197735" y="1081826"/>
                  </a:cubicBezTo>
                  <a:cubicBezTo>
                    <a:pt x="1313645" y="1431702"/>
                    <a:pt x="1418822" y="1826654"/>
                    <a:pt x="1481070" y="2369713"/>
                  </a:cubicBezTo>
                  <a:cubicBezTo>
                    <a:pt x="1543318" y="2912772"/>
                    <a:pt x="1562637" y="3958108"/>
                    <a:pt x="1571223" y="43401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510269" y="1298691"/>
              <a:ext cx="399244" cy="37348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爆発 1 5"/>
            <p:cNvSpPr/>
            <p:nvPr/>
          </p:nvSpPr>
          <p:spPr>
            <a:xfrm>
              <a:off x="7206712" y="5299656"/>
              <a:ext cx="604434" cy="502276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73392" y="757646"/>
            <a:ext cx="11778973" cy="5268237"/>
            <a:chOff x="73393" y="1575168"/>
            <a:chExt cx="10974750" cy="4450715"/>
          </a:xfrm>
        </p:grpSpPr>
        <p:sp>
          <p:nvSpPr>
            <p:cNvPr id="6" name="正方形/長方形 5"/>
            <p:cNvSpPr/>
            <p:nvPr/>
          </p:nvSpPr>
          <p:spPr>
            <a:xfrm>
              <a:off x="440056" y="3545090"/>
              <a:ext cx="1114697" cy="557348"/>
            </a:xfrm>
            <a:prstGeom prst="rect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3393" y="3000238"/>
              <a:ext cx="2037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(a)800nm</a:t>
              </a:r>
              <a:r>
                <a:rPr lang="ja-JP" altLang="en-US" dirty="0" smtClean="0"/>
                <a:t>レーザー</a:t>
              </a:r>
              <a:endParaRPr kumimoji="1" lang="en-US" altLang="ja-JP" dirty="0" smtClean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325930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765353" y="2561429"/>
              <a:ext cx="1456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(b)</a:t>
              </a:r>
              <a:r>
                <a:rPr kumimoji="1" lang="en-US" altLang="ja-JP" dirty="0" smtClean="0"/>
                <a:t>1/2</a:t>
              </a:r>
              <a:r>
                <a:rPr kumimoji="1" lang="ja-JP" altLang="en-US" dirty="0" smtClean="0"/>
                <a:t>波長板</a:t>
              </a:r>
              <a:endParaRPr kumimoji="1" lang="en-US" altLang="ja-JP" dirty="0" smtClean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3367301" y="3814154"/>
              <a:ext cx="94700" cy="27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832194" y="3058404"/>
              <a:ext cx="146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(c)</a:t>
              </a:r>
              <a:r>
                <a:rPr kumimoji="1" lang="en-US" altLang="ja-JP" dirty="0" smtClean="0"/>
                <a:t>fused silica</a:t>
              </a:r>
            </a:p>
          </p:txBody>
        </p:sp>
        <p:cxnSp>
          <p:nvCxnSpPr>
            <p:cNvPr id="17" name="直線コネクタ 16"/>
            <p:cNvCxnSpPr>
              <a:stCxn id="6" idx="3"/>
              <a:endCxn id="11" idx="1"/>
            </p:cNvCxnSpPr>
            <p:nvPr/>
          </p:nvCxnSpPr>
          <p:spPr>
            <a:xfrm flipV="1">
              <a:off x="1554753" y="3814154"/>
              <a:ext cx="771177" cy="9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1" idx="3"/>
              <a:endCxn id="13" idx="0"/>
            </p:cNvCxnSpPr>
            <p:nvPr/>
          </p:nvCxnSpPr>
          <p:spPr>
            <a:xfrm>
              <a:off x="2420630" y="3814154"/>
              <a:ext cx="9940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正方形/長方形 19"/>
            <p:cNvSpPr/>
            <p:nvPr/>
          </p:nvSpPr>
          <p:spPr>
            <a:xfrm>
              <a:off x="4404782" y="3535480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/>
            <p:cNvCxnSpPr>
              <a:stCxn id="13" idx="0"/>
              <a:endCxn id="20" idx="1"/>
            </p:cNvCxnSpPr>
            <p:nvPr/>
          </p:nvCxnSpPr>
          <p:spPr>
            <a:xfrm>
              <a:off x="3414651" y="3814154"/>
              <a:ext cx="9901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677102" y="2295080"/>
              <a:ext cx="16017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smtClean="0"/>
                <a:t>(d)</a:t>
              </a:r>
              <a:r>
                <a:rPr kumimoji="1" lang="ja-JP" altLang="en-US" dirty="0" smtClean="0"/>
                <a:t>非線形結晶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(BBO)</a:t>
              </a:r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300031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862336" y="2913846"/>
              <a:ext cx="176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(f)</a:t>
              </a:r>
              <a:r>
                <a:rPr lang="ja-JP" altLang="en-US" dirty="0"/>
                <a:t>クリプトン</a:t>
              </a:r>
              <a:r>
                <a:rPr lang="ja-JP" altLang="en-US" dirty="0" smtClean="0"/>
                <a:t>ガス</a:t>
              </a:r>
              <a:endParaRPr kumimoji="1" lang="en-US" altLang="ja-JP" dirty="0" smtClean="0"/>
            </a:p>
          </p:txBody>
        </p:sp>
        <p:cxnSp>
          <p:nvCxnSpPr>
            <p:cNvPr id="28" name="直線コネクタ 27"/>
            <p:cNvCxnSpPr>
              <a:stCxn id="20" idx="3"/>
              <a:endCxn id="24" idx="1"/>
            </p:cNvCxnSpPr>
            <p:nvPr/>
          </p:nvCxnSpPr>
          <p:spPr>
            <a:xfrm flipV="1">
              <a:off x="4499482" y="3812680"/>
              <a:ext cx="800549" cy="1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stCxn id="24" idx="3"/>
              <a:endCxn id="74" idx="1"/>
            </p:cNvCxnSpPr>
            <p:nvPr/>
          </p:nvCxnSpPr>
          <p:spPr>
            <a:xfrm>
              <a:off x="5394731" y="3812680"/>
              <a:ext cx="9675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746384" y="2353989"/>
              <a:ext cx="1454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</a:t>
              </a:r>
              <a:r>
                <a:rPr kumimoji="1" lang="ja-JP" altLang="en-US" dirty="0" smtClean="0"/>
                <a:t>カルサイト</a:t>
              </a:r>
              <a:endParaRPr kumimoji="1" lang="en-US" altLang="ja-JP" dirty="0" smtClean="0"/>
            </a:p>
          </p:txBody>
        </p:sp>
        <p:cxnSp>
          <p:nvCxnSpPr>
            <p:cNvPr id="45" name="直線コネクタ 44"/>
            <p:cNvCxnSpPr/>
            <p:nvPr/>
          </p:nvCxnSpPr>
          <p:spPr>
            <a:xfrm flipV="1">
              <a:off x="7483371" y="3805583"/>
              <a:ext cx="2432667" cy="181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左中かっこ 92"/>
            <p:cNvSpPr/>
            <p:nvPr/>
          </p:nvSpPr>
          <p:spPr>
            <a:xfrm rot="5400000">
              <a:off x="4051238" y="-1872021"/>
              <a:ext cx="409303" cy="809513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3014676" y="1606947"/>
              <a:ext cx="248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高次</a:t>
              </a:r>
              <a:r>
                <a:rPr lang="ja-JP" altLang="en-US" dirty="0" smtClean="0"/>
                <a:t>高調波の発生機構</a:t>
              </a:r>
              <a:endParaRPr kumimoji="1" lang="en-US" altLang="ja-JP" dirty="0" smtClean="0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9059274" y="1575168"/>
              <a:ext cx="198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(g)VMI</a:t>
              </a:r>
              <a:r>
                <a:rPr kumimoji="1" lang="ja-JP" altLang="en-US" dirty="0" smtClean="0"/>
                <a:t>による測定</a:t>
              </a:r>
              <a:endParaRPr kumimoji="1" lang="en-US" altLang="ja-JP" dirty="0" smtClean="0"/>
            </a:p>
          </p:txBody>
        </p:sp>
        <p:cxnSp>
          <p:nvCxnSpPr>
            <p:cNvPr id="3" name="直線矢印コネクタ 2"/>
            <p:cNvCxnSpPr>
              <a:stCxn id="5" idx="6"/>
            </p:cNvCxnSpPr>
            <p:nvPr/>
          </p:nvCxnSpPr>
          <p:spPr>
            <a:xfrm>
              <a:off x="692610" y="5656551"/>
              <a:ext cx="674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5" idx="0"/>
            </p:cNvCxnSpPr>
            <p:nvPr/>
          </p:nvCxnSpPr>
          <p:spPr>
            <a:xfrm flipV="1">
              <a:off x="595588" y="4875591"/>
              <a:ext cx="0" cy="683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円/楕円 4"/>
            <p:cNvSpPr/>
            <p:nvPr/>
          </p:nvSpPr>
          <p:spPr>
            <a:xfrm>
              <a:off x="498566" y="5559529"/>
              <a:ext cx="194044" cy="1940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47077" y="5608040"/>
              <a:ext cx="97022" cy="970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74" y="5442850"/>
                  <a:ext cx="35375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13" y="4489762"/>
                  <a:ext cx="3679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48" y="5656551"/>
                  <a:ext cx="37138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台形 43"/>
            <p:cNvSpPr/>
            <p:nvPr/>
          </p:nvSpPr>
          <p:spPr>
            <a:xfrm>
              <a:off x="7254037" y="4193597"/>
              <a:ext cx="145258" cy="46460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雲形吹き出し 46"/>
            <p:cNvSpPr/>
            <p:nvPr/>
          </p:nvSpPr>
          <p:spPr>
            <a:xfrm rot="21370121">
              <a:off x="7224818" y="3522409"/>
              <a:ext cx="239363" cy="602706"/>
            </a:xfrm>
            <a:prstGeom prst="cloudCallo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836130" y="390668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800nm+HHG</a:t>
              </a:r>
              <a:endParaRPr kumimoji="1" lang="ja-JP" altLang="en-US" dirty="0"/>
            </a:p>
          </p:txBody>
        </p:sp>
        <p:cxnSp>
          <p:nvCxnSpPr>
            <p:cNvPr id="61" name="直線コネクタ 60"/>
            <p:cNvCxnSpPr>
              <a:stCxn id="12" idx="2"/>
              <a:endCxn id="11" idx="0"/>
            </p:cNvCxnSpPr>
            <p:nvPr/>
          </p:nvCxnSpPr>
          <p:spPr>
            <a:xfrm flipH="1">
              <a:off x="2373280" y="2930761"/>
              <a:ext cx="120150" cy="60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>
              <a:stCxn id="14" idx="2"/>
              <a:endCxn id="13" idx="0"/>
            </p:cNvCxnSpPr>
            <p:nvPr/>
          </p:nvCxnSpPr>
          <p:spPr>
            <a:xfrm flipH="1">
              <a:off x="3414651" y="3427736"/>
              <a:ext cx="150018" cy="386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23" idx="2"/>
              <a:endCxn id="20" idx="0"/>
            </p:cNvCxnSpPr>
            <p:nvPr/>
          </p:nvCxnSpPr>
          <p:spPr>
            <a:xfrm flipH="1">
              <a:off x="4452132" y="2941411"/>
              <a:ext cx="25831" cy="594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>
              <a:stCxn id="40" idx="2"/>
              <a:endCxn id="74" idx="0"/>
            </p:cNvCxnSpPr>
            <p:nvPr/>
          </p:nvCxnSpPr>
          <p:spPr>
            <a:xfrm flipH="1">
              <a:off x="6409608" y="2723321"/>
              <a:ext cx="64034" cy="8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正方形/長方形 73"/>
            <p:cNvSpPr/>
            <p:nvPr/>
          </p:nvSpPr>
          <p:spPr>
            <a:xfrm>
              <a:off x="6362258" y="3534006"/>
              <a:ext cx="94700" cy="557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724654" y="3045924"/>
              <a:ext cx="152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(e)1/2</a:t>
              </a:r>
              <a:r>
                <a:rPr lang="ja-JP" altLang="en-US" dirty="0" smtClean="0"/>
                <a:t>波長板</a:t>
              </a:r>
              <a:endParaRPr kumimoji="1" lang="en-US" altLang="ja-JP" dirty="0" smtClean="0"/>
            </a:p>
          </p:txBody>
        </p:sp>
        <p:cxnSp>
          <p:nvCxnSpPr>
            <p:cNvPr id="118" name="直線コネクタ 117"/>
            <p:cNvCxnSpPr>
              <a:stCxn id="103" idx="2"/>
              <a:endCxn id="24" idx="0"/>
            </p:cNvCxnSpPr>
            <p:nvPr/>
          </p:nvCxnSpPr>
          <p:spPr>
            <a:xfrm flipH="1">
              <a:off x="5347381" y="3415256"/>
              <a:ext cx="142256" cy="11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74" idx="3"/>
            </p:cNvCxnSpPr>
            <p:nvPr/>
          </p:nvCxnSpPr>
          <p:spPr>
            <a:xfrm>
              <a:off x="6456958" y="3812680"/>
              <a:ext cx="7439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6" idx="2"/>
              <a:endCxn id="47" idx="3"/>
            </p:cNvCxnSpPr>
            <p:nvPr/>
          </p:nvCxnSpPr>
          <p:spPr>
            <a:xfrm flipH="1">
              <a:off x="7326666" y="3283178"/>
              <a:ext cx="420299" cy="274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グループ化 131"/>
            <p:cNvGrpSpPr/>
            <p:nvPr/>
          </p:nvGrpSpPr>
          <p:grpSpPr>
            <a:xfrm>
              <a:off x="9940612" y="3545090"/>
              <a:ext cx="258523" cy="1318126"/>
              <a:chOff x="8843752" y="2473889"/>
              <a:chExt cx="258523" cy="1318126"/>
            </a:xfrm>
          </p:grpSpPr>
          <p:sp>
            <p:nvSpPr>
              <p:cNvPr id="133" name="台形 132"/>
              <p:cNvSpPr/>
              <p:nvPr/>
            </p:nvSpPr>
            <p:spPr>
              <a:xfrm>
                <a:off x="8868635" y="3247306"/>
                <a:ext cx="141591" cy="544709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雲形吹き出し 133"/>
              <p:cNvSpPr/>
              <p:nvPr/>
            </p:nvSpPr>
            <p:spPr>
              <a:xfrm rot="21370121">
                <a:off x="8843752" y="2473889"/>
                <a:ext cx="258523" cy="650950"/>
              </a:xfrm>
              <a:prstGeom prst="cloudCallout">
                <a:avLst/>
              </a:prstGeom>
              <a:solidFill>
                <a:srgbClr val="EF6D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0" name="正方形/長方形 139"/>
            <p:cNvSpPr/>
            <p:nvPr/>
          </p:nvSpPr>
          <p:spPr>
            <a:xfrm>
              <a:off x="9162425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0295254" y="3942974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9162425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0295254" y="3159029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9162425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0295254" y="2872920"/>
              <a:ext cx="646625" cy="818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/>
            <p:nvPr/>
          </p:nvCxnSpPr>
          <p:spPr>
            <a:xfrm flipH="1" flipV="1">
              <a:off x="9861023" y="2617647"/>
              <a:ext cx="134540" cy="94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 flipV="1">
              <a:off x="10108742" y="2609960"/>
              <a:ext cx="160802" cy="924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stCxn id="134" idx="3"/>
              <a:endCxn id="155" idx="0"/>
            </p:cNvCxnSpPr>
            <p:nvPr/>
          </p:nvCxnSpPr>
          <p:spPr>
            <a:xfrm flipH="1" flipV="1">
              <a:off x="10044512" y="2609960"/>
              <a:ext cx="6101" cy="9729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正方形/長方形 154"/>
            <p:cNvSpPr/>
            <p:nvPr/>
          </p:nvSpPr>
          <p:spPr>
            <a:xfrm flipV="1">
              <a:off x="9147145" y="2515118"/>
              <a:ext cx="1794734" cy="948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9147145" y="2196404"/>
              <a:ext cx="1813129" cy="753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5059631" y="4714875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800nm+400nm</a:t>
              </a:r>
              <a:endParaRPr kumimoji="1" lang="ja-JP" altLang="en-US" dirty="0"/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2636199" y="472026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800nm</a:t>
              </a:r>
              <a:endParaRPr kumimoji="1" lang="ja-JP" altLang="en-US" dirty="0"/>
            </a:p>
          </p:txBody>
        </p:sp>
        <p:sp>
          <p:nvSpPr>
            <p:cNvPr id="161" name="左中かっこ 160"/>
            <p:cNvSpPr/>
            <p:nvPr/>
          </p:nvSpPr>
          <p:spPr>
            <a:xfrm rot="16200000">
              <a:off x="5557516" y="3122018"/>
              <a:ext cx="618777" cy="266799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左中かっこ 161"/>
            <p:cNvSpPr/>
            <p:nvPr/>
          </p:nvSpPr>
          <p:spPr>
            <a:xfrm rot="16200000">
              <a:off x="2731688" y="3024815"/>
              <a:ext cx="551282" cy="279490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7" idx="2"/>
              <a:endCxn id="6" idx="0"/>
            </p:cNvCxnSpPr>
            <p:nvPr/>
          </p:nvCxnSpPr>
          <p:spPr>
            <a:xfrm flipH="1">
              <a:off x="997405" y="3369570"/>
              <a:ext cx="94633" cy="175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/>
          <p:cNvCxnSpPr/>
          <p:nvPr/>
        </p:nvCxnSpPr>
        <p:spPr>
          <a:xfrm>
            <a:off x="2856202" y="6006170"/>
            <a:ext cx="2648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592633" y="4911237"/>
            <a:ext cx="9599367" cy="1946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504881" y="5596867"/>
            <a:ext cx="261257" cy="81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896884" y="4964683"/>
            <a:ext cx="1572301" cy="437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(c)</a:t>
            </a:r>
            <a:r>
              <a:rPr kumimoji="1" lang="en-US" altLang="ja-JP" dirty="0" smtClean="0"/>
              <a:t>fused silica</a:t>
            </a:r>
          </a:p>
        </p:txBody>
      </p:sp>
      <p:cxnSp>
        <p:nvCxnSpPr>
          <p:cNvPr id="67" name="直線コネクタ 66"/>
          <p:cNvCxnSpPr/>
          <p:nvPr/>
        </p:nvCxnSpPr>
        <p:spPr>
          <a:xfrm>
            <a:off x="6467850" y="5984195"/>
            <a:ext cx="2648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 rot="2827466">
            <a:off x="9128103" y="5631948"/>
            <a:ext cx="261257" cy="818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15" idx="1"/>
            <a:endCxn id="15" idx="3"/>
          </p:cNvCxnSpPr>
          <p:nvPr/>
        </p:nvCxnSpPr>
        <p:spPr>
          <a:xfrm>
            <a:off x="5504881" y="6006170"/>
            <a:ext cx="2612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9143927" y="5981451"/>
            <a:ext cx="375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028876" y="6441451"/>
            <a:ext cx="17588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光路長が伸びる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</TotalTime>
  <Words>296</Words>
  <Application>Microsoft Office PowerPoint</Application>
  <PresentationFormat>ワイド画面</PresentationFormat>
  <Paragraphs>100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91</cp:revision>
  <dcterms:created xsi:type="dcterms:W3CDTF">2021-01-18T10:32:12Z</dcterms:created>
  <dcterms:modified xsi:type="dcterms:W3CDTF">2021-02-05T01:46:08Z</dcterms:modified>
</cp:coreProperties>
</file>