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7" r:id="rId2"/>
    <p:sldId id="272" r:id="rId3"/>
    <p:sldId id="273" r:id="rId4"/>
    <p:sldId id="274" r:id="rId5"/>
    <p:sldId id="280" r:id="rId6"/>
    <p:sldId id="276" r:id="rId7"/>
    <p:sldId id="277" r:id="rId8"/>
    <p:sldId id="262" r:id="rId9"/>
    <p:sldId id="263" r:id="rId10"/>
    <p:sldId id="279" r:id="rId11"/>
    <p:sldId id="264" r:id="rId12"/>
    <p:sldId id="257" r:id="rId13"/>
    <p:sldId id="283" r:id="rId14"/>
    <p:sldId id="258" r:id="rId15"/>
    <p:sldId id="285" r:id="rId16"/>
    <p:sldId id="281" r:id="rId17"/>
    <p:sldId id="282" r:id="rId18"/>
    <p:sldId id="261" r:id="rId19"/>
    <p:sldId id="265" r:id="rId20"/>
    <p:sldId id="286" r:id="rId21"/>
    <p:sldId id="287" r:id="rId22"/>
    <p:sldId id="288" r:id="rId23"/>
    <p:sldId id="289"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2A654C53-56E5-41FA-9573-5D4DFA450F54}">
          <p14:sldIdLst>
            <p14:sldId id="267"/>
            <p14:sldId id="272"/>
            <p14:sldId id="273"/>
            <p14:sldId id="274"/>
            <p14:sldId id="280"/>
            <p14:sldId id="276"/>
            <p14:sldId id="277"/>
            <p14:sldId id="262"/>
            <p14:sldId id="263"/>
            <p14:sldId id="279"/>
            <p14:sldId id="264"/>
            <p14:sldId id="257"/>
            <p14:sldId id="283"/>
            <p14:sldId id="258"/>
            <p14:sldId id="285"/>
            <p14:sldId id="281"/>
            <p14:sldId id="282"/>
            <p14:sldId id="261"/>
            <p14:sldId id="265"/>
            <p14:sldId id="286"/>
            <p14:sldId id="287"/>
            <p14:sldId id="288"/>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39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0899" autoAdjust="0"/>
  </p:normalViewPr>
  <p:slideViewPr>
    <p:cSldViewPr snapToGrid="0">
      <p:cViewPr>
        <p:scale>
          <a:sx n="100" d="100"/>
          <a:sy n="100" d="100"/>
        </p:scale>
        <p:origin x="840" y="21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3F2AC-3586-4C52-9697-67AD8B1E734E}" type="datetimeFigureOut">
              <a:rPr kumimoji="1" lang="ja-JP" altLang="en-US" smtClean="0"/>
              <a:t>2021/2/4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5CFF8-F04A-435E-A7E8-49EDD74AB9C2}" type="slidenum">
              <a:rPr kumimoji="1" lang="ja-JP" altLang="en-US" smtClean="0"/>
              <a:t>‹#›</a:t>
            </a:fld>
            <a:endParaRPr kumimoji="1" lang="ja-JP" altLang="en-US"/>
          </a:p>
        </p:txBody>
      </p:sp>
    </p:spTree>
    <p:extLst>
      <p:ext uri="{BB962C8B-B14F-4D97-AF65-F5344CB8AC3E}">
        <p14:creationId xmlns:p14="http://schemas.microsoft.com/office/powerpoint/2010/main" val="2708875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本研究では，極端紫外領域の高次高調波と，赤外光を用いてアルゴン原子をイオン化し，放出された光電子の運動量分布と，高次高調波と赤外光の時間差との関係を測定しました</a:t>
            </a:r>
            <a:r>
              <a:rPr kumimoji="1" lang="en-US" altLang="ja-JP" dirty="0"/>
              <a:t>.</a:t>
            </a:r>
            <a:r>
              <a:rPr kumimoji="1" lang="ja-JP" altLang="en-US" dirty="0"/>
              <a:t>　　さらに，赤外光の強度を変化させると</a:t>
            </a:r>
            <a:r>
              <a:rPr kumimoji="1" lang="ja-JP" altLang="en-US" dirty="0" smtClean="0"/>
              <a:t>，光電子の収量がどのように変化するかを調べました</a:t>
            </a:r>
            <a:r>
              <a:rPr kumimoji="1" lang="en-US" altLang="ja-JP" dirty="0" smtClean="0"/>
              <a:t>.</a:t>
            </a:r>
            <a:r>
              <a:rPr kumimoji="1" lang="ja-JP" altLang="en-US"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a:t>
            </a:fld>
            <a:endParaRPr kumimoji="1" lang="ja-JP" altLang="en-US"/>
          </a:p>
        </p:txBody>
      </p:sp>
    </p:spTree>
    <p:extLst>
      <p:ext uri="{BB962C8B-B14F-4D97-AF65-F5344CB8AC3E}">
        <p14:creationId xmlns:p14="http://schemas.microsoft.com/office/powerpoint/2010/main" val="4264556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次に，発生した光電子の運動量分布を測定する方法である，</a:t>
            </a:r>
            <a:r>
              <a:rPr kumimoji="1" lang="en-US" altLang="ja-JP" dirty="0"/>
              <a:t>Velocity Map Imaging</a:t>
            </a:r>
            <a:r>
              <a:rPr kumimoji="1" lang="ja-JP" altLang="en-US" dirty="0"/>
              <a:t>について説明します</a:t>
            </a:r>
            <a:r>
              <a:rPr kumimoji="1" lang="en-US" altLang="ja-JP" dirty="0"/>
              <a:t>. </a:t>
            </a:r>
            <a:r>
              <a:rPr kumimoji="1" lang="ja-JP" altLang="en-US" dirty="0"/>
              <a:t>図</a:t>
            </a:r>
            <a:r>
              <a:rPr kumimoji="1" lang="en-US" altLang="ja-JP" dirty="0"/>
              <a:t>4</a:t>
            </a:r>
            <a:r>
              <a:rPr kumimoji="1" lang="ja-JP" altLang="en-US" dirty="0"/>
              <a:t>は，</a:t>
            </a:r>
            <a:r>
              <a:rPr kumimoji="1" lang="en-US" altLang="ja-JP" dirty="0"/>
              <a:t>Velocity</a:t>
            </a:r>
            <a:r>
              <a:rPr kumimoji="1" lang="en-US" altLang="ja-JP" baseline="0" dirty="0"/>
              <a:t> Map Imaging</a:t>
            </a:r>
            <a:r>
              <a:rPr kumimoji="1" lang="ja-JP" altLang="en-US" baseline="0" dirty="0"/>
              <a:t>の模式図を表しています</a:t>
            </a:r>
            <a:r>
              <a:rPr kumimoji="1" lang="en-US" altLang="ja-JP" baseline="0" dirty="0"/>
              <a:t>. </a:t>
            </a:r>
            <a:r>
              <a:rPr kumimoji="1" lang="ja-JP" altLang="en-US" baseline="0" dirty="0"/>
              <a:t>アルゴンのイオン化によって発生した光電子は，電極によって生成された外部電場によって，図の</a:t>
            </a:r>
            <a:r>
              <a:rPr kumimoji="1" lang="en-US" altLang="ja-JP" baseline="0" dirty="0"/>
              <a:t>z</a:t>
            </a:r>
            <a:r>
              <a:rPr kumimoji="1" lang="ja-JP" altLang="en-US" baseline="0" dirty="0"/>
              <a:t>方向に加速され，マイクロチャンネルプレートによって観測されます</a:t>
            </a:r>
            <a:r>
              <a:rPr kumimoji="1" lang="en-US" altLang="ja-JP" baseline="0" dirty="0"/>
              <a:t>. </a:t>
            </a:r>
            <a:r>
              <a:rPr kumimoji="1" lang="ja-JP" altLang="en-US" baseline="0" dirty="0"/>
              <a:t>マイクロチャンネルプレートでは，位置ごとの電子の収量を計測しており，その計測結果をグレースケールで表したものが図</a:t>
            </a:r>
            <a:r>
              <a:rPr kumimoji="1" lang="en-US" altLang="ja-JP" baseline="0" dirty="0"/>
              <a:t>5</a:t>
            </a:r>
            <a:r>
              <a:rPr kumimoji="1" lang="ja-JP" altLang="en-US" baseline="0" dirty="0" err="1"/>
              <a:t>です</a:t>
            </a:r>
            <a:r>
              <a:rPr kumimoji="1" lang="en-US" altLang="ja-JP" baseline="0" dirty="0"/>
              <a:t>. </a:t>
            </a:r>
            <a:r>
              <a:rPr kumimoji="1" lang="ja-JP" altLang="en-US" baseline="0" dirty="0"/>
              <a:t>図</a:t>
            </a:r>
            <a:r>
              <a:rPr kumimoji="1" lang="en-US" altLang="ja-JP" baseline="0" dirty="0"/>
              <a:t>5</a:t>
            </a:r>
            <a:r>
              <a:rPr kumimoji="1" lang="ja-JP" altLang="en-US" baseline="0" dirty="0"/>
              <a:t>は，横軸がマイクロチャンネルプレート上の</a:t>
            </a:r>
            <a:r>
              <a:rPr kumimoji="1" lang="en-US" altLang="ja-JP" baseline="0" dirty="0"/>
              <a:t>x</a:t>
            </a:r>
            <a:r>
              <a:rPr kumimoji="1" lang="ja-JP" altLang="en-US" baseline="0" dirty="0"/>
              <a:t>座標を，縦軸が</a:t>
            </a:r>
            <a:r>
              <a:rPr kumimoji="1" lang="en-US" altLang="ja-JP" baseline="0" dirty="0"/>
              <a:t>y</a:t>
            </a:r>
            <a:r>
              <a:rPr kumimoji="1" lang="ja-JP" altLang="en-US" baseline="0" dirty="0"/>
              <a:t>座標を示しています</a:t>
            </a:r>
            <a:r>
              <a:rPr kumimoji="1" lang="en-US" altLang="ja-JP" baseline="0" dirty="0"/>
              <a:t>. </a:t>
            </a:r>
            <a:r>
              <a:rPr kumimoji="1" lang="ja-JP" altLang="en-US" baseline="0" dirty="0"/>
              <a:t>また，アルゴンガスに入射するレーザーの電場は</a:t>
            </a:r>
            <a:r>
              <a:rPr kumimoji="1" lang="en-US" altLang="ja-JP" baseline="0" dirty="0"/>
              <a:t>x</a:t>
            </a:r>
            <a:r>
              <a:rPr kumimoji="1" lang="ja-JP" altLang="en-US" baseline="0" dirty="0"/>
              <a:t>方向に振動しています</a:t>
            </a:r>
            <a:r>
              <a:rPr kumimoji="1" lang="en-US" altLang="ja-JP" baseline="0" dirty="0"/>
              <a:t>.  </a:t>
            </a:r>
            <a:r>
              <a:rPr kumimoji="1" lang="ja-JP" altLang="en-US" baseline="0" dirty="0"/>
              <a:t>今回の実験では，光電子は</a:t>
            </a:r>
            <a:r>
              <a:rPr kumimoji="1" lang="en-US" altLang="ja-JP" baseline="0" dirty="0" err="1"/>
              <a:t>xy</a:t>
            </a:r>
            <a:r>
              <a:rPr kumimoji="1" lang="ja-JP" altLang="en-US" baseline="0" dirty="0"/>
              <a:t>方向にのみ放出されると近似しているので，光電子の</a:t>
            </a:r>
            <a:r>
              <a:rPr kumimoji="1" lang="en-US" altLang="ja-JP" baseline="0" dirty="0" err="1"/>
              <a:t>x,y</a:t>
            </a:r>
            <a:r>
              <a:rPr kumimoji="1" lang="ja-JP" altLang="en-US" baseline="0" dirty="0"/>
              <a:t>方向の運動量は電場による加速の影響を受けません</a:t>
            </a:r>
            <a:r>
              <a:rPr kumimoji="1" lang="en-US" altLang="ja-JP" baseline="0" dirty="0"/>
              <a:t>.</a:t>
            </a:r>
            <a:r>
              <a:rPr kumimoji="1" lang="ja-JP" altLang="en-US" baseline="0" dirty="0"/>
              <a:t>よって，光電子の運動量が大きいとき，マイクロチャンネルプレート上の中心からの距離が遠い位置で観測されます</a:t>
            </a:r>
            <a:r>
              <a:rPr kumimoji="1" lang="en-US" altLang="ja-JP" baseline="0" dirty="0"/>
              <a:t>. </a:t>
            </a:r>
            <a:r>
              <a:rPr kumimoji="1" lang="ja-JP" altLang="en-US" baseline="0" dirty="0"/>
              <a:t>よって，マイクロチャンネルプレートの中心からの距離</a:t>
            </a:r>
            <a:r>
              <a:rPr kumimoji="1" lang="en-US" altLang="ja-JP" baseline="0" dirty="0"/>
              <a:t>r</a:t>
            </a:r>
            <a:r>
              <a:rPr kumimoji="1" lang="ja-JP" altLang="en-US" baseline="0" dirty="0"/>
              <a:t>は，光電子の運動量の大きさに対応しています</a:t>
            </a:r>
            <a:r>
              <a:rPr kumimoji="1" lang="en-US" altLang="ja-JP" baseline="0" dirty="0"/>
              <a:t>. </a:t>
            </a:r>
            <a:r>
              <a:rPr kumimoji="1" lang="ja-JP" altLang="en-US" baseline="0" dirty="0"/>
              <a:t>また，マイクロチャンネルプレートの中心から見た方向</a:t>
            </a:r>
            <a:r>
              <a:rPr kumimoji="1" lang="en-US" altLang="ja-JP" baseline="0" dirty="0"/>
              <a:t>θ</a:t>
            </a:r>
            <a:r>
              <a:rPr kumimoji="1" lang="ja-JP" altLang="en-US" baseline="0" dirty="0"/>
              <a:t>は，光電子の運動量の方向に対応しています</a:t>
            </a:r>
            <a:r>
              <a:rPr kumimoji="1" lang="en-US" altLang="ja-JP" baseline="0" dirty="0"/>
              <a:t>. </a:t>
            </a:r>
            <a:r>
              <a:rPr kumimoji="1" lang="ja-JP" altLang="en-US" baseline="0" dirty="0"/>
              <a:t>この対応関係を用いると，イオン化された際のエネルギーごとの光電子の信号強度が求められます</a:t>
            </a:r>
            <a:r>
              <a:rPr kumimoji="1" lang="en-US" altLang="ja-JP" baseline="0" dirty="0"/>
              <a:t>. </a:t>
            </a:r>
            <a:r>
              <a:rPr kumimoji="1" lang="ja-JP" altLang="en-US" baseline="0" dirty="0"/>
              <a:t>図</a:t>
            </a:r>
            <a:r>
              <a:rPr kumimoji="1" lang="en-US" altLang="ja-JP" baseline="0" dirty="0"/>
              <a:t>5</a:t>
            </a:r>
            <a:r>
              <a:rPr kumimoji="1" lang="ja-JP" altLang="en-US" baseline="0" dirty="0"/>
              <a:t>を見ると，信号強度の強い部分が同心円状の輪となっていることがわかります</a:t>
            </a:r>
            <a:r>
              <a:rPr kumimoji="1" lang="en-US" altLang="ja-JP" baseline="0" dirty="0"/>
              <a:t>. </a:t>
            </a:r>
            <a:r>
              <a:rPr kumimoji="1" lang="ja-JP" altLang="en-US" baseline="0" dirty="0"/>
              <a:t>これは，高次高調波によってイオン化されたアルゴンから発生した光電子の信号強度を示しています</a:t>
            </a:r>
            <a:r>
              <a:rPr kumimoji="1" lang="en-US" altLang="ja-JP" baseline="0" dirty="0"/>
              <a:t>. </a:t>
            </a:r>
            <a:r>
              <a:rPr kumimoji="1" lang="ja-JP" altLang="en-US" baseline="0" dirty="0"/>
              <a:t>図</a:t>
            </a:r>
            <a:r>
              <a:rPr kumimoji="1" lang="en-US" altLang="ja-JP" baseline="0" dirty="0"/>
              <a:t>5</a:t>
            </a:r>
            <a:r>
              <a:rPr kumimoji="1" lang="ja-JP" altLang="en-US" baseline="0" dirty="0" err="1"/>
              <a:t>のような</a:t>
            </a:r>
            <a:r>
              <a:rPr kumimoji="1" lang="ja-JP" altLang="en-US" baseline="0" dirty="0"/>
              <a:t>光電子の運動量分布を，高次高調波と赤外光の時間差を変化させながら計測し，さらに赤外光の強度を変化させたあと，同様の測定を行いました</a:t>
            </a:r>
            <a:r>
              <a:rPr kumimoji="1" lang="en-US" altLang="ja-JP" baseline="0" dirty="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14</a:t>
            </a:fld>
            <a:endParaRPr kumimoji="1" lang="ja-JP" altLang="en-US"/>
          </a:p>
        </p:txBody>
      </p:sp>
    </p:spTree>
    <p:extLst>
      <p:ext uri="{BB962C8B-B14F-4D97-AF65-F5344CB8AC3E}">
        <p14:creationId xmlns:p14="http://schemas.microsoft.com/office/powerpoint/2010/main" val="745988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赤外光の強度が弱い場合と強い場合での信号強度の振幅と位相の違いについて調べました</a:t>
            </a:r>
            <a:r>
              <a:rPr kumimoji="1" lang="en-US" altLang="ja-JP" dirty="0"/>
              <a:t>. </a:t>
            </a:r>
            <a:r>
              <a:rPr kumimoji="1" lang="ja-JP" altLang="en-US" dirty="0"/>
              <a:t>図</a:t>
            </a:r>
            <a:r>
              <a:rPr kumimoji="1" lang="en-US" altLang="ja-JP" dirty="0"/>
              <a:t>7</a:t>
            </a:r>
            <a:r>
              <a:rPr kumimoji="1" lang="ja-JP" altLang="en-US" dirty="0"/>
              <a:t>は，信号強度の振幅比の計算方法を示しています</a:t>
            </a:r>
            <a:r>
              <a:rPr kumimoji="1" lang="en-US" altLang="ja-JP" dirty="0"/>
              <a:t>.</a:t>
            </a:r>
            <a:r>
              <a:rPr kumimoji="1" lang="ja-JP" altLang="en-US" dirty="0"/>
              <a:t>　ある極値とその次の極値の信号強度の差の絶対値を振幅と定義し，測定</a:t>
            </a:r>
            <a:r>
              <a:rPr kumimoji="1" lang="en-US" altLang="ja-JP" dirty="0"/>
              <a:t>1</a:t>
            </a:r>
            <a:r>
              <a:rPr kumimoji="1" lang="ja-JP" altLang="en-US" dirty="0"/>
              <a:t>と測定</a:t>
            </a:r>
            <a:r>
              <a:rPr kumimoji="1" lang="en-US" altLang="ja-JP" dirty="0"/>
              <a:t>2</a:t>
            </a:r>
            <a:r>
              <a:rPr kumimoji="1" lang="ja-JP" altLang="en-US" dirty="0"/>
              <a:t>について比較しました</a:t>
            </a:r>
            <a:r>
              <a:rPr kumimoji="1" lang="en-US" altLang="ja-JP" dirty="0"/>
              <a:t>.</a:t>
            </a:r>
            <a:r>
              <a:rPr kumimoji="1" lang="ja-JP" altLang="en-US" dirty="0"/>
              <a:t>　その結果</a:t>
            </a:r>
            <a:r>
              <a:rPr kumimoji="1" lang="en-US" altLang="ja-JP" dirty="0"/>
              <a:t>.</a:t>
            </a:r>
            <a:r>
              <a:rPr kumimoji="1" lang="ja-JP" altLang="en-US" dirty="0"/>
              <a:t>　</a:t>
            </a:r>
            <a:r>
              <a:rPr kumimoji="1" lang="en-US" altLang="ja-JP" dirty="0"/>
              <a:t>11</a:t>
            </a:r>
            <a:r>
              <a:rPr kumimoji="1" lang="ja-JP" altLang="en-US" dirty="0"/>
              <a:t>次高調波に対応する光電子の信号強度では</a:t>
            </a:r>
            <a:r>
              <a:rPr kumimoji="1" lang="en-US" altLang="ja-JP" dirty="0"/>
              <a:t>1.25</a:t>
            </a:r>
            <a:r>
              <a:rPr kumimoji="1" lang="ja-JP" altLang="en-US" dirty="0"/>
              <a:t>倍，</a:t>
            </a:r>
            <a:r>
              <a:rPr kumimoji="1" lang="en-US" altLang="ja-JP" dirty="0"/>
              <a:t>12</a:t>
            </a:r>
            <a:r>
              <a:rPr kumimoji="1" lang="ja-JP" altLang="en-US" dirty="0"/>
              <a:t>次高調波に対応する光電子の信号強度では</a:t>
            </a:r>
            <a:r>
              <a:rPr kumimoji="1" lang="en-US" altLang="ja-JP" dirty="0"/>
              <a:t>1.30</a:t>
            </a:r>
            <a:r>
              <a:rPr kumimoji="1" lang="ja-JP" altLang="en-US" dirty="0"/>
              <a:t>倍，</a:t>
            </a:r>
            <a:r>
              <a:rPr kumimoji="1" lang="en-US" altLang="ja-JP" dirty="0"/>
              <a:t>13</a:t>
            </a:r>
            <a:r>
              <a:rPr kumimoji="1" lang="ja-JP" altLang="en-US" dirty="0"/>
              <a:t>次高調波に対応する光電子の信号強度では</a:t>
            </a:r>
            <a:r>
              <a:rPr kumimoji="1" lang="en-US" altLang="ja-JP" dirty="0"/>
              <a:t>1.31</a:t>
            </a:r>
            <a:r>
              <a:rPr kumimoji="1" lang="ja-JP" altLang="en-US" dirty="0"/>
              <a:t>倍振幅が大きいことがわかりました</a:t>
            </a:r>
            <a:r>
              <a:rPr kumimoji="1" lang="en-US" altLang="ja-JP" dirty="0"/>
              <a:t>.</a:t>
            </a:r>
            <a:r>
              <a:rPr kumimoji="1" lang="ja-JP" altLang="en-US" dirty="0"/>
              <a:t>　</a:t>
            </a:r>
            <a:endParaRPr kumimoji="1" lang="en-US" altLang="ja-JP"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18</a:t>
            </a:fld>
            <a:endParaRPr kumimoji="1" lang="ja-JP" altLang="en-US"/>
          </a:p>
        </p:txBody>
      </p:sp>
    </p:spTree>
    <p:extLst>
      <p:ext uri="{BB962C8B-B14F-4D97-AF65-F5344CB8AC3E}">
        <p14:creationId xmlns:p14="http://schemas.microsoft.com/office/powerpoint/2010/main" val="3794979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a:t>2</a:t>
            </a:r>
            <a:r>
              <a:rPr kumimoji="1" lang="ja-JP" altLang="en-US" dirty="0"/>
              <a:t>光子イオン化過程について説明します</a:t>
            </a:r>
            <a:r>
              <a:rPr kumimoji="1" lang="en-US" altLang="ja-JP" dirty="0"/>
              <a:t>. </a:t>
            </a:r>
            <a:r>
              <a:rPr kumimoji="1" lang="ja-JP" altLang="en-US" dirty="0"/>
              <a:t>上の図は，実験に用いた光学系の模式図を表しています</a:t>
            </a:r>
            <a:r>
              <a:rPr kumimoji="1" lang="en-US" altLang="ja-JP" dirty="0"/>
              <a:t>.</a:t>
            </a:r>
            <a:r>
              <a:rPr kumimoji="1" lang="ja-JP" altLang="en-US" dirty="0"/>
              <a:t>　</a:t>
            </a:r>
            <a:r>
              <a:rPr kumimoji="1" lang="ja-JP" altLang="en-US" dirty="0" smtClean="0"/>
              <a:t>この図では，まずクリプトンガスに波長約</a:t>
            </a:r>
            <a:r>
              <a:rPr kumimoji="1" lang="en-US" altLang="ja-JP" dirty="0" smtClean="0"/>
              <a:t>800nm</a:t>
            </a:r>
            <a:r>
              <a:rPr kumimoji="1" lang="ja-JP" altLang="en-US" dirty="0" smtClean="0"/>
              <a:t>の赤外レーザーとその二倍波である</a:t>
            </a:r>
            <a:r>
              <a:rPr kumimoji="1" lang="en-US" altLang="ja-JP" dirty="0" smtClean="0"/>
              <a:t>400nm</a:t>
            </a:r>
            <a:r>
              <a:rPr kumimoji="1" lang="ja-JP" altLang="en-US" dirty="0" smtClean="0"/>
              <a:t>の光を入射させて，</a:t>
            </a:r>
            <a:r>
              <a:rPr kumimoji="1" lang="ja-JP" altLang="en-US" dirty="0"/>
              <a:t>極端紫外領域の高次</a:t>
            </a:r>
            <a:r>
              <a:rPr kumimoji="1" lang="ja-JP" altLang="en-US" dirty="0" smtClean="0"/>
              <a:t>高調波を発生</a:t>
            </a:r>
            <a:r>
              <a:rPr kumimoji="1" lang="ja-JP" altLang="en-US" dirty="0" smtClean="0"/>
              <a:t>させました</a:t>
            </a:r>
            <a:r>
              <a:rPr kumimoji="1" lang="en-US" altLang="ja-JP" dirty="0" smtClean="0"/>
              <a:t>. </a:t>
            </a:r>
            <a:r>
              <a:rPr kumimoji="1" lang="ja-JP" altLang="en-US" dirty="0"/>
              <a:t>発生した高次高調波</a:t>
            </a:r>
            <a:r>
              <a:rPr kumimoji="1" lang="ja-JP" altLang="en-US" dirty="0" smtClean="0"/>
              <a:t>と</a:t>
            </a:r>
            <a:r>
              <a:rPr kumimoji="1" lang="en-US" altLang="ja-JP" dirty="0" smtClean="0"/>
              <a:t>,</a:t>
            </a:r>
            <a:r>
              <a:rPr kumimoji="1" lang="ja-JP" altLang="en-US" dirty="0" smtClean="0"/>
              <a:t>基本波にあたる</a:t>
            </a:r>
            <a:r>
              <a:rPr kumimoji="1" lang="en-US" altLang="ja-JP" dirty="0" smtClean="0"/>
              <a:t>800nm</a:t>
            </a:r>
            <a:r>
              <a:rPr kumimoji="1" lang="ja-JP" altLang="en-US" dirty="0" smtClean="0"/>
              <a:t>の赤</a:t>
            </a:r>
            <a:r>
              <a:rPr kumimoji="1" lang="ja-JP" altLang="en-US" dirty="0"/>
              <a:t>外光をともにアルゴンに集光し，イオン化によって発生する光電子の収量を測定</a:t>
            </a:r>
            <a:r>
              <a:rPr kumimoji="1" lang="ja-JP" altLang="en-US" dirty="0" smtClean="0"/>
              <a:t>しました</a:t>
            </a:r>
            <a:r>
              <a:rPr kumimoji="1" lang="en-US" altLang="ja-JP" dirty="0" smtClean="0"/>
              <a:t>.</a:t>
            </a:r>
            <a:r>
              <a:rPr kumimoji="1" lang="ja-JP" altLang="en-US" dirty="0"/>
              <a:t>　このとき，高次高調波と赤外光の時間差を変化させると，下の図のように光電子の収量が振動し，この振動の位相から，アト秒のダイナミクスの情報を得られることが知られています</a:t>
            </a:r>
            <a:r>
              <a:rPr kumimoji="1" lang="en-US" altLang="ja-JP" dirty="0"/>
              <a:t>.</a:t>
            </a:r>
            <a:r>
              <a:rPr kumimoji="1" lang="ja-JP" altLang="en-US" dirty="0"/>
              <a:t>　また，測定はマイクロチャネルプレートを用いた</a:t>
            </a:r>
            <a:r>
              <a:rPr kumimoji="1" lang="en-US" altLang="ja-JP" dirty="0"/>
              <a:t>Velocity Map Imaging</a:t>
            </a:r>
            <a:r>
              <a:rPr kumimoji="1" lang="ja-JP" altLang="en-US" dirty="0"/>
              <a:t>という手法で行い，光電子の運動量ごとの収量を測定しました</a:t>
            </a:r>
            <a:r>
              <a:rPr kumimoji="1" lang="en-US" altLang="ja-JP" dirty="0"/>
              <a:t>.</a:t>
            </a:r>
            <a:r>
              <a:rPr kumimoji="1" lang="ja-JP" altLang="en-US" dirty="0"/>
              <a:t>　</a:t>
            </a:r>
            <a:endParaRPr kumimoji="1" lang="en-US" altLang="ja-JP"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2</a:t>
            </a:fld>
            <a:endParaRPr kumimoji="1" lang="ja-JP" altLang="en-US"/>
          </a:p>
        </p:txBody>
      </p:sp>
    </p:spTree>
    <p:extLst>
      <p:ext uri="{BB962C8B-B14F-4D97-AF65-F5344CB8AC3E}">
        <p14:creationId xmlns:p14="http://schemas.microsoft.com/office/powerpoint/2010/main" val="3561081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次に，２光子イオン化過程における赤外光の強度の影響について説明します</a:t>
            </a:r>
            <a:r>
              <a:rPr kumimoji="1" lang="en-US" altLang="ja-JP" dirty="0"/>
              <a:t>.</a:t>
            </a:r>
            <a:r>
              <a:rPr kumimoji="1" lang="ja-JP" altLang="en-US" dirty="0"/>
              <a:t>　この図は</a:t>
            </a:r>
            <a:r>
              <a:rPr kumimoji="1" lang="ja-JP" altLang="en-US" dirty="0" smtClean="0"/>
              <a:t>，イオン化の際にアルゴンが受け取るエネルギーを，</a:t>
            </a:r>
            <a:r>
              <a:rPr kumimoji="1" lang="ja-JP" altLang="en-US" dirty="0"/>
              <a:t>赤外光の強度が弱い場合と強い場合について示したものです</a:t>
            </a:r>
            <a:r>
              <a:rPr kumimoji="1" lang="en-US" altLang="ja-JP" dirty="0"/>
              <a:t>.</a:t>
            </a:r>
            <a:r>
              <a:rPr kumimoji="1" lang="ja-JP" altLang="en-US" dirty="0"/>
              <a:t>　</a:t>
            </a:r>
            <a:r>
              <a:rPr kumimoji="1" lang="ja-JP" altLang="en-US" dirty="0" smtClean="0"/>
              <a:t>左側の</a:t>
            </a:r>
            <a:r>
              <a:rPr kumimoji="1" lang="en-US" altLang="ja-JP" dirty="0" smtClean="0"/>
              <a:t>I1</a:t>
            </a:r>
            <a:r>
              <a:rPr kumimoji="1" lang="ja-JP" altLang="en-US" dirty="0" smtClean="0"/>
              <a:t>は，アルゴンの第一イオン化エネルギーを</a:t>
            </a:r>
            <a:r>
              <a:rPr kumimoji="1" lang="ja-JP" altLang="en-US" dirty="0" smtClean="0"/>
              <a:t>示し，光電子のエネルギー</a:t>
            </a:r>
            <a:r>
              <a:rPr kumimoji="1" lang="en-US" altLang="ja-JP" dirty="0" smtClean="0"/>
              <a:t>KE</a:t>
            </a:r>
            <a:r>
              <a:rPr kumimoji="1" lang="ja-JP" altLang="en-US" dirty="0" smtClean="0"/>
              <a:t>は，アルゴンが受け取った光のエネルギーから</a:t>
            </a:r>
            <a:r>
              <a:rPr kumimoji="1" lang="en-US" altLang="ja-JP" dirty="0" smtClean="0"/>
              <a:t>I1</a:t>
            </a:r>
            <a:r>
              <a:rPr kumimoji="1" lang="ja-JP" altLang="en-US" dirty="0" smtClean="0"/>
              <a:t>を引いた値になります</a:t>
            </a:r>
            <a:r>
              <a:rPr kumimoji="1" lang="en-US" altLang="ja-JP" dirty="0" smtClean="0"/>
              <a:t>.. </a:t>
            </a:r>
            <a:r>
              <a:rPr kumimoji="1" lang="ja-JP" altLang="en-US" dirty="0" smtClean="0"/>
              <a:t>光</a:t>
            </a:r>
            <a:r>
              <a:rPr kumimoji="1" lang="ja-JP" altLang="en-US" dirty="0"/>
              <a:t>電子は高次高調波と赤外光の</a:t>
            </a:r>
            <a:r>
              <a:rPr kumimoji="1" lang="en-US" altLang="ja-JP" dirty="0"/>
              <a:t>2</a:t>
            </a:r>
            <a:r>
              <a:rPr kumimoji="1" lang="ja-JP" altLang="en-US" dirty="0" err="1"/>
              <a:t>つの</a:t>
            </a:r>
            <a:r>
              <a:rPr kumimoji="1" lang="ja-JP" altLang="en-US" dirty="0"/>
              <a:t>光子からエネルギーを受け取り飛び出していきますが，このとき，赤外光の強度を強くすると，シュタルク効果によってアルゴンの電子のエネルギー準位がシフトします</a:t>
            </a:r>
            <a:r>
              <a:rPr kumimoji="1" lang="en-US" altLang="ja-JP" dirty="0"/>
              <a:t>.</a:t>
            </a:r>
            <a:r>
              <a:rPr kumimoji="1" lang="ja-JP" altLang="en-US" dirty="0"/>
              <a:t>　電子のエネルギー準位が変化すると</a:t>
            </a:r>
            <a:r>
              <a:rPr kumimoji="1" lang="ja-JP" altLang="en-US" dirty="0" smtClean="0"/>
              <a:t>，図の青い矢印で示されているイオン化</a:t>
            </a:r>
            <a:r>
              <a:rPr kumimoji="1" lang="ja-JP" altLang="en-US" dirty="0"/>
              <a:t>された光電子のエネルギーも変化するので，測定される光電子の運動量分布にも変化が生じます</a:t>
            </a:r>
            <a:r>
              <a:rPr kumimoji="1" lang="en-US" altLang="ja-JP" dirty="0"/>
              <a:t>.</a:t>
            </a:r>
            <a:r>
              <a:rPr kumimoji="1" lang="ja-JP" altLang="en-US" dirty="0"/>
              <a:t>　</a:t>
            </a:r>
            <a:r>
              <a:rPr kumimoji="1" lang="ja-JP" altLang="en-US" dirty="0" smtClean="0"/>
              <a:t>実際に，</a:t>
            </a:r>
            <a:r>
              <a:rPr kumimoji="1" lang="en-US" altLang="ja-JP" dirty="0" smtClean="0"/>
              <a:t>2020</a:t>
            </a:r>
            <a:r>
              <a:rPr kumimoji="1" lang="ja-JP" altLang="en-US" dirty="0" smtClean="0"/>
              <a:t>年には，赤外光の強度の違いにより，電子が異なる準位へ励起し，観測される光電子のエネルギーも変わることが確認されています</a:t>
            </a:r>
            <a:r>
              <a:rPr kumimoji="1" lang="en-US" altLang="ja-JP" dirty="0" smtClean="0"/>
              <a:t>. </a:t>
            </a:r>
            <a:r>
              <a:rPr kumimoji="1" lang="ja-JP" altLang="en-US" dirty="0" smtClean="0"/>
              <a:t>今回</a:t>
            </a:r>
            <a:r>
              <a:rPr kumimoji="1" lang="ja-JP" altLang="en-US" dirty="0"/>
              <a:t>の研究では，シュタルクシフトによってエネルギー準位が変化した際に，光電子の信号強度の</a:t>
            </a:r>
            <a:r>
              <a:rPr kumimoji="1" lang="ja-JP" altLang="en-US" dirty="0" smtClean="0"/>
              <a:t>位相が</a:t>
            </a:r>
            <a:r>
              <a:rPr kumimoji="1" lang="ja-JP" altLang="en-US" dirty="0"/>
              <a:t>どう変化するかを測定しました</a:t>
            </a:r>
            <a:r>
              <a:rPr kumimoji="1" lang="en-US" altLang="ja-JP" dirty="0"/>
              <a:t>.</a:t>
            </a:r>
            <a:r>
              <a:rPr kumimoji="1" lang="ja-JP" altLang="en-US" dirty="0"/>
              <a:t>　</a:t>
            </a:r>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3</a:t>
            </a:fld>
            <a:endParaRPr kumimoji="1" lang="ja-JP" altLang="en-US"/>
          </a:p>
        </p:txBody>
      </p:sp>
    </p:spTree>
    <p:extLst>
      <p:ext uri="{BB962C8B-B14F-4D97-AF65-F5344CB8AC3E}">
        <p14:creationId xmlns:p14="http://schemas.microsoft.com/office/powerpoint/2010/main" val="545125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実際の測定データを示します</a:t>
            </a:r>
            <a:r>
              <a:rPr kumimoji="1" lang="en-US" altLang="ja-JP" dirty="0"/>
              <a:t>.</a:t>
            </a:r>
            <a:r>
              <a:rPr kumimoji="1" lang="ja-JP" altLang="en-US" dirty="0"/>
              <a:t>　</a:t>
            </a:r>
            <a:r>
              <a:rPr kumimoji="1" lang="ja-JP" altLang="en-US" dirty="0" smtClean="0"/>
              <a:t>測定データの処理には，</a:t>
            </a:r>
            <a:r>
              <a:rPr kumimoji="1" lang="en-US" altLang="ja-JP" dirty="0" err="1" smtClean="0"/>
              <a:t>VisualBasic</a:t>
            </a:r>
            <a:r>
              <a:rPr kumimoji="1" lang="ja-JP" altLang="en-US" dirty="0" smtClean="0"/>
              <a:t>で作成したプログラムを用いました</a:t>
            </a:r>
            <a:r>
              <a:rPr kumimoji="1" lang="en-US" altLang="ja-JP" dirty="0" smtClean="0"/>
              <a:t>. </a:t>
            </a:r>
            <a:r>
              <a:rPr kumimoji="1" lang="ja-JP" altLang="en-US" dirty="0" smtClean="0"/>
              <a:t>上</a:t>
            </a:r>
            <a:r>
              <a:rPr kumimoji="1" lang="ja-JP" altLang="en-US" dirty="0"/>
              <a:t>の図は，</a:t>
            </a:r>
            <a:r>
              <a:rPr kumimoji="1" lang="en-US" altLang="ja-JP" dirty="0"/>
              <a:t>Velocity Map Imaging</a:t>
            </a:r>
            <a:r>
              <a:rPr kumimoji="1" lang="ja-JP" altLang="en-US" dirty="0"/>
              <a:t>によって測定された運動量分布をグレースケールで表したものです</a:t>
            </a:r>
            <a:r>
              <a:rPr kumimoji="1" lang="en-US" altLang="ja-JP" dirty="0"/>
              <a:t>.</a:t>
            </a:r>
            <a:r>
              <a:rPr kumimoji="1" lang="ja-JP" altLang="en-US" dirty="0"/>
              <a:t>　図の左右方向がマイクロチャンネルプレート上の</a:t>
            </a:r>
            <a:r>
              <a:rPr kumimoji="1" lang="en-US" altLang="ja-JP" dirty="0"/>
              <a:t>x</a:t>
            </a:r>
            <a:r>
              <a:rPr kumimoji="1" lang="ja-JP" altLang="en-US" dirty="0"/>
              <a:t>座標を，上下方向が</a:t>
            </a:r>
            <a:r>
              <a:rPr kumimoji="1" lang="en-US" altLang="ja-JP" dirty="0"/>
              <a:t>y</a:t>
            </a:r>
            <a:r>
              <a:rPr kumimoji="1" lang="ja-JP" altLang="en-US" dirty="0"/>
              <a:t>座標を表しています</a:t>
            </a:r>
            <a:r>
              <a:rPr kumimoji="1" lang="en-US" altLang="ja-JP" dirty="0"/>
              <a:t>.</a:t>
            </a:r>
            <a:r>
              <a:rPr kumimoji="1" lang="ja-JP" altLang="en-US" dirty="0"/>
              <a:t>　また，アルゴンに入射するレーザーの偏光方向は</a:t>
            </a:r>
            <a:r>
              <a:rPr kumimoji="1" lang="en-US" altLang="ja-JP" dirty="0"/>
              <a:t>x</a:t>
            </a:r>
            <a:r>
              <a:rPr kumimoji="1" lang="ja-JP" altLang="en-US" dirty="0"/>
              <a:t>軸</a:t>
            </a:r>
            <a:r>
              <a:rPr kumimoji="1" lang="ja-JP" altLang="en-US" dirty="0" smtClean="0"/>
              <a:t>に平行な</a:t>
            </a:r>
            <a:r>
              <a:rPr kumimoji="1" lang="ja-JP" altLang="en-US" dirty="0"/>
              <a:t>方向です</a:t>
            </a:r>
            <a:r>
              <a:rPr kumimoji="1" lang="en-US" altLang="ja-JP" dirty="0"/>
              <a:t>.</a:t>
            </a:r>
            <a:r>
              <a:rPr kumimoji="1" lang="ja-JP" altLang="en-US" dirty="0"/>
              <a:t>　この図は，中心からの距離が光電子のエネルギーの大きさに対応しています</a:t>
            </a:r>
            <a:r>
              <a:rPr kumimoji="1" lang="en-US" altLang="ja-JP" dirty="0"/>
              <a:t>.</a:t>
            </a:r>
            <a:r>
              <a:rPr kumimoji="1" lang="ja-JP" altLang="en-US" dirty="0"/>
              <a:t>この図の赤枠の，信号強度が強い中心部分を切り出し，</a:t>
            </a:r>
            <a:r>
              <a:rPr kumimoji="1" lang="en-US" altLang="ja-JP" dirty="0"/>
              <a:t>x</a:t>
            </a:r>
            <a:r>
              <a:rPr kumimoji="1" lang="ja-JP" altLang="en-US" dirty="0"/>
              <a:t>座標と信号強度の関係を調べたものが下の図です</a:t>
            </a:r>
            <a:r>
              <a:rPr kumimoji="1" lang="en-US" altLang="ja-JP" dirty="0"/>
              <a:t>.</a:t>
            </a:r>
            <a:r>
              <a:rPr kumimoji="1" lang="ja-JP" altLang="en-US" dirty="0"/>
              <a:t>　この図を見ると，赤外光の強度の変化によって，信号強度のピークの位置がシフトしていることがわかります</a:t>
            </a:r>
            <a:r>
              <a:rPr kumimoji="1" lang="en-US" altLang="ja-JP" dirty="0"/>
              <a:t>.</a:t>
            </a:r>
            <a:r>
              <a:rPr kumimoji="1" lang="ja-JP" altLang="en-US" dirty="0"/>
              <a:t>　このシフト量の平均値をエネルギーに換算するとおよそ</a:t>
            </a:r>
            <a:r>
              <a:rPr kumimoji="1" lang="en-US" altLang="ja-JP" dirty="0"/>
              <a:t>0.015eV</a:t>
            </a:r>
            <a:r>
              <a:rPr kumimoji="1" lang="ja-JP" altLang="en-US" dirty="0"/>
              <a:t>となります</a:t>
            </a:r>
            <a:r>
              <a:rPr kumimoji="1" lang="en-US" altLang="ja-JP" dirty="0"/>
              <a:t>.</a:t>
            </a:r>
            <a:r>
              <a:rPr kumimoji="1" lang="ja-JP" altLang="en-US" dirty="0"/>
              <a:t>　シフト量</a:t>
            </a:r>
            <a:r>
              <a:rPr kumimoji="1" lang="en-US" altLang="ja-JP" dirty="0"/>
              <a:t>up</a:t>
            </a:r>
            <a:r>
              <a:rPr kumimoji="1" lang="ja-JP" altLang="en-US" dirty="0"/>
              <a:t>とレーザー光の波長</a:t>
            </a:r>
            <a:r>
              <a:rPr kumimoji="1" lang="en-US" altLang="ja-JP" dirty="0"/>
              <a:t>λ</a:t>
            </a:r>
            <a:r>
              <a:rPr kumimoji="1" lang="ja-JP" altLang="en-US" dirty="0" err="1"/>
              <a:t>，</a:t>
            </a:r>
            <a:r>
              <a:rPr kumimoji="1" lang="ja-JP" altLang="en-US" dirty="0"/>
              <a:t>レーザー光の強度</a:t>
            </a:r>
            <a:r>
              <a:rPr kumimoji="1" lang="en-US" altLang="ja-JP" dirty="0"/>
              <a:t>I</a:t>
            </a:r>
            <a:r>
              <a:rPr kumimoji="1" lang="ja-JP" altLang="en-US" dirty="0"/>
              <a:t>の間には右上の式のような関係があることが知られており</a:t>
            </a:r>
            <a:r>
              <a:rPr kumimoji="1" lang="ja-JP" altLang="en-US" dirty="0" smtClean="0"/>
              <a:t>，測定結果からレーザー光</a:t>
            </a:r>
            <a:r>
              <a:rPr kumimoji="1" lang="ja-JP" altLang="en-US" dirty="0"/>
              <a:t>の強度は測定</a:t>
            </a:r>
            <a:r>
              <a:rPr kumimoji="1" lang="en-US" altLang="ja-JP" dirty="0" smtClean="0"/>
              <a:t>1</a:t>
            </a:r>
            <a:r>
              <a:rPr kumimoji="1" lang="ja-JP" altLang="en-US" dirty="0" smtClean="0"/>
              <a:t>のとき</a:t>
            </a:r>
            <a:r>
              <a:rPr kumimoji="1" lang="en-US" altLang="ja-JP" dirty="0" smtClean="0"/>
              <a:t>0.950*10^12W/cm^2</a:t>
            </a:r>
            <a:r>
              <a:rPr kumimoji="1" lang="ja-JP" altLang="en-US" dirty="0" err="1" smtClean="0"/>
              <a:t>，</a:t>
            </a:r>
            <a:r>
              <a:rPr kumimoji="1" lang="ja-JP" altLang="en-US" dirty="0" smtClean="0"/>
              <a:t>測定</a:t>
            </a:r>
            <a:r>
              <a:rPr kumimoji="1" lang="en-US" altLang="ja-JP" dirty="0" smtClean="0"/>
              <a:t>2</a:t>
            </a:r>
            <a:r>
              <a:rPr kumimoji="1" lang="ja-JP" altLang="en-US" dirty="0" smtClean="0"/>
              <a:t>のときは</a:t>
            </a:r>
            <a:r>
              <a:rPr kumimoji="1" lang="en-US" altLang="ja-JP" dirty="0" smtClean="0"/>
              <a:t>1.19*10^12W/cm^2</a:t>
            </a:r>
            <a:r>
              <a:rPr kumimoji="1" lang="ja-JP" altLang="en-US" dirty="0" err="1" smtClean="0"/>
              <a:t>とで</a:t>
            </a:r>
            <a:r>
              <a:rPr kumimoji="1" lang="ja-JP" altLang="en-US" dirty="0" smtClean="0"/>
              <a:t>あることがわかりました</a:t>
            </a:r>
            <a:r>
              <a:rPr kumimoji="1" lang="en-US" altLang="ja-JP" dirty="0" smtClean="0"/>
              <a:t>.</a:t>
            </a:r>
            <a:r>
              <a:rPr kumimoji="1" lang="ja-JP" altLang="en-US" dirty="0" smtClean="0"/>
              <a:t>　</a:t>
            </a:r>
            <a:r>
              <a:rPr kumimoji="1" lang="ja-JP" altLang="en-US" dirty="0"/>
              <a:t>　</a:t>
            </a:r>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4</a:t>
            </a:fld>
            <a:endParaRPr kumimoji="1" lang="ja-JP" altLang="en-US"/>
          </a:p>
        </p:txBody>
      </p:sp>
    </p:spTree>
    <p:extLst>
      <p:ext uri="{BB962C8B-B14F-4D97-AF65-F5344CB8AC3E}">
        <p14:creationId xmlns:p14="http://schemas.microsoft.com/office/powerpoint/2010/main" val="23597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次に，各次数の高次高調波に対応するエネルギーを持つ光電子の信号強度と，高次高調波</a:t>
            </a:r>
            <a:r>
              <a:rPr kumimoji="1" lang="ja-JP" altLang="en-US" dirty="0" smtClean="0"/>
              <a:t>と赤外光の</a:t>
            </a:r>
            <a:r>
              <a:rPr kumimoji="1" lang="ja-JP" altLang="en-US" dirty="0"/>
              <a:t>時間差との関係を求めました</a:t>
            </a:r>
            <a:r>
              <a:rPr kumimoji="1" lang="en-US" altLang="ja-JP" dirty="0"/>
              <a:t>.</a:t>
            </a:r>
            <a:r>
              <a:rPr kumimoji="1" lang="ja-JP" altLang="en-US" dirty="0"/>
              <a:t>　先程の信号強度と</a:t>
            </a:r>
            <a:r>
              <a:rPr kumimoji="1" lang="en-US" altLang="ja-JP" dirty="0"/>
              <a:t>x</a:t>
            </a:r>
            <a:r>
              <a:rPr kumimoji="1" lang="ja-JP" altLang="en-US" dirty="0"/>
              <a:t>座標との関係を時間差ごとに導出して結合したものが上の図です</a:t>
            </a:r>
            <a:r>
              <a:rPr kumimoji="1" lang="en-US" altLang="ja-JP" dirty="0"/>
              <a:t>.</a:t>
            </a:r>
            <a:r>
              <a:rPr kumimoji="1" lang="ja-JP" altLang="en-US" dirty="0"/>
              <a:t>　横軸が</a:t>
            </a:r>
            <a:r>
              <a:rPr kumimoji="1" lang="en-US" altLang="ja-JP" dirty="0"/>
              <a:t>x</a:t>
            </a:r>
            <a:r>
              <a:rPr kumimoji="1" lang="ja-JP" altLang="en-US" dirty="0"/>
              <a:t>座標に，縦軸</a:t>
            </a:r>
            <a:r>
              <a:rPr kumimoji="1" lang="ja-JP" altLang="en-US" dirty="0" smtClean="0"/>
              <a:t>が時間差に</a:t>
            </a:r>
            <a:r>
              <a:rPr kumimoji="1" lang="ja-JP" altLang="en-US" dirty="0"/>
              <a:t>対応</a:t>
            </a:r>
            <a:r>
              <a:rPr kumimoji="1" lang="ja-JP" altLang="en-US" dirty="0" smtClean="0"/>
              <a:t>しています</a:t>
            </a:r>
            <a:r>
              <a:rPr kumimoji="1" lang="en-US" altLang="ja-JP" dirty="0"/>
              <a:t>.</a:t>
            </a:r>
            <a:r>
              <a:rPr kumimoji="1" lang="ja-JP" altLang="en-US" dirty="0"/>
              <a:t>　この図から，赤枠のように各次数に対応する信号強度を抜き出して，次数</a:t>
            </a:r>
            <a:r>
              <a:rPr kumimoji="1" lang="ja-JP" altLang="en-US" dirty="0" smtClean="0"/>
              <a:t>ことに高次高調波と赤外光の</a:t>
            </a:r>
            <a:r>
              <a:rPr kumimoji="1" lang="ja-JP" altLang="en-US" dirty="0"/>
              <a:t>時間差との関係を求めました</a:t>
            </a:r>
            <a:r>
              <a:rPr kumimoji="1" lang="en-US" altLang="ja-JP" dirty="0"/>
              <a:t>.</a:t>
            </a:r>
            <a:r>
              <a:rPr kumimoji="1" lang="ja-JP" altLang="en-US" dirty="0"/>
              <a:t>　その関係を表したのが下の模式図であり，信号強度が時間差に対して振動していることが確認できます</a:t>
            </a:r>
            <a:r>
              <a:rPr kumimoji="1" lang="en-US" altLang="ja-JP" dirty="0"/>
              <a:t>.</a:t>
            </a:r>
            <a:r>
              <a:rPr kumimoji="1" lang="ja-JP" altLang="en-US" dirty="0"/>
              <a:t>　</a:t>
            </a:r>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5</a:t>
            </a:fld>
            <a:endParaRPr kumimoji="1" lang="ja-JP" altLang="en-US"/>
          </a:p>
        </p:txBody>
      </p:sp>
    </p:spTree>
    <p:extLst>
      <p:ext uri="{BB962C8B-B14F-4D97-AF65-F5344CB8AC3E}">
        <p14:creationId xmlns:p14="http://schemas.microsoft.com/office/powerpoint/2010/main" val="2567718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次に，各次数に対応する信号強度について比較を行いました</a:t>
            </a:r>
            <a:r>
              <a:rPr kumimoji="1" lang="en-US" altLang="ja-JP" dirty="0"/>
              <a:t>.</a:t>
            </a:r>
            <a:r>
              <a:rPr kumimoji="1" lang="ja-JP" altLang="en-US" dirty="0"/>
              <a:t>　比較の際には，測定</a:t>
            </a:r>
            <a:r>
              <a:rPr kumimoji="1" lang="en-US" altLang="ja-JP" dirty="0"/>
              <a:t>1</a:t>
            </a:r>
            <a:r>
              <a:rPr kumimoji="1" lang="ja-JP" altLang="en-US" dirty="0"/>
              <a:t>の</a:t>
            </a:r>
            <a:r>
              <a:rPr kumimoji="1" lang="en-US" altLang="ja-JP" dirty="0"/>
              <a:t>11</a:t>
            </a:r>
            <a:r>
              <a:rPr kumimoji="1" lang="ja-JP" altLang="en-US" dirty="0"/>
              <a:t>次高調波に対応する信号強度のデータから，右側の図のようなデータ番号と，高次高調波と赤外光の時間差との対応関係を示すキャリブレーションカーブを作成し，すべてのデータで時間スケールが一致するように修正しました</a:t>
            </a:r>
            <a:r>
              <a:rPr kumimoji="1" lang="en-US" altLang="ja-JP" dirty="0"/>
              <a:t>.</a:t>
            </a:r>
            <a:r>
              <a:rPr kumimoji="1" lang="ja-JP" altLang="en-US" dirty="0"/>
              <a:t>　</a:t>
            </a:r>
            <a:r>
              <a:rPr kumimoji="1" lang="en-US" altLang="ja-JP" dirty="0"/>
              <a:t>11</a:t>
            </a:r>
            <a:r>
              <a:rPr kumimoji="1" lang="ja-JP" altLang="en-US" dirty="0"/>
              <a:t>次高調波に対応する信号強度について比較を行ったものが左側の図です</a:t>
            </a:r>
            <a:r>
              <a:rPr kumimoji="1" lang="en-US" altLang="ja-JP" dirty="0"/>
              <a:t>.</a:t>
            </a:r>
            <a:r>
              <a:rPr kumimoji="1" lang="ja-JP" altLang="en-US" dirty="0"/>
              <a:t>　</a:t>
            </a:r>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6</a:t>
            </a:fld>
            <a:endParaRPr kumimoji="1" lang="ja-JP" altLang="en-US"/>
          </a:p>
        </p:txBody>
      </p:sp>
    </p:spTree>
    <p:extLst>
      <p:ext uri="{BB962C8B-B14F-4D97-AF65-F5344CB8AC3E}">
        <p14:creationId xmlns:p14="http://schemas.microsoft.com/office/powerpoint/2010/main" val="612806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さきほどの図から，測定</a:t>
            </a:r>
            <a:r>
              <a:rPr kumimoji="1" lang="en-US" altLang="ja-JP" dirty="0"/>
              <a:t>1</a:t>
            </a:r>
            <a:r>
              <a:rPr kumimoji="1" lang="ja-JP" altLang="en-US" dirty="0"/>
              <a:t>と測定</a:t>
            </a:r>
            <a:r>
              <a:rPr kumimoji="1" lang="en-US" altLang="ja-JP" dirty="0"/>
              <a:t>2</a:t>
            </a:r>
            <a:r>
              <a:rPr kumimoji="1" lang="ja-JP" altLang="en-US" dirty="0"/>
              <a:t>のときの，高次高調波に対応する信号強度</a:t>
            </a:r>
            <a:r>
              <a:rPr kumimoji="1" lang="ja-JP" altLang="en-US" dirty="0" smtClean="0"/>
              <a:t>の位相差を求めました</a:t>
            </a:r>
            <a:r>
              <a:rPr kumimoji="1" lang="en-US" altLang="ja-JP" dirty="0" smtClean="0"/>
              <a:t>.</a:t>
            </a:r>
            <a:r>
              <a:rPr kumimoji="1" lang="ja-JP" altLang="en-US" dirty="0"/>
              <a:t>　</a:t>
            </a:r>
            <a:r>
              <a:rPr kumimoji="1" lang="ja-JP" altLang="en-US" dirty="0" smtClean="0"/>
              <a:t>中央部のグラフは，先程の信号強度の比較のグラフから，ピークのみを抜き出したものです</a:t>
            </a:r>
            <a:r>
              <a:rPr kumimoji="1" lang="en-US" altLang="ja-JP" dirty="0" smtClean="0"/>
              <a:t>. </a:t>
            </a:r>
            <a:r>
              <a:rPr kumimoji="1" lang="ja-JP" altLang="en-US" dirty="0" smtClean="0"/>
              <a:t>測定</a:t>
            </a:r>
            <a:r>
              <a:rPr kumimoji="1" lang="en-US" altLang="ja-JP" dirty="0" smtClean="0"/>
              <a:t>1</a:t>
            </a:r>
            <a:r>
              <a:rPr kumimoji="1" lang="ja-JP" altLang="en-US" dirty="0" smtClean="0"/>
              <a:t>と測定</a:t>
            </a:r>
            <a:r>
              <a:rPr kumimoji="1" lang="en-US" altLang="ja-JP" dirty="0" smtClean="0"/>
              <a:t>2</a:t>
            </a:r>
            <a:r>
              <a:rPr kumimoji="1" lang="ja-JP" altLang="en-US" dirty="0" smtClean="0"/>
              <a:t>において，位相差</a:t>
            </a:r>
            <a:r>
              <a:rPr kumimoji="1" lang="ja-JP" altLang="en-US" dirty="0"/>
              <a:t>の比較において</a:t>
            </a:r>
            <a:r>
              <a:rPr kumimoji="1" lang="ja-JP" altLang="en-US" dirty="0" smtClean="0"/>
              <a:t>は，比較的</a:t>
            </a:r>
            <a:r>
              <a:rPr kumimoji="1" lang="ja-JP" altLang="en-US" dirty="0"/>
              <a:t>信号強度の振動が大きく観測できる領域である，時間差</a:t>
            </a:r>
            <a:r>
              <a:rPr kumimoji="1" lang="en-US" altLang="ja-JP" dirty="0"/>
              <a:t>0~10[fs]</a:t>
            </a:r>
            <a:r>
              <a:rPr kumimoji="1" lang="ja-JP" altLang="en-US" dirty="0" err="1"/>
              <a:t>，</a:t>
            </a:r>
            <a:r>
              <a:rPr kumimoji="1" lang="en-US" altLang="ja-JP" dirty="0"/>
              <a:t>10~20[fs]</a:t>
            </a:r>
            <a:r>
              <a:rPr kumimoji="1" lang="ja-JP" altLang="en-US" dirty="0"/>
              <a:t>の区間に着目し，位相差の平均値を求めました</a:t>
            </a:r>
            <a:r>
              <a:rPr kumimoji="1" lang="en-US" altLang="ja-JP" dirty="0"/>
              <a:t>.</a:t>
            </a:r>
            <a:r>
              <a:rPr kumimoji="1" lang="ja-JP" altLang="en-US" dirty="0"/>
              <a:t>　その結果</a:t>
            </a:r>
            <a:r>
              <a:rPr kumimoji="1" lang="ja-JP" altLang="en-US" dirty="0" smtClean="0"/>
              <a:t>，</a:t>
            </a:r>
            <a:r>
              <a:rPr lang="ja-JP" altLang="en-US" dirty="0" smtClean="0"/>
              <a:t>測定</a:t>
            </a:r>
            <a:r>
              <a:rPr lang="en-US" altLang="ja-JP" dirty="0" smtClean="0"/>
              <a:t>1</a:t>
            </a:r>
            <a:r>
              <a:rPr lang="ja-JP" altLang="en-US" dirty="0" smtClean="0"/>
              <a:t>と測定</a:t>
            </a:r>
            <a:r>
              <a:rPr lang="en-US" altLang="ja-JP" dirty="0" smtClean="0"/>
              <a:t>2</a:t>
            </a:r>
            <a:r>
              <a:rPr lang="ja-JP" altLang="en-US" dirty="0" smtClean="0"/>
              <a:t>の位相差は，各次数において異なることがわかりました</a:t>
            </a:r>
            <a:r>
              <a:rPr lang="en-US" altLang="ja-JP" dirty="0" smtClean="0"/>
              <a:t>.  </a:t>
            </a:r>
            <a:r>
              <a:rPr lang="ja-JP" altLang="en-US" dirty="0" smtClean="0"/>
              <a:t>これ</a:t>
            </a:r>
            <a:r>
              <a:rPr lang="ja-JP" altLang="en-US" dirty="0" smtClean="0"/>
              <a:t>は光</a:t>
            </a:r>
            <a:r>
              <a:rPr lang="ja-JP" altLang="en-US" dirty="0" smtClean="0"/>
              <a:t>電子のエネルギーの違いによるものと考えられます</a:t>
            </a:r>
            <a:r>
              <a:rPr lang="en-US" altLang="ja-JP" dirty="0" smtClean="0"/>
              <a:t>.</a:t>
            </a:r>
            <a:r>
              <a:rPr lang="ja-JP" altLang="en-US" dirty="0" smtClean="0"/>
              <a:t>また，位相差は高次高調波と赤外光の時間差によっても異なることがわかりました</a:t>
            </a:r>
            <a:r>
              <a:rPr lang="en-US" altLang="ja-JP" dirty="0" smtClean="0"/>
              <a:t>. </a:t>
            </a:r>
            <a:r>
              <a:rPr lang="ja-JP" altLang="en-US" dirty="0" smtClean="0"/>
              <a:t>これは時間差の変化による赤外光強度の変化によるものと考えられます</a:t>
            </a:r>
            <a:r>
              <a:rPr lang="en-US" altLang="ja-JP" dirty="0" smtClean="0"/>
              <a:t>.  </a:t>
            </a:r>
          </a:p>
          <a:p>
            <a:endParaRPr lang="en-US" altLang="ja-JP" dirty="0" smtClean="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7</a:t>
            </a:fld>
            <a:endParaRPr kumimoji="1" lang="ja-JP" altLang="en-US"/>
          </a:p>
        </p:txBody>
      </p:sp>
    </p:spTree>
    <p:extLst>
      <p:ext uri="{BB962C8B-B14F-4D97-AF65-F5344CB8AC3E}">
        <p14:creationId xmlns:p14="http://schemas.microsoft.com/office/powerpoint/2010/main" val="1898934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まず，イオン化に用いた高次高調波の発生原理について説明します</a:t>
            </a:r>
            <a:r>
              <a:rPr kumimoji="1" lang="en-US" altLang="ja-JP" dirty="0"/>
              <a:t>. </a:t>
            </a:r>
            <a:r>
              <a:rPr kumimoji="1" lang="ja-JP" altLang="en-US" dirty="0"/>
              <a:t>高次高調波は，ガスに光を入射させると，入射光のエネルギーの整数倍のエネルギーを持つ光が観測される現象のことで，その原理は</a:t>
            </a:r>
            <a:r>
              <a:rPr kumimoji="1" lang="en-US" altLang="ja-JP" dirty="0"/>
              <a:t>3step-model</a:t>
            </a:r>
            <a:r>
              <a:rPr kumimoji="1" lang="ja-JP" altLang="en-US" dirty="0"/>
              <a:t>と呼ばれるモデルによって古典的に説明されます</a:t>
            </a:r>
            <a:r>
              <a:rPr kumimoji="1" lang="en-US" altLang="ja-JP" dirty="0"/>
              <a:t>. </a:t>
            </a:r>
            <a:r>
              <a:rPr kumimoji="1" lang="ja-JP" altLang="en-US" dirty="0"/>
              <a:t>図</a:t>
            </a:r>
            <a:r>
              <a:rPr kumimoji="1" lang="en-US" altLang="ja-JP" dirty="0"/>
              <a:t>3</a:t>
            </a:r>
            <a:r>
              <a:rPr kumimoji="1" lang="ja-JP" altLang="en-US" dirty="0"/>
              <a:t>は，</a:t>
            </a:r>
            <a:r>
              <a:rPr kumimoji="1" lang="en-US" altLang="ja-JP" dirty="0"/>
              <a:t>3steo-model</a:t>
            </a:r>
            <a:r>
              <a:rPr kumimoji="1" lang="ja-JP" altLang="en-US" dirty="0"/>
              <a:t>の模式図を示しています</a:t>
            </a:r>
            <a:r>
              <a:rPr kumimoji="1" lang="en-US" altLang="ja-JP" dirty="0"/>
              <a:t>.</a:t>
            </a:r>
            <a:r>
              <a:rPr kumimoji="1" lang="ja-JP" altLang="en-US" dirty="0"/>
              <a:t>　通常，原子に含まれる電子は，図</a:t>
            </a:r>
            <a:r>
              <a:rPr kumimoji="1" lang="en-US" altLang="ja-JP" dirty="0"/>
              <a:t>3</a:t>
            </a:r>
            <a:r>
              <a:rPr kumimoji="1" lang="ja-JP" altLang="en-US" dirty="0"/>
              <a:t>の</a:t>
            </a:r>
            <a:r>
              <a:rPr kumimoji="1" lang="en-US" altLang="ja-JP" dirty="0"/>
              <a:t>a</a:t>
            </a:r>
            <a:r>
              <a:rPr kumimoji="1" lang="ja-JP" altLang="en-US" dirty="0" err="1"/>
              <a:t>のように</a:t>
            </a:r>
            <a:r>
              <a:rPr kumimoji="1" lang="ja-JP" altLang="en-US" dirty="0"/>
              <a:t>陽子のプラス電荷の作るクーロンポテンシャルによって束縛されています</a:t>
            </a:r>
            <a:r>
              <a:rPr kumimoji="1" lang="en-US" altLang="ja-JP" dirty="0"/>
              <a:t>. </a:t>
            </a:r>
            <a:r>
              <a:rPr kumimoji="1" lang="ja-JP" altLang="en-US" dirty="0"/>
              <a:t>ここに，</a:t>
            </a:r>
            <a:r>
              <a:rPr kumimoji="1" lang="en-US" altLang="ja-JP" dirty="0"/>
              <a:t>b</a:t>
            </a:r>
            <a:r>
              <a:rPr kumimoji="1" lang="ja-JP" altLang="en-US" dirty="0" err="1"/>
              <a:t>のように</a:t>
            </a:r>
            <a:r>
              <a:rPr kumimoji="1" lang="ja-JP" altLang="en-US" dirty="0"/>
              <a:t>レーザーを入射すると，レーザーの電場によって電子を束縛していたポテンシャルが変形し，同じレーザー電場によって加速された光電子が原子の外へと飛び出していきます</a:t>
            </a:r>
            <a:r>
              <a:rPr kumimoji="1" lang="en-US" altLang="ja-JP" dirty="0"/>
              <a:t>. </a:t>
            </a:r>
            <a:r>
              <a:rPr kumimoji="1" lang="ja-JP" altLang="en-US" dirty="0"/>
              <a:t>これがトンネルイオン化と呼ばれる段階です</a:t>
            </a:r>
            <a:r>
              <a:rPr kumimoji="1" lang="en-US" altLang="ja-JP" dirty="0"/>
              <a:t>. </a:t>
            </a:r>
            <a:r>
              <a:rPr kumimoji="1" lang="ja-JP" altLang="en-US" dirty="0"/>
              <a:t>電子は一旦は原子の外に飛び出しますが，図</a:t>
            </a:r>
            <a:r>
              <a:rPr kumimoji="1" lang="en-US" altLang="ja-JP" dirty="0"/>
              <a:t>3</a:t>
            </a:r>
            <a:r>
              <a:rPr kumimoji="1" lang="ja-JP" altLang="en-US" dirty="0"/>
              <a:t>の</a:t>
            </a:r>
            <a:r>
              <a:rPr kumimoji="1" lang="en-US" altLang="ja-JP" dirty="0"/>
              <a:t>c</a:t>
            </a:r>
            <a:r>
              <a:rPr kumimoji="1" lang="ja-JP" altLang="en-US" dirty="0" err="1"/>
              <a:t>のように</a:t>
            </a:r>
            <a:r>
              <a:rPr kumimoji="1" lang="ja-JP" altLang="en-US" dirty="0"/>
              <a:t>レーザー電場の振動が逆向きになると，電子は原子の方向に戻るように加速され，原子と衝突します</a:t>
            </a:r>
            <a:r>
              <a:rPr kumimoji="1" lang="en-US" altLang="ja-JP" dirty="0"/>
              <a:t>. </a:t>
            </a:r>
            <a:r>
              <a:rPr kumimoji="1" lang="ja-JP" altLang="en-US" dirty="0"/>
              <a:t>これが再衝突と呼ばれる段階です</a:t>
            </a:r>
            <a:r>
              <a:rPr kumimoji="1" lang="en-US" altLang="ja-JP" dirty="0"/>
              <a:t>. </a:t>
            </a:r>
            <a:r>
              <a:rPr kumimoji="1" lang="ja-JP" altLang="en-US" dirty="0"/>
              <a:t>再衝突すると，電子は再び原子に束縛されるので，持っていた運動エネルギーを失います</a:t>
            </a:r>
            <a:r>
              <a:rPr kumimoji="1" lang="en-US" altLang="ja-JP" dirty="0"/>
              <a:t>. </a:t>
            </a:r>
            <a:r>
              <a:rPr kumimoji="1" lang="ja-JP" altLang="en-US" dirty="0"/>
              <a:t>このとき電子が失った運動エネルギーは，光エネルギーとして外部に放出されます</a:t>
            </a:r>
            <a:r>
              <a:rPr kumimoji="1" lang="en-US" altLang="ja-JP" dirty="0"/>
              <a:t>. </a:t>
            </a:r>
            <a:r>
              <a:rPr kumimoji="1" lang="ja-JP" altLang="en-US" dirty="0"/>
              <a:t>この光が高次高調波です</a:t>
            </a:r>
            <a:r>
              <a:rPr kumimoji="1" lang="en-US" altLang="ja-JP" dirty="0"/>
              <a:t>.  </a:t>
            </a:r>
            <a:r>
              <a:rPr kumimoji="1" lang="ja-JP" altLang="en-US" dirty="0"/>
              <a:t>今回の実験では，クリプトンガスに波長</a:t>
            </a:r>
            <a:r>
              <a:rPr kumimoji="1" lang="en-US" altLang="ja-JP" dirty="0"/>
              <a:t>800nm</a:t>
            </a:r>
            <a:r>
              <a:rPr kumimoji="1" lang="ja-JP" altLang="en-US" dirty="0"/>
              <a:t>の光を入射させ，高次高調波を発生させました</a:t>
            </a:r>
            <a:r>
              <a:rPr kumimoji="1" lang="en-US" altLang="ja-JP" dirty="0"/>
              <a:t>.</a:t>
            </a:r>
            <a:r>
              <a:rPr kumimoji="1" lang="ja-JP" altLang="en-US" dirty="0"/>
              <a:t>　</a:t>
            </a:r>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11</a:t>
            </a:fld>
            <a:endParaRPr kumimoji="1" lang="ja-JP" altLang="en-US"/>
          </a:p>
        </p:txBody>
      </p:sp>
    </p:spTree>
    <p:extLst>
      <p:ext uri="{BB962C8B-B14F-4D97-AF65-F5344CB8AC3E}">
        <p14:creationId xmlns:p14="http://schemas.microsoft.com/office/powerpoint/2010/main" val="2836107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2</a:t>
            </a:r>
            <a:r>
              <a:rPr kumimoji="1" lang="ja-JP" altLang="en-US" dirty="0"/>
              <a:t>光子イオン化過程」について説明します</a:t>
            </a:r>
            <a:r>
              <a:rPr kumimoji="1" lang="en-US" altLang="ja-JP" dirty="0"/>
              <a:t>.</a:t>
            </a:r>
            <a:r>
              <a:rPr kumimoji="1" lang="ja-JP" altLang="en-US" dirty="0"/>
              <a:t>図</a:t>
            </a:r>
            <a:r>
              <a:rPr kumimoji="1" lang="en-US" altLang="ja-JP" dirty="0"/>
              <a:t>1</a:t>
            </a:r>
            <a:r>
              <a:rPr kumimoji="1" lang="ja-JP" altLang="en-US" dirty="0"/>
              <a:t>は，</a:t>
            </a:r>
            <a:r>
              <a:rPr kumimoji="1" lang="en-US" altLang="ja-JP" dirty="0"/>
              <a:t>2</a:t>
            </a:r>
            <a:r>
              <a:rPr kumimoji="1" lang="ja-JP" altLang="en-US" dirty="0"/>
              <a:t>光子イオン化過程の模式図を示しています</a:t>
            </a:r>
            <a:r>
              <a:rPr kumimoji="1" lang="en-US" altLang="ja-JP" dirty="0"/>
              <a:t>. 2</a:t>
            </a:r>
            <a:r>
              <a:rPr kumimoji="1" lang="ja-JP" altLang="en-US" dirty="0"/>
              <a:t>光子イオン化過程とは，</a:t>
            </a:r>
            <a:r>
              <a:rPr kumimoji="1" lang="en-US" altLang="ja-JP" dirty="0"/>
              <a:t>2</a:t>
            </a:r>
            <a:r>
              <a:rPr kumimoji="1" lang="ja-JP" altLang="en-US" dirty="0"/>
              <a:t>種類の光子，つまり波長の異なる</a:t>
            </a:r>
            <a:r>
              <a:rPr kumimoji="1" lang="en-US" altLang="ja-JP" dirty="0"/>
              <a:t>2</a:t>
            </a:r>
            <a:r>
              <a:rPr kumimoji="1" lang="ja-JP" altLang="en-US" dirty="0" err="1"/>
              <a:t>つの</a:t>
            </a:r>
            <a:r>
              <a:rPr kumimoji="1" lang="ja-JP" altLang="en-US" dirty="0"/>
              <a:t>光を用いて物質をイオン化することを意味します</a:t>
            </a:r>
            <a:r>
              <a:rPr kumimoji="1" lang="en-US" altLang="ja-JP" dirty="0"/>
              <a:t>. </a:t>
            </a:r>
            <a:r>
              <a:rPr kumimoji="1" lang="ja-JP" altLang="en-US" dirty="0"/>
              <a:t>今回の実験では，図</a:t>
            </a:r>
            <a:r>
              <a:rPr kumimoji="1" lang="en-US" altLang="ja-JP" dirty="0"/>
              <a:t>1</a:t>
            </a:r>
            <a:r>
              <a:rPr kumimoji="1" lang="ja-JP" altLang="en-US" dirty="0"/>
              <a:t>のように，高次高調波と赤外光を用いてアルゴンをイオン化し，発生した光電子の運動量分布を測定しました</a:t>
            </a:r>
            <a:r>
              <a:rPr kumimoji="1" lang="en-US" altLang="ja-JP" dirty="0"/>
              <a:t>.  </a:t>
            </a:r>
            <a:r>
              <a:rPr kumimoji="1" lang="ja-JP" altLang="en-US" dirty="0"/>
              <a:t>詳しく言うと，高次高調波と赤外光の時間差を変化させると，光電子の運動量分布がどのように変化するか，を測定しました</a:t>
            </a:r>
            <a:r>
              <a:rPr kumimoji="1" lang="en-US" altLang="ja-JP" dirty="0"/>
              <a:t>.</a:t>
            </a:r>
            <a:r>
              <a:rPr kumimoji="1" lang="ja-JP" altLang="en-US" dirty="0"/>
              <a:t>　</a:t>
            </a:r>
            <a:r>
              <a:rPr kumimoji="1" lang="en-US" altLang="ja-JP" dirty="0"/>
              <a:t> </a:t>
            </a:r>
            <a:r>
              <a:rPr kumimoji="1" lang="ja-JP" altLang="en-US" dirty="0"/>
              <a:t>図</a:t>
            </a:r>
            <a:r>
              <a:rPr kumimoji="1" lang="en-US" altLang="ja-JP" dirty="0"/>
              <a:t>2</a:t>
            </a:r>
            <a:r>
              <a:rPr kumimoji="1" lang="ja-JP" altLang="en-US" dirty="0"/>
              <a:t>は，高次高調波と赤外光の時間差，</a:t>
            </a:r>
            <a:r>
              <a:rPr kumimoji="1" lang="en-US" altLang="ja-JP" dirty="0"/>
              <a:t>XUV-IR delay</a:t>
            </a:r>
            <a:r>
              <a:rPr kumimoji="1" lang="ja-JP" altLang="en-US" dirty="0"/>
              <a:t>について示しています</a:t>
            </a:r>
            <a:r>
              <a:rPr kumimoji="1" lang="en-US" altLang="ja-JP" dirty="0"/>
              <a:t>. </a:t>
            </a:r>
            <a:r>
              <a:rPr kumimoji="1" lang="ja-JP" altLang="en-US" dirty="0"/>
              <a:t>図</a:t>
            </a:r>
            <a:r>
              <a:rPr kumimoji="1" lang="en-US" altLang="ja-JP" dirty="0"/>
              <a:t>2</a:t>
            </a:r>
            <a:r>
              <a:rPr kumimoji="1" lang="ja-JP" altLang="en-US" dirty="0"/>
              <a:t>の</a:t>
            </a:r>
            <a:r>
              <a:rPr kumimoji="1" lang="en-US" altLang="ja-JP" dirty="0"/>
              <a:t>a</a:t>
            </a:r>
            <a:r>
              <a:rPr kumimoji="1" lang="ja-JP" altLang="en-US" dirty="0"/>
              <a:t>のとき，高次高調波と赤外光は同時にアルゴンガスに入射します</a:t>
            </a:r>
            <a:r>
              <a:rPr kumimoji="1" lang="en-US" altLang="ja-JP" dirty="0"/>
              <a:t>. </a:t>
            </a:r>
            <a:r>
              <a:rPr kumimoji="1" lang="ja-JP" altLang="en-US" dirty="0"/>
              <a:t>このとき，高次高調波と赤外光の時間差は</a:t>
            </a:r>
            <a:r>
              <a:rPr kumimoji="1" lang="en-US" altLang="ja-JP" dirty="0"/>
              <a:t>0</a:t>
            </a:r>
            <a:r>
              <a:rPr kumimoji="1" lang="ja-JP" altLang="en-US" dirty="0" err="1"/>
              <a:t>です</a:t>
            </a:r>
            <a:r>
              <a:rPr kumimoji="1" lang="en-US" altLang="ja-JP" dirty="0"/>
              <a:t>. </a:t>
            </a:r>
            <a:r>
              <a:rPr kumimoji="1" lang="ja-JP" altLang="en-US" dirty="0"/>
              <a:t>図</a:t>
            </a:r>
            <a:r>
              <a:rPr kumimoji="1" lang="en-US" altLang="ja-JP" dirty="0"/>
              <a:t>2</a:t>
            </a:r>
            <a:r>
              <a:rPr kumimoji="1" lang="ja-JP" altLang="en-US" dirty="0"/>
              <a:t>の</a:t>
            </a:r>
            <a:r>
              <a:rPr kumimoji="1" lang="en-US" altLang="ja-JP" dirty="0"/>
              <a:t>b</a:t>
            </a:r>
            <a:r>
              <a:rPr kumimoji="1" lang="ja-JP" altLang="en-US" dirty="0"/>
              <a:t>のとき，高次高調波に対して赤外光が遅れてアルゴンガスに入射するので，高次高調波と赤外光には時間差が発生します</a:t>
            </a:r>
            <a:r>
              <a:rPr kumimoji="1" lang="en-US" altLang="ja-JP" dirty="0"/>
              <a:t>.</a:t>
            </a:r>
            <a:r>
              <a:rPr kumimoji="1" lang="ja-JP" altLang="en-US" baseline="0" dirty="0"/>
              <a:t> この時間差と光電子の運動量分布の変化について調べました</a:t>
            </a:r>
            <a:r>
              <a:rPr kumimoji="1" lang="en-US" altLang="ja-JP" baseline="0" dirty="0"/>
              <a:t>.</a:t>
            </a:r>
            <a:r>
              <a:rPr kumimoji="1" lang="ja-JP" altLang="en-US" baseline="0" dirty="0"/>
              <a:t>　</a:t>
            </a:r>
            <a:endParaRPr kumimoji="1" lang="en-US" altLang="ja-JP"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12</a:t>
            </a:fld>
            <a:endParaRPr kumimoji="1" lang="ja-JP" altLang="en-US"/>
          </a:p>
        </p:txBody>
      </p:sp>
    </p:spTree>
    <p:extLst>
      <p:ext uri="{BB962C8B-B14F-4D97-AF65-F5344CB8AC3E}">
        <p14:creationId xmlns:p14="http://schemas.microsoft.com/office/powerpoint/2010/main" val="550194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990685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348807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688131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796499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26881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342272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215155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338460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7404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2420540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686787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4BD9BC-7747-4A18-BB11-2CEF5CD5B631}" type="datetimeFigureOut">
              <a:rPr kumimoji="1" lang="ja-JP" altLang="en-US" smtClean="0"/>
              <a:t>2021/2/4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973366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1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00.png"/><Relationship Id="rId4" Type="http://schemas.openxmlformats.org/officeDocument/2006/relationships/image" Target="../media/image20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NULL"/></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70.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11.png"/><Relationship Id="rId5" Type="http://schemas.openxmlformats.org/officeDocument/2006/relationships/image" Target="../media/image7.png"/><Relationship Id="rId15" Type="http://schemas.openxmlformats.org/officeDocument/2006/relationships/image" Target="../media/image16.png"/><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9.png"/><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18" Type="http://schemas.openxmlformats.org/officeDocument/2006/relationships/image" Target="../media/image23.png"/><Relationship Id="rId3" Type="http://schemas.openxmlformats.org/officeDocument/2006/relationships/image" Target="../media/image12.png"/><Relationship Id="rId21" Type="http://schemas.openxmlformats.org/officeDocument/2006/relationships/image" Target="../media/image26.png"/><Relationship Id="rId17" Type="http://schemas.openxmlformats.org/officeDocument/2006/relationships/image" Target="../media/image20.png"/><Relationship Id="rId2" Type="http://schemas.openxmlformats.org/officeDocument/2006/relationships/notesSlide" Target="../notesSlides/notesSlide5.xml"/><Relationship Id="rId16" Type="http://schemas.openxmlformats.org/officeDocument/2006/relationships/image" Target="../media/image22.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9.png"/><Relationship Id="rId24" Type="http://schemas.openxmlformats.org/officeDocument/2006/relationships/image" Target="../media/image29.png"/><Relationship Id="rId5" Type="http://schemas.openxmlformats.org/officeDocument/2006/relationships/image" Target="../media/image18.png"/><Relationship Id="rId15" Type="http://schemas.openxmlformats.org/officeDocument/2006/relationships/image" Target="../media/image21.png"/><Relationship Id="rId23" Type="http://schemas.openxmlformats.org/officeDocument/2006/relationships/image" Target="../media/image28.png"/><Relationship Id="rId19" Type="http://schemas.openxmlformats.org/officeDocument/2006/relationships/image" Target="../media/image24.png"/><Relationship Id="rId4" Type="http://schemas.openxmlformats.org/officeDocument/2006/relationships/image" Target="../media/image17.png"/><Relationship Id="rId22"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chemeClr val="bg1">
              <a:lumMod val="95000"/>
            </a:schemeClr>
          </a:solidFill>
        </p:spPr>
        <p:txBody>
          <a:bodyPr>
            <a:normAutofit/>
          </a:bodyPr>
          <a:lstStyle/>
          <a:p>
            <a:r>
              <a:rPr lang="en-US" altLang="ja-JP" sz="4000" dirty="0"/>
              <a:t>2</a:t>
            </a:r>
            <a:r>
              <a:rPr lang="ja-JP" altLang="en-US" sz="4000" dirty="0"/>
              <a:t>光子イオン化過程における赤外光強度の影響</a:t>
            </a:r>
            <a:r>
              <a:rPr lang="en-US" altLang="ja-JP" sz="4000" dirty="0"/>
              <a:t/>
            </a:r>
            <a:br>
              <a:rPr lang="en-US" altLang="ja-JP" sz="4000" dirty="0"/>
            </a:br>
            <a:endParaRPr kumimoji="1" lang="ja-JP" altLang="en-US" sz="4000" dirty="0"/>
          </a:p>
        </p:txBody>
      </p:sp>
      <p:sp>
        <p:nvSpPr>
          <p:cNvPr id="4" name="正方形/長方形 3"/>
          <p:cNvSpPr/>
          <p:nvPr/>
        </p:nvSpPr>
        <p:spPr>
          <a:xfrm>
            <a:off x="2743200" y="1027906"/>
            <a:ext cx="6096000" cy="646331"/>
          </a:xfrm>
          <a:prstGeom prst="rect">
            <a:avLst/>
          </a:prstGeom>
        </p:spPr>
        <p:txBody>
          <a:bodyPr>
            <a:spAutoFit/>
          </a:bodyPr>
          <a:lstStyle/>
          <a:p>
            <a:pPr algn="ctr"/>
            <a:r>
              <a:rPr lang="ja-JP" altLang="en-US" dirty="0"/>
              <a:t>早稲田大学　先進理工学部　応用物理学科　</a:t>
            </a:r>
            <a:endParaRPr lang="en-US" altLang="ja-JP" dirty="0"/>
          </a:p>
          <a:p>
            <a:pPr algn="ctr"/>
            <a:r>
              <a:rPr lang="en-US" altLang="ja-JP" dirty="0"/>
              <a:t>1Y17B029-3 </a:t>
            </a:r>
            <a:r>
              <a:rPr lang="ja-JP" altLang="en-US" dirty="0"/>
              <a:t>河西　剛</a:t>
            </a:r>
            <a:endParaRPr lang="en-US" altLang="ja-JP" dirty="0"/>
          </a:p>
        </p:txBody>
      </p:sp>
      <p:pic>
        <p:nvPicPr>
          <p:cNvPr id="5" name="図 4"/>
          <p:cNvPicPr>
            <a:picLocks noChangeAspect="1"/>
          </p:cNvPicPr>
          <p:nvPr/>
        </p:nvPicPr>
        <p:blipFill>
          <a:blip r:embed="rId3"/>
          <a:stretch>
            <a:fillRect/>
          </a:stretch>
        </p:blipFill>
        <p:spPr>
          <a:xfrm>
            <a:off x="1586143" y="1690688"/>
            <a:ext cx="8410113" cy="3244350"/>
          </a:xfrm>
          <a:prstGeom prst="rect">
            <a:avLst/>
          </a:prstGeom>
        </p:spPr>
      </p:pic>
      <mc:AlternateContent xmlns:mc="http://schemas.openxmlformats.org/markup-compatibility/2006">
        <mc:Choice xmlns:a14="http://schemas.microsoft.com/office/drawing/2010/main" Requires="a14">
          <p:sp>
            <p:nvSpPr>
              <p:cNvPr id="6" name="テキスト ボックス 5"/>
              <p:cNvSpPr txBox="1"/>
              <p:nvPr/>
            </p:nvSpPr>
            <p:spPr>
              <a:xfrm>
                <a:off x="198384" y="5225143"/>
                <a:ext cx="11897046" cy="1200329"/>
              </a:xfrm>
              <a:prstGeom prst="rect">
                <a:avLst/>
              </a:prstGeom>
              <a:solidFill>
                <a:schemeClr val="accent1">
                  <a:lumMod val="20000"/>
                  <a:lumOff val="80000"/>
                </a:schemeClr>
              </a:solidFill>
              <a:ln>
                <a:noFill/>
              </a:ln>
            </p:spPr>
            <p:txBody>
              <a:bodyPr wrap="square" rtlCol="0">
                <a:spAutoFit/>
              </a:bodyPr>
              <a:lstStyle/>
              <a:p>
                <a:r>
                  <a:rPr kumimoji="1" lang="ja-JP" altLang="en-US" dirty="0" smtClean="0"/>
                  <a:t>・</a:t>
                </a:r>
                <a:r>
                  <a:rPr lang="ja-JP" altLang="en-US" dirty="0" smtClean="0"/>
                  <a:t>奇数次と</a:t>
                </a:r>
                <a:r>
                  <a:rPr lang="ja-JP" altLang="en-US" dirty="0"/>
                  <a:t>偶数</a:t>
                </a:r>
                <a:r>
                  <a:rPr lang="ja-JP" altLang="en-US" dirty="0" smtClean="0"/>
                  <a:t>次を含む</a:t>
                </a:r>
                <a:r>
                  <a:rPr kumimoji="1" lang="ja-JP" altLang="en-US" dirty="0" smtClean="0"/>
                  <a:t>高次</a:t>
                </a:r>
                <a:r>
                  <a:rPr kumimoji="1" lang="ja-JP" altLang="en-US" dirty="0"/>
                  <a:t>高調波と赤外光の時間差を変化させながらアルゴン原子をイオン化し，</a:t>
                </a:r>
                <a:r>
                  <a:rPr kumimoji="1" lang="ja-JP" altLang="en-US" dirty="0">
                    <a:solidFill>
                      <a:srgbClr val="FF0000"/>
                    </a:solidFill>
                  </a:rPr>
                  <a:t>光電子の運動量分布の変化</a:t>
                </a:r>
                <a:r>
                  <a:rPr kumimoji="1" lang="ja-JP" altLang="en-US" dirty="0"/>
                  <a:t>を測定した</a:t>
                </a:r>
                <a:r>
                  <a:rPr kumimoji="1" lang="en-US" altLang="ja-JP" dirty="0"/>
                  <a:t>.</a:t>
                </a:r>
                <a:r>
                  <a:rPr kumimoji="1" lang="ja-JP" altLang="en-US" dirty="0"/>
                  <a:t>　</a:t>
                </a:r>
                <a:endParaRPr kumimoji="1" lang="en-US" altLang="ja-JP" dirty="0"/>
              </a:p>
              <a:p>
                <a:r>
                  <a:rPr lang="ja-JP" altLang="en-US" dirty="0"/>
                  <a:t>・赤外光の強度を</a:t>
                </a:r>
                <a:r>
                  <a:rPr lang="en-US" altLang="ja-JP" dirty="0"/>
                  <a:t>0.950</a:t>
                </a:r>
                <a14:m>
                  <m:oMath xmlns:m="http://schemas.openxmlformats.org/officeDocument/2006/math">
                    <m:r>
                      <a:rPr lang="en-US" altLang="ja-JP" i="1" dirty="0">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10</m:t>
                        </m:r>
                      </m:e>
                      <m:sup>
                        <m:r>
                          <a:rPr lang="en-US" altLang="ja-JP" i="1" dirty="0">
                            <a:latin typeface="Cambria Math" panose="02040503050406030204" pitchFamily="18" charset="0"/>
                          </a:rPr>
                          <m:t>12</m:t>
                        </m:r>
                      </m:sup>
                    </m:sSup>
                    <m:r>
                      <a:rPr lang="en-US" altLang="ja-JP" i="1">
                        <a:latin typeface="Cambria Math" panose="02040503050406030204" pitchFamily="18" charset="0"/>
                      </a:rPr>
                      <m:t>𝑊</m:t>
                    </m:r>
                    <m:r>
                      <a:rPr lang="en-US" altLang="ja-JP" i="1">
                        <a:latin typeface="Cambria Math" panose="02040503050406030204" pitchFamily="18" charset="0"/>
                      </a:rPr>
                      <m:t>/</m:t>
                    </m:r>
                    <m:r>
                      <a:rPr lang="en-US" altLang="ja-JP" i="1">
                        <a:latin typeface="Cambria Math" panose="02040503050406030204" pitchFamily="18" charset="0"/>
                      </a:rPr>
                      <m:t>𝑐</m:t>
                    </m:r>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2</m:t>
                        </m:r>
                      </m:sup>
                    </m:sSup>
                  </m:oMath>
                </a14:m>
                <a:r>
                  <a:rPr lang="ja-JP" altLang="en-US" dirty="0"/>
                  <a:t>から</a:t>
                </a:r>
                <a:r>
                  <a:rPr lang="en-US" altLang="ja-JP" dirty="0"/>
                  <a:t>1.19</a:t>
                </a:r>
                <a14:m>
                  <m:oMath xmlns:m="http://schemas.openxmlformats.org/officeDocument/2006/math">
                    <m:r>
                      <a:rPr lang="en-US" altLang="ja-JP" i="1" dirty="0">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10</m:t>
                        </m:r>
                      </m:e>
                      <m:sup>
                        <m:r>
                          <a:rPr lang="en-US" altLang="ja-JP" i="1" dirty="0">
                            <a:latin typeface="Cambria Math" panose="02040503050406030204" pitchFamily="18" charset="0"/>
                          </a:rPr>
                          <m:t>12</m:t>
                        </m:r>
                      </m:sup>
                    </m:sSup>
                    <m:r>
                      <a:rPr lang="en-US" altLang="ja-JP" i="1">
                        <a:latin typeface="Cambria Math" panose="02040503050406030204" pitchFamily="18" charset="0"/>
                      </a:rPr>
                      <m:t>𝑊</m:t>
                    </m:r>
                    <m:r>
                      <a:rPr lang="en-US" altLang="ja-JP" i="1">
                        <a:latin typeface="Cambria Math" panose="02040503050406030204" pitchFamily="18" charset="0"/>
                      </a:rPr>
                      <m:t>/</m:t>
                    </m:r>
                    <m:r>
                      <a:rPr lang="en-US" altLang="ja-JP" i="1">
                        <a:latin typeface="Cambria Math" panose="02040503050406030204" pitchFamily="18" charset="0"/>
                      </a:rPr>
                      <m:t>𝑐</m:t>
                    </m:r>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2</m:t>
                        </m:r>
                      </m:sup>
                    </m:sSup>
                  </m:oMath>
                </a14:m>
                <a:r>
                  <a:rPr lang="ja-JP" altLang="en-US" dirty="0"/>
                  <a:t>に変化させると</a:t>
                </a:r>
                <a:r>
                  <a:rPr lang="ja-JP" altLang="en-US" dirty="0" smtClean="0"/>
                  <a:t>，赤</a:t>
                </a:r>
                <a:r>
                  <a:rPr lang="ja-JP" altLang="en-US" dirty="0"/>
                  <a:t>外光の強度を</a:t>
                </a:r>
                <a:r>
                  <a:rPr lang="ja-JP" altLang="en-US" dirty="0" smtClean="0"/>
                  <a:t>変えたときの信号強度の位相差は，各次数と時間差において異なっていることがわかった</a:t>
                </a:r>
                <a:r>
                  <a:rPr lang="en-US" altLang="ja-JP" dirty="0" smtClean="0"/>
                  <a:t>. </a:t>
                </a:r>
                <a:endParaRPr lang="en-US" altLang="ja-JP" dirty="0"/>
              </a:p>
            </p:txBody>
          </p:sp>
        </mc:Choice>
        <mc:Fallback>
          <p:sp>
            <p:nvSpPr>
              <p:cNvPr id="6" name="テキスト ボックス 5"/>
              <p:cNvSpPr txBox="1">
                <a:spLocks noRot="1" noChangeAspect="1" noMove="1" noResize="1" noEditPoints="1" noAdjustHandles="1" noChangeArrowheads="1" noChangeShapeType="1" noTextEdit="1"/>
              </p:cNvSpPr>
              <p:nvPr/>
            </p:nvSpPr>
            <p:spPr>
              <a:xfrm>
                <a:off x="198384" y="5225143"/>
                <a:ext cx="11897046" cy="1200329"/>
              </a:xfrm>
              <a:prstGeom prst="rect">
                <a:avLst/>
              </a:prstGeom>
              <a:blipFill rotWithShape="0">
                <a:blip r:embed="rId4"/>
                <a:stretch>
                  <a:fillRect l="-461" t="-2538" b="-7614"/>
                </a:stretch>
              </a:blipFill>
              <a:ln>
                <a:noFill/>
              </a:ln>
            </p:spPr>
            <p:txBody>
              <a:bodyPr/>
              <a:lstStyle/>
              <a:p>
                <a:r>
                  <a:rPr lang="ja-JP" altLang="en-US">
                    <a:noFill/>
                  </a:rPr>
                  <a:t> </a:t>
                </a:r>
              </a:p>
            </p:txBody>
          </p:sp>
        </mc:Fallback>
      </mc:AlternateContent>
    </p:spTree>
    <p:extLst>
      <p:ext uri="{BB962C8B-B14F-4D97-AF65-F5344CB8AC3E}">
        <p14:creationId xmlns:p14="http://schemas.microsoft.com/office/powerpoint/2010/main" val="771964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grpSp>
        <p:nvGrpSpPr>
          <p:cNvPr id="4" name="グループ化 3"/>
          <p:cNvGrpSpPr/>
          <p:nvPr/>
        </p:nvGrpSpPr>
        <p:grpSpPr>
          <a:xfrm>
            <a:off x="2195335" y="1863943"/>
            <a:ext cx="6225657" cy="4994057"/>
            <a:chOff x="505095" y="1444171"/>
            <a:chExt cx="5686700" cy="4854190"/>
          </a:xfrm>
        </p:grpSpPr>
        <p:pic>
          <p:nvPicPr>
            <p:cNvPr id="5" name="図 4" descr="C:\Users\kk515go\source\repos\図\振幅比.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3663" y="1444171"/>
              <a:ext cx="5188132" cy="2991802"/>
            </a:xfrm>
            <a:prstGeom prst="rect">
              <a:avLst/>
            </a:prstGeom>
            <a:noFill/>
            <a:ln>
              <a:noFill/>
            </a:ln>
          </p:spPr>
        </p:pic>
        <p:pic>
          <p:nvPicPr>
            <p:cNvPr id="6" name="図 5"/>
            <p:cNvPicPr>
              <a:picLocks noChangeAspect="1"/>
            </p:cNvPicPr>
            <p:nvPr/>
          </p:nvPicPr>
          <p:blipFill>
            <a:blip r:embed="rId3"/>
            <a:stretch>
              <a:fillRect/>
            </a:stretch>
          </p:blipFill>
          <p:spPr>
            <a:xfrm>
              <a:off x="505095" y="4997964"/>
              <a:ext cx="5402063" cy="1300397"/>
            </a:xfrm>
            <a:prstGeom prst="rect">
              <a:avLst/>
            </a:prstGeom>
          </p:spPr>
        </p:pic>
      </p:grpSp>
    </p:spTree>
    <p:extLst>
      <p:ext uri="{BB962C8B-B14F-4D97-AF65-F5344CB8AC3E}">
        <p14:creationId xmlns:p14="http://schemas.microsoft.com/office/powerpoint/2010/main" val="31620279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グループ化 126"/>
          <p:cNvGrpSpPr/>
          <p:nvPr/>
        </p:nvGrpSpPr>
        <p:grpSpPr>
          <a:xfrm rot="21379924">
            <a:off x="1164534" y="3858679"/>
            <a:ext cx="780939" cy="844208"/>
            <a:chOff x="2731856" y="3273395"/>
            <a:chExt cx="1635529" cy="1737584"/>
          </a:xfrm>
        </p:grpSpPr>
        <p:grpSp>
          <p:nvGrpSpPr>
            <p:cNvPr id="119" name="グループ化 118"/>
            <p:cNvGrpSpPr/>
            <p:nvPr/>
          </p:nvGrpSpPr>
          <p:grpSpPr>
            <a:xfrm rot="5636976">
              <a:off x="2981104" y="3024147"/>
              <a:ext cx="1137033" cy="1635529"/>
              <a:chOff x="1045029" y="3250151"/>
              <a:chExt cx="2926080" cy="2508090"/>
            </a:xfrm>
          </p:grpSpPr>
          <p:sp>
            <p:nvSpPr>
              <p:cNvPr id="123" name="フリーフォーム 12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6" name="フリーフォーム 125"/>
            <p:cNvSpPr/>
            <p:nvPr/>
          </p:nvSpPr>
          <p:spPr>
            <a:xfrm rot="5721557">
              <a:off x="3576587" y="4317838"/>
              <a:ext cx="568517" cy="81776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a:xfrm>
            <a:off x="717529" y="52210"/>
            <a:ext cx="10515600" cy="1325563"/>
          </a:xfrm>
          <a:solidFill>
            <a:schemeClr val="bg1">
              <a:lumMod val="95000"/>
            </a:schemeClr>
          </a:solidFill>
        </p:spPr>
        <p:txBody>
          <a:bodyPr/>
          <a:lstStyle/>
          <a:p>
            <a:pPr algn="ctr"/>
            <a:r>
              <a:rPr kumimoji="1" lang="ja-JP" altLang="en-US" dirty="0"/>
              <a:t>高次高調波の発生原理</a:t>
            </a:r>
            <a:r>
              <a:rPr kumimoji="1" lang="en-US" altLang="ja-JP" dirty="0"/>
              <a:t>[1]</a:t>
            </a:r>
            <a:endParaRPr kumimoji="1" lang="ja-JP" altLang="en-US" dirty="0"/>
          </a:p>
        </p:txBody>
      </p:sp>
      <p:sp>
        <p:nvSpPr>
          <p:cNvPr id="3" name="コンテンツ プレースホルダー 2"/>
          <p:cNvSpPr>
            <a:spLocks noGrp="1"/>
          </p:cNvSpPr>
          <p:nvPr>
            <p:ph idx="1"/>
          </p:nvPr>
        </p:nvSpPr>
        <p:spPr>
          <a:xfrm>
            <a:off x="815342" y="1171474"/>
            <a:ext cx="2659380" cy="567055"/>
          </a:xfrm>
        </p:spPr>
        <p:txBody>
          <a:bodyPr/>
          <a:lstStyle/>
          <a:p>
            <a:pPr marL="0" indent="0">
              <a:buNone/>
            </a:pPr>
            <a:r>
              <a:rPr kumimoji="1" lang="ja-JP" altLang="en-US" dirty="0"/>
              <a:t>・</a:t>
            </a:r>
            <a:r>
              <a:rPr kumimoji="1" lang="en-US" altLang="ja-JP" dirty="0"/>
              <a:t>3step-model[1]</a:t>
            </a:r>
            <a:endParaRPr kumimoji="1" lang="ja-JP" altLang="en-US" dirty="0"/>
          </a:p>
        </p:txBody>
      </p:sp>
      <p:sp>
        <p:nvSpPr>
          <p:cNvPr id="4" name="テキスト ボックス 3"/>
          <p:cNvSpPr txBox="1"/>
          <p:nvPr/>
        </p:nvSpPr>
        <p:spPr>
          <a:xfrm>
            <a:off x="870070" y="5600700"/>
            <a:ext cx="1992853" cy="369332"/>
          </a:xfrm>
          <a:prstGeom prst="rect">
            <a:avLst/>
          </a:prstGeom>
          <a:noFill/>
        </p:spPr>
        <p:txBody>
          <a:bodyPr wrap="none" rtlCol="0">
            <a:spAutoFit/>
          </a:bodyPr>
          <a:lstStyle/>
          <a:p>
            <a:r>
              <a:rPr kumimoji="1" lang="en-US" altLang="ja-JP" dirty="0"/>
              <a:t>b.</a:t>
            </a:r>
            <a:r>
              <a:rPr kumimoji="1" lang="ja-JP" altLang="en-US" dirty="0"/>
              <a:t>トンネルイオン化</a:t>
            </a:r>
          </a:p>
        </p:txBody>
      </p:sp>
      <p:sp>
        <p:nvSpPr>
          <p:cNvPr id="5" name="テキスト ボックス 4"/>
          <p:cNvSpPr txBox="1"/>
          <p:nvPr/>
        </p:nvSpPr>
        <p:spPr>
          <a:xfrm>
            <a:off x="8896487" y="5560022"/>
            <a:ext cx="2210862" cy="369332"/>
          </a:xfrm>
          <a:prstGeom prst="rect">
            <a:avLst/>
          </a:prstGeom>
          <a:noFill/>
        </p:spPr>
        <p:txBody>
          <a:bodyPr wrap="none" rtlCol="0">
            <a:spAutoFit/>
          </a:bodyPr>
          <a:lstStyle/>
          <a:p>
            <a:r>
              <a:rPr lang="en-US" altLang="ja-JP" dirty="0"/>
              <a:t>d.</a:t>
            </a:r>
            <a:r>
              <a:rPr kumimoji="1" lang="ja-JP" altLang="en-US" dirty="0"/>
              <a:t>高次高調波の発生</a:t>
            </a:r>
          </a:p>
        </p:txBody>
      </p:sp>
      <p:sp>
        <p:nvSpPr>
          <p:cNvPr id="6" name="テキスト ボックス 5"/>
          <p:cNvSpPr txBox="1"/>
          <p:nvPr/>
        </p:nvSpPr>
        <p:spPr>
          <a:xfrm>
            <a:off x="5305196" y="5557444"/>
            <a:ext cx="1032655" cy="369332"/>
          </a:xfrm>
          <a:prstGeom prst="rect">
            <a:avLst/>
          </a:prstGeom>
          <a:noFill/>
        </p:spPr>
        <p:txBody>
          <a:bodyPr wrap="none" rtlCol="0">
            <a:spAutoFit/>
          </a:bodyPr>
          <a:lstStyle/>
          <a:p>
            <a:r>
              <a:rPr lang="en-US" altLang="ja-JP" dirty="0"/>
              <a:t>c.</a:t>
            </a:r>
            <a:r>
              <a:rPr lang="ja-JP" altLang="en-US" dirty="0"/>
              <a:t>再衝突</a:t>
            </a:r>
            <a:endParaRPr kumimoji="1" lang="ja-JP" altLang="en-US" dirty="0"/>
          </a:p>
        </p:txBody>
      </p:sp>
      <p:sp>
        <p:nvSpPr>
          <p:cNvPr id="7" name="円/楕円 6"/>
          <p:cNvSpPr/>
          <p:nvPr/>
        </p:nvSpPr>
        <p:spPr>
          <a:xfrm>
            <a:off x="4512353" y="2001629"/>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10"/>
          <p:cNvSpPr/>
          <p:nvPr/>
        </p:nvSpPr>
        <p:spPr>
          <a:xfrm>
            <a:off x="4863235" y="1632550"/>
            <a:ext cx="1657350" cy="1295400"/>
          </a:xfrm>
          <a:custGeom>
            <a:avLst/>
            <a:gdLst>
              <a:gd name="connsiteX0" fmla="*/ 0 w 1657350"/>
              <a:gd name="connsiteY0" fmla="*/ 1295400 h 1295400"/>
              <a:gd name="connsiteX1" fmla="*/ 28575 w 1657350"/>
              <a:gd name="connsiteY1" fmla="*/ 752475 h 1295400"/>
              <a:gd name="connsiteX2" fmla="*/ 114300 w 1657350"/>
              <a:gd name="connsiteY2" fmla="*/ 352425 h 1295400"/>
              <a:gd name="connsiteX3" fmla="*/ 447675 w 1657350"/>
              <a:gd name="connsiteY3" fmla="*/ 85725 h 1295400"/>
              <a:gd name="connsiteX4" fmla="*/ 1657350 w 1657350"/>
              <a:gd name="connsiteY4" fmla="*/ 0 h 129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50" h="1295400">
                <a:moveTo>
                  <a:pt x="0" y="1295400"/>
                </a:moveTo>
                <a:cubicBezTo>
                  <a:pt x="4762" y="1102518"/>
                  <a:pt x="9525" y="909637"/>
                  <a:pt x="28575" y="752475"/>
                </a:cubicBezTo>
                <a:cubicBezTo>
                  <a:pt x="47625" y="595313"/>
                  <a:pt x="44450" y="463550"/>
                  <a:pt x="114300" y="352425"/>
                </a:cubicBezTo>
                <a:cubicBezTo>
                  <a:pt x="184150" y="241300"/>
                  <a:pt x="190500" y="144462"/>
                  <a:pt x="447675" y="85725"/>
                </a:cubicBezTo>
                <a:cubicBezTo>
                  <a:pt x="704850" y="26988"/>
                  <a:pt x="1181100" y="13494"/>
                  <a:pt x="165735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 name="円/楕円 13"/>
          <p:cNvSpPr/>
          <p:nvPr/>
        </p:nvSpPr>
        <p:spPr>
          <a:xfrm>
            <a:off x="1428752" y="4303685"/>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p:nvSpPr>
        <p:spPr>
          <a:xfrm>
            <a:off x="1779634" y="4233445"/>
            <a:ext cx="803184" cy="1028749"/>
          </a:xfrm>
          <a:custGeom>
            <a:avLst/>
            <a:gdLst>
              <a:gd name="connsiteX0" fmla="*/ 22134 w 803184"/>
              <a:gd name="connsiteY0" fmla="*/ 1009699 h 1028749"/>
              <a:gd name="connsiteX1" fmla="*/ 3084 w 803184"/>
              <a:gd name="connsiteY1" fmla="*/ 314374 h 1028749"/>
              <a:gd name="connsiteX2" fmla="*/ 79284 w 803184"/>
              <a:gd name="connsiteY2" fmla="*/ 49 h 1028749"/>
              <a:gd name="connsiteX3" fmla="*/ 422184 w 803184"/>
              <a:gd name="connsiteY3" fmla="*/ 333424 h 1028749"/>
              <a:gd name="connsiteX4" fmla="*/ 803184 w 803184"/>
              <a:gd name="connsiteY4" fmla="*/ 1028749 h 102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184" h="1028749">
                <a:moveTo>
                  <a:pt x="22134" y="1009699"/>
                </a:moveTo>
                <a:cubicBezTo>
                  <a:pt x="7846" y="746174"/>
                  <a:pt x="-6441" y="482649"/>
                  <a:pt x="3084" y="314374"/>
                </a:cubicBezTo>
                <a:cubicBezTo>
                  <a:pt x="12609" y="146099"/>
                  <a:pt x="9434" y="-3126"/>
                  <a:pt x="79284" y="49"/>
                </a:cubicBezTo>
                <a:cubicBezTo>
                  <a:pt x="149134" y="3224"/>
                  <a:pt x="301534" y="161974"/>
                  <a:pt x="422184" y="333424"/>
                </a:cubicBezTo>
                <a:cubicBezTo>
                  <a:pt x="542834" y="504874"/>
                  <a:pt x="673009" y="766811"/>
                  <a:pt x="803184" y="102874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17" name="直線矢印コネクタ 16"/>
          <p:cNvCxnSpPr>
            <a:stCxn id="14" idx="6"/>
          </p:cNvCxnSpPr>
          <p:nvPr/>
        </p:nvCxnSpPr>
        <p:spPr>
          <a:xfrm>
            <a:off x="1638302" y="4417985"/>
            <a:ext cx="6667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1894979" y="3655871"/>
            <a:ext cx="2670924" cy="369332"/>
          </a:xfrm>
          <a:prstGeom prst="rect">
            <a:avLst/>
          </a:prstGeom>
          <a:noFill/>
        </p:spPr>
        <p:txBody>
          <a:bodyPr wrap="none" rtlCol="0">
            <a:spAutoFit/>
          </a:bodyPr>
          <a:lstStyle/>
          <a:p>
            <a:r>
              <a:rPr kumimoji="1" lang="ja-JP" altLang="en-US" dirty="0"/>
              <a:t>レーザー電場の振動方向</a:t>
            </a:r>
          </a:p>
        </p:txBody>
      </p:sp>
      <p:sp>
        <p:nvSpPr>
          <p:cNvPr id="25" name="円/楕円 24"/>
          <p:cNvSpPr/>
          <p:nvPr/>
        </p:nvSpPr>
        <p:spPr>
          <a:xfrm>
            <a:off x="5697561" y="4284787"/>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25"/>
          <p:cNvSpPr/>
          <p:nvPr/>
        </p:nvSpPr>
        <p:spPr>
          <a:xfrm>
            <a:off x="5172145" y="4229203"/>
            <a:ext cx="803184" cy="1028749"/>
          </a:xfrm>
          <a:custGeom>
            <a:avLst/>
            <a:gdLst>
              <a:gd name="connsiteX0" fmla="*/ 22134 w 803184"/>
              <a:gd name="connsiteY0" fmla="*/ 1009699 h 1028749"/>
              <a:gd name="connsiteX1" fmla="*/ 3084 w 803184"/>
              <a:gd name="connsiteY1" fmla="*/ 314374 h 1028749"/>
              <a:gd name="connsiteX2" fmla="*/ 79284 w 803184"/>
              <a:gd name="connsiteY2" fmla="*/ 49 h 1028749"/>
              <a:gd name="connsiteX3" fmla="*/ 422184 w 803184"/>
              <a:gd name="connsiteY3" fmla="*/ 333424 h 1028749"/>
              <a:gd name="connsiteX4" fmla="*/ 803184 w 803184"/>
              <a:gd name="connsiteY4" fmla="*/ 1028749 h 102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184" h="1028749">
                <a:moveTo>
                  <a:pt x="22134" y="1009699"/>
                </a:moveTo>
                <a:cubicBezTo>
                  <a:pt x="7846" y="746174"/>
                  <a:pt x="-6441" y="482649"/>
                  <a:pt x="3084" y="314374"/>
                </a:cubicBezTo>
                <a:cubicBezTo>
                  <a:pt x="12609" y="146099"/>
                  <a:pt x="9434" y="-3126"/>
                  <a:pt x="79284" y="49"/>
                </a:cubicBezTo>
                <a:cubicBezTo>
                  <a:pt x="149134" y="3224"/>
                  <a:pt x="301534" y="161974"/>
                  <a:pt x="422184" y="333424"/>
                </a:cubicBezTo>
                <a:cubicBezTo>
                  <a:pt x="542834" y="504874"/>
                  <a:pt x="673009" y="766811"/>
                  <a:pt x="803184" y="102874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27" name="直線矢印コネクタ 26"/>
          <p:cNvCxnSpPr/>
          <p:nvPr/>
        </p:nvCxnSpPr>
        <p:spPr>
          <a:xfrm flipH="1">
            <a:off x="5006112" y="4399087"/>
            <a:ext cx="6857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円/楕円 33"/>
          <p:cNvSpPr/>
          <p:nvPr/>
        </p:nvSpPr>
        <p:spPr>
          <a:xfrm>
            <a:off x="9436191" y="3695721"/>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リーフォーム 34"/>
          <p:cNvSpPr/>
          <p:nvPr/>
        </p:nvSpPr>
        <p:spPr>
          <a:xfrm>
            <a:off x="9787073" y="3625481"/>
            <a:ext cx="803184" cy="1028749"/>
          </a:xfrm>
          <a:custGeom>
            <a:avLst/>
            <a:gdLst>
              <a:gd name="connsiteX0" fmla="*/ 22134 w 803184"/>
              <a:gd name="connsiteY0" fmla="*/ 1009699 h 1028749"/>
              <a:gd name="connsiteX1" fmla="*/ 3084 w 803184"/>
              <a:gd name="connsiteY1" fmla="*/ 314374 h 1028749"/>
              <a:gd name="connsiteX2" fmla="*/ 79284 w 803184"/>
              <a:gd name="connsiteY2" fmla="*/ 49 h 1028749"/>
              <a:gd name="connsiteX3" fmla="*/ 422184 w 803184"/>
              <a:gd name="connsiteY3" fmla="*/ 333424 h 1028749"/>
              <a:gd name="connsiteX4" fmla="*/ 803184 w 803184"/>
              <a:gd name="connsiteY4" fmla="*/ 1028749 h 102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184" h="1028749">
                <a:moveTo>
                  <a:pt x="22134" y="1009699"/>
                </a:moveTo>
                <a:cubicBezTo>
                  <a:pt x="7846" y="746174"/>
                  <a:pt x="-6441" y="482649"/>
                  <a:pt x="3084" y="314374"/>
                </a:cubicBezTo>
                <a:cubicBezTo>
                  <a:pt x="12609" y="146099"/>
                  <a:pt x="9434" y="-3126"/>
                  <a:pt x="79284" y="49"/>
                </a:cubicBezTo>
                <a:cubicBezTo>
                  <a:pt x="149134" y="3224"/>
                  <a:pt x="301534" y="161974"/>
                  <a:pt x="422184" y="333424"/>
                </a:cubicBezTo>
                <a:cubicBezTo>
                  <a:pt x="542834" y="504874"/>
                  <a:pt x="673009" y="766811"/>
                  <a:pt x="803184" y="102874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68" name="グループ化 67"/>
          <p:cNvGrpSpPr/>
          <p:nvPr/>
        </p:nvGrpSpPr>
        <p:grpSpPr>
          <a:xfrm rot="20185761">
            <a:off x="9638684" y="3230736"/>
            <a:ext cx="1239384" cy="223292"/>
            <a:chOff x="1063536" y="2886206"/>
            <a:chExt cx="2860773" cy="765515"/>
          </a:xfrm>
        </p:grpSpPr>
        <p:grpSp>
          <p:nvGrpSpPr>
            <p:cNvPr id="70" name="グループ化 69"/>
            <p:cNvGrpSpPr/>
            <p:nvPr/>
          </p:nvGrpSpPr>
          <p:grpSpPr>
            <a:xfrm>
              <a:off x="2493921" y="2917111"/>
              <a:ext cx="1430388" cy="734610"/>
              <a:chOff x="1045023" y="3258604"/>
              <a:chExt cx="4291162" cy="1247441"/>
            </a:xfrm>
          </p:grpSpPr>
          <p:grpSp>
            <p:nvGrpSpPr>
              <p:cNvPr id="81" name="グループ化 80"/>
              <p:cNvGrpSpPr/>
              <p:nvPr/>
            </p:nvGrpSpPr>
            <p:grpSpPr>
              <a:xfrm>
                <a:off x="1045023" y="3258604"/>
                <a:ext cx="1430391" cy="1217601"/>
                <a:chOff x="1045017" y="3267444"/>
                <a:chExt cx="2926092" cy="2490797"/>
              </a:xfrm>
            </p:grpSpPr>
            <p:sp>
              <p:nvSpPr>
                <p:cNvPr id="88" name="フリーフォーム 87"/>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フリーフォーム 8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p:nvGrpSpPr>
            <p:grpSpPr>
              <a:xfrm>
                <a:off x="2475412" y="3269394"/>
                <a:ext cx="1430388" cy="1220806"/>
                <a:chOff x="1045023" y="3260888"/>
                <a:chExt cx="2926086" cy="2497353"/>
              </a:xfrm>
            </p:grpSpPr>
            <p:sp>
              <p:nvSpPr>
                <p:cNvPr id="86" name="フリーフォーム 85"/>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フリーフォーム 8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3" name="グループ化 82"/>
              <p:cNvGrpSpPr/>
              <p:nvPr/>
            </p:nvGrpSpPr>
            <p:grpSpPr>
              <a:xfrm>
                <a:off x="3905800" y="3279990"/>
                <a:ext cx="1430385" cy="1226055"/>
                <a:chOff x="1045029" y="3250151"/>
                <a:chExt cx="2926080" cy="2508090"/>
              </a:xfrm>
            </p:grpSpPr>
            <p:sp>
              <p:nvSpPr>
                <p:cNvPr id="84" name="フリーフォーム 8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1" name="グループ化 70"/>
            <p:cNvGrpSpPr/>
            <p:nvPr/>
          </p:nvGrpSpPr>
          <p:grpSpPr>
            <a:xfrm>
              <a:off x="1063536" y="2886206"/>
              <a:ext cx="1430386" cy="739588"/>
              <a:chOff x="1045029" y="3250151"/>
              <a:chExt cx="4291156" cy="1255894"/>
            </a:xfrm>
          </p:grpSpPr>
          <p:grpSp>
            <p:nvGrpSpPr>
              <p:cNvPr id="72" name="グループ化 71"/>
              <p:cNvGrpSpPr/>
              <p:nvPr/>
            </p:nvGrpSpPr>
            <p:grpSpPr>
              <a:xfrm>
                <a:off x="1045029" y="3250151"/>
                <a:ext cx="1430385" cy="1226055"/>
                <a:chOff x="1045029" y="3250151"/>
                <a:chExt cx="2926080" cy="2508090"/>
              </a:xfrm>
            </p:grpSpPr>
            <p:sp>
              <p:nvSpPr>
                <p:cNvPr id="79" name="フリーフォーム 78"/>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フリーフォーム 7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p:cNvGrpSpPr/>
              <p:nvPr/>
            </p:nvGrpSpPr>
            <p:grpSpPr>
              <a:xfrm>
                <a:off x="2475412" y="3267465"/>
                <a:ext cx="1430388" cy="1222737"/>
                <a:chOff x="1045023" y="3256939"/>
                <a:chExt cx="2926086" cy="2501302"/>
              </a:xfrm>
            </p:grpSpPr>
            <p:sp>
              <p:nvSpPr>
                <p:cNvPr id="77" name="フリーフォーム 76"/>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フリーフォーム 7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p:nvGrpSpPr>
            <p:grpSpPr>
              <a:xfrm>
                <a:off x="3905800" y="3279990"/>
                <a:ext cx="1430385" cy="1226055"/>
                <a:chOff x="1045029" y="3250151"/>
                <a:chExt cx="2926080" cy="2508090"/>
              </a:xfrm>
            </p:grpSpPr>
            <p:sp>
              <p:nvSpPr>
                <p:cNvPr id="75" name="フリーフォーム 7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128" name="グループ化 127"/>
          <p:cNvGrpSpPr/>
          <p:nvPr/>
        </p:nvGrpSpPr>
        <p:grpSpPr>
          <a:xfrm>
            <a:off x="5026591" y="4137457"/>
            <a:ext cx="780939" cy="844208"/>
            <a:chOff x="2731856" y="3273395"/>
            <a:chExt cx="1635529" cy="1737584"/>
          </a:xfrm>
        </p:grpSpPr>
        <p:grpSp>
          <p:nvGrpSpPr>
            <p:cNvPr id="129" name="グループ化 128"/>
            <p:cNvGrpSpPr/>
            <p:nvPr/>
          </p:nvGrpSpPr>
          <p:grpSpPr>
            <a:xfrm rot="5636976">
              <a:off x="2981104" y="3024147"/>
              <a:ext cx="1137033" cy="1635529"/>
              <a:chOff x="1045029" y="3250151"/>
              <a:chExt cx="2926080" cy="2508090"/>
            </a:xfrm>
          </p:grpSpPr>
          <p:sp>
            <p:nvSpPr>
              <p:cNvPr id="131" name="フリーフォーム 130"/>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フリーフォーム 13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0" name="フリーフォーム 129"/>
            <p:cNvSpPr/>
            <p:nvPr/>
          </p:nvSpPr>
          <p:spPr>
            <a:xfrm rot="5721557">
              <a:off x="3576587" y="4317838"/>
              <a:ext cx="568517" cy="81776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3" name="テキスト ボックス 132"/>
          <p:cNvSpPr txBox="1"/>
          <p:nvPr/>
        </p:nvSpPr>
        <p:spPr>
          <a:xfrm>
            <a:off x="4225079" y="2960804"/>
            <a:ext cx="1276311" cy="369332"/>
          </a:xfrm>
          <a:prstGeom prst="rect">
            <a:avLst/>
          </a:prstGeom>
          <a:noFill/>
        </p:spPr>
        <p:txBody>
          <a:bodyPr wrap="none" rtlCol="0">
            <a:spAutoFit/>
          </a:bodyPr>
          <a:lstStyle/>
          <a:p>
            <a:r>
              <a:rPr lang="en-US" altLang="ja-JP" dirty="0"/>
              <a:t>a.</a:t>
            </a:r>
            <a:r>
              <a:rPr lang="ja-JP" altLang="en-US" dirty="0"/>
              <a:t>初期状態</a:t>
            </a:r>
            <a:endParaRPr kumimoji="1" lang="ja-JP" altLang="en-US" dirty="0"/>
          </a:p>
        </p:txBody>
      </p:sp>
      <p:cxnSp>
        <p:nvCxnSpPr>
          <p:cNvPr id="136" name="直線コネクタ 135"/>
          <p:cNvCxnSpPr>
            <a:endCxn id="20" idx="2"/>
          </p:cNvCxnSpPr>
          <p:nvPr/>
        </p:nvCxnSpPr>
        <p:spPr>
          <a:xfrm flipV="1">
            <a:off x="1983620" y="4025203"/>
            <a:ext cx="1246821" cy="392784"/>
          </a:xfrm>
          <a:prstGeom prst="line">
            <a:avLst/>
          </a:prstGeom>
        </p:spPr>
        <p:style>
          <a:lnRef idx="1">
            <a:schemeClr val="dk1"/>
          </a:lnRef>
          <a:fillRef idx="0">
            <a:schemeClr val="dk1"/>
          </a:fillRef>
          <a:effectRef idx="0">
            <a:schemeClr val="dk1"/>
          </a:effectRef>
          <a:fontRef idx="minor">
            <a:schemeClr val="tx1"/>
          </a:fontRef>
        </p:style>
      </p:cxnSp>
      <p:sp>
        <p:nvSpPr>
          <p:cNvPr id="140" name="テキスト ボックス 139"/>
          <p:cNvSpPr txBox="1"/>
          <p:nvPr/>
        </p:nvSpPr>
        <p:spPr>
          <a:xfrm>
            <a:off x="4563477" y="3413521"/>
            <a:ext cx="2670924" cy="369332"/>
          </a:xfrm>
          <a:prstGeom prst="rect">
            <a:avLst/>
          </a:prstGeom>
          <a:noFill/>
        </p:spPr>
        <p:txBody>
          <a:bodyPr wrap="none" rtlCol="0">
            <a:spAutoFit/>
          </a:bodyPr>
          <a:lstStyle/>
          <a:p>
            <a:r>
              <a:rPr kumimoji="1" lang="ja-JP" altLang="en-US" dirty="0"/>
              <a:t>レーザー電場の振動方向</a:t>
            </a:r>
          </a:p>
        </p:txBody>
      </p:sp>
      <p:cxnSp>
        <p:nvCxnSpPr>
          <p:cNvPr id="141" name="直線コネクタ 140"/>
          <p:cNvCxnSpPr>
            <a:endCxn id="140" idx="2"/>
          </p:cNvCxnSpPr>
          <p:nvPr/>
        </p:nvCxnSpPr>
        <p:spPr>
          <a:xfrm flipV="1">
            <a:off x="5267360" y="3782853"/>
            <a:ext cx="631579" cy="602927"/>
          </a:xfrm>
          <a:prstGeom prst="line">
            <a:avLst/>
          </a:prstGeom>
        </p:spPr>
        <p:style>
          <a:lnRef idx="1">
            <a:schemeClr val="dk1"/>
          </a:lnRef>
          <a:fillRef idx="0">
            <a:schemeClr val="dk1"/>
          </a:fillRef>
          <a:effectRef idx="0">
            <a:schemeClr val="dk1"/>
          </a:effectRef>
          <a:fontRef idx="minor">
            <a:schemeClr val="tx1"/>
          </a:fontRef>
        </p:style>
      </p:cxnSp>
      <p:sp>
        <p:nvSpPr>
          <p:cNvPr id="142" name="テキスト ボックス 141"/>
          <p:cNvSpPr txBox="1"/>
          <p:nvPr/>
        </p:nvSpPr>
        <p:spPr>
          <a:xfrm>
            <a:off x="3419832" y="2178022"/>
            <a:ext cx="646331" cy="369332"/>
          </a:xfrm>
          <a:prstGeom prst="rect">
            <a:avLst/>
          </a:prstGeom>
          <a:noFill/>
        </p:spPr>
        <p:txBody>
          <a:bodyPr wrap="none" rtlCol="0">
            <a:spAutoFit/>
          </a:bodyPr>
          <a:lstStyle/>
          <a:p>
            <a:r>
              <a:rPr lang="ja-JP" altLang="en-US" dirty="0"/>
              <a:t>電子</a:t>
            </a:r>
            <a:endParaRPr kumimoji="1" lang="ja-JP" altLang="en-US" sz="1400" dirty="0"/>
          </a:p>
        </p:txBody>
      </p:sp>
      <p:sp>
        <p:nvSpPr>
          <p:cNvPr id="143" name="テキスト ボックス 142"/>
          <p:cNvSpPr txBox="1"/>
          <p:nvPr/>
        </p:nvSpPr>
        <p:spPr>
          <a:xfrm>
            <a:off x="5417060" y="2198690"/>
            <a:ext cx="2972289" cy="369332"/>
          </a:xfrm>
          <a:prstGeom prst="rect">
            <a:avLst/>
          </a:prstGeom>
          <a:noFill/>
        </p:spPr>
        <p:txBody>
          <a:bodyPr wrap="none" rtlCol="0">
            <a:spAutoFit/>
          </a:bodyPr>
          <a:lstStyle/>
          <a:p>
            <a:r>
              <a:rPr lang="ja-JP" altLang="en-US" dirty="0"/>
              <a:t>電子を束縛するポテンシャル</a:t>
            </a:r>
            <a:endParaRPr kumimoji="1" lang="ja-JP" altLang="en-US" dirty="0"/>
          </a:p>
        </p:txBody>
      </p:sp>
      <p:cxnSp>
        <p:nvCxnSpPr>
          <p:cNvPr id="145" name="直線コネクタ 144"/>
          <p:cNvCxnSpPr>
            <a:stCxn id="142" idx="3"/>
            <a:endCxn id="7" idx="2"/>
          </p:cNvCxnSpPr>
          <p:nvPr/>
        </p:nvCxnSpPr>
        <p:spPr>
          <a:xfrm flipV="1">
            <a:off x="4066163" y="2115929"/>
            <a:ext cx="446190" cy="246759"/>
          </a:xfrm>
          <a:prstGeom prst="line">
            <a:avLst/>
          </a:prstGeom>
        </p:spPr>
        <p:style>
          <a:lnRef idx="1">
            <a:schemeClr val="dk1"/>
          </a:lnRef>
          <a:fillRef idx="0">
            <a:schemeClr val="dk1"/>
          </a:fillRef>
          <a:effectRef idx="0">
            <a:schemeClr val="dk1"/>
          </a:effectRef>
          <a:fontRef idx="minor">
            <a:schemeClr val="tx1"/>
          </a:fontRef>
        </p:style>
      </p:cxnSp>
      <p:cxnSp>
        <p:nvCxnSpPr>
          <p:cNvPr id="148" name="直線コネクタ 147"/>
          <p:cNvCxnSpPr>
            <a:stCxn id="143" idx="1"/>
            <a:endCxn id="11" idx="2"/>
          </p:cNvCxnSpPr>
          <p:nvPr/>
        </p:nvCxnSpPr>
        <p:spPr>
          <a:xfrm flipH="1" flipV="1">
            <a:off x="4977535" y="1984975"/>
            <a:ext cx="439525" cy="398381"/>
          </a:xfrm>
          <a:prstGeom prst="line">
            <a:avLst/>
          </a:prstGeom>
        </p:spPr>
        <p:style>
          <a:lnRef idx="1">
            <a:schemeClr val="dk1"/>
          </a:lnRef>
          <a:fillRef idx="0">
            <a:schemeClr val="dk1"/>
          </a:fillRef>
          <a:effectRef idx="0">
            <a:schemeClr val="dk1"/>
          </a:effectRef>
          <a:fontRef idx="minor">
            <a:schemeClr val="tx1"/>
          </a:fontRef>
        </p:style>
      </p:cxnSp>
      <p:cxnSp>
        <p:nvCxnSpPr>
          <p:cNvPr id="150" name="直線コネクタ 149"/>
          <p:cNvCxnSpPr/>
          <p:nvPr/>
        </p:nvCxnSpPr>
        <p:spPr>
          <a:xfrm flipH="1">
            <a:off x="1690993" y="3392646"/>
            <a:ext cx="157861" cy="492303"/>
          </a:xfrm>
          <a:prstGeom prst="line">
            <a:avLst/>
          </a:prstGeom>
        </p:spPr>
        <p:style>
          <a:lnRef idx="1">
            <a:schemeClr val="dk1"/>
          </a:lnRef>
          <a:fillRef idx="0">
            <a:schemeClr val="dk1"/>
          </a:fillRef>
          <a:effectRef idx="0">
            <a:schemeClr val="dk1"/>
          </a:effectRef>
          <a:fontRef idx="minor">
            <a:schemeClr val="tx1"/>
          </a:fontRef>
        </p:style>
      </p:cxnSp>
      <p:sp>
        <p:nvSpPr>
          <p:cNvPr id="151" name="テキスト ボックス 150"/>
          <p:cNvSpPr txBox="1"/>
          <p:nvPr/>
        </p:nvSpPr>
        <p:spPr>
          <a:xfrm>
            <a:off x="1638302" y="3100394"/>
            <a:ext cx="1516762" cy="369332"/>
          </a:xfrm>
          <a:prstGeom prst="rect">
            <a:avLst/>
          </a:prstGeom>
          <a:noFill/>
        </p:spPr>
        <p:txBody>
          <a:bodyPr wrap="none" rtlCol="0">
            <a:spAutoFit/>
          </a:bodyPr>
          <a:lstStyle/>
          <a:p>
            <a:r>
              <a:rPr kumimoji="1" lang="ja-JP" altLang="en-US" dirty="0"/>
              <a:t>レーザー電場</a:t>
            </a:r>
          </a:p>
        </p:txBody>
      </p:sp>
      <p:sp>
        <p:nvSpPr>
          <p:cNvPr id="152" name="テキスト ボックス 151"/>
          <p:cNvSpPr txBox="1"/>
          <p:nvPr/>
        </p:nvSpPr>
        <p:spPr>
          <a:xfrm>
            <a:off x="9128919" y="2460886"/>
            <a:ext cx="1338828" cy="369332"/>
          </a:xfrm>
          <a:prstGeom prst="rect">
            <a:avLst/>
          </a:prstGeom>
          <a:noFill/>
        </p:spPr>
        <p:txBody>
          <a:bodyPr wrap="none" rtlCol="0">
            <a:spAutoFit/>
          </a:bodyPr>
          <a:lstStyle/>
          <a:p>
            <a:r>
              <a:rPr kumimoji="1" lang="ja-JP" altLang="en-US" dirty="0"/>
              <a:t>高次高調波</a:t>
            </a:r>
          </a:p>
        </p:txBody>
      </p:sp>
      <p:cxnSp>
        <p:nvCxnSpPr>
          <p:cNvPr id="154" name="直線コネクタ 153"/>
          <p:cNvCxnSpPr>
            <a:stCxn id="152" idx="2"/>
            <a:endCxn id="75" idx="1"/>
          </p:cNvCxnSpPr>
          <p:nvPr/>
        </p:nvCxnSpPr>
        <p:spPr>
          <a:xfrm>
            <a:off x="9798333" y="2830218"/>
            <a:ext cx="275451" cy="47648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01090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51460"/>
            <a:ext cx="10515600" cy="1325563"/>
          </a:xfrm>
          <a:solidFill>
            <a:schemeClr val="bg1">
              <a:lumMod val="95000"/>
            </a:schemeClr>
          </a:solidFill>
        </p:spPr>
        <p:txBody>
          <a:bodyPr/>
          <a:lstStyle/>
          <a:p>
            <a:pPr algn="ctr"/>
            <a:r>
              <a:rPr lang="en-US" altLang="ja-JP" u="sng" dirty="0"/>
              <a:t>2</a:t>
            </a:r>
            <a:r>
              <a:rPr lang="ja-JP" altLang="en-US" u="sng" dirty="0"/>
              <a:t>光子イオン化過程</a:t>
            </a:r>
            <a:endParaRPr kumimoji="1" lang="ja-JP" altLang="en-US" u="sng" dirty="0"/>
          </a:p>
        </p:txBody>
      </p:sp>
      <p:grpSp>
        <p:nvGrpSpPr>
          <p:cNvPr id="254" name="グループ化 253"/>
          <p:cNvGrpSpPr/>
          <p:nvPr/>
        </p:nvGrpSpPr>
        <p:grpSpPr>
          <a:xfrm>
            <a:off x="2059471" y="4704034"/>
            <a:ext cx="2860773" cy="984996"/>
            <a:chOff x="1063536" y="4853965"/>
            <a:chExt cx="2860773" cy="984996"/>
          </a:xfrm>
        </p:grpSpPr>
        <p:grpSp>
          <p:nvGrpSpPr>
            <p:cNvPr id="143" name="グループ化 142"/>
            <p:cNvGrpSpPr/>
            <p:nvPr/>
          </p:nvGrpSpPr>
          <p:grpSpPr>
            <a:xfrm>
              <a:off x="1063537" y="4874357"/>
              <a:ext cx="2860771" cy="722016"/>
              <a:chOff x="953492" y="2049769"/>
              <a:chExt cx="2860771" cy="722016"/>
            </a:xfrm>
          </p:grpSpPr>
          <p:grpSp>
            <p:nvGrpSpPr>
              <p:cNvPr id="144" name="グループ化 143"/>
              <p:cNvGrpSpPr/>
              <p:nvPr/>
            </p:nvGrpSpPr>
            <p:grpSpPr>
              <a:xfrm>
                <a:off x="953492" y="2049769"/>
                <a:ext cx="1430385" cy="722016"/>
                <a:chOff x="1045029" y="3250151"/>
                <a:chExt cx="2926080" cy="2508090"/>
              </a:xfrm>
            </p:grpSpPr>
            <p:sp>
              <p:nvSpPr>
                <p:cNvPr id="148" name="フリーフォーム 14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フリーフォーム 14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5" name="グループ化 144"/>
              <p:cNvGrpSpPr/>
              <p:nvPr/>
            </p:nvGrpSpPr>
            <p:grpSpPr>
              <a:xfrm>
                <a:off x="2383878" y="2058010"/>
                <a:ext cx="1430385" cy="713775"/>
                <a:chOff x="1045029" y="3278778"/>
                <a:chExt cx="2926080" cy="2479463"/>
              </a:xfrm>
            </p:grpSpPr>
            <p:sp>
              <p:nvSpPr>
                <p:cNvPr id="146" name="フリーフォーム 145"/>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フリーフォーム 14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58" name="グループ化 157"/>
            <p:cNvGrpSpPr/>
            <p:nvPr/>
          </p:nvGrpSpPr>
          <p:grpSpPr>
            <a:xfrm>
              <a:off x="1063536" y="4853965"/>
              <a:ext cx="2860773" cy="765515"/>
              <a:chOff x="1063536" y="2886206"/>
              <a:chExt cx="2860773" cy="765515"/>
            </a:xfrm>
          </p:grpSpPr>
          <p:grpSp>
            <p:nvGrpSpPr>
              <p:cNvPr id="159" name="グループ化 158"/>
              <p:cNvGrpSpPr/>
              <p:nvPr/>
            </p:nvGrpSpPr>
            <p:grpSpPr>
              <a:xfrm>
                <a:off x="2493921" y="2917111"/>
                <a:ext cx="1430388" cy="734610"/>
                <a:chOff x="1045023" y="3258604"/>
                <a:chExt cx="4291162" cy="1247441"/>
              </a:xfrm>
            </p:grpSpPr>
            <p:grpSp>
              <p:nvGrpSpPr>
                <p:cNvPr id="170" name="グループ化 169"/>
                <p:cNvGrpSpPr/>
                <p:nvPr/>
              </p:nvGrpSpPr>
              <p:grpSpPr>
                <a:xfrm>
                  <a:off x="1045023" y="3258604"/>
                  <a:ext cx="1430391" cy="1217601"/>
                  <a:chOff x="1045017" y="3267444"/>
                  <a:chExt cx="2926092" cy="2490797"/>
                </a:xfrm>
              </p:grpSpPr>
              <p:sp>
                <p:nvSpPr>
                  <p:cNvPr id="177" name="フリーフォーム 176"/>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フリーフォーム 17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1" name="グループ化 170"/>
                <p:cNvGrpSpPr/>
                <p:nvPr/>
              </p:nvGrpSpPr>
              <p:grpSpPr>
                <a:xfrm>
                  <a:off x="2475412" y="3269394"/>
                  <a:ext cx="1430388" cy="1220806"/>
                  <a:chOff x="1045023" y="3260888"/>
                  <a:chExt cx="2926086" cy="2497353"/>
                </a:xfrm>
              </p:grpSpPr>
              <p:sp>
                <p:nvSpPr>
                  <p:cNvPr id="175" name="フリーフォーム 174"/>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フリーフォーム 17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2" name="グループ化 171"/>
                <p:cNvGrpSpPr/>
                <p:nvPr/>
              </p:nvGrpSpPr>
              <p:grpSpPr>
                <a:xfrm>
                  <a:off x="3905800" y="3279990"/>
                  <a:ext cx="1430385" cy="1226055"/>
                  <a:chOff x="1045029" y="3250151"/>
                  <a:chExt cx="2926080" cy="2508090"/>
                </a:xfrm>
              </p:grpSpPr>
              <p:sp>
                <p:nvSpPr>
                  <p:cNvPr id="173" name="フリーフォーム 17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フリーフォーム 17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60" name="グループ化 159"/>
              <p:cNvGrpSpPr/>
              <p:nvPr/>
            </p:nvGrpSpPr>
            <p:grpSpPr>
              <a:xfrm>
                <a:off x="1063536" y="2886206"/>
                <a:ext cx="1430386" cy="739588"/>
                <a:chOff x="1045029" y="3250151"/>
                <a:chExt cx="4291156" cy="1255894"/>
              </a:xfrm>
            </p:grpSpPr>
            <p:grpSp>
              <p:nvGrpSpPr>
                <p:cNvPr id="161" name="グループ化 160"/>
                <p:cNvGrpSpPr/>
                <p:nvPr/>
              </p:nvGrpSpPr>
              <p:grpSpPr>
                <a:xfrm>
                  <a:off x="1045029" y="3250151"/>
                  <a:ext cx="1430385" cy="1226055"/>
                  <a:chOff x="1045029" y="3250151"/>
                  <a:chExt cx="2926080" cy="2508090"/>
                </a:xfrm>
              </p:grpSpPr>
              <p:sp>
                <p:nvSpPr>
                  <p:cNvPr id="168" name="フリーフォーム 16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フリーフォーム 16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2" name="グループ化 161"/>
                <p:cNvGrpSpPr/>
                <p:nvPr/>
              </p:nvGrpSpPr>
              <p:grpSpPr>
                <a:xfrm>
                  <a:off x="2475412" y="3267465"/>
                  <a:ext cx="1430388" cy="1222737"/>
                  <a:chOff x="1045023" y="3256939"/>
                  <a:chExt cx="2926086" cy="2501302"/>
                </a:xfrm>
              </p:grpSpPr>
              <p:sp>
                <p:nvSpPr>
                  <p:cNvPr id="166" name="フリーフォーム 165"/>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フリーフォーム 16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3" name="グループ化 162"/>
                <p:cNvGrpSpPr/>
                <p:nvPr/>
              </p:nvGrpSpPr>
              <p:grpSpPr>
                <a:xfrm>
                  <a:off x="3905800" y="3279990"/>
                  <a:ext cx="1430385" cy="1226055"/>
                  <a:chOff x="1045029" y="3250151"/>
                  <a:chExt cx="2926080" cy="2508090"/>
                </a:xfrm>
              </p:grpSpPr>
              <p:sp>
                <p:nvSpPr>
                  <p:cNvPr id="164" name="フリーフォーム 16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フリーフォーム 16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cxnSp>
          <p:nvCxnSpPr>
            <p:cNvPr id="202" name="直線コネクタ 201"/>
            <p:cNvCxnSpPr/>
            <p:nvPr/>
          </p:nvCxnSpPr>
          <p:spPr>
            <a:xfrm>
              <a:off x="3924309" y="4891224"/>
              <a:ext cx="0" cy="9477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255" name="グループ化 254"/>
          <p:cNvGrpSpPr/>
          <p:nvPr/>
        </p:nvGrpSpPr>
        <p:grpSpPr>
          <a:xfrm>
            <a:off x="5884007" y="4695831"/>
            <a:ext cx="3805236" cy="1490743"/>
            <a:chOff x="5755631" y="4848280"/>
            <a:chExt cx="3805236" cy="1490743"/>
          </a:xfrm>
        </p:grpSpPr>
        <p:grpSp>
          <p:nvGrpSpPr>
            <p:cNvPr id="150" name="グループ化 149"/>
            <p:cNvGrpSpPr/>
            <p:nvPr/>
          </p:nvGrpSpPr>
          <p:grpSpPr>
            <a:xfrm>
              <a:off x="5755631" y="4870030"/>
              <a:ext cx="2860771" cy="722016"/>
              <a:chOff x="953492" y="2049769"/>
              <a:chExt cx="2860771" cy="722016"/>
            </a:xfrm>
          </p:grpSpPr>
          <p:grpSp>
            <p:nvGrpSpPr>
              <p:cNvPr id="151" name="グループ化 150"/>
              <p:cNvGrpSpPr/>
              <p:nvPr/>
            </p:nvGrpSpPr>
            <p:grpSpPr>
              <a:xfrm>
                <a:off x="953492" y="2049769"/>
                <a:ext cx="1430385" cy="722016"/>
                <a:chOff x="1045029" y="3250151"/>
                <a:chExt cx="2926080" cy="2508090"/>
              </a:xfrm>
            </p:grpSpPr>
            <p:sp>
              <p:nvSpPr>
                <p:cNvPr id="155" name="フリーフォーム 15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フリーフォーム 15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2" name="グループ化 151"/>
              <p:cNvGrpSpPr/>
              <p:nvPr/>
            </p:nvGrpSpPr>
            <p:grpSpPr>
              <a:xfrm>
                <a:off x="2383878" y="2058010"/>
                <a:ext cx="1430385" cy="713775"/>
                <a:chOff x="1045029" y="3278778"/>
                <a:chExt cx="2926080" cy="2479463"/>
              </a:xfrm>
            </p:grpSpPr>
            <p:sp>
              <p:nvSpPr>
                <p:cNvPr id="153" name="フリーフォーム 152"/>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フリーフォーム 15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79" name="グループ化 178"/>
            <p:cNvGrpSpPr/>
            <p:nvPr/>
          </p:nvGrpSpPr>
          <p:grpSpPr>
            <a:xfrm>
              <a:off x="6564446" y="4848280"/>
              <a:ext cx="2860773" cy="765515"/>
              <a:chOff x="1063536" y="2886206"/>
              <a:chExt cx="2860773" cy="765515"/>
            </a:xfrm>
          </p:grpSpPr>
          <p:grpSp>
            <p:nvGrpSpPr>
              <p:cNvPr id="180" name="グループ化 179"/>
              <p:cNvGrpSpPr/>
              <p:nvPr/>
            </p:nvGrpSpPr>
            <p:grpSpPr>
              <a:xfrm>
                <a:off x="2493921" y="2917111"/>
                <a:ext cx="1430388" cy="734610"/>
                <a:chOff x="1045023" y="3258604"/>
                <a:chExt cx="4291162" cy="1247441"/>
              </a:xfrm>
            </p:grpSpPr>
            <p:grpSp>
              <p:nvGrpSpPr>
                <p:cNvPr id="191" name="グループ化 190"/>
                <p:cNvGrpSpPr/>
                <p:nvPr/>
              </p:nvGrpSpPr>
              <p:grpSpPr>
                <a:xfrm>
                  <a:off x="1045023" y="3258604"/>
                  <a:ext cx="1430391" cy="1217601"/>
                  <a:chOff x="1045017" y="3267444"/>
                  <a:chExt cx="2926092" cy="2490797"/>
                </a:xfrm>
              </p:grpSpPr>
              <p:sp>
                <p:nvSpPr>
                  <p:cNvPr id="198" name="フリーフォーム 197"/>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フリーフォーム 19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2" name="グループ化 191"/>
                <p:cNvGrpSpPr/>
                <p:nvPr/>
              </p:nvGrpSpPr>
              <p:grpSpPr>
                <a:xfrm>
                  <a:off x="2475412" y="3269394"/>
                  <a:ext cx="1430388" cy="1220806"/>
                  <a:chOff x="1045023" y="3260888"/>
                  <a:chExt cx="2926086" cy="2497353"/>
                </a:xfrm>
              </p:grpSpPr>
              <p:sp>
                <p:nvSpPr>
                  <p:cNvPr id="196" name="フリーフォーム 195"/>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フリーフォーム 19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p:cNvGrpSpPr/>
                <p:nvPr/>
              </p:nvGrpSpPr>
              <p:grpSpPr>
                <a:xfrm>
                  <a:off x="3905800" y="3279990"/>
                  <a:ext cx="1430385" cy="1226055"/>
                  <a:chOff x="1045029" y="3250151"/>
                  <a:chExt cx="2926080" cy="2508090"/>
                </a:xfrm>
              </p:grpSpPr>
              <p:sp>
                <p:nvSpPr>
                  <p:cNvPr id="194" name="フリーフォーム 19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フリーフォーム 19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81" name="グループ化 180"/>
              <p:cNvGrpSpPr/>
              <p:nvPr/>
            </p:nvGrpSpPr>
            <p:grpSpPr>
              <a:xfrm>
                <a:off x="1063536" y="2886206"/>
                <a:ext cx="1430386" cy="739588"/>
                <a:chOff x="1045029" y="3250151"/>
                <a:chExt cx="4291156" cy="1255894"/>
              </a:xfrm>
            </p:grpSpPr>
            <p:grpSp>
              <p:nvGrpSpPr>
                <p:cNvPr id="182" name="グループ化 181"/>
                <p:cNvGrpSpPr/>
                <p:nvPr/>
              </p:nvGrpSpPr>
              <p:grpSpPr>
                <a:xfrm>
                  <a:off x="1045029" y="3250151"/>
                  <a:ext cx="1430385" cy="1226055"/>
                  <a:chOff x="1045029" y="3250151"/>
                  <a:chExt cx="2926080" cy="2508090"/>
                </a:xfrm>
              </p:grpSpPr>
              <p:sp>
                <p:nvSpPr>
                  <p:cNvPr id="189" name="フリーフォーム 188"/>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フリーフォーム 18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3" name="グループ化 182"/>
                <p:cNvGrpSpPr/>
                <p:nvPr/>
              </p:nvGrpSpPr>
              <p:grpSpPr>
                <a:xfrm>
                  <a:off x="2475412" y="3267465"/>
                  <a:ext cx="1430388" cy="1222737"/>
                  <a:chOff x="1045023" y="3256939"/>
                  <a:chExt cx="2926086" cy="2501302"/>
                </a:xfrm>
              </p:grpSpPr>
              <p:sp>
                <p:nvSpPr>
                  <p:cNvPr id="187" name="フリーフォーム 186"/>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フリーフォーム 18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4" name="グループ化 183"/>
                <p:cNvGrpSpPr/>
                <p:nvPr/>
              </p:nvGrpSpPr>
              <p:grpSpPr>
                <a:xfrm>
                  <a:off x="3905800" y="3279990"/>
                  <a:ext cx="1430385" cy="1226055"/>
                  <a:chOff x="1045029" y="3250151"/>
                  <a:chExt cx="2926080" cy="2508090"/>
                </a:xfrm>
              </p:grpSpPr>
              <p:sp>
                <p:nvSpPr>
                  <p:cNvPr id="185" name="フリーフォーム 18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フリーフォーム 18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cxnSp>
          <p:nvCxnSpPr>
            <p:cNvPr id="207" name="直線コネクタ 206"/>
            <p:cNvCxnSpPr/>
            <p:nvPr/>
          </p:nvCxnSpPr>
          <p:spPr>
            <a:xfrm>
              <a:off x="9425220" y="4865852"/>
              <a:ext cx="0" cy="9477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a:off x="8616403" y="4874357"/>
              <a:ext cx="0" cy="9477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0" name="直線矢印コネクタ 209"/>
            <p:cNvCxnSpPr/>
            <p:nvPr/>
          </p:nvCxnSpPr>
          <p:spPr>
            <a:xfrm>
              <a:off x="8616403" y="5949950"/>
              <a:ext cx="85779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14" name="テキスト ボックス 213"/>
            <p:cNvSpPr txBox="1"/>
            <p:nvPr/>
          </p:nvSpPr>
          <p:spPr>
            <a:xfrm>
              <a:off x="8574378" y="6062024"/>
              <a:ext cx="986489" cy="276999"/>
            </a:xfrm>
            <a:prstGeom prst="rect">
              <a:avLst/>
            </a:prstGeom>
            <a:noFill/>
          </p:spPr>
          <p:txBody>
            <a:bodyPr wrap="none" rtlCol="0">
              <a:spAutoFit/>
            </a:bodyPr>
            <a:lstStyle/>
            <a:p>
              <a:r>
                <a:rPr lang="en-US" altLang="ja-JP" sz="1200" dirty="0"/>
                <a:t>XUV-IR delay</a:t>
              </a:r>
            </a:p>
          </p:txBody>
        </p:sp>
      </p:grpSp>
      <p:grpSp>
        <p:nvGrpSpPr>
          <p:cNvPr id="252" name="グループ化 251"/>
          <p:cNvGrpSpPr/>
          <p:nvPr/>
        </p:nvGrpSpPr>
        <p:grpSpPr>
          <a:xfrm>
            <a:off x="1824428" y="1274265"/>
            <a:ext cx="8119157" cy="1893275"/>
            <a:chOff x="388624" y="1382222"/>
            <a:chExt cx="8119157" cy="1893275"/>
          </a:xfrm>
        </p:grpSpPr>
        <p:grpSp>
          <p:nvGrpSpPr>
            <p:cNvPr id="216" name="グループ化 215"/>
            <p:cNvGrpSpPr/>
            <p:nvPr/>
          </p:nvGrpSpPr>
          <p:grpSpPr>
            <a:xfrm>
              <a:off x="2851518" y="1922710"/>
              <a:ext cx="3246384" cy="1352787"/>
              <a:chOff x="1049391" y="1523763"/>
              <a:chExt cx="4569357" cy="2122558"/>
            </a:xfrm>
          </p:grpSpPr>
          <p:grpSp>
            <p:nvGrpSpPr>
              <p:cNvPr id="115" name="グループ化 114"/>
              <p:cNvGrpSpPr/>
              <p:nvPr/>
            </p:nvGrpSpPr>
            <p:grpSpPr>
              <a:xfrm>
                <a:off x="1064622" y="1640463"/>
                <a:ext cx="2860771" cy="722016"/>
                <a:chOff x="953492" y="2049769"/>
                <a:chExt cx="2860771" cy="722016"/>
              </a:xfrm>
            </p:grpSpPr>
            <p:grpSp>
              <p:nvGrpSpPr>
                <p:cNvPr id="116" name="グループ化 115"/>
                <p:cNvGrpSpPr/>
                <p:nvPr/>
              </p:nvGrpSpPr>
              <p:grpSpPr>
                <a:xfrm>
                  <a:off x="953492" y="2049769"/>
                  <a:ext cx="1430385" cy="722016"/>
                  <a:chOff x="1045029" y="3250151"/>
                  <a:chExt cx="2926080" cy="2508090"/>
                </a:xfrm>
              </p:grpSpPr>
              <p:sp>
                <p:nvSpPr>
                  <p:cNvPr id="120" name="フリーフォーム 119"/>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p:cNvGrpSpPr/>
                <p:nvPr/>
              </p:nvGrpSpPr>
              <p:grpSpPr>
                <a:xfrm>
                  <a:off x="2383878" y="2058010"/>
                  <a:ext cx="1430385" cy="713775"/>
                  <a:chOff x="1045029" y="3278778"/>
                  <a:chExt cx="2926080" cy="2479463"/>
                </a:xfrm>
              </p:grpSpPr>
              <p:sp>
                <p:nvSpPr>
                  <p:cNvPr id="118" name="フリーフォーム 117"/>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フリーフォーム 11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57" name="グループ化 156"/>
              <p:cNvGrpSpPr/>
              <p:nvPr/>
            </p:nvGrpSpPr>
            <p:grpSpPr>
              <a:xfrm>
                <a:off x="1049391" y="2742261"/>
                <a:ext cx="2860773" cy="765515"/>
                <a:chOff x="1063536" y="2886206"/>
                <a:chExt cx="2860773" cy="765515"/>
              </a:xfrm>
            </p:grpSpPr>
            <p:grpSp>
              <p:nvGrpSpPr>
                <p:cNvPr id="123" name="グループ化 122"/>
                <p:cNvGrpSpPr/>
                <p:nvPr/>
              </p:nvGrpSpPr>
              <p:grpSpPr>
                <a:xfrm>
                  <a:off x="2493921" y="2917111"/>
                  <a:ext cx="1430388" cy="734610"/>
                  <a:chOff x="1045023" y="3258604"/>
                  <a:chExt cx="4291162" cy="1247441"/>
                </a:xfrm>
              </p:grpSpPr>
              <p:grpSp>
                <p:nvGrpSpPr>
                  <p:cNvPr id="134" name="グループ化 133"/>
                  <p:cNvGrpSpPr/>
                  <p:nvPr/>
                </p:nvGrpSpPr>
                <p:grpSpPr>
                  <a:xfrm>
                    <a:off x="1045023" y="3258604"/>
                    <a:ext cx="1430391" cy="1217601"/>
                    <a:chOff x="1045017" y="3267444"/>
                    <a:chExt cx="2926092" cy="2490797"/>
                  </a:xfrm>
                </p:grpSpPr>
                <p:sp>
                  <p:nvSpPr>
                    <p:cNvPr id="141" name="フリーフォーム 140"/>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フリーフォーム 14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5" name="グループ化 134"/>
                  <p:cNvGrpSpPr/>
                  <p:nvPr/>
                </p:nvGrpSpPr>
                <p:grpSpPr>
                  <a:xfrm>
                    <a:off x="2475412" y="3269394"/>
                    <a:ext cx="1430388" cy="1220806"/>
                    <a:chOff x="1045023" y="3260888"/>
                    <a:chExt cx="2926086" cy="2497353"/>
                  </a:xfrm>
                </p:grpSpPr>
                <p:sp>
                  <p:nvSpPr>
                    <p:cNvPr id="139" name="フリーフォーム 138"/>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フリーフォーム 13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6" name="グループ化 135"/>
                  <p:cNvGrpSpPr/>
                  <p:nvPr/>
                </p:nvGrpSpPr>
                <p:grpSpPr>
                  <a:xfrm>
                    <a:off x="3905800" y="3279990"/>
                    <a:ext cx="1430385" cy="1226055"/>
                    <a:chOff x="1045029" y="3250151"/>
                    <a:chExt cx="2926080" cy="2508090"/>
                  </a:xfrm>
                </p:grpSpPr>
                <p:sp>
                  <p:nvSpPr>
                    <p:cNvPr id="137" name="フリーフォーム 136"/>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フリーフォーム 13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24" name="グループ化 123"/>
                <p:cNvGrpSpPr/>
                <p:nvPr/>
              </p:nvGrpSpPr>
              <p:grpSpPr>
                <a:xfrm>
                  <a:off x="1063536" y="2886206"/>
                  <a:ext cx="1430386" cy="739588"/>
                  <a:chOff x="1045029" y="3250151"/>
                  <a:chExt cx="4291156" cy="1255894"/>
                </a:xfrm>
              </p:grpSpPr>
              <p:grpSp>
                <p:nvGrpSpPr>
                  <p:cNvPr id="125" name="グループ化 124"/>
                  <p:cNvGrpSpPr/>
                  <p:nvPr/>
                </p:nvGrpSpPr>
                <p:grpSpPr>
                  <a:xfrm>
                    <a:off x="1045029" y="3250151"/>
                    <a:ext cx="1430385" cy="1226055"/>
                    <a:chOff x="1045029" y="3250151"/>
                    <a:chExt cx="2926080" cy="2508090"/>
                  </a:xfrm>
                </p:grpSpPr>
                <p:sp>
                  <p:nvSpPr>
                    <p:cNvPr id="132" name="フリーフォーム 131"/>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フリーフォーム 132"/>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p:cNvGrpSpPr/>
                  <p:nvPr/>
                </p:nvGrpSpPr>
                <p:grpSpPr>
                  <a:xfrm>
                    <a:off x="2475412" y="3267465"/>
                    <a:ext cx="1430388" cy="1222737"/>
                    <a:chOff x="1045023" y="3256939"/>
                    <a:chExt cx="2926086" cy="2501302"/>
                  </a:xfrm>
                </p:grpSpPr>
                <p:sp>
                  <p:nvSpPr>
                    <p:cNvPr id="130" name="フリーフォーム 129"/>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フリーフォーム 130"/>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7" name="グループ化 126"/>
                  <p:cNvGrpSpPr/>
                  <p:nvPr/>
                </p:nvGrpSpPr>
                <p:grpSpPr>
                  <a:xfrm>
                    <a:off x="3905800" y="3279990"/>
                    <a:ext cx="1430385" cy="1226055"/>
                    <a:chOff x="1045029" y="3250151"/>
                    <a:chExt cx="2926080" cy="2508090"/>
                  </a:xfrm>
                </p:grpSpPr>
                <p:sp>
                  <p:nvSpPr>
                    <p:cNvPr id="128" name="フリーフォーム 12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フリーフォーム 12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215" name="雲 214"/>
              <p:cNvSpPr/>
              <p:nvPr/>
            </p:nvSpPr>
            <p:spPr>
              <a:xfrm>
                <a:off x="3722629" y="1523763"/>
                <a:ext cx="1896119" cy="2122558"/>
              </a:xfrm>
              <a:prstGeom prst="cloud">
                <a:avLst/>
              </a:prstGeom>
              <a:solidFill>
                <a:srgbClr val="F739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7" name="テキスト ボックス 216"/>
            <p:cNvSpPr txBox="1"/>
            <p:nvPr/>
          </p:nvSpPr>
          <p:spPr>
            <a:xfrm>
              <a:off x="388624" y="2012690"/>
              <a:ext cx="2566728" cy="369332"/>
            </a:xfrm>
            <a:prstGeom prst="rect">
              <a:avLst/>
            </a:prstGeom>
            <a:noFill/>
          </p:spPr>
          <p:txBody>
            <a:bodyPr wrap="none" rtlCol="0">
              <a:spAutoFit/>
            </a:bodyPr>
            <a:lstStyle/>
            <a:p>
              <a:r>
                <a:rPr lang="ja-JP" altLang="en-US" dirty="0"/>
                <a:t>基本波となる赤外光（</a:t>
              </a:r>
              <a:r>
                <a:rPr lang="en-US" altLang="ja-JP" dirty="0"/>
                <a:t>IR</a:t>
              </a:r>
              <a:r>
                <a:rPr lang="ja-JP" altLang="en-US" dirty="0"/>
                <a:t>）</a:t>
              </a:r>
              <a:endParaRPr kumimoji="1" lang="ja-JP" altLang="en-US" dirty="0"/>
            </a:p>
          </p:txBody>
        </p:sp>
        <p:sp>
          <p:nvSpPr>
            <p:cNvPr id="218" name="テキスト ボックス 217"/>
            <p:cNvSpPr txBox="1"/>
            <p:nvPr/>
          </p:nvSpPr>
          <p:spPr>
            <a:xfrm>
              <a:off x="992053" y="2698613"/>
              <a:ext cx="1968809" cy="369332"/>
            </a:xfrm>
            <a:prstGeom prst="rect">
              <a:avLst/>
            </a:prstGeom>
            <a:noFill/>
          </p:spPr>
          <p:txBody>
            <a:bodyPr wrap="none" rtlCol="0">
              <a:spAutoFit/>
            </a:bodyPr>
            <a:lstStyle/>
            <a:p>
              <a:r>
                <a:rPr lang="ja-JP" altLang="en-US" dirty="0"/>
                <a:t>高次高調波（</a:t>
              </a:r>
              <a:r>
                <a:rPr lang="en-US" altLang="ja-JP" dirty="0"/>
                <a:t>XUV</a:t>
              </a:r>
              <a:r>
                <a:rPr lang="ja-JP" altLang="en-US" dirty="0"/>
                <a:t>）</a:t>
              </a:r>
              <a:endParaRPr kumimoji="1" lang="ja-JP" altLang="en-US" dirty="0"/>
            </a:p>
          </p:txBody>
        </p:sp>
        <p:sp>
          <p:nvSpPr>
            <p:cNvPr id="219" name="テキスト ボックス 218"/>
            <p:cNvSpPr txBox="1"/>
            <p:nvPr/>
          </p:nvSpPr>
          <p:spPr>
            <a:xfrm>
              <a:off x="4748590" y="1382222"/>
              <a:ext cx="1447832" cy="369332"/>
            </a:xfrm>
            <a:prstGeom prst="rect">
              <a:avLst/>
            </a:prstGeom>
            <a:noFill/>
          </p:spPr>
          <p:txBody>
            <a:bodyPr wrap="none" rtlCol="0">
              <a:spAutoFit/>
            </a:bodyPr>
            <a:lstStyle/>
            <a:p>
              <a:r>
                <a:rPr kumimoji="1" lang="ja-JP" altLang="en-US" dirty="0"/>
                <a:t>アルゴンガス</a:t>
              </a:r>
            </a:p>
          </p:txBody>
        </p:sp>
        <p:cxnSp>
          <p:nvCxnSpPr>
            <p:cNvPr id="226" name="直線コネクタ 225"/>
            <p:cNvCxnSpPr/>
            <p:nvPr/>
          </p:nvCxnSpPr>
          <p:spPr>
            <a:xfrm flipV="1">
              <a:off x="5608460" y="2147111"/>
              <a:ext cx="1194383" cy="324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5600700" y="2443589"/>
              <a:ext cx="1210835" cy="167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5608460" y="2849946"/>
              <a:ext cx="1219960" cy="205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直線コネクタ 232"/>
            <p:cNvCxnSpPr/>
            <p:nvPr/>
          </p:nvCxnSpPr>
          <p:spPr>
            <a:xfrm>
              <a:off x="5608460" y="2744767"/>
              <a:ext cx="1219960" cy="48825"/>
            </a:xfrm>
            <a:prstGeom prst="line">
              <a:avLst/>
            </a:prstGeom>
          </p:spPr>
          <p:style>
            <a:lnRef idx="1">
              <a:schemeClr val="accent1"/>
            </a:lnRef>
            <a:fillRef idx="0">
              <a:schemeClr val="accent1"/>
            </a:fillRef>
            <a:effectRef idx="0">
              <a:schemeClr val="accent1"/>
            </a:effectRef>
            <a:fontRef idx="minor">
              <a:schemeClr val="tx1"/>
            </a:fontRef>
          </p:style>
        </p:cxnSp>
        <p:sp>
          <p:nvSpPr>
            <p:cNvPr id="251" name="テキスト ボックス 250"/>
            <p:cNvSpPr txBox="1"/>
            <p:nvPr/>
          </p:nvSpPr>
          <p:spPr>
            <a:xfrm>
              <a:off x="6938121" y="2414437"/>
              <a:ext cx="1569660" cy="369332"/>
            </a:xfrm>
            <a:prstGeom prst="rect">
              <a:avLst/>
            </a:prstGeom>
            <a:noFill/>
          </p:spPr>
          <p:txBody>
            <a:bodyPr wrap="none" rtlCol="0">
              <a:spAutoFit/>
            </a:bodyPr>
            <a:lstStyle/>
            <a:p>
              <a:r>
                <a:rPr lang="ja-JP" altLang="en-US" dirty="0"/>
                <a:t>光電子が発生</a:t>
              </a:r>
              <a:endParaRPr kumimoji="1" lang="ja-JP" altLang="en-US" dirty="0"/>
            </a:p>
          </p:txBody>
        </p:sp>
      </p:grpSp>
      <p:sp>
        <p:nvSpPr>
          <p:cNvPr id="253" name="テキスト ボックス 252"/>
          <p:cNvSpPr txBox="1"/>
          <p:nvPr/>
        </p:nvSpPr>
        <p:spPr>
          <a:xfrm>
            <a:off x="3565044" y="3399294"/>
            <a:ext cx="5086649" cy="369332"/>
          </a:xfrm>
          <a:prstGeom prst="rect">
            <a:avLst/>
          </a:prstGeom>
          <a:noFill/>
        </p:spPr>
        <p:txBody>
          <a:bodyPr wrap="none" rtlCol="0">
            <a:spAutoFit/>
          </a:bodyPr>
          <a:lstStyle/>
          <a:p>
            <a:r>
              <a:rPr kumimoji="1" lang="ja-JP" altLang="en-US" dirty="0"/>
              <a:t>図</a:t>
            </a:r>
            <a:r>
              <a:rPr lang="en-US" altLang="ja-JP" dirty="0"/>
              <a:t>1</a:t>
            </a:r>
            <a:r>
              <a:rPr kumimoji="1" lang="en-US" altLang="ja-JP" dirty="0"/>
              <a:t>.</a:t>
            </a:r>
            <a:r>
              <a:rPr kumimoji="1" lang="ja-JP" altLang="en-US" dirty="0"/>
              <a:t>高次高調波と赤外光による</a:t>
            </a:r>
            <a:r>
              <a:rPr lang="en-US" altLang="ja-JP" dirty="0"/>
              <a:t>2</a:t>
            </a:r>
            <a:r>
              <a:rPr lang="ja-JP" altLang="en-US" dirty="0"/>
              <a:t>光子イオン化過程</a:t>
            </a:r>
            <a:endParaRPr kumimoji="1" lang="ja-JP" altLang="en-US" dirty="0"/>
          </a:p>
        </p:txBody>
      </p:sp>
      <p:sp>
        <p:nvSpPr>
          <p:cNvPr id="257" name="テキスト ボックス 256"/>
          <p:cNvSpPr txBox="1"/>
          <p:nvPr/>
        </p:nvSpPr>
        <p:spPr>
          <a:xfrm>
            <a:off x="3115028" y="6533661"/>
            <a:ext cx="5879045" cy="369332"/>
          </a:xfrm>
          <a:prstGeom prst="rect">
            <a:avLst/>
          </a:prstGeom>
          <a:noFill/>
        </p:spPr>
        <p:txBody>
          <a:bodyPr wrap="none" rtlCol="0">
            <a:spAutoFit/>
          </a:bodyPr>
          <a:lstStyle/>
          <a:p>
            <a:r>
              <a:rPr kumimoji="1" lang="ja-JP" altLang="en-US" dirty="0"/>
              <a:t>図</a:t>
            </a:r>
            <a:r>
              <a:rPr lang="en-US" altLang="ja-JP" dirty="0"/>
              <a:t>2</a:t>
            </a:r>
            <a:r>
              <a:rPr kumimoji="1" lang="en-US" altLang="ja-JP" dirty="0"/>
              <a:t>.</a:t>
            </a:r>
            <a:r>
              <a:rPr kumimoji="1" lang="ja-JP" altLang="en-US" dirty="0"/>
              <a:t>高次高調波と赤外光の時間差（</a:t>
            </a:r>
            <a:r>
              <a:rPr kumimoji="1" lang="en-US" altLang="ja-JP" dirty="0"/>
              <a:t>XUV-IR delay</a:t>
            </a:r>
            <a:r>
              <a:rPr kumimoji="1" lang="ja-JP" altLang="en-US" dirty="0"/>
              <a:t>）</a:t>
            </a:r>
            <a:r>
              <a:rPr lang="ja-JP" altLang="en-US" dirty="0"/>
              <a:t>の模式図</a:t>
            </a:r>
            <a:endParaRPr kumimoji="1" lang="en-US" altLang="ja-JP" dirty="0"/>
          </a:p>
        </p:txBody>
      </p:sp>
      <p:sp>
        <p:nvSpPr>
          <p:cNvPr id="258" name="テキスト ボックス 257"/>
          <p:cNvSpPr txBox="1"/>
          <p:nvPr/>
        </p:nvSpPr>
        <p:spPr>
          <a:xfrm>
            <a:off x="2774663" y="5962059"/>
            <a:ext cx="1430200" cy="369332"/>
          </a:xfrm>
          <a:prstGeom prst="rect">
            <a:avLst/>
          </a:prstGeom>
          <a:noFill/>
        </p:spPr>
        <p:txBody>
          <a:bodyPr wrap="none" rtlCol="0">
            <a:spAutoFit/>
          </a:bodyPr>
          <a:lstStyle/>
          <a:p>
            <a:r>
              <a:rPr kumimoji="1" lang="en-US" altLang="ja-JP" dirty="0"/>
              <a:t>a.</a:t>
            </a:r>
            <a:r>
              <a:rPr kumimoji="1" lang="ja-JP" altLang="en-US" dirty="0"/>
              <a:t>時間差なし</a:t>
            </a:r>
          </a:p>
        </p:txBody>
      </p:sp>
      <p:sp>
        <p:nvSpPr>
          <p:cNvPr id="259" name="テキスト ボックス 258"/>
          <p:cNvSpPr txBox="1"/>
          <p:nvPr/>
        </p:nvSpPr>
        <p:spPr>
          <a:xfrm>
            <a:off x="6956982" y="5969587"/>
            <a:ext cx="1446230" cy="369332"/>
          </a:xfrm>
          <a:prstGeom prst="rect">
            <a:avLst/>
          </a:prstGeom>
          <a:noFill/>
        </p:spPr>
        <p:txBody>
          <a:bodyPr wrap="none" rtlCol="0">
            <a:spAutoFit/>
          </a:bodyPr>
          <a:lstStyle/>
          <a:p>
            <a:r>
              <a:rPr lang="en-US" altLang="ja-JP" dirty="0"/>
              <a:t>b</a:t>
            </a:r>
            <a:r>
              <a:rPr kumimoji="1" lang="en-US" altLang="ja-JP" dirty="0"/>
              <a:t>.</a:t>
            </a:r>
            <a:r>
              <a:rPr kumimoji="1" lang="ja-JP" altLang="en-US" dirty="0"/>
              <a:t>時間差あり</a:t>
            </a:r>
          </a:p>
        </p:txBody>
      </p:sp>
    </p:spTree>
    <p:extLst>
      <p:ext uri="{BB962C8B-B14F-4D97-AF65-F5344CB8AC3E}">
        <p14:creationId xmlns:p14="http://schemas.microsoft.com/office/powerpoint/2010/main" val="22109840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209549" y="914400"/>
            <a:ext cx="11820525" cy="5943600"/>
            <a:chOff x="73392" y="757646"/>
            <a:chExt cx="12118608" cy="6100354"/>
          </a:xfrm>
        </p:grpSpPr>
        <p:grpSp>
          <p:nvGrpSpPr>
            <p:cNvPr id="2" name="グループ化 1"/>
            <p:cNvGrpSpPr/>
            <p:nvPr/>
          </p:nvGrpSpPr>
          <p:grpSpPr>
            <a:xfrm>
              <a:off x="73392" y="757646"/>
              <a:ext cx="11778973" cy="5268237"/>
              <a:chOff x="73393" y="1575168"/>
              <a:chExt cx="10974750" cy="4450715"/>
            </a:xfrm>
          </p:grpSpPr>
          <p:sp>
            <p:nvSpPr>
              <p:cNvPr id="6" name="正方形/長方形 5"/>
              <p:cNvSpPr/>
              <p:nvPr/>
            </p:nvSpPr>
            <p:spPr>
              <a:xfrm>
                <a:off x="440056" y="3545090"/>
                <a:ext cx="1114697" cy="557348"/>
              </a:xfrm>
              <a:prstGeom prst="rect">
                <a:avLst/>
              </a:prstGeom>
              <a:no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73393" y="3000238"/>
                <a:ext cx="2037289" cy="369332"/>
              </a:xfrm>
              <a:prstGeom prst="rect">
                <a:avLst/>
              </a:prstGeom>
              <a:noFill/>
            </p:spPr>
            <p:txBody>
              <a:bodyPr wrap="square" rtlCol="0">
                <a:spAutoFit/>
              </a:bodyPr>
              <a:lstStyle/>
              <a:p>
                <a:r>
                  <a:rPr lang="en-US" altLang="ja-JP" dirty="0" smtClean="0"/>
                  <a:t>(a)800nm</a:t>
                </a:r>
                <a:r>
                  <a:rPr lang="ja-JP" altLang="en-US" dirty="0" smtClean="0"/>
                  <a:t>レーザー</a:t>
                </a:r>
                <a:endParaRPr kumimoji="1" lang="en-US" altLang="ja-JP" dirty="0" smtClean="0"/>
              </a:p>
            </p:txBody>
          </p:sp>
          <p:sp>
            <p:nvSpPr>
              <p:cNvPr id="11" name="正方形/長方形 10"/>
              <p:cNvSpPr/>
              <p:nvPr/>
            </p:nvSpPr>
            <p:spPr>
              <a:xfrm>
                <a:off x="2325930" y="3535480"/>
                <a:ext cx="94700" cy="5573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1765353" y="2561429"/>
                <a:ext cx="1456153" cy="369332"/>
              </a:xfrm>
              <a:prstGeom prst="rect">
                <a:avLst/>
              </a:prstGeom>
              <a:noFill/>
            </p:spPr>
            <p:txBody>
              <a:bodyPr wrap="square" rtlCol="0">
                <a:spAutoFit/>
              </a:bodyPr>
              <a:lstStyle/>
              <a:p>
                <a:r>
                  <a:rPr lang="en-US" altLang="ja-JP" dirty="0" smtClean="0"/>
                  <a:t>(b)</a:t>
                </a:r>
                <a:r>
                  <a:rPr kumimoji="1" lang="en-US" altLang="ja-JP" dirty="0" smtClean="0"/>
                  <a:t>1/2</a:t>
                </a:r>
                <a:r>
                  <a:rPr kumimoji="1" lang="ja-JP" altLang="en-US" dirty="0" smtClean="0"/>
                  <a:t>波長板</a:t>
                </a:r>
                <a:endParaRPr kumimoji="1" lang="en-US" altLang="ja-JP" dirty="0" smtClean="0"/>
              </a:p>
            </p:txBody>
          </p:sp>
          <p:sp>
            <p:nvSpPr>
              <p:cNvPr id="13" name="正方形/長方形 12"/>
              <p:cNvSpPr/>
              <p:nvPr/>
            </p:nvSpPr>
            <p:spPr>
              <a:xfrm>
                <a:off x="3367301" y="3814154"/>
                <a:ext cx="94700" cy="27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832194" y="3058404"/>
                <a:ext cx="1464950" cy="369332"/>
              </a:xfrm>
              <a:prstGeom prst="rect">
                <a:avLst/>
              </a:prstGeom>
              <a:noFill/>
            </p:spPr>
            <p:txBody>
              <a:bodyPr wrap="square" rtlCol="0">
                <a:spAutoFit/>
              </a:bodyPr>
              <a:lstStyle/>
              <a:p>
                <a:r>
                  <a:rPr lang="en-US" altLang="ja-JP" dirty="0" smtClean="0"/>
                  <a:t>(c)</a:t>
                </a:r>
                <a:r>
                  <a:rPr kumimoji="1" lang="en-US" altLang="ja-JP" dirty="0" smtClean="0"/>
                  <a:t>fused silica</a:t>
                </a:r>
              </a:p>
            </p:txBody>
          </p:sp>
          <p:cxnSp>
            <p:nvCxnSpPr>
              <p:cNvPr id="17" name="直線コネクタ 16"/>
              <p:cNvCxnSpPr>
                <a:stCxn id="6" idx="3"/>
                <a:endCxn id="11" idx="1"/>
              </p:cNvCxnSpPr>
              <p:nvPr/>
            </p:nvCxnSpPr>
            <p:spPr>
              <a:xfrm flipV="1">
                <a:off x="1554753" y="3814154"/>
                <a:ext cx="771177" cy="9610"/>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p:cNvCxnSpPr>
                <a:stCxn id="11" idx="3"/>
                <a:endCxn id="13" idx="0"/>
              </p:cNvCxnSpPr>
              <p:nvPr/>
            </p:nvCxnSpPr>
            <p:spPr>
              <a:xfrm>
                <a:off x="2420630" y="3814154"/>
                <a:ext cx="994021" cy="0"/>
              </a:xfrm>
              <a:prstGeom prst="line">
                <a:avLst/>
              </a:prstGeom>
            </p:spPr>
            <p:style>
              <a:lnRef idx="1">
                <a:schemeClr val="dk1"/>
              </a:lnRef>
              <a:fillRef idx="0">
                <a:schemeClr val="dk1"/>
              </a:fillRef>
              <a:effectRef idx="0">
                <a:schemeClr val="dk1"/>
              </a:effectRef>
              <a:fontRef idx="minor">
                <a:schemeClr val="tx1"/>
              </a:fontRef>
            </p:style>
          </p:cxnSp>
          <p:sp>
            <p:nvSpPr>
              <p:cNvPr id="20" name="正方形/長方形 19"/>
              <p:cNvSpPr/>
              <p:nvPr/>
            </p:nvSpPr>
            <p:spPr>
              <a:xfrm>
                <a:off x="4404782" y="3535480"/>
                <a:ext cx="94700" cy="5573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p:cNvCxnSpPr>
                <a:stCxn id="13" idx="0"/>
                <a:endCxn id="20" idx="1"/>
              </p:cNvCxnSpPr>
              <p:nvPr/>
            </p:nvCxnSpPr>
            <p:spPr>
              <a:xfrm>
                <a:off x="3414651" y="3814154"/>
                <a:ext cx="990131" cy="0"/>
              </a:xfrm>
              <a:prstGeom prst="line">
                <a:avLst/>
              </a:prstGeom>
            </p:spPr>
            <p:style>
              <a:lnRef idx="1">
                <a:schemeClr val="dk1"/>
              </a:lnRef>
              <a:fillRef idx="0">
                <a:schemeClr val="dk1"/>
              </a:fillRef>
              <a:effectRef idx="0">
                <a:schemeClr val="dk1"/>
              </a:effectRef>
              <a:fontRef idx="minor">
                <a:schemeClr val="tx1"/>
              </a:fontRef>
            </p:style>
          </p:cxnSp>
          <p:sp>
            <p:nvSpPr>
              <p:cNvPr id="23" name="テキスト ボックス 22"/>
              <p:cNvSpPr txBox="1"/>
              <p:nvPr/>
            </p:nvSpPr>
            <p:spPr>
              <a:xfrm>
                <a:off x="3677102" y="2295080"/>
                <a:ext cx="1601722" cy="646331"/>
              </a:xfrm>
              <a:prstGeom prst="rect">
                <a:avLst/>
              </a:prstGeom>
              <a:noFill/>
            </p:spPr>
            <p:txBody>
              <a:bodyPr wrap="none" rtlCol="0">
                <a:spAutoFit/>
              </a:bodyPr>
              <a:lstStyle/>
              <a:p>
                <a:pPr algn="ctr"/>
                <a:r>
                  <a:rPr lang="en-US" altLang="ja-JP" dirty="0" smtClean="0"/>
                  <a:t>(d)</a:t>
                </a:r>
                <a:r>
                  <a:rPr kumimoji="1" lang="ja-JP" altLang="en-US" dirty="0" smtClean="0"/>
                  <a:t>非線形結晶</a:t>
                </a:r>
                <a:endParaRPr kumimoji="1" lang="en-US" altLang="ja-JP" dirty="0" smtClean="0"/>
              </a:p>
              <a:p>
                <a:pPr algn="ctr"/>
                <a:r>
                  <a:rPr kumimoji="1" lang="en-US" altLang="ja-JP" dirty="0" smtClean="0"/>
                  <a:t>(BBO)</a:t>
                </a:r>
                <a:endParaRPr kumimoji="1" lang="ja-JP" altLang="en-US" dirty="0"/>
              </a:p>
            </p:txBody>
          </p:sp>
          <p:sp>
            <p:nvSpPr>
              <p:cNvPr id="24" name="正方形/長方形 23"/>
              <p:cNvSpPr/>
              <p:nvPr/>
            </p:nvSpPr>
            <p:spPr>
              <a:xfrm>
                <a:off x="5300031" y="3534006"/>
                <a:ext cx="94700" cy="5573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6862336" y="2913846"/>
                <a:ext cx="1769257" cy="369332"/>
              </a:xfrm>
              <a:prstGeom prst="rect">
                <a:avLst/>
              </a:prstGeom>
              <a:noFill/>
            </p:spPr>
            <p:txBody>
              <a:bodyPr wrap="square" rtlCol="0">
                <a:spAutoFit/>
              </a:bodyPr>
              <a:lstStyle/>
              <a:p>
                <a:r>
                  <a:rPr lang="en-US" altLang="ja-JP" dirty="0" smtClean="0"/>
                  <a:t>(f)</a:t>
                </a:r>
                <a:r>
                  <a:rPr lang="ja-JP" altLang="en-US" dirty="0"/>
                  <a:t>クリプトン</a:t>
                </a:r>
                <a:r>
                  <a:rPr lang="ja-JP" altLang="en-US" dirty="0" smtClean="0"/>
                  <a:t>ガス</a:t>
                </a:r>
                <a:endParaRPr kumimoji="1" lang="en-US" altLang="ja-JP" dirty="0" smtClean="0"/>
              </a:p>
            </p:txBody>
          </p:sp>
          <p:cxnSp>
            <p:nvCxnSpPr>
              <p:cNvPr id="28" name="直線コネクタ 27"/>
              <p:cNvCxnSpPr>
                <a:stCxn id="20" idx="3"/>
                <a:endCxn id="24" idx="1"/>
              </p:cNvCxnSpPr>
              <p:nvPr/>
            </p:nvCxnSpPr>
            <p:spPr>
              <a:xfrm flipV="1">
                <a:off x="4499482" y="3812680"/>
                <a:ext cx="800549" cy="1474"/>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p:cNvCxnSpPr>
                <a:stCxn id="24" idx="3"/>
                <a:endCxn id="74" idx="1"/>
              </p:cNvCxnSpPr>
              <p:nvPr/>
            </p:nvCxnSpPr>
            <p:spPr>
              <a:xfrm>
                <a:off x="5394731" y="3812680"/>
                <a:ext cx="967527" cy="0"/>
              </a:xfrm>
              <a:prstGeom prst="line">
                <a:avLst/>
              </a:prstGeom>
            </p:spPr>
            <p:style>
              <a:lnRef idx="1">
                <a:schemeClr val="dk1"/>
              </a:lnRef>
              <a:fillRef idx="0">
                <a:schemeClr val="dk1"/>
              </a:fillRef>
              <a:effectRef idx="0">
                <a:schemeClr val="dk1"/>
              </a:effectRef>
              <a:fontRef idx="minor">
                <a:schemeClr val="tx1"/>
              </a:fontRef>
            </p:style>
          </p:cxnSp>
          <p:sp>
            <p:nvSpPr>
              <p:cNvPr id="40" name="テキスト ボックス 39"/>
              <p:cNvSpPr txBox="1"/>
              <p:nvPr/>
            </p:nvSpPr>
            <p:spPr>
              <a:xfrm>
                <a:off x="5746384" y="2353989"/>
                <a:ext cx="1454516" cy="369332"/>
              </a:xfrm>
              <a:prstGeom prst="rect">
                <a:avLst/>
              </a:prstGeom>
              <a:noFill/>
            </p:spPr>
            <p:txBody>
              <a:bodyPr wrap="square" rtlCol="0">
                <a:spAutoFit/>
              </a:bodyPr>
              <a:lstStyle/>
              <a:p>
                <a:r>
                  <a:rPr lang="en-US" altLang="ja-JP" dirty="0" smtClean="0"/>
                  <a:t>(e)</a:t>
                </a:r>
                <a:r>
                  <a:rPr kumimoji="1" lang="ja-JP" altLang="en-US" dirty="0" smtClean="0"/>
                  <a:t>カルサイト</a:t>
                </a:r>
                <a:endParaRPr kumimoji="1" lang="en-US" altLang="ja-JP" dirty="0" smtClean="0"/>
              </a:p>
            </p:txBody>
          </p:sp>
          <p:cxnSp>
            <p:nvCxnSpPr>
              <p:cNvPr id="45" name="直線コネクタ 44"/>
              <p:cNvCxnSpPr/>
              <p:nvPr/>
            </p:nvCxnSpPr>
            <p:spPr>
              <a:xfrm flipV="1">
                <a:off x="7483371" y="3805583"/>
                <a:ext cx="2432667" cy="18181"/>
              </a:xfrm>
              <a:prstGeom prst="line">
                <a:avLst/>
              </a:prstGeom>
              <a:ln w="9525"/>
            </p:spPr>
            <p:style>
              <a:lnRef idx="1">
                <a:schemeClr val="dk1"/>
              </a:lnRef>
              <a:fillRef idx="0">
                <a:schemeClr val="dk1"/>
              </a:fillRef>
              <a:effectRef idx="0">
                <a:schemeClr val="dk1"/>
              </a:effectRef>
              <a:fontRef idx="minor">
                <a:schemeClr val="tx1"/>
              </a:fontRef>
            </p:style>
          </p:cxnSp>
          <p:sp>
            <p:nvSpPr>
              <p:cNvPr id="93" name="左中かっこ 92"/>
              <p:cNvSpPr/>
              <p:nvPr/>
            </p:nvSpPr>
            <p:spPr>
              <a:xfrm rot="5400000">
                <a:off x="4051238" y="-1872021"/>
                <a:ext cx="409303" cy="809513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4" name="テキスト ボックス 93"/>
              <p:cNvSpPr txBox="1"/>
              <p:nvPr/>
            </p:nvSpPr>
            <p:spPr>
              <a:xfrm>
                <a:off x="3014676" y="1606947"/>
                <a:ext cx="2482427" cy="369332"/>
              </a:xfrm>
              <a:prstGeom prst="rect">
                <a:avLst/>
              </a:prstGeom>
              <a:noFill/>
            </p:spPr>
            <p:txBody>
              <a:bodyPr wrap="square" rtlCol="0">
                <a:spAutoFit/>
              </a:bodyPr>
              <a:lstStyle/>
              <a:p>
                <a:r>
                  <a:rPr lang="ja-JP" altLang="en-US" dirty="0"/>
                  <a:t>高次</a:t>
                </a:r>
                <a:r>
                  <a:rPr lang="ja-JP" altLang="en-US" dirty="0" smtClean="0"/>
                  <a:t>高調波の発生機構</a:t>
                </a:r>
                <a:endParaRPr kumimoji="1" lang="en-US" altLang="ja-JP" dirty="0" smtClean="0"/>
              </a:p>
            </p:txBody>
          </p:sp>
          <p:sp>
            <p:nvSpPr>
              <p:cNvPr id="95" name="テキスト ボックス 94"/>
              <p:cNvSpPr txBox="1"/>
              <p:nvPr/>
            </p:nvSpPr>
            <p:spPr>
              <a:xfrm>
                <a:off x="9059274" y="1575168"/>
                <a:ext cx="1988869" cy="369332"/>
              </a:xfrm>
              <a:prstGeom prst="rect">
                <a:avLst/>
              </a:prstGeom>
              <a:noFill/>
            </p:spPr>
            <p:txBody>
              <a:bodyPr wrap="square" rtlCol="0">
                <a:spAutoFit/>
              </a:bodyPr>
              <a:lstStyle/>
              <a:p>
                <a:r>
                  <a:rPr kumimoji="1" lang="en-US" altLang="ja-JP" dirty="0" smtClean="0"/>
                  <a:t>(g)VMI</a:t>
                </a:r>
                <a:r>
                  <a:rPr kumimoji="1" lang="ja-JP" altLang="en-US" dirty="0" smtClean="0"/>
                  <a:t>による測定</a:t>
                </a:r>
                <a:endParaRPr kumimoji="1" lang="en-US" altLang="ja-JP" dirty="0" smtClean="0"/>
              </a:p>
            </p:txBody>
          </p:sp>
          <p:cxnSp>
            <p:nvCxnSpPr>
              <p:cNvPr id="3" name="直線矢印コネクタ 2"/>
              <p:cNvCxnSpPr>
                <a:stCxn id="5" idx="6"/>
              </p:cNvCxnSpPr>
              <p:nvPr/>
            </p:nvCxnSpPr>
            <p:spPr>
              <a:xfrm>
                <a:off x="692610" y="5656551"/>
                <a:ext cx="6742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線矢印コネクタ 35"/>
              <p:cNvCxnSpPr>
                <a:stCxn id="5" idx="0"/>
              </p:cNvCxnSpPr>
              <p:nvPr/>
            </p:nvCxnSpPr>
            <p:spPr>
              <a:xfrm flipV="1">
                <a:off x="595588" y="4875591"/>
                <a:ext cx="0" cy="6839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円/楕円 4"/>
              <p:cNvSpPr/>
              <p:nvPr/>
            </p:nvSpPr>
            <p:spPr>
              <a:xfrm>
                <a:off x="498566" y="5559529"/>
                <a:ext cx="194044" cy="194044"/>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円/楕円 15"/>
              <p:cNvSpPr/>
              <p:nvPr/>
            </p:nvSpPr>
            <p:spPr>
              <a:xfrm>
                <a:off x="547077" y="5608040"/>
                <a:ext cx="97022" cy="9702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1" name="テキスト ボックス 20"/>
                  <p:cNvSpPr txBox="1"/>
                  <p:nvPr/>
                </p:nvSpPr>
                <p:spPr>
                  <a:xfrm>
                    <a:off x="1407074" y="5442850"/>
                    <a:ext cx="353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oMath>
                      </m:oMathPara>
                    </a14:m>
                    <a:endParaRPr kumimoji="1" lang="ja-JP" altLang="en-US" dirty="0"/>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1407074" y="5442850"/>
                    <a:ext cx="353750" cy="369332"/>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p:cNvSpPr txBox="1"/>
                  <p:nvPr/>
                </p:nvSpPr>
                <p:spPr>
                  <a:xfrm>
                    <a:off x="418713" y="4489762"/>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46" name="テキスト ボックス 45"/>
                  <p:cNvSpPr txBox="1">
                    <a:spLocks noRot="1" noChangeAspect="1" noMove="1" noResize="1" noEditPoints="1" noAdjustHandles="1" noChangeArrowheads="1" noChangeShapeType="1" noTextEdit="1"/>
                  </p:cNvSpPr>
                  <p:nvPr/>
                </p:nvSpPr>
                <p:spPr>
                  <a:xfrm>
                    <a:off x="418713" y="4489762"/>
                    <a:ext cx="367986" cy="36933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p:cNvSpPr txBox="1"/>
                  <p:nvPr/>
                </p:nvSpPr>
                <p:spPr>
                  <a:xfrm>
                    <a:off x="255948" y="5656551"/>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oMath>
                      </m:oMathPara>
                    </a14:m>
                    <a:endParaRPr kumimoji="1" lang="ja-JP" altLang="en-US" dirty="0"/>
                  </a:p>
                </p:txBody>
              </p:sp>
            </mc:Choice>
            <mc:Fallback xmlns="">
              <p:sp>
                <p:nvSpPr>
                  <p:cNvPr id="48" name="テキスト ボックス 47"/>
                  <p:cNvSpPr txBox="1">
                    <a:spLocks noRot="1" noChangeAspect="1" noMove="1" noResize="1" noEditPoints="1" noAdjustHandles="1" noChangeArrowheads="1" noChangeShapeType="1" noTextEdit="1"/>
                  </p:cNvSpPr>
                  <p:nvPr/>
                </p:nvSpPr>
                <p:spPr>
                  <a:xfrm>
                    <a:off x="255948" y="5656551"/>
                    <a:ext cx="371384" cy="369332"/>
                  </a:xfrm>
                  <a:prstGeom prst="rect">
                    <a:avLst/>
                  </a:prstGeom>
                  <a:blipFill rotWithShape="0">
                    <a:blip r:embed="rId4"/>
                    <a:stretch>
                      <a:fillRect b="-6667"/>
                    </a:stretch>
                  </a:blipFill>
                </p:spPr>
                <p:txBody>
                  <a:bodyPr/>
                  <a:lstStyle/>
                  <a:p>
                    <a:r>
                      <a:rPr lang="ja-JP" altLang="en-US">
                        <a:noFill/>
                      </a:rPr>
                      <a:t> </a:t>
                    </a:r>
                  </a:p>
                </p:txBody>
              </p:sp>
            </mc:Fallback>
          </mc:AlternateContent>
          <p:sp>
            <p:nvSpPr>
              <p:cNvPr id="44" name="台形 43"/>
              <p:cNvSpPr/>
              <p:nvPr/>
            </p:nvSpPr>
            <p:spPr>
              <a:xfrm>
                <a:off x="7254037" y="4193597"/>
                <a:ext cx="145258" cy="464608"/>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雲形吹き出し 46"/>
              <p:cNvSpPr/>
              <p:nvPr/>
            </p:nvSpPr>
            <p:spPr>
              <a:xfrm rot="21370121">
                <a:off x="7224818" y="3522409"/>
                <a:ext cx="239363" cy="602706"/>
              </a:xfrm>
              <a:prstGeom prst="cloudCallou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7836130" y="3906688"/>
                <a:ext cx="1391728" cy="369332"/>
              </a:xfrm>
              <a:prstGeom prst="rect">
                <a:avLst/>
              </a:prstGeom>
              <a:noFill/>
            </p:spPr>
            <p:txBody>
              <a:bodyPr wrap="none" rtlCol="0">
                <a:spAutoFit/>
              </a:bodyPr>
              <a:lstStyle/>
              <a:p>
                <a:r>
                  <a:rPr kumimoji="1" lang="en-US" altLang="ja-JP" dirty="0" smtClean="0"/>
                  <a:t>800nm+HHG</a:t>
                </a:r>
                <a:endParaRPr kumimoji="1" lang="ja-JP" altLang="en-US" dirty="0"/>
              </a:p>
            </p:txBody>
          </p:sp>
          <p:cxnSp>
            <p:nvCxnSpPr>
              <p:cNvPr id="61" name="直線コネクタ 60"/>
              <p:cNvCxnSpPr>
                <a:stCxn id="12" idx="2"/>
                <a:endCxn id="11" idx="0"/>
              </p:cNvCxnSpPr>
              <p:nvPr/>
            </p:nvCxnSpPr>
            <p:spPr>
              <a:xfrm flipH="1">
                <a:off x="2373280" y="2930761"/>
                <a:ext cx="120150" cy="604719"/>
              </a:xfrm>
              <a:prstGeom prst="line">
                <a:avLst/>
              </a:prstGeom>
            </p:spPr>
            <p:style>
              <a:lnRef idx="1">
                <a:schemeClr val="dk1"/>
              </a:lnRef>
              <a:fillRef idx="0">
                <a:schemeClr val="dk1"/>
              </a:fillRef>
              <a:effectRef idx="0">
                <a:schemeClr val="dk1"/>
              </a:effectRef>
              <a:fontRef idx="minor">
                <a:schemeClr val="tx1"/>
              </a:fontRef>
            </p:style>
          </p:cxnSp>
          <p:cxnSp>
            <p:nvCxnSpPr>
              <p:cNvPr id="63" name="直線コネクタ 62"/>
              <p:cNvCxnSpPr>
                <a:stCxn id="14" idx="2"/>
                <a:endCxn id="13" idx="0"/>
              </p:cNvCxnSpPr>
              <p:nvPr/>
            </p:nvCxnSpPr>
            <p:spPr>
              <a:xfrm flipH="1">
                <a:off x="3414651" y="3427736"/>
                <a:ext cx="150018" cy="386418"/>
              </a:xfrm>
              <a:prstGeom prst="line">
                <a:avLst/>
              </a:prstGeom>
            </p:spPr>
            <p:style>
              <a:lnRef idx="1">
                <a:schemeClr val="dk1"/>
              </a:lnRef>
              <a:fillRef idx="0">
                <a:schemeClr val="dk1"/>
              </a:fillRef>
              <a:effectRef idx="0">
                <a:schemeClr val="dk1"/>
              </a:effectRef>
              <a:fontRef idx="minor">
                <a:schemeClr val="tx1"/>
              </a:fontRef>
            </p:style>
          </p:cxnSp>
          <p:cxnSp>
            <p:nvCxnSpPr>
              <p:cNvPr id="65" name="直線コネクタ 64"/>
              <p:cNvCxnSpPr>
                <a:stCxn id="23" idx="2"/>
                <a:endCxn id="20" idx="0"/>
              </p:cNvCxnSpPr>
              <p:nvPr/>
            </p:nvCxnSpPr>
            <p:spPr>
              <a:xfrm flipH="1">
                <a:off x="4452132" y="2941411"/>
                <a:ext cx="25831" cy="594069"/>
              </a:xfrm>
              <a:prstGeom prst="line">
                <a:avLst/>
              </a:prstGeom>
            </p:spPr>
            <p:style>
              <a:lnRef idx="1">
                <a:schemeClr val="dk1"/>
              </a:lnRef>
              <a:fillRef idx="0">
                <a:schemeClr val="dk1"/>
              </a:fillRef>
              <a:effectRef idx="0">
                <a:schemeClr val="dk1"/>
              </a:effectRef>
              <a:fontRef idx="minor">
                <a:schemeClr val="tx1"/>
              </a:fontRef>
            </p:style>
          </p:cxnSp>
          <p:cxnSp>
            <p:nvCxnSpPr>
              <p:cNvPr id="72" name="直線コネクタ 71"/>
              <p:cNvCxnSpPr>
                <a:stCxn id="40" idx="2"/>
                <a:endCxn id="74" idx="0"/>
              </p:cNvCxnSpPr>
              <p:nvPr/>
            </p:nvCxnSpPr>
            <p:spPr>
              <a:xfrm flipH="1">
                <a:off x="6409608" y="2723321"/>
                <a:ext cx="64034" cy="810685"/>
              </a:xfrm>
              <a:prstGeom prst="line">
                <a:avLst/>
              </a:prstGeom>
            </p:spPr>
            <p:style>
              <a:lnRef idx="1">
                <a:schemeClr val="dk1"/>
              </a:lnRef>
              <a:fillRef idx="0">
                <a:schemeClr val="dk1"/>
              </a:fillRef>
              <a:effectRef idx="0">
                <a:schemeClr val="dk1"/>
              </a:effectRef>
              <a:fontRef idx="minor">
                <a:schemeClr val="tx1"/>
              </a:fontRef>
            </p:style>
          </p:cxnSp>
          <p:sp>
            <p:nvSpPr>
              <p:cNvPr id="74" name="正方形/長方形 73"/>
              <p:cNvSpPr/>
              <p:nvPr/>
            </p:nvSpPr>
            <p:spPr>
              <a:xfrm>
                <a:off x="6362258" y="3534006"/>
                <a:ext cx="94700" cy="5573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テキスト ボックス 102"/>
              <p:cNvSpPr txBox="1"/>
              <p:nvPr/>
            </p:nvSpPr>
            <p:spPr>
              <a:xfrm>
                <a:off x="4724654" y="3045924"/>
                <a:ext cx="1529966" cy="369332"/>
              </a:xfrm>
              <a:prstGeom prst="rect">
                <a:avLst/>
              </a:prstGeom>
              <a:noFill/>
            </p:spPr>
            <p:txBody>
              <a:bodyPr wrap="square" rtlCol="0">
                <a:spAutoFit/>
              </a:bodyPr>
              <a:lstStyle/>
              <a:p>
                <a:r>
                  <a:rPr lang="en-US" altLang="ja-JP" dirty="0" smtClean="0"/>
                  <a:t>(e)1/2</a:t>
                </a:r>
                <a:r>
                  <a:rPr lang="ja-JP" altLang="en-US" dirty="0" smtClean="0"/>
                  <a:t>波長板</a:t>
                </a:r>
                <a:endParaRPr kumimoji="1" lang="en-US" altLang="ja-JP" dirty="0" smtClean="0"/>
              </a:p>
            </p:txBody>
          </p:sp>
          <p:cxnSp>
            <p:nvCxnSpPr>
              <p:cNvPr id="118" name="直線コネクタ 117"/>
              <p:cNvCxnSpPr>
                <a:stCxn id="103" idx="2"/>
                <a:endCxn id="24" idx="0"/>
              </p:cNvCxnSpPr>
              <p:nvPr/>
            </p:nvCxnSpPr>
            <p:spPr>
              <a:xfrm flipH="1">
                <a:off x="5347381" y="3415256"/>
                <a:ext cx="142256" cy="118750"/>
              </a:xfrm>
              <a:prstGeom prst="line">
                <a:avLst/>
              </a:prstGeom>
            </p:spPr>
            <p:style>
              <a:lnRef idx="1">
                <a:schemeClr val="dk1"/>
              </a:lnRef>
              <a:fillRef idx="0">
                <a:schemeClr val="dk1"/>
              </a:fillRef>
              <a:effectRef idx="0">
                <a:schemeClr val="dk1"/>
              </a:effectRef>
              <a:fontRef idx="minor">
                <a:schemeClr val="tx1"/>
              </a:fontRef>
            </p:style>
          </p:cxnSp>
          <p:cxnSp>
            <p:nvCxnSpPr>
              <p:cNvPr id="122" name="直線コネクタ 121"/>
              <p:cNvCxnSpPr>
                <a:stCxn id="74" idx="3"/>
              </p:cNvCxnSpPr>
              <p:nvPr/>
            </p:nvCxnSpPr>
            <p:spPr>
              <a:xfrm>
                <a:off x="6456958" y="3812680"/>
                <a:ext cx="743942" cy="0"/>
              </a:xfrm>
              <a:prstGeom prst="line">
                <a:avLst/>
              </a:prstGeom>
            </p:spPr>
            <p:style>
              <a:lnRef idx="1">
                <a:schemeClr val="dk1"/>
              </a:lnRef>
              <a:fillRef idx="0">
                <a:schemeClr val="dk1"/>
              </a:fillRef>
              <a:effectRef idx="0">
                <a:schemeClr val="dk1"/>
              </a:effectRef>
              <a:fontRef idx="minor">
                <a:schemeClr val="tx1"/>
              </a:fontRef>
            </p:style>
          </p:cxnSp>
          <p:cxnSp>
            <p:nvCxnSpPr>
              <p:cNvPr id="124" name="直線コネクタ 123"/>
              <p:cNvCxnSpPr>
                <a:stCxn id="26" idx="2"/>
                <a:endCxn id="47" idx="3"/>
              </p:cNvCxnSpPr>
              <p:nvPr/>
            </p:nvCxnSpPr>
            <p:spPr>
              <a:xfrm flipH="1">
                <a:off x="7326666" y="3283178"/>
                <a:ext cx="420299" cy="274287"/>
              </a:xfrm>
              <a:prstGeom prst="line">
                <a:avLst/>
              </a:prstGeom>
            </p:spPr>
            <p:style>
              <a:lnRef idx="1">
                <a:schemeClr val="dk1"/>
              </a:lnRef>
              <a:fillRef idx="0">
                <a:schemeClr val="dk1"/>
              </a:fillRef>
              <a:effectRef idx="0">
                <a:schemeClr val="dk1"/>
              </a:effectRef>
              <a:fontRef idx="minor">
                <a:schemeClr val="tx1"/>
              </a:fontRef>
            </p:style>
          </p:cxnSp>
          <p:grpSp>
            <p:nvGrpSpPr>
              <p:cNvPr id="132" name="グループ化 131"/>
              <p:cNvGrpSpPr/>
              <p:nvPr/>
            </p:nvGrpSpPr>
            <p:grpSpPr>
              <a:xfrm>
                <a:off x="9940612" y="3545090"/>
                <a:ext cx="258523" cy="1318126"/>
                <a:chOff x="8843752" y="2473889"/>
                <a:chExt cx="258523" cy="1318126"/>
              </a:xfrm>
            </p:grpSpPr>
            <p:sp>
              <p:nvSpPr>
                <p:cNvPr id="133" name="台形 132"/>
                <p:cNvSpPr/>
                <p:nvPr/>
              </p:nvSpPr>
              <p:spPr>
                <a:xfrm>
                  <a:off x="8868635" y="3247306"/>
                  <a:ext cx="141591" cy="544709"/>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雲形吹き出し 133"/>
                <p:cNvSpPr/>
                <p:nvPr/>
              </p:nvSpPr>
              <p:spPr>
                <a:xfrm rot="21370121">
                  <a:off x="8843752" y="2473889"/>
                  <a:ext cx="258523" cy="650950"/>
                </a:xfrm>
                <a:prstGeom prst="cloudCallout">
                  <a:avLst/>
                </a:prstGeom>
                <a:solidFill>
                  <a:srgbClr val="EF6D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0" name="正方形/長方形 139"/>
              <p:cNvSpPr/>
              <p:nvPr/>
            </p:nvSpPr>
            <p:spPr>
              <a:xfrm>
                <a:off x="9162425" y="3942974"/>
                <a:ext cx="646625" cy="818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1" name="正方形/長方形 140"/>
              <p:cNvSpPr/>
              <p:nvPr/>
            </p:nvSpPr>
            <p:spPr>
              <a:xfrm>
                <a:off x="10295254" y="3942974"/>
                <a:ext cx="646625" cy="818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2" name="正方形/長方形 141"/>
              <p:cNvSpPr/>
              <p:nvPr/>
            </p:nvSpPr>
            <p:spPr>
              <a:xfrm>
                <a:off x="9162425" y="3159029"/>
                <a:ext cx="646625" cy="818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3" name="正方形/長方形 142"/>
              <p:cNvSpPr/>
              <p:nvPr/>
            </p:nvSpPr>
            <p:spPr>
              <a:xfrm>
                <a:off x="10295254" y="3159029"/>
                <a:ext cx="646625" cy="818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4" name="正方形/長方形 143"/>
              <p:cNvSpPr/>
              <p:nvPr/>
            </p:nvSpPr>
            <p:spPr>
              <a:xfrm>
                <a:off x="9162425" y="2872920"/>
                <a:ext cx="646625" cy="818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5" name="正方形/長方形 144"/>
              <p:cNvSpPr/>
              <p:nvPr/>
            </p:nvSpPr>
            <p:spPr>
              <a:xfrm>
                <a:off x="10295254" y="2872920"/>
                <a:ext cx="646625" cy="818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47" name="直線コネクタ 146"/>
              <p:cNvCxnSpPr/>
              <p:nvPr/>
            </p:nvCxnSpPr>
            <p:spPr>
              <a:xfrm flipH="1" flipV="1">
                <a:off x="9861023" y="2617647"/>
                <a:ext cx="134540" cy="944579"/>
              </a:xfrm>
              <a:prstGeom prst="line">
                <a:avLst/>
              </a:prstGeom>
            </p:spPr>
            <p:style>
              <a:lnRef idx="1">
                <a:schemeClr val="dk1"/>
              </a:lnRef>
              <a:fillRef idx="0">
                <a:schemeClr val="dk1"/>
              </a:fillRef>
              <a:effectRef idx="0">
                <a:schemeClr val="dk1"/>
              </a:effectRef>
              <a:fontRef idx="minor">
                <a:schemeClr val="tx1"/>
              </a:fontRef>
            </p:style>
          </p:cxnSp>
          <p:cxnSp>
            <p:nvCxnSpPr>
              <p:cNvPr id="151" name="直線コネクタ 150"/>
              <p:cNvCxnSpPr/>
              <p:nvPr/>
            </p:nvCxnSpPr>
            <p:spPr>
              <a:xfrm flipV="1">
                <a:off x="10108742" y="2609960"/>
                <a:ext cx="160802" cy="924047"/>
              </a:xfrm>
              <a:prstGeom prst="line">
                <a:avLst/>
              </a:prstGeom>
            </p:spPr>
            <p:style>
              <a:lnRef idx="1">
                <a:schemeClr val="dk1"/>
              </a:lnRef>
              <a:fillRef idx="0">
                <a:schemeClr val="dk1"/>
              </a:fillRef>
              <a:effectRef idx="0">
                <a:schemeClr val="dk1"/>
              </a:effectRef>
              <a:fontRef idx="minor">
                <a:schemeClr val="tx1"/>
              </a:fontRef>
            </p:style>
          </p:cxnSp>
          <p:cxnSp>
            <p:nvCxnSpPr>
              <p:cNvPr id="153" name="直線コネクタ 152"/>
              <p:cNvCxnSpPr>
                <a:stCxn id="134" idx="3"/>
                <a:endCxn id="155" idx="0"/>
              </p:cNvCxnSpPr>
              <p:nvPr/>
            </p:nvCxnSpPr>
            <p:spPr>
              <a:xfrm flipH="1" flipV="1">
                <a:off x="10044512" y="2609960"/>
                <a:ext cx="6101" cy="972993"/>
              </a:xfrm>
              <a:prstGeom prst="line">
                <a:avLst/>
              </a:prstGeom>
            </p:spPr>
            <p:style>
              <a:lnRef idx="1">
                <a:schemeClr val="dk1"/>
              </a:lnRef>
              <a:fillRef idx="0">
                <a:schemeClr val="dk1"/>
              </a:fillRef>
              <a:effectRef idx="0">
                <a:schemeClr val="dk1"/>
              </a:effectRef>
              <a:fontRef idx="minor">
                <a:schemeClr val="tx1"/>
              </a:fontRef>
            </p:style>
          </p:cxnSp>
          <p:sp>
            <p:nvSpPr>
              <p:cNvPr id="155" name="正方形/長方形 154"/>
              <p:cNvSpPr/>
              <p:nvPr/>
            </p:nvSpPr>
            <p:spPr>
              <a:xfrm flipV="1">
                <a:off x="9147145" y="2515118"/>
                <a:ext cx="1794734" cy="94842"/>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8" name="正方形/長方形 157"/>
              <p:cNvSpPr/>
              <p:nvPr/>
            </p:nvSpPr>
            <p:spPr>
              <a:xfrm>
                <a:off x="9147145" y="2196404"/>
                <a:ext cx="1813129" cy="753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9" name="テキスト ボックス 158"/>
              <p:cNvSpPr txBox="1"/>
              <p:nvPr/>
            </p:nvSpPr>
            <p:spPr>
              <a:xfrm>
                <a:off x="5059631" y="4714875"/>
                <a:ext cx="1614545" cy="369332"/>
              </a:xfrm>
              <a:prstGeom prst="rect">
                <a:avLst/>
              </a:prstGeom>
              <a:noFill/>
            </p:spPr>
            <p:txBody>
              <a:bodyPr wrap="none" rtlCol="0">
                <a:spAutoFit/>
              </a:bodyPr>
              <a:lstStyle/>
              <a:p>
                <a:r>
                  <a:rPr kumimoji="1" lang="en-US" altLang="ja-JP" dirty="0" smtClean="0"/>
                  <a:t>800nm+400nm</a:t>
                </a:r>
                <a:endParaRPr kumimoji="1" lang="ja-JP" altLang="en-US" dirty="0"/>
              </a:p>
            </p:txBody>
          </p:sp>
          <p:sp>
            <p:nvSpPr>
              <p:cNvPr id="160" name="テキスト ボックス 159"/>
              <p:cNvSpPr txBox="1"/>
              <p:nvPr/>
            </p:nvSpPr>
            <p:spPr>
              <a:xfrm>
                <a:off x="2636199" y="4720260"/>
                <a:ext cx="841897" cy="369332"/>
              </a:xfrm>
              <a:prstGeom prst="rect">
                <a:avLst/>
              </a:prstGeom>
              <a:noFill/>
            </p:spPr>
            <p:txBody>
              <a:bodyPr wrap="none" rtlCol="0">
                <a:spAutoFit/>
              </a:bodyPr>
              <a:lstStyle/>
              <a:p>
                <a:r>
                  <a:rPr kumimoji="1" lang="en-US" altLang="ja-JP" dirty="0" smtClean="0"/>
                  <a:t>800nm</a:t>
                </a:r>
                <a:endParaRPr kumimoji="1" lang="ja-JP" altLang="en-US" dirty="0"/>
              </a:p>
            </p:txBody>
          </p:sp>
          <p:sp>
            <p:nvSpPr>
              <p:cNvPr id="161" name="左中かっこ 160"/>
              <p:cNvSpPr/>
              <p:nvPr/>
            </p:nvSpPr>
            <p:spPr>
              <a:xfrm rot="16200000">
                <a:off x="5557516" y="3122018"/>
                <a:ext cx="618777" cy="266799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62" name="左中かっこ 161"/>
              <p:cNvSpPr/>
              <p:nvPr/>
            </p:nvSpPr>
            <p:spPr>
              <a:xfrm rot="16200000">
                <a:off x="2731688" y="3024815"/>
                <a:ext cx="551282" cy="279490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30" name="直線コネクタ 29"/>
              <p:cNvCxnSpPr>
                <a:stCxn id="7" idx="2"/>
                <a:endCxn id="6" idx="0"/>
              </p:cNvCxnSpPr>
              <p:nvPr/>
            </p:nvCxnSpPr>
            <p:spPr>
              <a:xfrm flipH="1">
                <a:off x="997405" y="3369570"/>
                <a:ext cx="94633" cy="175520"/>
              </a:xfrm>
              <a:prstGeom prst="line">
                <a:avLst/>
              </a:prstGeom>
            </p:spPr>
            <p:style>
              <a:lnRef idx="1">
                <a:schemeClr val="dk1"/>
              </a:lnRef>
              <a:fillRef idx="0">
                <a:schemeClr val="dk1"/>
              </a:fillRef>
              <a:effectRef idx="0">
                <a:schemeClr val="dk1"/>
              </a:effectRef>
              <a:fontRef idx="minor">
                <a:schemeClr val="tx1"/>
              </a:fontRef>
            </p:style>
          </p:cxnSp>
        </p:grpSp>
        <p:cxnSp>
          <p:nvCxnSpPr>
            <p:cNvPr id="8" name="直線コネクタ 7"/>
            <p:cNvCxnSpPr/>
            <p:nvPr/>
          </p:nvCxnSpPr>
          <p:spPr>
            <a:xfrm>
              <a:off x="2856202" y="6006170"/>
              <a:ext cx="2648679" cy="0"/>
            </a:xfrm>
            <a:prstGeom prst="line">
              <a:avLst/>
            </a:prstGeom>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2592633" y="4911237"/>
              <a:ext cx="9599367" cy="1946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5504881" y="5596867"/>
              <a:ext cx="261257" cy="8186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4896884" y="4964683"/>
              <a:ext cx="1572301" cy="437172"/>
            </a:xfrm>
            <a:prstGeom prst="rect">
              <a:avLst/>
            </a:prstGeom>
            <a:noFill/>
          </p:spPr>
          <p:txBody>
            <a:bodyPr wrap="square" rtlCol="0">
              <a:spAutoFit/>
            </a:bodyPr>
            <a:lstStyle/>
            <a:p>
              <a:r>
                <a:rPr lang="en-US" altLang="ja-JP" dirty="0" smtClean="0"/>
                <a:t>(c)</a:t>
              </a:r>
              <a:r>
                <a:rPr kumimoji="1" lang="en-US" altLang="ja-JP" dirty="0" smtClean="0"/>
                <a:t>fused silica</a:t>
              </a:r>
            </a:p>
          </p:txBody>
        </p:sp>
        <p:cxnSp>
          <p:nvCxnSpPr>
            <p:cNvPr id="67" name="直線コネクタ 66"/>
            <p:cNvCxnSpPr/>
            <p:nvPr/>
          </p:nvCxnSpPr>
          <p:spPr>
            <a:xfrm>
              <a:off x="6467850" y="5984195"/>
              <a:ext cx="2648679" cy="0"/>
            </a:xfrm>
            <a:prstGeom prst="line">
              <a:avLst/>
            </a:prstGeom>
          </p:spPr>
          <p:style>
            <a:lnRef idx="1">
              <a:schemeClr val="dk1"/>
            </a:lnRef>
            <a:fillRef idx="0">
              <a:schemeClr val="dk1"/>
            </a:fillRef>
            <a:effectRef idx="0">
              <a:schemeClr val="dk1"/>
            </a:effectRef>
            <a:fontRef idx="minor">
              <a:schemeClr val="tx1"/>
            </a:fontRef>
          </p:style>
        </p:cxnSp>
        <p:sp>
          <p:nvSpPr>
            <p:cNvPr id="68" name="正方形/長方形 67"/>
            <p:cNvSpPr/>
            <p:nvPr/>
          </p:nvSpPr>
          <p:spPr>
            <a:xfrm rot="2827466">
              <a:off x="9128103" y="5631948"/>
              <a:ext cx="261257" cy="8186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コネクタ 31"/>
            <p:cNvCxnSpPr>
              <a:stCxn id="15" idx="1"/>
              <a:endCxn id="15" idx="3"/>
            </p:cNvCxnSpPr>
            <p:nvPr/>
          </p:nvCxnSpPr>
          <p:spPr>
            <a:xfrm>
              <a:off x="5504881" y="6006170"/>
              <a:ext cx="261257"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75" name="直線コネクタ 74"/>
            <p:cNvCxnSpPr/>
            <p:nvPr/>
          </p:nvCxnSpPr>
          <p:spPr>
            <a:xfrm>
              <a:off x="9143927" y="5981451"/>
              <a:ext cx="375814"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5" name="テキスト ボックス 34"/>
            <p:cNvSpPr txBox="1"/>
            <p:nvPr/>
          </p:nvSpPr>
          <p:spPr>
            <a:xfrm>
              <a:off x="6028876" y="6441451"/>
              <a:ext cx="1758815" cy="369332"/>
            </a:xfrm>
            <a:prstGeom prst="rect">
              <a:avLst/>
            </a:prstGeom>
            <a:solidFill>
              <a:schemeClr val="accent1">
                <a:lumMod val="20000"/>
                <a:lumOff val="80000"/>
              </a:schemeClr>
            </a:solidFill>
          </p:spPr>
          <p:txBody>
            <a:bodyPr wrap="none" rtlCol="0">
              <a:spAutoFit/>
            </a:bodyPr>
            <a:lstStyle/>
            <a:p>
              <a:r>
                <a:rPr kumimoji="1" lang="ja-JP" altLang="en-US" dirty="0" smtClean="0"/>
                <a:t>光路長が伸びる</a:t>
              </a:r>
              <a:endParaRPr kumimoji="1" lang="ja-JP" altLang="en-US" dirty="0"/>
            </a:p>
          </p:txBody>
        </p:sp>
      </p:grpSp>
      <p:sp>
        <p:nvSpPr>
          <p:cNvPr id="71" name="タイトル 1"/>
          <p:cNvSpPr>
            <a:spLocks noGrp="1"/>
          </p:cNvSpPr>
          <p:nvPr>
            <p:ph type="title"/>
          </p:nvPr>
        </p:nvSpPr>
        <p:spPr>
          <a:xfrm>
            <a:off x="805258" y="-45450"/>
            <a:ext cx="10515600" cy="955500"/>
          </a:xfrm>
          <a:solidFill>
            <a:schemeClr val="bg1">
              <a:lumMod val="95000"/>
            </a:schemeClr>
          </a:solidFill>
        </p:spPr>
        <p:txBody>
          <a:bodyPr>
            <a:normAutofit/>
          </a:bodyPr>
          <a:lstStyle/>
          <a:p>
            <a:pPr algn="ctr"/>
            <a:r>
              <a:rPr kumimoji="1" lang="ja-JP" altLang="en-US" sz="3200" u="sng" dirty="0" smtClean="0"/>
              <a:t>光学系</a:t>
            </a:r>
            <a:endParaRPr kumimoji="1" lang="ja-JP" altLang="en-US" sz="3200" u="sng" dirty="0"/>
          </a:p>
        </p:txBody>
      </p:sp>
    </p:spTree>
    <p:extLst>
      <p:ext uri="{BB962C8B-B14F-4D97-AF65-F5344CB8AC3E}">
        <p14:creationId xmlns:p14="http://schemas.microsoft.com/office/powerpoint/2010/main" val="3674311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chemeClr val="bg1">
              <a:lumMod val="95000"/>
            </a:schemeClr>
          </a:solidFill>
        </p:spPr>
        <p:txBody>
          <a:bodyPr>
            <a:normAutofit/>
          </a:bodyPr>
          <a:lstStyle/>
          <a:p>
            <a:pPr algn="ctr"/>
            <a:r>
              <a:rPr kumimoji="1" lang="en-US" altLang="ja-JP" sz="3200" u="sng" dirty="0"/>
              <a:t>Velocity Map Imaging</a:t>
            </a:r>
            <a:r>
              <a:rPr kumimoji="1" lang="ja-JP" altLang="en-US" sz="3200" u="sng" dirty="0"/>
              <a:t>による光電子の運動量分布の測定</a:t>
            </a:r>
            <a:r>
              <a:rPr kumimoji="1" lang="en-US" altLang="ja-JP" sz="3200" u="sng" dirty="0"/>
              <a:t>[2]</a:t>
            </a:r>
            <a:endParaRPr kumimoji="1" lang="ja-JP" altLang="en-US" sz="3200" u="sng" dirty="0"/>
          </a:p>
        </p:txBody>
      </p:sp>
      <p:grpSp>
        <p:nvGrpSpPr>
          <p:cNvPr id="96" name="グループ化 95"/>
          <p:cNvGrpSpPr/>
          <p:nvPr/>
        </p:nvGrpSpPr>
        <p:grpSpPr>
          <a:xfrm>
            <a:off x="514682" y="1265341"/>
            <a:ext cx="6355385" cy="4541866"/>
            <a:chOff x="426415" y="1309688"/>
            <a:chExt cx="6355385" cy="4541866"/>
          </a:xfrm>
        </p:grpSpPr>
        <p:sp>
          <p:nvSpPr>
            <p:cNvPr id="4" name="正方形/長方形 3"/>
            <p:cNvSpPr/>
            <p:nvPr/>
          </p:nvSpPr>
          <p:spPr>
            <a:xfrm>
              <a:off x="1028140" y="1395945"/>
              <a:ext cx="2994056" cy="165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正方形/長方形 4"/>
            <p:cNvSpPr/>
            <p:nvPr/>
          </p:nvSpPr>
          <p:spPr>
            <a:xfrm>
              <a:off x="1018742" y="4608767"/>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4289397" y="4516161"/>
              <a:ext cx="1439243" cy="278255"/>
            </a:xfrm>
            <a:prstGeom prst="rect">
              <a:avLst/>
            </a:prstGeom>
            <a:noFill/>
          </p:spPr>
          <p:txBody>
            <a:bodyPr wrap="none" rtlCol="0">
              <a:spAutoFit/>
            </a:bodyPr>
            <a:lstStyle/>
            <a:p>
              <a:r>
                <a:rPr lang="ja-JP" altLang="en-US" dirty="0"/>
                <a:t>円盤状電極</a:t>
              </a:r>
              <a:r>
                <a:rPr lang="en-US" altLang="ja-JP" dirty="0"/>
                <a:t>(-500V)</a:t>
              </a:r>
            </a:p>
          </p:txBody>
        </p:sp>
        <p:sp>
          <p:nvSpPr>
            <p:cNvPr id="7" name="テキスト ボックス 6"/>
            <p:cNvSpPr txBox="1"/>
            <p:nvPr/>
          </p:nvSpPr>
          <p:spPr>
            <a:xfrm>
              <a:off x="4289397" y="2478777"/>
              <a:ext cx="1439243" cy="278255"/>
            </a:xfrm>
            <a:prstGeom prst="rect">
              <a:avLst/>
            </a:prstGeom>
            <a:noFill/>
          </p:spPr>
          <p:txBody>
            <a:bodyPr wrap="none" rtlCol="0">
              <a:spAutoFit/>
            </a:bodyPr>
            <a:lstStyle/>
            <a:p>
              <a:r>
                <a:rPr lang="ja-JP" altLang="en-US" dirty="0"/>
                <a:t>円盤状電極</a:t>
              </a:r>
              <a:r>
                <a:rPr lang="en-US" altLang="ja-JP" dirty="0"/>
                <a:t>(-426V)</a:t>
              </a:r>
            </a:p>
          </p:txBody>
        </p:sp>
        <p:sp>
          <p:nvSpPr>
            <p:cNvPr id="8" name="テキスト ボックス 7"/>
            <p:cNvSpPr txBox="1"/>
            <p:nvPr/>
          </p:nvSpPr>
          <p:spPr>
            <a:xfrm>
              <a:off x="4289397" y="2151723"/>
              <a:ext cx="1223618" cy="278255"/>
            </a:xfrm>
            <a:prstGeom prst="rect">
              <a:avLst/>
            </a:prstGeom>
            <a:noFill/>
          </p:spPr>
          <p:txBody>
            <a:bodyPr wrap="none" rtlCol="0">
              <a:spAutoFit/>
            </a:bodyPr>
            <a:lstStyle/>
            <a:p>
              <a:r>
                <a:rPr lang="ja-JP" altLang="en-US" dirty="0"/>
                <a:t>円盤状電極</a:t>
              </a:r>
              <a:r>
                <a:rPr lang="en-US" altLang="ja-JP" dirty="0"/>
                <a:t>(0V)</a:t>
              </a:r>
            </a:p>
          </p:txBody>
        </p:sp>
        <p:sp>
          <p:nvSpPr>
            <p:cNvPr id="9" name="正方形/長方形 8"/>
            <p:cNvSpPr/>
            <p:nvPr/>
          </p:nvSpPr>
          <p:spPr>
            <a:xfrm>
              <a:off x="1042330" y="1907314"/>
              <a:ext cx="2994054" cy="168372"/>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4289397" y="1825815"/>
              <a:ext cx="2492403" cy="278255"/>
            </a:xfrm>
            <a:prstGeom prst="rect">
              <a:avLst/>
            </a:prstGeom>
            <a:noFill/>
          </p:spPr>
          <p:txBody>
            <a:bodyPr wrap="none" rtlCol="0">
              <a:spAutoFit/>
            </a:bodyPr>
            <a:lstStyle/>
            <a:p>
              <a:r>
                <a:rPr lang="ja-JP" altLang="en-US" dirty="0"/>
                <a:t>マイクロチャンネルプレート</a:t>
              </a:r>
              <a:r>
                <a:rPr lang="en-US" altLang="ja-JP" dirty="0"/>
                <a:t>(1451V)</a:t>
              </a:r>
            </a:p>
          </p:txBody>
        </p:sp>
        <p:sp>
          <p:nvSpPr>
            <p:cNvPr id="11" name="テキスト ボックス 10"/>
            <p:cNvSpPr txBox="1"/>
            <p:nvPr/>
          </p:nvSpPr>
          <p:spPr>
            <a:xfrm>
              <a:off x="4289397" y="1309688"/>
              <a:ext cx="1290575" cy="278255"/>
            </a:xfrm>
            <a:prstGeom prst="rect">
              <a:avLst/>
            </a:prstGeom>
            <a:noFill/>
          </p:spPr>
          <p:txBody>
            <a:bodyPr wrap="none" rtlCol="0">
              <a:spAutoFit/>
            </a:bodyPr>
            <a:lstStyle/>
            <a:p>
              <a:r>
                <a:rPr lang="en-US" altLang="ja-JP" dirty="0"/>
                <a:t>Phosphor(3400V)</a:t>
              </a:r>
            </a:p>
          </p:txBody>
        </p:sp>
        <p:sp>
          <p:nvSpPr>
            <p:cNvPr id="12" name="テキスト ボックス 11"/>
            <p:cNvSpPr txBox="1"/>
            <p:nvPr/>
          </p:nvSpPr>
          <p:spPr>
            <a:xfrm>
              <a:off x="2036578" y="5573299"/>
              <a:ext cx="1025015" cy="278255"/>
            </a:xfrm>
            <a:prstGeom prst="rect">
              <a:avLst/>
            </a:prstGeom>
            <a:noFill/>
          </p:spPr>
          <p:txBody>
            <a:bodyPr wrap="none" rtlCol="0">
              <a:spAutoFit/>
            </a:bodyPr>
            <a:lstStyle/>
            <a:p>
              <a:r>
                <a:rPr lang="ja-JP" altLang="en-US" dirty="0"/>
                <a:t>アルゴンガス</a:t>
              </a:r>
              <a:endParaRPr lang="en-US" altLang="ja-JP" dirty="0"/>
            </a:p>
          </p:txBody>
        </p:sp>
        <p:sp>
          <p:nvSpPr>
            <p:cNvPr id="13" name="正方形/長方形 12"/>
            <p:cNvSpPr/>
            <p:nvPr/>
          </p:nvSpPr>
          <p:spPr>
            <a:xfrm>
              <a:off x="2956744" y="4608766"/>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正方形/長方形 13"/>
            <p:cNvSpPr/>
            <p:nvPr/>
          </p:nvSpPr>
          <p:spPr>
            <a:xfrm>
              <a:off x="1007920" y="2561047"/>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正方形/長方形 14"/>
            <p:cNvSpPr/>
            <p:nvPr/>
          </p:nvSpPr>
          <p:spPr>
            <a:xfrm>
              <a:off x="2970930" y="2561923"/>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フリーフォーム 15"/>
            <p:cNvSpPr/>
            <p:nvPr/>
          </p:nvSpPr>
          <p:spPr>
            <a:xfrm>
              <a:off x="2462772" y="2078701"/>
              <a:ext cx="343912" cy="2601828"/>
            </a:xfrm>
            <a:custGeom>
              <a:avLst/>
              <a:gdLst>
                <a:gd name="connsiteX0" fmla="*/ 0 w 485775"/>
                <a:gd name="connsiteY0" fmla="*/ 2924175 h 2924175"/>
                <a:gd name="connsiteX1" fmla="*/ 28575 w 485775"/>
                <a:gd name="connsiteY1" fmla="*/ 2876550 h 2924175"/>
                <a:gd name="connsiteX2" fmla="*/ 47625 w 485775"/>
                <a:gd name="connsiteY2" fmla="*/ 2819400 h 2924175"/>
                <a:gd name="connsiteX3" fmla="*/ 57150 w 485775"/>
                <a:gd name="connsiteY3" fmla="*/ 2790825 h 2924175"/>
                <a:gd name="connsiteX4" fmla="*/ 76200 w 485775"/>
                <a:gd name="connsiteY4" fmla="*/ 2752725 h 2924175"/>
                <a:gd name="connsiteX5" fmla="*/ 95250 w 485775"/>
                <a:gd name="connsiteY5" fmla="*/ 2724150 h 2924175"/>
                <a:gd name="connsiteX6" fmla="*/ 123825 w 485775"/>
                <a:gd name="connsiteY6" fmla="*/ 2647950 h 2924175"/>
                <a:gd name="connsiteX7" fmla="*/ 133350 w 485775"/>
                <a:gd name="connsiteY7" fmla="*/ 2609850 h 2924175"/>
                <a:gd name="connsiteX8" fmla="*/ 161925 w 485775"/>
                <a:gd name="connsiteY8" fmla="*/ 2543175 h 2924175"/>
                <a:gd name="connsiteX9" fmla="*/ 180975 w 485775"/>
                <a:gd name="connsiteY9" fmla="*/ 2457450 h 2924175"/>
                <a:gd name="connsiteX10" fmla="*/ 200025 w 485775"/>
                <a:gd name="connsiteY10" fmla="*/ 2400300 h 2924175"/>
                <a:gd name="connsiteX11" fmla="*/ 209550 w 485775"/>
                <a:gd name="connsiteY11" fmla="*/ 2371725 h 2924175"/>
                <a:gd name="connsiteX12" fmla="*/ 238125 w 485775"/>
                <a:gd name="connsiteY12" fmla="*/ 2305050 h 2924175"/>
                <a:gd name="connsiteX13" fmla="*/ 257175 w 485775"/>
                <a:gd name="connsiteY13" fmla="*/ 2200275 h 2924175"/>
                <a:gd name="connsiteX14" fmla="*/ 285750 w 485775"/>
                <a:gd name="connsiteY14" fmla="*/ 2105025 h 2924175"/>
                <a:gd name="connsiteX15" fmla="*/ 314325 w 485775"/>
                <a:gd name="connsiteY15" fmla="*/ 1981200 h 2924175"/>
                <a:gd name="connsiteX16" fmla="*/ 361950 w 485775"/>
                <a:gd name="connsiteY16" fmla="*/ 1857375 h 2924175"/>
                <a:gd name="connsiteX17" fmla="*/ 381000 w 485775"/>
                <a:gd name="connsiteY17" fmla="*/ 1743075 h 2924175"/>
                <a:gd name="connsiteX18" fmla="*/ 400050 w 485775"/>
                <a:gd name="connsiteY18" fmla="*/ 1571625 h 2924175"/>
                <a:gd name="connsiteX19" fmla="*/ 419100 w 485775"/>
                <a:gd name="connsiteY19" fmla="*/ 1400175 h 2924175"/>
                <a:gd name="connsiteX20" fmla="*/ 438150 w 485775"/>
                <a:gd name="connsiteY20" fmla="*/ 1114425 h 2924175"/>
                <a:gd name="connsiteX21" fmla="*/ 457200 w 485775"/>
                <a:gd name="connsiteY21" fmla="*/ 1047750 h 2924175"/>
                <a:gd name="connsiteX22" fmla="*/ 466725 w 485775"/>
                <a:gd name="connsiteY22" fmla="*/ 676275 h 2924175"/>
                <a:gd name="connsiteX23" fmla="*/ 476250 w 485775"/>
                <a:gd name="connsiteY23" fmla="*/ 628650 h 2924175"/>
                <a:gd name="connsiteX24" fmla="*/ 485775 w 485775"/>
                <a:gd name="connsiteY24" fmla="*/ 561975 h 2924175"/>
                <a:gd name="connsiteX25" fmla="*/ 466725 w 485775"/>
                <a:gd name="connsiteY25" fmla="*/ 400050 h 2924175"/>
                <a:gd name="connsiteX26" fmla="*/ 485775 w 485775"/>
                <a:gd name="connsiteY26" fmla="*/ 76200 h 2924175"/>
                <a:gd name="connsiteX27" fmla="*/ 457200 w 485775"/>
                <a:gd name="connsiteY27" fmla="*/ 0 h 292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85775" h="2924175">
                  <a:moveTo>
                    <a:pt x="0" y="2924175"/>
                  </a:moveTo>
                  <a:cubicBezTo>
                    <a:pt x="9525" y="2908300"/>
                    <a:pt x="20914" y="2893404"/>
                    <a:pt x="28575" y="2876550"/>
                  </a:cubicBezTo>
                  <a:cubicBezTo>
                    <a:pt x="36884" y="2858269"/>
                    <a:pt x="41275" y="2838450"/>
                    <a:pt x="47625" y="2819400"/>
                  </a:cubicBezTo>
                  <a:cubicBezTo>
                    <a:pt x="50800" y="2809875"/>
                    <a:pt x="52660" y="2799805"/>
                    <a:pt x="57150" y="2790825"/>
                  </a:cubicBezTo>
                  <a:cubicBezTo>
                    <a:pt x="63500" y="2778125"/>
                    <a:pt x="69155" y="2765053"/>
                    <a:pt x="76200" y="2752725"/>
                  </a:cubicBezTo>
                  <a:cubicBezTo>
                    <a:pt x="81880" y="2742786"/>
                    <a:pt x="90130" y="2734389"/>
                    <a:pt x="95250" y="2724150"/>
                  </a:cubicBezTo>
                  <a:cubicBezTo>
                    <a:pt x="101960" y="2710730"/>
                    <a:pt x="118329" y="2667185"/>
                    <a:pt x="123825" y="2647950"/>
                  </a:cubicBezTo>
                  <a:cubicBezTo>
                    <a:pt x="127421" y="2635363"/>
                    <a:pt x="129754" y="2622437"/>
                    <a:pt x="133350" y="2609850"/>
                  </a:cubicBezTo>
                  <a:cubicBezTo>
                    <a:pt x="152272" y="2543622"/>
                    <a:pt x="131445" y="2624455"/>
                    <a:pt x="161925" y="2543175"/>
                  </a:cubicBezTo>
                  <a:cubicBezTo>
                    <a:pt x="170478" y="2520366"/>
                    <a:pt x="174940" y="2479578"/>
                    <a:pt x="180975" y="2457450"/>
                  </a:cubicBezTo>
                  <a:cubicBezTo>
                    <a:pt x="186259" y="2438077"/>
                    <a:pt x="193675" y="2419350"/>
                    <a:pt x="200025" y="2400300"/>
                  </a:cubicBezTo>
                  <a:cubicBezTo>
                    <a:pt x="203200" y="2390775"/>
                    <a:pt x="205060" y="2380705"/>
                    <a:pt x="209550" y="2371725"/>
                  </a:cubicBezTo>
                  <a:cubicBezTo>
                    <a:pt x="221198" y="2348429"/>
                    <a:pt x="232519" y="2330277"/>
                    <a:pt x="238125" y="2305050"/>
                  </a:cubicBezTo>
                  <a:cubicBezTo>
                    <a:pt x="248216" y="2259639"/>
                    <a:pt x="245619" y="2243611"/>
                    <a:pt x="257175" y="2200275"/>
                  </a:cubicBezTo>
                  <a:cubicBezTo>
                    <a:pt x="265716" y="2168246"/>
                    <a:pt x="277314" y="2137082"/>
                    <a:pt x="285750" y="2105025"/>
                  </a:cubicBezTo>
                  <a:cubicBezTo>
                    <a:pt x="287369" y="2098871"/>
                    <a:pt x="306766" y="2006398"/>
                    <a:pt x="314325" y="1981200"/>
                  </a:cubicBezTo>
                  <a:cubicBezTo>
                    <a:pt x="332123" y="1921875"/>
                    <a:pt x="336180" y="1917504"/>
                    <a:pt x="361950" y="1857375"/>
                  </a:cubicBezTo>
                  <a:cubicBezTo>
                    <a:pt x="391558" y="1620514"/>
                    <a:pt x="355827" y="1881528"/>
                    <a:pt x="381000" y="1743075"/>
                  </a:cubicBezTo>
                  <a:cubicBezTo>
                    <a:pt x="393505" y="1674298"/>
                    <a:pt x="391585" y="1647812"/>
                    <a:pt x="400050" y="1571625"/>
                  </a:cubicBezTo>
                  <a:cubicBezTo>
                    <a:pt x="412971" y="1455335"/>
                    <a:pt x="409985" y="1550581"/>
                    <a:pt x="419100" y="1400175"/>
                  </a:cubicBezTo>
                  <a:cubicBezTo>
                    <a:pt x="421931" y="1353461"/>
                    <a:pt x="422828" y="1191034"/>
                    <a:pt x="438150" y="1114425"/>
                  </a:cubicBezTo>
                  <a:cubicBezTo>
                    <a:pt x="442683" y="1091760"/>
                    <a:pt x="450850" y="1069975"/>
                    <a:pt x="457200" y="1047750"/>
                  </a:cubicBezTo>
                  <a:cubicBezTo>
                    <a:pt x="460375" y="923925"/>
                    <a:pt x="461101" y="800013"/>
                    <a:pt x="466725" y="676275"/>
                  </a:cubicBezTo>
                  <a:cubicBezTo>
                    <a:pt x="467460" y="660102"/>
                    <a:pt x="473588" y="644619"/>
                    <a:pt x="476250" y="628650"/>
                  </a:cubicBezTo>
                  <a:cubicBezTo>
                    <a:pt x="479941" y="606505"/>
                    <a:pt x="482600" y="584200"/>
                    <a:pt x="485775" y="561975"/>
                  </a:cubicBezTo>
                  <a:cubicBezTo>
                    <a:pt x="476693" y="507484"/>
                    <a:pt x="466725" y="456417"/>
                    <a:pt x="466725" y="400050"/>
                  </a:cubicBezTo>
                  <a:cubicBezTo>
                    <a:pt x="466725" y="124286"/>
                    <a:pt x="446113" y="195185"/>
                    <a:pt x="485775" y="76200"/>
                  </a:cubicBezTo>
                  <a:cubicBezTo>
                    <a:pt x="445975" y="36400"/>
                    <a:pt x="457200" y="61095"/>
                    <a:pt x="457200" y="0"/>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7" name="テキスト ボックス 16"/>
            <p:cNvSpPr txBox="1"/>
            <p:nvPr/>
          </p:nvSpPr>
          <p:spPr>
            <a:xfrm>
              <a:off x="2949658" y="2850006"/>
              <a:ext cx="1107996" cy="646331"/>
            </a:xfrm>
            <a:prstGeom prst="rect">
              <a:avLst/>
            </a:prstGeom>
            <a:noFill/>
          </p:spPr>
          <p:txBody>
            <a:bodyPr wrap="none" rtlCol="0">
              <a:spAutoFit/>
            </a:bodyPr>
            <a:lstStyle/>
            <a:p>
              <a:r>
                <a:rPr kumimoji="1" lang="ja-JP" altLang="en-US" dirty="0"/>
                <a:t>光電子の</a:t>
              </a:r>
              <a:endParaRPr kumimoji="1" lang="en-US" altLang="ja-JP" dirty="0"/>
            </a:p>
            <a:p>
              <a:r>
                <a:rPr kumimoji="1" lang="ja-JP" altLang="en-US" dirty="0"/>
                <a:t>軌跡</a:t>
              </a:r>
            </a:p>
          </p:txBody>
        </p:sp>
        <p:cxnSp>
          <p:nvCxnSpPr>
            <p:cNvPr id="18" name="直線コネクタ 17"/>
            <p:cNvCxnSpPr>
              <a:stCxn id="16" idx="16"/>
              <a:endCxn id="17" idx="2"/>
            </p:cNvCxnSpPr>
            <p:nvPr/>
          </p:nvCxnSpPr>
          <p:spPr>
            <a:xfrm flipV="1">
              <a:off x="2719020" y="3496337"/>
              <a:ext cx="784636" cy="234991"/>
            </a:xfrm>
            <a:prstGeom prst="line">
              <a:avLst/>
            </a:prstGeom>
          </p:spPr>
          <p:style>
            <a:lnRef idx="1">
              <a:schemeClr val="dk1"/>
            </a:lnRef>
            <a:fillRef idx="0">
              <a:schemeClr val="dk1"/>
            </a:fillRef>
            <a:effectRef idx="0">
              <a:schemeClr val="dk1"/>
            </a:effectRef>
            <a:fontRef idx="minor">
              <a:schemeClr val="tx1"/>
            </a:fontRef>
          </p:style>
        </p:cxnSp>
        <p:grpSp>
          <p:nvGrpSpPr>
            <p:cNvPr id="19" name="グループ化 18"/>
            <p:cNvGrpSpPr/>
            <p:nvPr/>
          </p:nvGrpSpPr>
          <p:grpSpPr>
            <a:xfrm>
              <a:off x="2432792" y="4128485"/>
              <a:ext cx="286228" cy="1339859"/>
              <a:chOff x="8841867" y="2044810"/>
              <a:chExt cx="404296" cy="2082061"/>
            </a:xfrm>
          </p:grpSpPr>
          <p:sp>
            <p:nvSpPr>
              <p:cNvPr id="20" name="台形 19"/>
              <p:cNvSpPr/>
              <p:nvPr/>
            </p:nvSpPr>
            <p:spPr>
              <a:xfrm>
                <a:off x="8868635" y="3247306"/>
                <a:ext cx="274993" cy="879565"/>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雲形吹き出し 20"/>
              <p:cNvSpPr/>
              <p:nvPr/>
            </p:nvSpPr>
            <p:spPr>
              <a:xfrm rot="21370121">
                <a:off x="8841867" y="2044810"/>
                <a:ext cx="404296" cy="1018002"/>
              </a:xfrm>
              <a:prstGeom prst="cloudCallout">
                <a:avLst/>
              </a:prstGeom>
              <a:solidFill>
                <a:srgbClr val="EF6D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正方形/長方形 21"/>
            <p:cNvSpPr/>
            <p:nvPr/>
          </p:nvSpPr>
          <p:spPr>
            <a:xfrm>
              <a:off x="1007920" y="2229146"/>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正方形/長方形 22"/>
            <p:cNvSpPr/>
            <p:nvPr/>
          </p:nvSpPr>
          <p:spPr>
            <a:xfrm>
              <a:off x="2970930" y="2219090"/>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25" name="グループ化 24"/>
            <p:cNvGrpSpPr/>
            <p:nvPr/>
          </p:nvGrpSpPr>
          <p:grpSpPr>
            <a:xfrm>
              <a:off x="426415" y="3983311"/>
              <a:ext cx="2025328" cy="576739"/>
              <a:chOff x="1063536" y="4853965"/>
              <a:chExt cx="2860773" cy="765515"/>
            </a:xfrm>
          </p:grpSpPr>
          <p:grpSp>
            <p:nvGrpSpPr>
              <p:cNvPr id="26" name="グループ化 25"/>
              <p:cNvGrpSpPr/>
              <p:nvPr/>
            </p:nvGrpSpPr>
            <p:grpSpPr>
              <a:xfrm>
                <a:off x="1063537" y="4874357"/>
                <a:ext cx="2860771" cy="722016"/>
                <a:chOff x="953492" y="2049769"/>
                <a:chExt cx="2860771" cy="722016"/>
              </a:xfrm>
            </p:grpSpPr>
            <p:grpSp>
              <p:nvGrpSpPr>
                <p:cNvPr id="49" name="グループ化 48"/>
                <p:cNvGrpSpPr/>
                <p:nvPr/>
              </p:nvGrpSpPr>
              <p:grpSpPr>
                <a:xfrm>
                  <a:off x="953492" y="2049769"/>
                  <a:ext cx="1430385" cy="722016"/>
                  <a:chOff x="1045029" y="3250151"/>
                  <a:chExt cx="2926080" cy="2508090"/>
                </a:xfrm>
              </p:grpSpPr>
              <p:sp>
                <p:nvSpPr>
                  <p:cNvPr id="53" name="フリーフォーム 5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p:nvGrpSpPr>
              <p:grpSpPr>
                <a:xfrm>
                  <a:off x="2383878" y="2058010"/>
                  <a:ext cx="1430385" cy="713775"/>
                  <a:chOff x="1045029" y="3278778"/>
                  <a:chExt cx="2926080" cy="2479463"/>
                </a:xfrm>
              </p:grpSpPr>
              <p:sp>
                <p:nvSpPr>
                  <p:cNvPr id="51" name="フリーフォーム 50"/>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フリーフォーム 5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p:nvGrpSpPr>
            <p:grpSpPr>
              <a:xfrm>
                <a:off x="1063536" y="4853965"/>
                <a:ext cx="2860773" cy="765515"/>
                <a:chOff x="1063536" y="2886206"/>
                <a:chExt cx="2860773" cy="765515"/>
              </a:xfrm>
            </p:grpSpPr>
            <p:grpSp>
              <p:nvGrpSpPr>
                <p:cNvPr id="29" name="グループ化 28"/>
                <p:cNvGrpSpPr/>
                <p:nvPr/>
              </p:nvGrpSpPr>
              <p:grpSpPr>
                <a:xfrm>
                  <a:off x="2493921" y="2917111"/>
                  <a:ext cx="1430388" cy="734610"/>
                  <a:chOff x="1045023" y="3258604"/>
                  <a:chExt cx="4291162" cy="1247441"/>
                </a:xfrm>
              </p:grpSpPr>
              <p:grpSp>
                <p:nvGrpSpPr>
                  <p:cNvPr id="40" name="グループ化 39"/>
                  <p:cNvGrpSpPr/>
                  <p:nvPr/>
                </p:nvGrpSpPr>
                <p:grpSpPr>
                  <a:xfrm>
                    <a:off x="1045023" y="3258604"/>
                    <a:ext cx="1430391" cy="1217601"/>
                    <a:chOff x="1045017" y="3267444"/>
                    <a:chExt cx="2926092" cy="2490797"/>
                  </a:xfrm>
                </p:grpSpPr>
                <p:sp>
                  <p:nvSpPr>
                    <p:cNvPr id="47" name="フリーフォーム 46"/>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フリーフォーム 4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p:cNvGrpSpPr/>
                  <p:nvPr/>
                </p:nvGrpSpPr>
                <p:grpSpPr>
                  <a:xfrm>
                    <a:off x="2475412" y="3269394"/>
                    <a:ext cx="1430388" cy="1220806"/>
                    <a:chOff x="1045023" y="3260888"/>
                    <a:chExt cx="2926086" cy="2497353"/>
                  </a:xfrm>
                </p:grpSpPr>
                <p:sp>
                  <p:nvSpPr>
                    <p:cNvPr id="45" name="フリーフォーム 44"/>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p:cNvGrpSpPr/>
                  <p:nvPr/>
                </p:nvGrpSpPr>
                <p:grpSpPr>
                  <a:xfrm>
                    <a:off x="3905800" y="3279990"/>
                    <a:ext cx="1430385" cy="1226055"/>
                    <a:chOff x="1045029" y="3250151"/>
                    <a:chExt cx="2926080" cy="2508090"/>
                  </a:xfrm>
                </p:grpSpPr>
                <p:sp>
                  <p:nvSpPr>
                    <p:cNvPr id="43" name="フリーフォーム 4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30" name="グループ化 29"/>
                <p:cNvGrpSpPr/>
                <p:nvPr/>
              </p:nvGrpSpPr>
              <p:grpSpPr>
                <a:xfrm>
                  <a:off x="1063536" y="2886206"/>
                  <a:ext cx="1430386" cy="739588"/>
                  <a:chOff x="1045029" y="3250151"/>
                  <a:chExt cx="4291156" cy="1255894"/>
                </a:xfrm>
              </p:grpSpPr>
              <p:grpSp>
                <p:nvGrpSpPr>
                  <p:cNvPr id="31" name="グループ化 30"/>
                  <p:cNvGrpSpPr/>
                  <p:nvPr/>
                </p:nvGrpSpPr>
                <p:grpSpPr>
                  <a:xfrm>
                    <a:off x="1045029" y="3250151"/>
                    <a:ext cx="1430385" cy="1226055"/>
                    <a:chOff x="1045029" y="3250151"/>
                    <a:chExt cx="2926080" cy="2508090"/>
                  </a:xfrm>
                </p:grpSpPr>
                <p:sp>
                  <p:nvSpPr>
                    <p:cNvPr id="38" name="フリーフォーム 3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フリーフォーム 3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p:nvGrpSpPr>
                <p:grpSpPr>
                  <a:xfrm>
                    <a:off x="2475412" y="3267465"/>
                    <a:ext cx="1430388" cy="1222737"/>
                    <a:chOff x="1045023" y="3256939"/>
                    <a:chExt cx="2926086" cy="2501302"/>
                  </a:xfrm>
                </p:grpSpPr>
                <p:sp>
                  <p:nvSpPr>
                    <p:cNvPr id="36" name="フリーフォーム 35"/>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フリーフォーム 3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p:nvGrpSpPr>
                <p:grpSpPr>
                  <a:xfrm>
                    <a:off x="3905800" y="3279990"/>
                    <a:ext cx="1430385" cy="1226055"/>
                    <a:chOff x="1045029" y="3250151"/>
                    <a:chExt cx="2926080" cy="2508090"/>
                  </a:xfrm>
                </p:grpSpPr>
                <p:sp>
                  <p:nvSpPr>
                    <p:cNvPr id="34" name="フリーフォーム 3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リーフォーム 3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sp>
          <p:nvSpPr>
            <p:cNvPr id="88" name="テキスト ボックス 87"/>
            <p:cNvSpPr txBox="1"/>
            <p:nvPr/>
          </p:nvSpPr>
          <p:spPr>
            <a:xfrm>
              <a:off x="1267482" y="3597158"/>
              <a:ext cx="624406" cy="278255"/>
            </a:xfrm>
            <a:prstGeom prst="rect">
              <a:avLst/>
            </a:prstGeom>
            <a:noFill/>
          </p:spPr>
          <p:txBody>
            <a:bodyPr wrap="none" rtlCol="0">
              <a:spAutoFit/>
            </a:bodyPr>
            <a:lstStyle/>
            <a:p>
              <a:r>
                <a:rPr kumimoji="1" lang="en-US" altLang="ja-JP" dirty="0"/>
                <a:t>XUV+IR</a:t>
              </a:r>
              <a:endParaRPr kumimoji="1" lang="ja-JP" altLang="en-US" dirty="0"/>
            </a:p>
          </p:txBody>
        </p:sp>
        <p:cxnSp>
          <p:nvCxnSpPr>
            <p:cNvPr id="90" name="直線矢印コネクタ 89"/>
            <p:cNvCxnSpPr/>
            <p:nvPr/>
          </p:nvCxnSpPr>
          <p:spPr>
            <a:xfrm flipV="1">
              <a:off x="4289397" y="3118139"/>
              <a:ext cx="0" cy="1137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テキスト ボックス 90"/>
            <p:cNvSpPr txBox="1"/>
            <p:nvPr/>
          </p:nvSpPr>
          <p:spPr>
            <a:xfrm>
              <a:off x="4305524" y="3497469"/>
              <a:ext cx="922877" cy="278255"/>
            </a:xfrm>
            <a:prstGeom prst="rect">
              <a:avLst/>
            </a:prstGeom>
            <a:noFill/>
          </p:spPr>
          <p:txBody>
            <a:bodyPr wrap="none" rtlCol="0">
              <a:spAutoFit/>
            </a:bodyPr>
            <a:lstStyle/>
            <a:p>
              <a:r>
                <a:rPr kumimoji="1" lang="ja-JP" altLang="en-US" dirty="0"/>
                <a:t>電場の向き</a:t>
              </a:r>
            </a:p>
          </p:txBody>
        </p:sp>
      </p:grpSp>
      <p:grpSp>
        <p:nvGrpSpPr>
          <p:cNvPr id="104" name="グループ化 103"/>
          <p:cNvGrpSpPr/>
          <p:nvPr/>
        </p:nvGrpSpPr>
        <p:grpSpPr>
          <a:xfrm>
            <a:off x="4317" y="2414666"/>
            <a:ext cx="1185187" cy="1366008"/>
            <a:chOff x="82295" y="2196823"/>
            <a:chExt cx="1638819" cy="1611377"/>
          </a:xfrm>
        </p:grpSpPr>
        <p:cxnSp>
          <p:nvCxnSpPr>
            <p:cNvPr id="97" name="直線矢印コネクタ 96"/>
            <p:cNvCxnSpPr/>
            <p:nvPr/>
          </p:nvCxnSpPr>
          <p:spPr>
            <a:xfrm flipV="1">
              <a:off x="454052" y="2577584"/>
              <a:ext cx="0" cy="8384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a:off x="454052" y="3416008"/>
              <a:ext cx="8484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テキスト ボックス 98"/>
                <p:cNvSpPr txBox="1"/>
                <p:nvPr/>
              </p:nvSpPr>
              <p:spPr>
                <a:xfrm>
                  <a:off x="1353128" y="3231342"/>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99" name="テキスト ボックス 98"/>
                <p:cNvSpPr txBox="1">
                  <a:spLocks noRot="1" noChangeAspect="1" noMove="1" noResize="1" noEditPoints="1" noAdjustHandles="1" noChangeArrowheads="1" noChangeShapeType="1" noTextEdit="1"/>
                </p:cNvSpPr>
                <p:nvPr/>
              </p:nvSpPr>
              <p:spPr>
                <a:xfrm>
                  <a:off x="1353128" y="3231342"/>
                  <a:ext cx="367986" cy="369332"/>
                </a:xfrm>
                <a:prstGeom prst="rect">
                  <a:avLst/>
                </a:prstGeom>
                <a:blipFill rotWithShape="0">
                  <a:blip r:embed="rId3"/>
                  <a:stretch>
                    <a:fillRect r="-2273" b="-1961"/>
                  </a:stretch>
                </a:blipFill>
              </p:spPr>
              <p:txBody>
                <a:bodyPr/>
                <a:lstStyle/>
                <a:p>
                  <a:r>
                    <a:rPr lang="ja-JP" altLang="en-US">
                      <a:noFill/>
                    </a:rPr>
                    <a:t> </a:t>
                  </a:r>
                </a:p>
              </p:txBody>
            </p:sp>
          </mc:Fallback>
        </mc:AlternateContent>
        <p:sp>
          <p:nvSpPr>
            <p:cNvPr id="100" name="円/楕円 99"/>
            <p:cNvSpPr/>
            <p:nvPr/>
          </p:nvSpPr>
          <p:spPr>
            <a:xfrm>
              <a:off x="327036" y="3312118"/>
              <a:ext cx="254029" cy="2077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p:nvSpPr>
          <p:spPr>
            <a:xfrm>
              <a:off x="429251" y="3393149"/>
              <a:ext cx="4959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2" name="テキスト ボックス 101"/>
                <p:cNvSpPr txBox="1"/>
                <p:nvPr/>
              </p:nvSpPr>
              <p:spPr>
                <a:xfrm>
                  <a:off x="82295" y="3438868"/>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oMath>
                    </m:oMathPara>
                  </a14:m>
                  <a:endParaRPr kumimoji="1" lang="en-US" altLang="ja-JP" b="0" dirty="0"/>
                </a:p>
              </p:txBody>
            </p:sp>
          </mc:Choice>
          <mc:Fallback xmlns="">
            <p:sp>
              <p:nvSpPr>
                <p:cNvPr id="102" name="テキスト ボックス 101"/>
                <p:cNvSpPr txBox="1">
                  <a:spLocks noRot="1" noChangeAspect="1" noMove="1" noResize="1" noEditPoints="1" noAdjustHandles="1" noChangeArrowheads="1" noChangeShapeType="1" noTextEdit="1"/>
                </p:cNvSpPr>
                <p:nvPr/>
              </p:nvSpPr>
              <p:spPr>
                <a:xfrm>
                  <a:off x="82295" y="3438868"/>
                  <a:ext cx="371384" cy="369332"/>
                </a:xfrm>
                <a:prstGeom prst="rect">
                  <a:avLst/>
                </a:prstGeom>
                <a:blipFill rotWithShape="0">
                  <a:blip r:embed="rId4"/>
                  <a:stretch>
                    <a:fillRect r="-13636" b="-254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テキスト ボックス 102"/>
                <p:cNvSpPr txBox="1"/>
                <p:nvPr/>
              </p:nvSpPr>
              <p:spPr>
                <a:xfrm>
                  <a:off x="268448" y="2196823"/>
                  <a:ext cx="353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oMath>
                    </m:oMathPara>
                  </a14:m>
                  <a:endParaRPr kumimoji="1" lang="ja-JP" altLang="en-US" dirty="0"/>
                </a:p>
              </p:txBody>
            </p:sp>
          </mc:Choice>
          <mc:Fallback xmlns="">
            <p:sp>
              <p:nvSpPr>
                <p:cNvPr id="103" name="テキスト ボックス 102"/>
                <p:cNvSpPr txBox="1">
                  <a:spLocks noRot="1" noChangeAspect="1" noMove="1" noResize="1" noEditPoints="1" noAdjustHandles="1" noChangeArrowheads="1" noChangeShapeType="1" noTextEdit="1"/>
                </p:cNvSpPr>
                <p:nvPr/>
              </p:nvSpPr>
              <p:spPr>
                <a:xfrm>
                  <a:off x="268448" y="2196823"/>
                  <a:ext cx="353750" cy="369332"/>
                </a:xfrm>
                <a:prstGeom prst="rect">
                  <a:avLst/>
                </a:prstGeom>
                <a:blipFill rotWithShape="0">
                  <a:blip r:embed="rId5"/>
                  <a:stretch>
                    <a:fillRect r="-2381" b="-3922"/>
                  </a:stretch>
                </a:blipFill>
              </p:spPr>
              <p:txBody>
                <a:bodyPr/>
                <a:lstStyle/>
                <a:p>
                  <a:r>
                    <a:rPr lang="ja-JP" altLang="en-US">
                      <a:noFill/>
                    </a:rPr>
                    <a:t> </a:t>
                  </a:r>
                </a:p>
              </p:txBody>
            </p:sp>
          </mc:Fallback>
        </mc:AlternateContent>
      </p:grpSp>
      <p:grpSp>
        <p:nvGrpSpPr>
          <p:cNvPr id="106" name="グループ化 105"/>
          <p:cNvGrpSpPr/>
          <p:nvPr/>
        </p:nvGrpSpPr>
        <p:grpSpPr>
          <a:xfrm>
            <a:off x="7751826" y="1486520"/>
            <a:ext cx="3666103" cy="3786190"/>
            <a:chOff x="7751826" y="1486520"/>
            <a:chExt cx="3666103" cy="3786190"/>
          </a:xfrm>
        </p:grpSpPr>
        <p:pic>
          <p:nvPicPr>
            <p:cNvPr id="93" name="図 92" descr="C:\Users\kk515go\source\repos\図\VMI図(xy).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93608" y="1486520"/>
              <a:ext cx="3424321" cy="3786190"/>
            </a:xfrm>
            <a:prstGeom prst="rect">
              <a:avLst/>
            </a:prstGeom>
            <a:noFill/>
            <a:ln>
              <a:noFill/>
            </a:ln>
          </p:spPr>
        </p:pic>
        <p:sp>
          <p:nvSpPr>
            <p:cNvPr id="105" name="テキスト ボックス 104"/>
            <p:cNvSpPr txBox="1"/>
            <p:nvPr/>
          </p:nvSpPr>
          <p:spPr>
            <a:xfrm>
              <a:off x="7751826" y="1497041"/>
              <a:ext cx="617477" cy="369332"/>
            </a:xfrm>
            <a:prstGeom prst="rect">
              <a:avLst/>
            </a:prstGeom>
            <a:noFill/>
          </p:spPr>
          <p:txBody>
            <a:bodyPr wrap="none" rtlCol="0">
              <a:spAutoFit/>
            </a:bodyPr>
            <a:lstStyle/>
            <a:p>
              <a:r>
                <a:rPr kumimoji="1" lang="en-US" altLang="ja-JP" dirty="0"/>
                <a:t>(0,0)</a:t>
              </a:r>
              <a:endParaRPr kumimoji="1" lang="ja-JP" altLang="en-US" dirty="0"/>
            </a:p>
          </p:txBody>
        </p:sp>
      </p:grpSp>
    </p:spTree>
    <p:extLst>
      <p:ext uri="{BB962C8B-B14F-4D97-AF65-F5344CB8AC3E}">
        <p14:creationId xmlns:p14="http://schemas.microsoft.com/office/powerpoint/2010/main" val="34550027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1049780" y="1333241"/>
            <a:ext cx="8883231" cy="5433168"/>
            <a:chOff x="192530" y="533141"/>
            <a:chExt cx="8883231" cy="5433168"/>
          </a:xfrm>
        </p:grpSpPr>
        <p:sp>
          <p:nvSpPr>
            <p:cNvPr id="5" name="テキスト ボックス 4"/>
            <p:cNvSpPr txBox="1"/>
            <p:nvPr/>
          </p:nvSpPr>
          <p:spPr>
            <a:xfrm>
              <a:off x="5152306" y="5596977"/>
              <a:ext cx="1342034" cy="369332"/>
            </a:xfrm>
            <a:prstGeom prst="rect">
              <a:avLst/>
            </a:prstGeom>
            <a:noFill/>
          </p:spPr>
          <p:txBody>
            <a:bodyPr wrap="none" rtlCol="0">
              <a:spAutoFit/>
            </a:bodyPr>
            <a:lstStyle/>
            <a:p>
              <a:r>
                <a:rPr lang="en-US" altLang="ja-JP" dirty="0" smtClean="0"/>
                <a:t>12</a:t>
              </a:r>
              <a:r>
                <a:rPr kumimoji="1" lang="ja-JP" altLang="en-US" dirty="0" smtClean="0"/>
                <a:t>次高調波</a:t>
              </a:r>
              <a:endParaRPr kumimoji="1" lang="ja-JP" altLang="en-US" dirty="0"/>
            </a:p>
          </p:txBody>
        </p:sp>
        <p:sp>
          <p:nvSpPr>
            <p:cNvPr id="9" name="テキスト ボックス 8"/>
            <p:cNvSpPr txBox="1"/>
            <p:nvPr/>
          </p:nvSpPr>
          <p:spPr>
            <a:xfrm>
              <a:off x="6690730" y="5571567"/>
              <a:ext cx="2105063" cy="369332"/>
            </a:xfrm>
            <a:prstGeom prst="rect">
              <a:avLst/>
            </a:prstGeom>
            <a:noFill/>
          </p:spPr>
          <p:txBody>
            <a:bodyPr wrap="none" rtlCol="0">
              <a:spAutoFit/>
            </a:bodyPr>
            <a:lstStyle/>
            <a:p>
              <a:r>
                <a:rPr lang="en-US" altLang="ja-JP" dirty="0" smtClean="0"/>
                <a:t>13</a:t>
              </a:r>
              <a:r>
                <a:rPr kumimoji="1" lang="ja-JP" altLang="en-US" dirty="0" smtClean="0"/>
                <a:t>次高調波</a:t>
              </a:r>
              <a:r>
                <a:rPr kumimoji="1" lang="en-US" altLang="ja-JP" dirty="0" smtClean="0"/>
                <a:t>-</a:t>
              </a:r>
              <a:r>
                <a:rPr kumimoji="1" lang="ja-JP" altLang="en-US" dirty="0" smtClean="0"/>
                <a:t>基本波</a:t>
              </a:r>
              <a:endParaRPr kumimoji="1" lang="ja-JP" altLang="en-US" dirty="0"/>
            </a:p>
          </p:txBody>
        </p:sp>
        <p:sp>
          <p:nvSpPr>
            <p:cNvPr id="10" name="テキスト ボックス 9"/>
            <p:cNvSpPr txBox="1"/>
            <p:nvPr/>
          </p:nvSpPr>
          <p:spPr>
            <a:xfrm>
              <a:off x="2803075" y="5585085"/>
              <a:ext cx="2149948" cy="369332"/>
            </a:xfrm>
            <a:prstGeom prst="rect">
              <a:avLst/>
            </a:prstGeom>
            <a:noFill/>
          </p:spPr>
          <p:txBody>
            <a:bodyPr wrap="none" rtlCol="0">
              <a:spAutoFit/>
            </a:bodyPr>
            <a:lstStyle/>
            <a:p>
              <a:r>
                <a:rPr lang="en-US" altLang="ja-JP" smtClean="0"/>
                <a:t>11</a:t>
              </a:r>
              <a:r>
                <a:rPr kumimoji="1" lang="ja-JP" altLang="en-US" smtClean="0"/>
                <a:t>次高調波</a:t>
              </a:r>
              <a:r>
                <a:rPr lang="en-US" altLang="ja-JP" smtClean="0"/>
                <a:t>+</a:t>
              </a:r>
              <a:r>
                <a:rPr lang="ja-JP" altLang="en-US" smtClean="0"/>
                <a:t>基本波</a:t>
              </a:r>
              <a:endParaRPr lang="en-US" altLang="ja-JP" dirty="0"/>
            </a:p>
          </p:txBody>
        </p:sp>
        <p:cxnSp>
          <p:nvCxnSpPr>
            <p:cNvPr id="12" name="直線コネクタ 11"/>
            <p:cNvCxnSpPr/>
            <p:nvPr/>
          </p:nvCxnSpPr>
          <p:spPr>
            <a:xfrm>
              <a:off x="3642817" y="2408625"/>
              <a:ext cx="47625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4" name="直線コネクタ 13"/>
            <p:cNvCxnSpPr/>
            <p:nvPr/>
          </p:nvCxnSpPr>
          <p:spPr>
            <a:xfrm>
              <a:off x="7490917" y="2408625"/>
              <a:ext cx="47625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直線矢印コネクタ 15"/>
            <p:cNvCxnSpPr/>
            <p:nvPr/>
          </p:nvCxnSpPr>
          <p:spPr>
            <a:xfrm flipV="1">
              <a:off x="3880942" y="2407425"/>
              <a:ext cx="0" cy="43200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p:cNvCxnSpPr/>
            <p:nvPr/>
          </p:nvCxnSpPr>
          <p:spPr>
            <a:xfrm>
              <a:off x="7917556" y="1975425"/>
              <a:ext cx="0" cy="43200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a:off x="2182505" y="2407425"/>
              <a:ext cx="339687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3" name="直線コネクタ 22"/>
            <p:cNvCxnSpPr/>
            <p:nvPr/>
          </p:nvCxnSpPr>
          <p:spPr>
            <a:xfrm>
              <a:off x="6043117" y="2407425"/>
              <a:ext cx="3032644"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1" name="直線矢印コネクタ 10"/>
            <p:cNvCxnSpPr/>
            <p:nvPr/>
          </p:nvCxnSpPr>
          <p:spPr>
            <a:xfrm flipV="1">
              <a:off x="2169994" y="1310185"/>
              <a:ext cx="0" cy="3979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テキスト ボックス 12"/>
            <p:cNvSpPr txBox="1"/>
            <p:nvPr/>
          </p:nvSpPr>
          <p:spPr>
            <a:xfrm>
              <a:off x="1256282" y="533141"/>
              <a:ext cx="1755609" cy="646331"/>
            </a:xfrm>
            <a:prstGeom prst="rect">
              <a:avLst/>
            </a:prstGeom>
            <a:noFill/>
          </p:spPr>
          <p:txBody>
            <a:bodyPr wrap="none" rtlCol="0">
              <a:spAutoFit/>
            </a:bodyPr>
            <a:lstStyle/>
            <a:p>
              <a:pPr algn="ctr"/>
              <a:r>
                <a:rPr lang="ja-JP" altLang="en-US"/>
                <a:t>電子が</a:t>
              </a:r>
              <a:r>
                <a:rPr lang="ja-JP" altLang="en-US" smtClean="0"/>
                <a:t>受け取る</a:t>
              </a:r>
              <a:endParaRPr lang="en-US" altLang="ja-JP" smtClean="0"/>
            </a:p>
            <a:p>
              <a:pPr algn="ctr"/>
              <a:r>
                <a:rPr lang="ja-JP" altLang="en-US" smtClean="0"/>
                <a:t>エネルギー</a:t>
              </a:r>
              <a:endParaRPr kumimoji="1" lang="ja-JP" altLang="en-US"/>
            </a:p>
          </p:txBody>
        </p:sp>
        <p:sp>
          <p:nvSpPr>
            <p:cNvPr id="24" name="テキスト ボックス 23"/>
            <p:cNvSpPr txBox="1"/>
            <p:nvPr/>
          </p:nvSpPr>
          <p:spPr>
            <a:xfrm>
              <a:off x="192530" y="2192625"/>
              <a:ext cx="1941557" cy="523220"/>
            </a:xfrm>
            <a:prstGeom prst="rect">
              <a:avLst/>
            </a:prstGeom>
            <a:noFill/>
          </p:spPr>
          <p:txBody>
            <a:bodyPr wrap="none" rtlCol="0">
              <a:spAutoFit/>
            </a:bodyPr>
            <a:lstStyle/>
            <a:p>
              <a:pPr algn="ctr"/>
              <a:r>
                <a:rPr kumimoji="1" lang="en-US" altLang="ja-JP" sz="1400" b="1" smtClean="0"/>
                <a:t>12</a:t>
              </a:r>
              <a:r>
                <a:rPr kumimoji="1" lang="ja-JP" altLang="en-US" sz="1400" b="1" smtClean="0"/>
                <a:t>次高調波に相当する</a:t>
              </a:r>
              <a:endParaRPr kumimoji="1" lang="en-US" altLang="ja-JP" sz="1400" b="1" smtClean="0"/>
            </a:p>
            <a:p>
              <a:pPr algn="ctr"/>
              <a:r>
                <a:rPr lang="ja-JP" altLang="en-US" sz="1400" b="1" smtClean="0"/>
                <a:t>エネルギー</a:t>
              </a:r>
              <a:r>
                <a:rPr lang="en-US" altLang="ja-JP" sz="1400" b="1" smtClean="0"/>
                <a:t>(18.60eV)</a:t>
              </a:r>
              <a:endParaRPr kumimoji="1" lang="ja-JP" altLang="en-US" sz="1400" b="1"/>
            </a:p>
          </p:txBody>
        </p:sp>
        <p:cxnSp>
          <p:nvCxnSpPr>
            <p:cNvPr id="25" name="直線コネクタ 24"/>
            <p:cNvCxnSpPr/>
            <p:nvPr/>
          </p:nvCxnSpPr>
          <p:spPr>
            <a:xfrm>
              <a:off x="3642817" y="2839425"/>
              <a:ext cx="476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直線矢印コネクタ 28"/>
            <p:cNvCxnSpPr/>
            <p:nvPr/>
          </p:nvCxnSpPr>
          <p:spPr>
            <a:xfrm flipV="1">
              <a:off x="3887354" y="2839425"/>
              <a:ext cx="0" cy="2450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テキスト ボックス 31"/>
            <p:cNvSpPr txBox="1"/>
            <p:nvPr/>
          </p:nvSpPr>
          <p:spPr>
            <a:xfrm>
              <a:off x="3974362" y="2821403"/>
              <a:ext cx="787395" cy="307777"/>
            </a:xfrm>
            <a:prstGeom prst="rect">
              <a:avLst/>
            </a:prstGeom>
            <a:noFill/>
          </p:spPr>
          <p:txBody>
            <a:bodyPr wrap="none" rtlCol="0">
              <a:spAutoFit/>
            </a:bodyPr>
            <a:lstStyle/>
            <a:p>
              <a:r>
                <a:rPr kumimoji="1" lang="en-US" altLang="ja-JP" sz="1400" smtClean="0"/>
                <a:t>17.05eV</a:t>
              </a:r>
              <a:endParaRPr kumimoji="1" lang="ja-JP" altLang="en-US" sz="1400"/>
            </a:p>
          </p:txBody>
        </p:sp>
        <p:sp>
          <p:nvSpPr>
            <p:cNvPr id="34" name="テキスト ボックス 33"/>
            <p:cNvSpPr txBox="1"/>
            <p:nvPr/>
          </p:nvSpPr>
          <p:spPr>
            <a:xfrm>
              <a:off x="3971495" y="2482653"/>
              <a:ext cx="785793" cy="307777"/>
            </a:xfrm>
            <a:prstGeom prst="rect">
              <a:avLst/>
            </a:prstGeom>
            <a:noFill/>
          </p:spPr>
          <p:txBody>
            <a:bodyPr wrap="none" rtlCol="0">
              <a:spAutoFit/>
            </a:bodyPr>
            <a:lstStyle/>
            <a:p>
              <a:r>
                <a:rPr kumimoji="1" lang="en-US" altLang="ja-JP" sz="1400" smtClean="0">
                  <a:solidFill>
                    <a:srgbClr val="FF0000"/>
                  </a:solidFill>
                </a:rPr>
                <a:t>+1.55eV</a:t>
              </a:r>
              <a:endParaRPr kumimoji="1" lang="ja-JP" altLang="en-US" sz="1400">
                <a:solidFill>
                  <a:srgbClr val="FF0000"/>
                </a:solidFill>
              </a:endParaRPr>
            </a:p>
          </p:txBody>
        </p:sp>
        <p:cxnSp>
          <p:nvCxnSpPr>
            <p:cNvPr id="35" name="直線コネクタ 34"/>
            <p:cNvCxnSpPr/>
            <p:nvPr/>
          </p:nvCxnSpPr>
          <p:spPr>
            <a:xfrm>
              <a:off x="5587767" y="2407425"/>
              <a:ext cx="47625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9" name="直線矢印コネクタ 38"/>
            <p:cNvCxnSpPr/>
            <p:nvPr/>
          </p:nvCxnSpPr>
          <p:spPr>
            <a:xfrm flipV="1">
              <a:off x="5804992" y="2407425"/>
              <a:ext cx="0" cy="2882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テキスト ボックス 39"/>
            <p:cNvSpPr txBox="1"/>
            <p:nvPr/>
          </p:nvSpPr>
          <p:spPr>
            <a:xfrm>
              <a:off x="5857745" y="2426510"/>
              <a:ext cx="696024" cy="307777"/>
            </a:xfrm>
            <a:prstGeom prst="rect">
              <a:avLst/>
            </a:prstGeom>
            <a:noFill/>
          </p:spPr>
          <p:txBody>
            <a:bodyPr wrap="none" rtlCol="0">
              <a:spAutoFit/>
            </a:bodyPr>
            <a:lstStyle/>
            <a:p>
              <a:r>
                <a:rPr lang="en-US" altLang="ja-JP" sz="1400" smtClean="0"/>
                <a:t>18.6</a:t>
              </a:r>
              <a:r>
                <a:rPr kumimoji="1" lang="en-US" altLang="ja-JP" sz="1400" smtClean="0"/>
                <a:t>eV</a:t>
              </a:r>
              <a:endParaRPr kumimoji="1" lang="ja-JP" altLang="en-US" sz="1400"/>
            </a:p>
          </p:txBody>
        </p:sp>
        <p:cxnSp>
          <p:nvCxnSpPr>
            <p:cNvPr id="41" name="直線コネクタ 40"/>
            <p:cNvCxnSpPr/>
            <p:nvPr/>
          </p:nvCxnSpPr>
          <p:spPr>
            <a:xfrm>
              <a:off x="7505137" y="1976625"/>
              <a:ext cx="476250" cy="0"/>
            </a:xfrm>
            <a:prstGeom prst="line">
              <a:avLst/>
            </a:prstGeom>
            <a:ln/>
          </p:spPr>
          <p:style>
            <a:lnRef idx="1">
              <a:schemeClr val="dk1"/>
            </a:lnRef>
            <a:fillRef idx="0">
              <a:schemeClr val="dk1"/>
            </a:fillRef>
            <a:effectRef idx="0">
              <a:schemeClr val="dk1"/>
            </a:effectRef>
            <a:fontRef idx="minor">
              <a:schemeClr val="tx1"/>
            </a:fontRef>
          </p:style>
        </p:cxnSp>
        <p:cxnSp>
          <p:nvCxnSpPr>
            <p:cNvPr id="43" name="直線矢印コネクタ 42"/>
            <p:cNvCxnSpPr/>
            <p:nvPr/>
          </p:nvCxnSpPr>
          <p:spPr>
            <a:xfrm flipV="1">
              <a:off x="7559439" y="1976626"/>
              <a:ext cx="0" cy="33132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8010000" y="2042499"/>
              <a:ext cx="750526" cy="307777"/>
            </a:xfrm>
            <a:prstGeom prst="rect">
              <a:avLst/>
            </a:prstGeom>
            <a:noFill/>
          </p:spPr>
          <p:txBody>
            <a:bodyPr wrap="none" rtlCol="0">
              <a:spAutoFit/>
            </a:bodyPr>
            <a:lstStyle/>
            <a:p>
              <a:r>
                <a:rPr lang="en-US" altLang="ja-JP" sz="1400">
                  <a:solidFill>
                    <a:srgbClr val="FF0000"/>
                  </a:solidFill>
                </a:rPr>
                <a:t>-</a:t>
              </a:r>
              <a:r>
                <a:rPr kumimoji="1" lang="en-US" altLang="ja-JP" sz="1400" smtClean="0">
                  <a:solidFill>
                    <a:srgbClr val="FF0000"/>
                  </a:solidFill>
                </a:rPr>
                <a:t>1.55eV</a:t>
              </a:r>
              <a:endParaRPr kumimoji="1" lang="ja-JP" altLang="en-US" sz="1400">
                <a:solidFill>
                  <a:srgbClr val="FF0000"/>
                </a:solidFill>
              </a:endParaRPr>
            </a:p>
          </p:txBody>
        </p:sp>
        <p:sp>
          <p:nvSpPr>
            <p:cNvPr id="45" name="テキスト ボックス 44"/>
            <p:cNvSpPr txBox="1"/>
            <p:nvPr/>
          </p:nvSpPr>
          <p:spPr>
            <a:xfrm>
              <a:off x="7869086" y="1664900"/>
              <a:ext cx="787395" cy="307777"/>
            </a:xfrm>
            <a:prstGeom prst="rect">
              <a:avLst/>
            </a:prstGeom>
            <a:noFill/>
          </p:spPr>
          <p:txBody>
            <a:bodyPr wrap="none" rtlCol="0">
              <a:spAutoFit/>
            </a:bodyPr>
            <a:lstStyle/>
            <a:p>
              <a:r>
                <a:rPr lang="en-US" altLang="ja-JP" sz="1400" smtClean="0"/>
                <a:t>20.15</a:t>
              </a:r>
              <a:r>
                <a:rPr kumimoji="1" lang="en-US" altLang="ja-JP" sz="1400" smtClean="0"/>
                <a:t>eV</a:t>
              </a:r>
              <a:endParaRPr kumimoji="1" lang="ja-JP" altLang="en-US" sz="1400"/>
            </a:p>
          </p:txBody>
        </p:sp>
      </p:grpSp>
      <p:sp>
        <p:nvSpPr>
          <p:cNvPr id="26" name="タイトル 1"/>
          <p:cNvSpPr>
            <a:spLocks noGrp="1"/>
          </p:cNvSpPr>
          <p:nvPr>
            <p:ph type="title"/>
          </p:nvPr>
        </p:nvSpPr>
        <p:spPr>
          <a:xfrm>
            <a:off x="805258" y="-45450"/>
            <a:ext cx="10515600" cy="955500"/>
          </a:xfrm>
          <a:solidFill>
            <a:schemeClr val="bg1">
              <a:lumMod val="95000"/>
            </a:schemeClr>
          </a:solidFill>
        </p:spPr>
        <p:txBody>
          <a:bodyPr>
            <a:normAutofit/>
          </a:bodyPr>
          <a:lstStyle/>
          <a:p>
            <a:pPr algn="ctr"/>
            <a:r>
              <a:rPr kumimoji="1" lang="en-US" altLang="ja-JP" sz="3200" u="sng" dirty="0" smtClean="0"/>
              <a:t>Velocity Map Imaging</a:t>
            </a:r>
            <a:r>
              <a:rPr kumimoji="1" lang="ja-JP" altLang="en-US" sz="3200" u="sng" dirty="0" smtClean="0"/>
              <a:t>の測定方法</a:t>
            </a:r>
            <a:endParaRPr kumimoji="1" lang="ja-JP" altLang="en-US" sz="3200" u="sng" dirty="0"/>
          </a:p>
        </p:txBody>
      </p:sp>
      <p:cxnSp>
        <p:nvCxnSpPr>
          <p:cNvPr id="4" name="直線コネクタ 3"/>
          <p:cNvCxnSpPr/>
          <p:nvPr/>
        </p:nvCxnSpPr>
        <p:spPr>
          <a:xfrm>
            <a:off x="2991337" y="6352912"/>
            <a:ext cx="66264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256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1095636" y="1165067"/>
            <a:ext cx="9924789" cy="5559583"/>
            <a:chOff x="400311" y="364967"/>
            <a:chExt cx="11314467" cy="6261974"/>
          </a:xfrm>
        </p:grpSpPr>
        <p:sp>
          <p:nvSpPr>
            <p:cNvPr id="5" name="円/楕円 4"/>
            <p:cNvSpPr/>
            <p:nvPr/>
          </p:nvSpPr>
          <p:spPr>
            <a:xfrm>
              <a:off x="1519706" y="4971245"/>
              <a:ext cx="8628845" cy="1159099"/>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3193959" y="5299656"/>
              <a:ext cx="5280338" cy="502276"/>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p:cNvCxnSpPr/>
            <p:nvPr/>
          </p:nvCxnSpPr>
          <p:spPr>
            <a:xfrm>
              <a:off x="5834128" y="1139781"/>
              <a:ext cx="0" cy="441101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3" name="フリーフォーム 12"/>
            <p:cNvSpPr/>
            <p:nvPr/>
          </p:nvSpPr>
          <p:spPr>
            <a:xfrm>
              <a:off x="5847008" y="1236372"/>
              <a:ext cx="3245477" cy="4262907"/>
            </a:xfrm>
            <a:custGeom>
              <a:avLst/>
              <a:gdLst>
                <a:gd name="connsiteX0" fmla="*/ 0 w 3245477"/>
                <a:gd name="connsiteY0" fmla="*/ 0 h 4262907"/>
                <a:gd name="connsiteX1" fmla="*/ 1944710 w 3245477"/>
                <a:gd name="connsiteY1" fmla="*/ 965915 h 4262907"/>
                <a:gd name="connsiteX2" fmla="*/ 3245477 w 3245477"/>
                <a:gd name="connsiteY2" fmla="*/ 4262907 h 4262907"/>
              </a:gdLst>
              <a:ahLst/>
              <a:cxnLst>
                <a:cxn ang="0">
                  <a:pos x="connsiteX0" y="connsiteY0"/>
                </a:cxn>
                <a:cxn ang="0">
                  <a:pos x="connsiteX1" y="connsiteY1"/>
                </a:cxn>
                <a:cxn ang="0">
                  <a:pos x="connsiteX2" y="connsiteY2"/>
                </a:cxn>
              </a:cxnLst>
              <a:rect l="l" t="t" r="r" b="b"/>
              <a:pathLst>
                <a:path w="3245477" h="4262907">
                  <a:moveTo>
                    <a:pt x="0" y="0"/>
                  </a:moveTo>
                  <a:cubicBezTo>
                    <a:pt x="701898" y="127715"/>
                    <a:pt x="1403797" y="255430"/>
                    <a:pt x="1944710" y="965915"/>
                  </a:cubicBezTo>
                  <a:cubicBezTo>
                    <a:pt x="2485623" y="1676400"/>
                    <a:pt x="2985753" y="3814293"/>
                    <a:pt x="3245477" y="426290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p:nvSpPr>
          <p:spPr>
            <a:xfrm>
              <a:off x="7057624" y="1502673"/>
              <a:ext cx="399244" cy="3734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下矢印 21"/>
            <p:cNvSpPr/>
            <p:nvPr/>
          </p:nvSpPr>
          <p:spPr>
            <a:xfrm>
              <a:off x="939951" y="3118023"/>
              <a:ext cx="721215" cy="95303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400311" y="2532816"/>
              <a:ext cx="1800493" cy="369332"/>
            </a:xfrm>
            <a:prstGeom prst="rect">
              <a:avLst/>
            </a:prstGeom>
            <a:noFill/>
          </p:spPr>
          <p:txBody>
            <a:bodyPr wrap="none" rtlCol="0">
              <a:spAutoFit/>
            </a:bodyPr>
            <a:lstStyle/>
            <a:p>
              <a:r>
                <a:rPr kumimoji="1" lang="ja-JP" altLang="en-US" dirty="0" smtClean="0"/>
                <a:t>外部電場の方向</a:t>
              </a:r>
              <a:endParaRPr kumimoji="1" lang="en-US" altLang="ja-JP" dirty="0" smtClean="0"/>
            </a:p>
          </p:txBody>
        </p:sp>
        <p:cxnSp>
          <p:nvCxnSpPr>
            <p:cNvPr id="25" name="直線矢印コネクタ 24"/>
            <p:cNvCxnSpPr/>
            <p:nvPr/>
          </p:nvCxnSpPr>
          <p:spPr>
            <a:xfrm flipV="1">
              <a:off x="5859889" y="978794"/>
              <a:ext cx="1390917" cy="12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爆発 1 26"/>
            <p:cNvSpPr/>
            <p:nvPr/>
          </p:nvSpPr>
          <p:spPr>
            <a:xfrm>
              <a:off x="8803147" y="5248141"/>
              <a:ext cx="604434" cy="50227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p:cNvCxnSpPr/>
            <p:nvPr/>
          </p:nvCxnSpPr>
          <p:spPr>
            <a:xfrm flipV="1">
              <a:off x="5847008" y="5499279"/>
              <a:ext cx="3245477" cy="51515"/>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7381551" y="4413091"/>
              <a:ext cx="2710999" cy="369332"/>
            </a:xfrm>
            <a:prstGeom prst="rect">
              <a:avLst/>
            </a:prstGeom>
            <a:noFill/>
          </p:spPr>
          <p:txBody>
            <a:bodyPr wrap="none" rtlCol="0">
              <a:spAutoFit/>
            </a:bodyPr>
            <a:lstStyle/>
            <a:p>
              <a:r>
                <a:rPr lang="ja-JP" altLang="en-US" dirty="0"/>
                <a:t>中心から</a:t>
              </a:r>
              <a:r>
                <a:rPr lang="ja-JP" altLang="en-US" dirty="0" smtClean="0"/>
                <a:t>の距離</a:t>
              </a:r>
              <a:r>
                <a:rPr lang="en-US" altLang="ja-JP" dirty="0" smtClean="0"/>
                <a:t>r</a:t>
              </a:r>
              <a:r>
                <a:rPr lang="ja-JP" altLang="en-US" dirty="0" smtClean="0"/>
                <a:t>が大きい</a:t>
              </a:r>
              <a:endParaRPr kumimoji="1" lang="en-US" altLang="ja-JP" dirty="0" smtClean="0"/>
            </a:p>
          </p:txBody>
        </p:sp>
        <p:sp>
          <p:nvSpPr>
            <p:cNvPr id="32" name="テキスト ボックス 31"/>
            <p:cNvSpPr txBox="1"/>
            <p:nvPr/>
          </p:nvSpPr>
          <p:spPr>
            <a:xfrm>
              <a:off x="5339360" y="386548"/>
              <a:ext cx="1447832" cy="369332"/>
            </a:xfrm>
            <a:prstGeom prst="rect">
              <a:avLst/>
            </a:prstGeom>
            <a:noFill/>
          </p:spPr>
          <p:txBody>
            <a:bodyPr wrap="none" rtlCol="0">
              <a:spAutoFit/>
            </a:bodyPr>
            <a:lstStyle/>
            <a:p>
              <a:r>
                <a:rPr kumimoji="1" lang="ja-JP" altLang="en-US" dirty="0" smtClean="0"/>
                <a:t>アルゴン</a:t>
              </a:r>
              <a:r>
                <a:rPr lang="ja-JP" altLang="en-US" dirty="0"/>
                <a:t>ガス</a:t>
              </a:r>
              <a:endParaRPr kumimoji="1" lang="ja-JP" altLang="en-US" dirty="0"/>
            </a:p>
          </p:txBody>
        </p:sp>
        <p:sp>
          <p:nvSpPr>
            <p:cNvPr id="33" name="テキスト ボックス 32"/>
            <p:cNvSpPr txBox="1"/>
            <p:nvPr/>
          </p:nvSpPr>
          <p:spPr>
            <a:xfrm>
              <a:off x="7168428" y="1133341"/>
              <a:ext cx="4300371" cy="415993"/>
            </a:xfrm>
            <a:prstGeom prst="rect">
              <a:avLst/>
            </a:prstGeom>
            <a:noFill/>
          </p:spPr>
          <p:txBody>
            <a:bodyPr wrap="none" rtlCol="0">
              <a:spAutoFit/>
            </a:bodyPr>
            <a:lstStyle/>
            <a:p>
              <a:r>
                <a:rPr kumimoji="1" lang="ja-JP" altLang="en-US" dirty="0" smtClean="0"/>
                <a:t>エネルギー（運動量）が大きい光電子</a:t>
              </a:r>
              <a:endParaRPr kumimoji="1" lang="ja-JP" altLang="en-US" dirty="0"/>
            </a:p>
          </p:txBody>
        </p:sp>
        <p:sp>
          <p:nvSpPr>
            <p:cNvPr id="34" name="テキスト ボックス 33"/>
            <p:cNvSpPr txBox="1"/>
            <p:nvPr/>
          </p:nvSpPr>
          <p:spPr>
            <a:xfrm>
              <a:off x="4131577" y="6257609"/>
              <a:ext cx="3405099" cy="369332"/>
            </a:xfrm>
            <a:prstGeom prst="rect">
              <a:avLst/>
            </a:prstGeom>
            <a:noFill/>
          </p:spPr>
          <p:txBody>
            <a:bodyPr wrap="none" rtlCol="0">
              <a:spAutoFit/>
            </a:bodyPr>
            <a:lstStyle/>
            <a:p>
              <a:r>
                <a:rPr kumimoji="1" lang="ja-JP" altLang="en-US" dirty="0" smtClean="0"/>
                <a:t>マイクロチャンネルプレート（</a:t>
              </a:r>
              <a:r>
                <a:rPr kumimoji="1" lang="en-US" altLang="ja-JP" dirty="0" smtClean="0"/>
                <a:t>MCP)</a:t>
              </a:r>
            </a:p>
          </p:txBody>
        </p:sp>
        <p:sp>
          <p:nvSpPr>
            <p:cNvPr id="35" name="テキスト ボックス 34"/>
            <p:cNvSpPr txBox="1"/>
            <p:nvPr/>
          </p:nvSpPr>
          <p:spPr>
            <a:xfrm>
              <a:off x="9067900" y="4819712"/>
              <a:ext cx="2646878" cy="369332"/>
            </a:xfrm>
            <a:prstGeom prst="rect">
              <a:avLst/>
            </a:prstGeom>
            <a:noFill/>
          </p:spPr>
          <p:txBody>
            <a:bodyPr wrap="none" rtlCol="0">
              <a:spAutoFit/>
            </a:bodyPr>
            <a:lstStyle/>
            <a:p>
              <a:r>
                <a:rPr kumimoji="1" lang="ja-JP" altLang="en-US" dirty="0" smtClean="0"/>
                <a:t>光電子と</a:t>
              </a:r>
              <a:r>
                <a:rPr kumimoji="1" lang="en-US" altLang="ja-JP" dirty="0" smtClean="0"/>
                <a:t>MCP</a:t>
              </a:r>
              <a:r>
                <a:rPr kumimoji="1" lang="ja-JP" altLang="en-US" dirty="0" smtClean="0"/>
                <a:t>の衝突位置</a:t>
              </a:r>
              <a:endParaRPr kumimoji="1" lang="ja-JP" altLang="en-US" dirty="0"/>
            </a:p>
          </p:txBody>
        </p:sp>
        <p:cxnSp>
          <p:nvCxnSpPr>
            <p:cNvPr id="3" name="直線矢印コネクタ 2"/>
            <p:cNvCxnSpPr/>
            <p:nvPr/>
          </p:nvCxnSpPr>
          <p:spPr>
            <a:xfrm flipV="1">
              <a:off x="1345196" y="504269"/>
              <a:ext cx="0" cy="7661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835290" y="1283268"/>
              <a:ext cx="509906" cy="408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1345196" y="1283268"/>
              <a:ext cx="8484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テキスト ボックス 16"/>
                <p:cNvSpPr txBox="1"/>
                <p:nvPr/>
              </p:nvSpPr>
              <p:spPr>
                <a:xfrm>
                  <a:off x="2244272" y="1098602"/>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2244272" y="1098602"/>
                  <a:ext cx="367986" cy="369332"/>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p:cNvSpPr txBox="1"/>
                <p:nvPr/>
              </p:nvSpPr>
              <p:spPr>
                <a:xfrm>
                  <a:off x="482940" y="1587549"/>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oMath>
                    </m:oMathPara>
                  </a14:m>
                  <a:endParaRPr kumimoji="1" lang="ja-JP" altLang="en-US" dirty="0"/>
                </a:p>
              </p:txBody>
            </p:sp>
          </mc:Choice>
          <mc:Fallback xmlns="">
            <p:sp>
              <p:nvSpPr>
                <p:cNvPr id="28" name="テキスト ボックス 27"/>
                <p:cNvSpPr txBox="1">
                  <a:spLocks noRot="1" noChangeAspect="1" noMove="1" noResize="1" noEditPoints="1" noAdjustHandles="1" noChangeArrowheads="1" noChangeShapeType="1" noTextEdit="1"/>
                </p:cNvSpPr>
                <p:nvPr/>
              </p:nvSpPr>
              <p:spPr>
                <a:xfrm>
                  <a:off x="482940" y="1587549"/>
                  <a:ext cx="371384" cy="369332"/>
                </a:xfrm>
                <a:prstGeom prst="rect">
                  <a:avLst/>
                </a:prstGeom>
                <a:blipFill rotWithShape="0">
                  <a:blip r:embed="rId3"/>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p:cNvSpPr txBox="1"/>
                <p:nvPr/>
              </p:nvSpPr>
              <p:spPr>
                <a:xfrm>
                  <a:off x="906250" y="364967"/>
                  <a:ext cx="3537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oMath>
                    </m:oMathPara>
                  </a14:m>
                  <a:endParaRPr kumimoji="1" lang="en-US" altLang="ja-JP" b="0" dirty="0" smtClean="0"/>
                </a:p>
              </p:txBody>
            </p:sp>
          </mc:Choice>
          <mc:Fallback xmlns="">
            <p:sp>
              <p:nvSpPr>
                <p:cNvPr id="30" name="テキスト ボックス 29"/>
                <p:cNvSpPr txBox="1">
                  <a:spLocks noRot="1" noChangeAspect="1" noMove="1" noResize="1" noEditPoints="1" noAdjustHandles="1" noChangeArrowheads="1" noChangeShapeType="1" noTextEdit="1"/>
                </p:cNvSpPr>
                <p:nvPr/>
              </p:nvSpPr>
              <p:spPr>
                <a:xfrm>
                  <a:off x="906250" y="364967"/>
                  <a:ext cx="353751" cy="369332"/>
                </a:xfrm>
                <a:prstGeom prst="rect">
                  <a:avLst/>
                </a:prstGeom>
                <a:blipFill rotWithShape="0">
                  <a:blip r:embed="rId4"/>
                  <a:stretch>
                    <a:fillRect/>
                  </a:stretch>
                </a:blipFill>
              </p:spPr>
              <p:txBody>
                <a:bodyPr/>
                <a:lstStyle/>
                <a:p>
                  <a:r>
                    <a:rPr lang="ja-JP" altLang="en-US">
                      <a:noFill/>
                    </a:rPr>
                    <a:t> </a:t>
                  </a:r>
                </a:p>
              </p:txBody>
            </p:sp>
          </mc:Fallback>
        </mc:AlternateContent>
        <p:grpSp>
          <p:nvGrpSpPr>
            <p:cNvPr id="24" name="グループ化 23"/>
            <p:cNvGrpSpPr/>
            <p:nvPr/>
          </p:nvGrpSpPr>
          <p:grpSpPr>
            <a:xfrm flipH="1">
              <a:off x="3853225" y="1213153"/>
              <a:ext cx="1925501" cy="4629955"/>
              <a:chOff x="5885645" y="1171977"/>
              <a:chExt cx="1925501" cy="4629955"/>
            </a:xfrm>
          </p:grpSpPr>
          <p:sp>
            <p:nvSpPr>
              <p:cNvPr id="26" name="フリーフォーム 25"/>
              <p:cNvSpPr/>
              <p:nvPr/>
            </p:nvSpPr>
            <p:spPr>
              <a:xfrm>
                <a:off x="5885645" y="1171977"/>
                <a:ext cx="1571223" cy="4340181"/>
              </a:xfrm>
              <a:custGeom>
                <a:avLst/>
                <a:gdLst>
                  <a:gd name="connsiteX0" fmla="*/ 0 w 1571223"/>
                  <a:gd name="connsiteY0" fmla="*/ 0 h 4340181"/>
                  <a:gd name="connsiteX1" fmla="*/ 785611 w 1571223"/>
                  <a:gd name="connsiteY1" fmla="*/ 270457 h 4340181"/>
                  <a:gd name="connsiteX2" fmla="*/ 1197735 w 1571223"/>
                  <a:gd name="connsiteY2" fmla="*/ 1081826 h 4340181"/>
                  <a:gd name="connsiteX3" fmla="*/ 1481070 w 1571223"/>
                  <a:gd name="connsiteY3" fmla="*/ 2369713 h 4340181"/>
                  <a:gd name="connsiteX4" fmla="*/ 1571223 w 1571223"/>
                  <a:gd name="connsiteY4" fmla="*/ 4340181 h 4340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223" h="4340181">
                    <a:moveTo>
                      <a:pt x="0" y="0"/>
                    </a:moveTo>
                    <a:cubicBezTo>
                      <a:pt x="292994" y="45076"/>
                      <a:pt x="585989" y="90153"/>
                      <a:pt x="785611" y="270457"/>
                    </a:cubicBezTo>
                    <a:cubicBezTo>
                      <a:pt x="985233" y="450761"/>
                      <a:pt x="1081825" y="731950"/>
                      <a:pt x="1197735" y="1081826"/>
                    </a:cubicBezTo>
                    <a:cubicBezTo>
                      <a:pt x="1313645" y="1431702"/>
                      <a:pt x="1418822" y="1826654"/>
                      <a:pt x="1481070" y="2369713"/>
                    </a:cubicBezTo>
                    <a:cubicBezTo>
                      <a:pt x="1543318" y="2912772"/>
                      <a:pt x="1562637" y="3958108"/>
                      <a:pt x="1571223" y="434018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p:cNvSpPr/>
              <p:nvPr/>
            </p:nvSpPr>
            <p:spPr>
              <a:xfrm>
                <a:off x="6510269" y="1298691"/>
                <a:ext cx="399244" cy="3734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爆発 1 36"/>
              <p:cNvSpPr/>
              <p:nvPr/>
            </p:nvSpPr>
            <p:spPr>
              <a:xfrm>
                <a:off x="7206712" y="5299656"/>
                <a:ext cx="604434" cy="50227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雲 1"/>
            <p:cNvSpPr/>
            <p:nvPr/>
          </p:nvSpPr>
          <p:spPr>
            <a:xfrm>
              <a:off x="5186991" y="692199"/>
              <a:ext cx="1428750" cy="895350"/>
            </a:xfrm>
            <a:prstGeom prst="cloud">
              <a:avLst/>
            </a:prstGeom>
            <a:solidFill>
              <a:srgbClr val="EF6D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p:cNvCxnSpPr/>
            <p:nvPr/>
          </p:nvCxnSpPr>
          <p:spPr>
            <a:xfrm flipV="1">
              <a:off x="4170221" y="5570239"/>
              <a:ext cx="1689668" cy="762"/>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2827269" y="4751354"/>
              <a:ext cx="2691763" cy="369332"/>
            </a:xfrm>
            <a:prstGeom prst="rect">
              <a:avLst/>
            </a:prstGeom>
            <a:noFill/>
          </p:spPr>
          <p:txBody>
            <a:bodyPr wrap="none" rtlCol="0">
              <a:spAutoFit/>
            </a:bodyPr>
            <a:lstStyle/>
            <a:p>
              <a:r>
                <a:rPr lang="ja-JP" altLang="en-US" dirty="0"/>
                <a:t>中心から</a:t>
              </a:r>
              <a:r>
                <a:rPr lang="ja-JP" altLang="en-US" dirty="0" smtClean="0"/>
                <a:t>の距離</a:t>
              </a:r>
              <a:r>
                <a:rPr lang="en-US" altLang="ja-JP" dirty="0" smtClean="0"/>
                <a:t>r</a:t>
              </a:r>
              <a:r>
                <a:rPr lang="ja-JP" altLang="en-US" dirty="0" smtClean="0"/>
                <a:t>が小さい</a:t>
              </a:r>
              <a:endParaRPr kumimoji="1" lang="en-US" altLang="ja-JP" dirty="0" smtClean="0"/>
            </a:p>
          </p:txBody>
        </p:sp>
      </p:grpSp>
      <p:sp>
        <p:nvSpPr>
          <p:cNvPr id="38" name="タイトル 1"/>
          <p:cNvSpPr>
            <a:spLocks noGrp="1"/>
          </p:cNvSpPr>
          <p:nvPr>
            <p:ph type="title"/>
          </p:nvPr>
        </p:nvSpPr>
        <p:spPr>
          <a:xfrm>
            <a:off x="805258" y="-45450"/>
            <a:ext cx="10515600" cy="955500"/>
          </a:xfrm>
          <a:solidFill>
            <a:schemeClr val="bg1">
              <a:lumMod val="95000"/>
            </a:schemeClr>
          </a:solidFill>
        </p:spPr>
        <p:txBody>
          <a:bodyPr>
            <a:normAutofit/>
          </a:bodyPr>
          <a:lstStyle/>
          <a:p>
            <a:pPr algn="ctr"/>
            <a:r>
              <a:rPr kumimoji="1" lang="en-US" altLang="ja-JP" sz="3200" u="sng" dirty="0" smtClean="0"/>
              <a:t>VMI</a:t>
            </a:r>
            <a:r>
              <a:rPr kumimoji="1" lang="ja-JP" altLang="en-US" sz="3200" u="sng" dirty="0" smtClean="0"/>
              <a:t>図における中心からの距離</a:t>
            </a:r>
            <a:r>
              <a:rPr lang="en-US" altLang="ja-JP" sz="3200" u="sng" dirty="0" smtClean="0"/>
              <a:t>r</a:t>
            </a:r>
            <a:r>
              <a:rPr lang="ja-JP" altLang="en-US" sz="3200" u="sng" dirty="0" smtClean="0"/>
              <a:t>の意味</a:t>
            </a:r>
            <a:endParaRPr kumimoji="1" lang="ja-JP" altLang="en-US" sz="3200" u="sng" dirty="0"/>
          </a:p>
        </p:txBody>
      </p:sp>
      <p:sp>
        <p:nvSpPr>
          <p:cNvPr id="41" name="テキスト ボックス 40"/>
          <p:cNvSpPr txBox="1"/>
          <p:nvPr/>
        </p:nvSpPr>
        <p:spPr>
          <a:xfrm>
            <a:off x="2492141" y="2552122"/>
            <a:ext cx="3752950" cy="369332"/>
          </a:xfrm>
          <a:prstGeom prst="rect">
            <a:avLst/>
          </a:prstGeom>
          <a:noFill/>
        </p:spPr>
        <p:txBody>
          <a:bodyPr wrap="none" rtlCol="0">
            <a:spAutoFit/>
          </a:bodyPr>
          <a:lstStyle/>
          <a:p>
            <a:r>
              <a:rPr kumimoji="1" lang="ja-JP" altLang="en-US" dirty="0" smtClean="0"/>
              <a:t>エネルギー（運動量）が小さい光電子</a:t>
            </a:r>
            <a:endParaRPr kumimoji="1" lang="ja-JP" altLang="en-US" dirty="0"/>
          </a:p>
        </p:txBody>
      </p:sp>
      <mc:AlternateContent xmlns:mc="http://schemas.openxmlformats.org/markup-compatibility/2006">
        <mc:Choice xmlns:a14="http://schemas.microsoft.com/office/drawing/2010/main" Requires="a14">
          <p:sp>
            <p:nvSpPr>
              <p:cNvPr id="6" name="正方形/長方形 5"/>
              <p:cNvSpPr/>
              <p:nvPr/>
            </p:nvSpPr>
            <p:spPr>
              <a:xfrm>
                <a:off x="9351696" y="3133444"/>
                <a:ext cx="1452962" cy="612732"/>
              </a:xfrm>
              <a:prstGeom prst="rect">
                <a:avLst/>
              </a:prstGeom>
              <a:ln>
                <a:solidFill>
                  <a:schemeClr val="tx1"/>
                </a:solidFill>
              </a:ln>
            </p:spPr>
            <p:txBody>
              <a:bodyPr wrap="none">
                <a:spAutoFit/>
              </a:bodyPr>
              <a:lstStyle/>
              <a:p>
                <a14:m>
                  <m:oMathPara xmlns:m="http://schemas.openxmlformats.org/officeDocument/2006/math">
                    <m:oMathParaPr>
                      <m:jc m:val="centerGroup"/>
                    </m:oMathParaPr>
                    <m:oMath xmlns:m="http://schemas.openxmlformats.org/officeDocument/2006/math">
                      <m:sSup>
                        <m:sSupPr>
                          <m:ctrlPr>
                            <a:rPr lang="ja-JP" altLang="en-US">
                              <a:latin typeface="Cambria Math" panose="02040503050406030204" pitchFamily="18" charset="0"/>
                            </a:rPr>
                          </m:ctrlPr>
                        </m:sSupPr>
                        <m:e>
                          <m:f>
                            <m:fPr>
                              <m:ctrlPr>
                                <a:rPr lang="ja-JP" altLang="en-US">
                                  <a:latin typeface="Cambria Math" panose="02040503050406030204" pitchFamily="18" charset="0"/>
                                </a:rPr>
                              </m:ctrlPr>
                            </m:fPr>
                            <m:num>
                              <m:r>
                                <a:rPr lang="ja-JP" altLang="en-US">
                                  <a:latin typeface="Cambria Math" panose="02040503050406030204" pitchFamily="18" charset="0"/>
                                </a:rPr>
                                <m:t>1</m:t>
                              </m:r>
                            </m:num>
                            <m:den>
                              <m:r>
                                <a:rPr lang="ja-JP" altLang="en-US" i="0">
                                  <a:latin typeface="Cambria Math" panose="02040503050406030204" pitchFamily="18" charset="0"/>
                                </a:rPr>
                                <m:t>2</m:t>
                              </m:r>
                              <m:r>
                                <a:rPr lang="ja-JP" altLang="en-US" i="1">
                                  <a:latin typeface="Cambria Math" panose="02040503050406030204" pitchFamily="18" charset="0"/>
                                </a:rPr>
                                <m:t>𝑚</m:t>
                              </m:r>
                            </m:den>
                          </m:f>
                          <m:d>
                            <m:dPr>
                              <m:begChr m:val="|"/>
                              <m:endChr m:val="|"/>
                              <m:ctrlPr>
                                <a:rPr lang="ja-JP" altLang="en-US" i="1">
                                  <a:latin typeface="Cambria Math" panose="02040503050406030204" pitchFamily="18" charset="0"/>
                                </a:rPr>
                              </m:ctrlPr>
                            </m:dPr>
                            <m:e>
                              <m:r>
                                <a:rPr lang="ja-JP" altLang="en-US" b="1" i="1">
                                  <a:latin typeface="Cambria Math" panose="02040503050406030204" pitchFamily="18" charset="0"/>
                                </a:rPr>
                                <m:t>𝒑</m:t>
                              </m:r>
                            </m:e>
                          </m:d>
                        </m:e>
                        <m:sup>
                          <m:r>
                            <a:rPr lang="ja-JP" altLang="en-US" b="0" i="0">
                              <a:latin typeface="Cambria Math" panose="02040503050406030204" pitchFamily="18" charset="0"/>
                            </a:rPr>
                            <m:t>2</m:t>
                          </m:r>
                        </m:sup>
                      </m:sSup>
                      <m:r>
                        <a:rPr lang="ja-JP" altLang="en-US" b="0" i="0">
                          <a:latin typeface="Cambria Math" panose="02040503050406030204" pitchFamily="18" charset="0"/>
                        </a:rPr>
                        <m:t>=</m:t>
                      </m:r>
                      <m:r>
                        <a:rPr lang="ja-JP" altLang="en-US" b="0" i="1">
                          <a:latin typeface="Cambria Math" panose="02040503050406030204" pitchFamily="18" charset="0"/>
                        </a:rPr>
                        <m:t>𝐸</m:t>
                      </m:r>
                    </m:oMath>
                  </m:oMathPara>
                </a14:m>
                <a:endParaRPr lang="ja-JP" altLang="en-US" dirty="0"/>
              </a:p>
            </p:txBody>
          </p:sp>
        </mc:Choice>
        <mc:Fallback>
          <p:sp>
            <p:nvSpPr>
              <p:cNvPr id="6" name="正方形/長方形 5"/>
              <p:cNvSpPr>
                <a:spLocks noRot="1" noChangeAspect="1" noMove="1" noResize="1" noEditPoints="1" noAdjustHandles="1" noChangeArrowheads="1" noChangeShapeType="1" noTextEdit="1"/>
              </p:cNvSpPr>
              <p:nvPr/>
            </p:nvSpPr>
            <p:spPr>
              <a:xfrm>
                <a:off x="9351696" y="3133444"/>
                <a:ext cx="1452962" cy="612732"/>
              </a:xfrm>
              <a:prstGeom prst="rect">
                <a:avLst/>
              </a:prstGeom>
              <a:blipFill rotWithShape="0">
                <a:blip r:embed="rId5"/>
                <a:stretch>
                  <a:fillRect/>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881390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895350" y="1147908"/>
            <a:ext cx="8792971" cy="5710092"/>
            <a:chOff x="708219" y="64083"/>
            <a:chExt cx="10323127" cy="6703764"/>
          </a:xfrm>
        </p:grpSpPr>
        <p:sp>
          <p:nvSpPr>
            <p:cNvPr id="4" name="円/楕円 3"/>
            <p:cNvSpPr/>
            <p:nvPr/>
          </p:nvSpPr>
          <p:spPr>
            <a:xfrm>
              <a:off x="2653048" y="193182"/>
              <a:ext cx="6671256" cy="657466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4320862" y="1836847"/>
              <a:ext cx="3335628" cy="3287333"/>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円/楕円 5"/>
            <p:cNvSpPr/>
            <p:nvPr/>
          </p:nvSpPr>
          <p:spPr>
            <a:xfrm>
              <a:off x="1242812" y="3214884"/>
              <a:ext cx="576329" cy="5312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708219" y="2566868"/>
              <a:ext cx="1800493" cy="369332"/>
            </a:xfrm>
            <a:prstGeom prst="rect">
              <a:avLst/>
            </a:prstGeom>
            <a:noFill/>
          </p:spPr>
          <p:txBody>
            <a:bodyPr wrap="none" rtlCol="0">
              <a:spAutoFit/>
            </a:bodyPr>
            <a:lstStyle/>
            <a:p>
              <a:r>
                <a:rPr kumimoji="1" lang="ja-JP" altLang="en-US" dirty="0" smtClean="0"/>
                <a:t>外部電場</a:t>
              </a:r>
              <a:r>
                <a:rPr lang="ja-JP" altLang="en-US" dirty="0"/>
                <a:t>の</a:t>
              </a:r>
              <a:r>
                <a:rPr lang="ja-JP" altLang="en-US" dirty="0" smtClean="0"/>
                <a:t>方向</a:t>
              </a:r>
              <a:endParaRPr lang="en-US" altLang="ja-JP" dirty="0" smtClean="0"/>
            </a:p>
          </p:txBody>
        </p:sp>
        <p:cxnSp>
          <p:nvCxnSpPr>
            <p:cNvPr id="13" name="直線コネクタ 12"/>
            <p:cNvCxnSpPr/>
            <p:nvPr/>
          </p:nvCxnSpPr>
          <p:spPr>
            <a:xfrm flipV="1">
              <a:off x="5997661" y="1982062"/>
              <a:ext cx="1471339" cy="1494036"/>
            </a:xfrm>
            <a:prstGeom prst="line">
              <a:avLst/>
            </a:prstGeom>
          </p:spPr>
          <p:style>
            <a:lnRef idx="1">
              <a:schemeClr val="accent1"/>
            </a:lnRef>
            <a:fillRef idx="0">
              <a:schemeClr val="accent1"/>
            </a:fillRef>
            <a:effectRef idx="0">
              <a:schemeClr val="accent1"/>
            </a:effectRef>
            <a:fontRef idx="minor">
              <a:schemeClr val="tx1"/>
            </a:fontRef>
          </p:style>
        </p:cxnSp>
        <p:sp>
          <p:nvSpPr>
            <p:cNvPr id="14" name="爆発 1 13"/>
            <p:cNvSpPr/>
            <p:nvPr/>
          </p:nvSpPr>
          <p:spPr>
            <a:xfrm>
              <a:off x="7175767" y="1728716"/>
              <a:ext cx="604434" cy="50227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p:cNvCxnSpPr>
              <a:stCxn id="4" idx="2"/>
              <a:endCxn id="4" idx="6"/>
            </p:cNvCxnSpPr>
            <p:nvPr/>
          </p:nvCxnSpPr>
          <p:spPr>
            <a:xfrm>
              <a:off x="2653048" y="3480515"/>
              <a:ext cx="6671256"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a:stCxn id="4" idx="0"/>
              <a:endCxn id="4" idx="4"/>
            </p:cNvCxnSpPr>
            <p:nvPr/>
          </p:nvCxnSpPr>
          <p:spPr>
            <a:xfrm>
              <a:off x="5988676" y="193182"/>
              <a:ext cx="0" cy="6574665"/>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1" name="パイ 20"/>
            <p:cNvSpPr/>
            <p:nvPr/>
          </p:nvSpPr>
          <p:spPr>
            <a:xfrm>
              <a:off x="4912687" y="2451574"/>
              <a:ext cx="2169947" cy="2049048"/>
            </a:xfrm>
            <a:prstGeom prst="pie">
              <a:avLst>
                <a:gd name="adj1" fmla="val 18956248"/>
                <a:gd name="adj2" fmla="val 28412"/>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円/楕円 10"/>
            <p:cNvSpPr/>
            <p:nvPr/>
          </p:nvSpPr>
          <p:spPr>
            <a:xfrm>
              <a:off x="6534975" y="2542336"/>
              <a:ext cx="399244" cy="3734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矢印コネクタ 25"/>
            <p:cNvCxnSpPr/>
            <p:nvPr/>
          </p:nvCxnSpPr>
          <p:spPr>
            <a:xfrm flipV="1">
              <a:off x="1345196" y="444844"/>
              <a:ext cx="0" cy="8384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1345196" y="1283268"/>
              <a:ext cx="8484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テキスト ボックス 28"/>
                <p:cNvSpPr txBox="1"/>
                <p:nvPr/>
              </p:nvSpPr>
              <p:spPr>
                <a:xfrm>
                  <a:off x="2244272" y="1098602"/>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a:off x="2244272" y="1098602"/>
                  <a:ext cx="367986" cy="369332"/>
                </a:xfrm>
                <a:prstGeom prst="rect">
                  <a:avLst/>
                </a:prstGeom>
                <a:blipFill rotWithShape="0">
                  <a:blip r:embed="rId2"/>
                  <a:stretch>
                    <a:fillRect/>
                  </a:stretch>
                </a:blipFill>
              </p:spPr>
              <p:txBody>
                <a:bodyPr/>
                <a:lstStyle/>
                <a:p>
                  <a:r>
                    <a:rPr lang="ja-JP" altLang="en-US">
                      <a:noFill/>
                    </a:rPr>
                    <a:t> </a:t>
                  </a:r>
                </a:p>
              </p:txBody>
            </p:sp>
          </mc:Fallback>
        </mc:AlternateContent>
        <p:sp>
          <p:nvSpPr>
            <p:cNvPr id="36" name="円/楕円 35"/>
            <p:cNvSpPr/>
            <p:nvPr/>
          </p:nvSpPr>
          <p:spPr>
            <a:xfrm>
              <a:off x="1218180" y="1179378"/>
              <a:ext cx="254029" cy="2077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1320395" y="1260409"/>
              <a:ext cx="4959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コネクタ 38"/>
            <p:cNvCxnSpPr>
              <a:stCxn id="6" idx="1"/>
              <a:endCxn id="6" idx="5"/>
            </p:cNvCxnSpPr>
            <p:nvPr/>
          </p:nvCxnSpPr>
          <p:spPr>
            <a:xfrm>
              <a:off x="1327213" y="3292685"/>
              <a:ext cx="407527" cy="3756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stCxn id="6" idx="3"/>
              <a:endCxn id="6" idx="7"/>
            </p:cNvCxnSpPr>
            <p:nvPr/>
          </p:nvCxnSpPr>
          <p:spPr>
            <a:xfrm flipV="1">
              <a:off x="1327213" y="3292685"/>
              <a:ext cx="407527" cy="3756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テキスト ボックス 42"/>
                <p:cNvSpPr txBox="1"/>
                <p:nvPr/>
              </p:nvSpPr>
              <p:spPr>
                <a:xfrm>
                  <a:off x="973439" y="1306128"/>
                  <a:ext cx="3537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oMath>
                    </m:oMathPara>
                  </a14:m>
                  <a:endParaRPr kumimoji="1" lang="en-US" altLang="ja-JP" b="0" dirty="0" smtClean="0"/>
                </a:p>
              </p:txBody>
            </p:sp>
          </mc:Choice>
          <mc:Fallback xmlns="">
            <p:sp>
              <p:nvSpPr>
                <p:cNvPr id="43" name="テキスト ボックス 42"/>
                <p:cNvSpPr txBox="1">
                  <a:spLocks noRot="1" noChangeAspect="1" noMove="1" noResize="1" noEditPoints="1" noAdjustHandles="1" noChangeArrowheads="1" noChangeShapeType="1" noTextEdit="1"/>
                </p:cNvSpPr>
                <p:nvPr/>
              </p:nvSpPr>
              <p:spPr>
                <a:xfrm>
                  <a:off x="973439" y="1306128"/>
                  <a:ext cx="353751" cy="36933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p:cNvSpPr txBox="1"/>
                <p:nvPr/>
              </p:nvSpPr>
              <p:spPr>
                <a:xfrm>
                  <a:off x="1159592" y="64083"/>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oMath>
                    </m:oMathPara>
                  </a14:m>
                  <a:endParaRPr kumimoji="1" lang="ja-JP" altLang="en-US" dirty="0"/>
                </a:p>
              </p:txBody>
            </p:sp>
          </mc:Choice>
          <mc:Fallback xmlns="">
            <p:sp>
              <p:nvSpPr>
                <p:cNvPr id="44" name="テキスト ボックス 43"/>
                <p:cNvSpPr txBox="1">
                  <a:spLocks noRot="1" noChangeAspect="1" noMove="1" noResize="1" noEditPoints="1" noAdjustHandles="1" noChangeArrowheads="1" noChangeShapeType="1" noTextEdit="1"/>
                </p:cNvSpPr>
                <p:nvPr/>
              </p:nvSpPr>
              <p:spPr>
                <a:xfrm>
                  <a:off x="1159592" y="64083"/>
                  <a:ext cx="371384" cy="369332"/>
                </a:xfrm>
                <a:prstGeom prst="rect">
                  <a:avLst/>
                </a:prstGeom>
                <a:blipFill rotWithShape="0">
                  <a:blip r:embed="rId4"/>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p:cNvSpPr txBox="1"/>
                <p:nvPr/>
              </p:nvSpPr>
              <p:spPr>
                <a:xfrm>
                  <a:off x="7039899" y="2890601"/>
                  <a:ext cx="4357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𝜃</m:t>
                        </m:r>
                      </m:oMath>
                    </m:oMathPara>
                  </a14:m>
                  <a:endParaRPr kumimoji="1" lang="ja-JP" altLang="en-US" sz="2400" i="1" dirty="0"/>
                </a:p>
              </p:txBody>
            </p:sp>
          </mc:Choice>
          <mc:Fallback xmlns="">
            <p:sp>
              <p:nvSpPr>
                <p:cNvPr id="45" name="テキスト ボックス 44"/>
                <p:cNvSpPr txBox="1">
                  <a:spLocks noRot="1" noChangeAspect="1" noMove="1" noResize="1" noEditPoints="1" noAdjustHandles="1" noChangeArrowheads="1" noChangeShapeType="1" noTextEdit="1"/>
                </p:cNvSpPr>
                <p:nvPr/>
              </p:nvSpPr>
              <p:spPr>
                <a:xfrm>
                  <a:off x="7039899" y="2890601"/>
                  <a:ext cx="435760" cy="461665"/>
                </a:xfrm>
                <a:prstGeom prst="rect">
                  <a:avLst/>
                </a:prstGeom>
                <a:blipFill rotWithShape="0">
                  <a:blip r:embed="rId5"/>
                  <a:stretch>
                    <a:fillRect/>
                  </a:stretch>
                </a:blipFill>
              </p:spPr>
              <p:txBody>
                <a:bodyPr/>
                <a:lstStyle/>
                <a:p>
                  <a:r>
                    <a:rPr lang="ja-JP" altLang="en-US">
                      <a:noFill/>
                    </a:rPr>
                    <a:t> </a:t>
                  </a:r>
                </a:p>
              </p:txBody>
            </p:sp>
          </mc:Fallback>
        </mc:AlternateContent>
        <p:sp>
          <p:nvSpPr>
            <p:cNvPr id="46" name="テキスト ボックス 45"/>
            <p:cNvSpPr txBox="1"/>
            <p:nvPr/>
          </p:nvSpPr>
          <p:spPr>
            <a:xfrm>
              <a:off x="7626247" y="6373703"/>
              <a:ext cx="3405099" cy="369332"/>
            </a:xfrm>
            <a:prstGeom prst="rect">
              <a:avLst/>
            </a:prstGeom>
            <a:noFill/>
          </p:spPr>
          <p:txBody>
            <a:bodyPr wrap="none" rtlCol="0">
              <a:spAutoFit/>
            </a:bodyPr>
            <a:lstStyle/>
            <a:p>
              <a:r>
                <a:rPr kumimoji="1" lang="ja-JP" altLang="en-US" dirty="0" smtClean="0"/>
                <a:t>マイクロチャンネルプレート（</a:t>
              </a:r>
              <a:r>
                <a:rPr kumimoji="1" lang="en-US" altLang="ja-JP" dirty="0" smtClean="0"/>
                <a:t>MCP)</a:t>
              </a:r>
            </a:p>
          </p:txBody>
        </p:sp>
        <p:sp>
          <p:nvSpPr>
            <p:cNvPr id="24" name="雲 23"/>
            <p:cNvSpPr/>
            <p:nvPr/>
          </p:nvSpPr>
          <p:spPr>
            <a:xfrm>
              <a:off x="5551718" y="3116812"/>
              <a:ext cx="964589" cy="745665"/>
            </a:xfrm>
            <a:prstGeom prst="cloud">
              <a:avLst/>
            </a:prstGeom>
            <a:solidFill>
              <a:srgbClr val="EF6D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タイトル 1"/>
          <p:cNvSpPr>
            <a:spLocks noGrp="1"/>
          </p:cNvSpPr>
          <p:nvPr>
            <p:ph type="title"/>
          </p:nvPr>
        </p:nvSpPr>
        <p:spPr>
          <a:xfrm>
            <a:off x="805258" y="-45450"/>
            <a:ext cx="10515600" cy="955500"/>
          </a:xfrm>
          <a:solidFill>
            <a:schemeClr val="bg1">
              <a:lumMod val="95000"/>
            </a:schemeClr>
          </a:solidFill>
        </p:spPr>
        <p:txBody>
          <a:bodyPr>
            <a:normAutofit/>
          </a:bodyPr>
          <a:lstStyle/>
          <a:p>
            <a:pPr algn="ctr"/>
            <a:r>
              <a:rPr kumimoji="1" lang="en-US" altLang="ja-JP" sz="3200" u="sng" dirty="0" smtClean="0"/>
              <a:t>VMI</a:t>
            </a:r>
            <a:r>
              <a:rPr kumimoji="1" lang="ja-JP" altLang="en-US" sz="3200" u="sng" dirty="0" smtClean="0"/>
              <a:t>図における</a:t>
            </a:r>
            <a:r>
              <a:rPr lang="ja-JP" altLang="en-US" sz="3200" u="sng" dirty="0" smtClean="0"/>
              <a:t>角度</a:t>
            </a:r>
            <a:r>
              <a:rPr lang="en-US" altLang="ja-JP" sz="3200" u="sng" dirty="0" smtClean="0"/>
              <a:t>θ</a:t>
            </a:r>
            <a:r>
              <a:rPr lang="ja-JP" altLang="en-US" sz="3200" u="sng" dirty="0" smtClean="0"/>
              <a:t>の意味</a:t>
            </a:r>
            <a:endParaRPr kumimoji="1" lang="ja-JP" altLang="en-US" sz="3200" u="sng" dirty="0"/>
          </a:p>
        </p:txBody>
      </p:sp>
    </p:spTree>
    <p:extLst>
      <p:ext uri="{BB962C8B-B14F-4D97-AF65-F5344CB8AC3E}">
        <p14:creationId xmlns:p14="http://schemas.microsoft.com/office/powerpoint/2010/main" val="2388275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10515600" cy="1325563"/>
          </a:xfrm>
          <a:solidFill>
            <a:schemeClr val="bg1">
              <a:lumMod val="95000"/>
            </a:schemeClr>
          </a:solidFill>
        </p:spPr>
        <p:txBody>
          <a:bodyPr>
            <a:normAutofit/>
          </a:bodyPr>
          <a:lstStyle/>
          <a:p>
            <a:pPr algn="ctr"/>
            <a:r>
              <a:rPr lang="ja-JP" altLang="en-US" sz="4000" u="sng" dirty="0"/>
              <a:t>赤外光の強度と信号強度の振幅の関係</a:t>
            </a:r>
            <a:endParaRPr kumimoji="1" lang="ja-JP" altLang="en-US" sz="4000" u="sng" dirty="0"/>
          </a:p>
        </p:txBody>
      </p:sp>
      <p:grpSp>
        <p:nvGrpSpPr>
          <p:cNvPr id="3" name="グループ化 2"/>
          <p:cNvGrpSpPr/>
          <p:nvPr/>
        </p:nvGrpSpPr>
        <p:grpSpPr>
          <a:xfrm>
            <a:off x="2444931" y="1348377"/>
            <a:ext cx="7302138" cy="5413829"/>
            <a:chOff x="505096" y="1444171"/>
            <a:chExt cx="5686699" cy="5413829"/>
          </a:xfrm>
        </p:grpSpPr>
        <p:pic>
          <p:nvPicPr>
            <p:cNvPr id="4" name="図 3" descr="C:\Users\kk515go\source\repos\図\振幅比.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663" y="1444171"/>
              <a:ext cx="5188132" cy="2991802"/>
            </a:xfrm>
            <a:prstGeom prst="rect">
              <a:avLst/>
            </a:prstGeom>
            <a:noFill/>
            <a:ln>
              <a:noFill/>
            </a:ln>
          </p:spPr>
        </p:pic>
        <p:pic>
          <p:nvPicPr>
            <p:cNvPr id="8" name="図 7"/>
            <p:cNvPicPr>
              <a:picLocks noChangeAspect="1"/>
            </p:cNvPicPr>
            <p:nvPr/>
          </p:nvPicPr>
          <p:blipFill>
            <a:blip r:embed="rId4"/>
            <a:stretch>
              <a:fillRect/>
            </a:stretch>
          </p:blipFill>
          <p:spPr>
            <a:xfrm>
              <a:off x="505096" y="5557603"/>
              <a:ext cx="5402063" cy="1300397"/>
            </a:xfrm>
            <a:prstGeom prst="rect">
              <a:avLst/>
            </a:prstGeom>
          </p:spPr>
        </p:pic>
        <p:sp>
          <p:nvSpPr>
            <p:cNvPr id="12" name="テキスト ボックス 11"/>
            <p:cNvSpPr txBox="1"/>
            <p:nvPr/>
          </p:nvSpPr>
          <p:spPr>
            <a:xfrm>
              <a:off x="751769" y="4867898"/>
              <a:ext cx="4908716" cy="646331"/>
            </a:xfrm>
            <a:prstGeom prst="rect">
              <a:avLst/>
            </a:prstGeom>
            <a:noFill/>
          </p:spPr>
          <p:txBody>
            <a:bodyPr wrap="none" rtlCol="0">
              <a:spAutoFit/>
            </a:bodyPr>
            <a:lstStyle/>
            <a:p>
              <a:r>
                <a:rPr lang="ja-JP" altLang="en-US" dirty="0"/>
                <a:t>表</a:t>
              </a:r>
              <a:r>
                <a:rPr lang="en-US" altLang="ja-JP" dirty="0"/>
                <a:t>1</a:t>
              </a:r>
              <a:r>
                <a:rPr kumimoji="1" lang="en-US" altLang="ja-JP" dirty="0"/>
                <a:t>.</a:t>
              </a:r>
              <a:r>
                <a:rPr kumimoji="1" lang="ja-JP" altLang="en-US" dirty="0"/>
                <a:t>赤外光の強度が弱い場合と赤外光の強度が</a:t>
              </a:r>
              <a:endParaRPr kumimoji="1" lang="en-US" altLang="ja-JP" dirty="0"/>
            </a:p>
            <a:p>
              <a:r>
                <a:rPr kumimoji="1" lang="ja-JP" altLang="en-US" dirty="0"/>
                <a:t>強い場合の振幅の比</a:t>
              </a:r>
            </a:p>
          </p:txBody>
        </p:sp>
        <p:sp>
          <p:nvSpPr>
            <p:cNvPr id="13" name="テキスト ボックス 12"/>
            <p:cNvSpPr txBox="1"/>
            <p:nvPr/>
          </p:nvSpPr>
          <p:spPr>
            <a:xfrm>
              <a:off x="1987684" y="4294681"/>
              <a:ext cx="143863" cy="369332"/>
            </a:xfrm>
            <a:prstGeom prst="rect">
              <a:avLst/>
            </a:prstGeom>
            <a:noFill/>
          </p:spPr>
          <p:txBody>
            <a:bodyPr wrap="none" rtlCol="0">
              <a:spAutoFit/>
            </a:bodyPr>
            <a:lstStyle/>
            <a:p>
              <a:endParaRPr kumimoji="1" lang="ja-JP" altLang="en-US" dirty="0"/>
            </a:p>
          </p:txBody>
        </p:sp>
      </p:grpSp>
    </p:spTree>
    <p:extLst>
      <p:ext uri="{BB962C8B-B14F-4D97-AF65-F5344CB8AC3E}">
        <p14:creationId xmlns:p14="http://schemas.microsoft.com/office/powerpoint/2010/main" val="14413606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chemeClr val="bg1">
              <a:lumMod val="95000"/>
            </a:schemeClr>
          </a:solidFill>
        </p:spPr>
        <p:txBody>
          <a:bodyPr/>
          <a:lstStyle/>
          <a:p>
            <a:pPr algn="ctr"/>
            <a:r>
              <a:rPr kumimoji="1" lang="ja-JP" altLang="en-US" u="sng" dirty="0" smtClean="0"/>
              <a:t>位相差</a:t>
            </a:r>
            <a:r>
              <a:rPr kumimoji="1" lang="ja-JP" altLang="en-US" u="sng" dirty="0"/>
              <a:t>の表</a:t>
            </a: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519535254"/>
              </p:ext>
            </p:extLst>
          </p:nvPr>
        </p:nvGraphicFramePr>
        <p:xfrm>
          <a:off x="3315625" y="1690703"/>
          <a:ext cx="5880625" cy="4718805"/>
        </p:xfrm>
        <a:graphic>
          <a:graphicData uri="http://schemas.openxmlformats.org/drawingml/2006/table">
            <a:tbl>
              <a:tblPr firstRow="1" firstCol="1" bandRow="1"/>
              <a:tblGrid>
                <a:gridCol w="870476">
                  <a:extLst>
                    <a:ext uri="{9D8B030D-6E8A-4147-A177-3AD203B41FA5}">
                      <a16:colId xmlns:a16="http://schemas.microsoft.com/office/drawing/2014/main" xmlns="" val="20000"/>
                    </a:ext>
                  </a:extLst>
                </a:gridCol>
                <a:gridCol w="1020356">
                  <a:extLst>
                    <a:ext uri="{9D8B030D-6E8A-4147-A177-3AD203B41FA5}">
                      <a16:colId xmlns:a16="http://schemas.microsoft.com/office/drawing/2014/main" xmlns="" val="20001"/>
                    </a:ext>
                  </a:extLst>
                </a:gridCol>
                <a:gridCol w="1021010">
                  <a:extLst>
                    <a:ext uri="{9D8B030D-6E8A-4147-A177-3AD203B41FA5}">
                      <a16:colId xmlns:a16="http://schemas.microsoft.com/office/drawing/2014/main" xmlns="" val="20002"/>
                    </a:ext>
                  </a:extLst>
                </a:gridCol>
                <a:gridCol w="1021010">
                  <a:extLst>
                    <a:ext uri="{9D8B030D-6E8A-4147-A177-3AD203B41FA5}">
                      <a16:colId xmlns:a16="http://schemas.microsoft.com/office/drawing/2014/main" xmlns="" val="20003"/>
                    </a:ext>
                  </a:extLst>
                </a:gridCol>
                <a:gridCol w="1020356">
                  <a:extLst>
                    <a:ext uri="{9D8B030D-6E8A-4147-A177-3AD203B41FA5}">
                      <a16:colId xmlns:a16="http://schemas.microsoft.com/office/drawing/2014/main" xmlns="" val="20004"/>
                    </a:ext>
                  </a:extLst>
                </a:gridCol>
                <a:gridCol w="927417">
                  <a:extLst>
                    <a:ext uri="{9D8B030D-6E8A-4147-A177-3AD203B41FA5}">
                      <a16:colId xmlns:a16="http://schemas.microsoft.com/office/drawing/2014/main" xmlns="" val="20005"/>
                    </a:ext>
                  </a:extLst>
                </a:gridCol>
              </a:tblGrid>
              <a:tr h="134823">
                <a:tc rowSpan="2">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極値番号</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a:t>
                      </a:r>
                      <a:r>
                        <a:rPr lang="en-US" sz="800" kern="0" dirty="0" err="1">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i</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各次数の高次高調波に対応する光電子の信号強度の位相差</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[fs]</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xmlns="" val="10000"/>
                  </a:ext>
                </a:extLst>
              </a:tr>
              <a:tr h="134823">
                <a:tc vMerge="1">
                  <a:txBody>
                    <a:bodyPr/>
                    <a:lstStyle/>
                    <a:p>
                      <a:endParaRPr kumimoji="1" lang="ja-JP" altLang="en-US"/>
                    </a:p>
                  </a:txBody>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11</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12</a:t>
                      </a: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13</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14</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15</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-0.296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02"/>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-0.242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03"/>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0.242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-0.363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04"/>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05"/>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06"/>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07"/>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08"/>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09"/>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10"/>
                  </a:ext>
                </a:extLst>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11"/>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12"/>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13"/>
                  </a:ext>
                </a:extLst>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14"/>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15"/>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16"/>
                  </a:ext>
                </a:extLst>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17"/>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18"/>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19"/>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20"/>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21"/>
                  </a:ext>
                </a:extLst>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22"/>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23"/>
                  </a:ext>
                </a:extLst>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24"/>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25"/>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26"/>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27"/>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28"/>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-1.108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29"/>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30"/>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0.665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0.665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31"/>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32"/>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-1.108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a16="http://schemas.microsoft.com/office/drawing/2014/main" xmlns="" val="10033"/>
                  </a:ext>
                </a:extLst>
              </a:tr>
              <a:tr h="134823">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33</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34"/>
                  </a:ext>
                </a:extLst>
              </a:tr>
            </a:tbl>
          </a:graphicData>
        </a:graphic>
      </p:graphicFrame>
    </p:spTree>
    <p:extLst>
      <p:ext uri="{BB962C8B-B14F-4D97-AF65-F5344CB8AC3E}">
        <p14:creationId xmlns:p14="http://schemas.microsoft.com/office/powerpoint/2010/main" val="25038788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7293" y="86129"/>
            <a:ext cx="10515600" cy="495830"/>
          </a:xfrm>
          <a:solidFill>
            <a:schemeClr val="bg1">
              <a:lumMod val="95000"/>
            </a:schemeClr>
          </a:solidFill>
        </p:spPr>
        <p:txBody>
          <a:bodyPr>
            <a:normAutofit fontScale="90000"/>
          </a:bodyPr>
          <a:lstStyle/>
          <a:p>
            <a:pPr algn="ctr"/>
            <a:r>
              <a:rPr kumimoji="1" lang="en-US" altLang="ja-JP" sz="3000" u="sng" dirty="0"/>
              <a:t>2</a:t>
            </a:r>
            <a:r>
              <a:rPr kumimoji="1" lang="ja-JP" altLang="en-US" sz="3000" u="sng" dirty="0"/>
              <a:t>光子イオン化過程</a:t>
            </a:r>
          </a:p>
        </p:txBody>
      </p:sp>
      <p:sp>
        <p:nvSpPr>
          <p:cNvPr id="3" name="テキスト ボックス 2">
            <a:extLst>
              <a:ext uri="{FF2B5EF4-FFF2-40B4-BE49-F238E27FC236}">
                <a16:creationId xmlns:a16="http://schemas.microsoft.com/office/drawing/2014/main" xmlns="" id="{B9825B4F-7D94-42B8-9919-1A57658ED503}"/>
              </a:ext>
            </a:extLst>
          </p:cNvPr>
          <p:cNvSpPr txBox="1"/>
          <p:nvPr/>
        </p:nvSpPr>
        <p:spPr>
          <a:xfrm>
            <a:off x="1285516" y="5250915"/>
            <a:ext cx="8624576" cy="1323439"/>
          </a:xfrm>
          <a:prstGeom prst="rect">
            <a:avLst/>
          </a:prstGeom>
          <a:solidFill>
            <a:schemeClr val="accent1">
              <a:lumMod val="20000"/>
              <a:lumOff val="80000"/>
            </a:schemeClr>
          </a:solidFill>
          <a:ln>
            <a:noFill/>
          </a:ln>
        </p:spPr>
        <p:txBody>
          <a:bodyPr wrap="square" rtlCol="0">
            <a:spAutoFit/>
          </a:bodyPr>
          <a:lstStyle/>
          <a:p>
            <a:r>
              <a:rPr kumimoji="1" lang="ja-JP" altLang="en-US" sz="2000" dirty="0" smtClean="0"/>
              <a:t>・クリプトンガスに赤外レーザーを集光し高次高調波を発生させる</a:t>
            </a:r>
            <a:r>
              <a:rPr kumimoji="1" lang="en-US" altLang="ja-JP" sz="2000" dirty="0" smtClean="0"/>
              <a:t>[1].</a:t>
            </a:r>
            <a:r>
              <a:rPr kumimoji="1" lang="ja-JP" altLang="en-US" sz="2000" dirty="0" smtClean="0"/>
              <a:t>　</a:t>
            </a:r>
            <a:endParaRPr kumimoji="1" lang="en-US" altLang="ja-JP" sz="2000" dirty="0"/>
          </a:p>
          <a:p>
            <a:r>
              <a:rPr lang="ja-JP" altLang="en-US" sz="2000" dirty="0" smtClean="0"/>
              <a:t>・高次高調波と赤外光を用いてアルゴンガスをイオン化する</a:t>
            </a:r>
            <a:r>
              <a:rPr lang="en-US" altLang="ja-JP" sz="2000" dirty="0" smtClean="0"/>
              <a:t>.</a:t>
            </a:r>
            <a:r>
              <a:rPr lang="ja-JP" altLang="en-US" sz="2000" dirty="0" smtClean="0"/>
              <a:t>　</a:t>
            </a:r>
            <a:endParaRPr lang="en-US" altLang="ja-JP" sz="2000" dirty="0"/>
          </a:p>
          <a:p>
            <a:r>
              <a:rPr kumimoji="1" lang="ja-JP" altLang="en-US" sz="2000" dirty="0" smtClean="0"/>
              <a:t>・</a:t>
            </a:r>
            <a:r>
              <a:rPr kumimoji="1" lang="ja-JP" altLang="en-US" sz="2000" dirty="0" smtClean="0">
                <a:solidFill>
                  <a:srgbClr val="FF0000"/>
                </a:solidFill>
              </a:rPr>
              <a:t>高次高調波と赤外光の時間差</a:t>
            </a:r>
            <a:r>
              <a:rPr kumimoji="1" lang="ja-JP" altLang="en-US" sz="2000" dirty="0" smtClean="0"/>
              <a:t>を変えながら</a:t>
            </a:r>
            <a:r>
              <a:rPr kumimoji="1" lang="ja-JP" altLang="en-US" sz="2000" dirty="0" smtClean="0">
                <a:solidFill>
                  <a:srgbClr val="FF0000"/>
                </a:solidFill>
              </a:rPr>
              <a:t>光電子の運動量分布</a:t>
            </a:r>
            <a:r>
              <a:rPr kumimoji="1" lang="ja-JP" altLang="en-US" sz="2000" dirty="0" smtClean="0"/>
              <a:t>を測定する</a:t>
            </a:r>
            <a:r>
              <a:rPr kumimoji="1" lang="en-US" altLang="ja-JP" sz="2000" dirty="0" smtClean="0"/>
              <a:t>.</a:t>
            </a:r>
            <a:r>
              <a:rPr kumimoji="1" lang="ja-JP" altLang="en-US" sz="2000" dirty="0" smtClean="0"/>
              <a:t>　</a:t>
            </a:r>
            <a:endParaRPr kumimoji="1" lang="en-US" altLang="ja-JP" sz="2000" dirty="0"/>
          </a:p>
          <a:p>
            <a:r>
              <a:rPr lang="ja-JP" altLang="en-US" sz="2000" dirty="0" smtClean="0"/>
              <a:t>・</a:t>
            </a:r>
            <a:r>
              <a:rPr lang="ja-JP" altLang="en-US" sz="2000" dirty="0" smtClean="0">
                <a:solidFill>
                  <a:srgbClr val="FF0000"/>
                </a:solidFill>
              </a:rPr>
              <a:t>光電子収量の位相</a:t>
            </a:r>
            <a:r>
              <a:rPr lang="ja-JP" altLang="en-US" sz="2000" dirty="0" smtClean="0"/>
              <a:t>からアト秒のダイナミクスの情報が得られる</a:t>
            </a:r>
            <a:r>
              <a:rPr lang="en-US" altLang="ja-JP" sz="2000" dirty="0" smtClean="0"/>
              <a:t>.</a:t>
            </a:r>
            <a:r>
              <a:rPr lang="ja-JP" altLang="en-US" sz="2000" dirty="0" smtClean="0"/>
              <a:t>　</a:t>
            </a:r>
            <a:endParaRPr kumimoji="1" lang="ja-JP" altLang="en-US" sz="2000" dirty="0"/>
          </a:p>
        </p:txBody>
      </p:sp>
      <p:grpSp>
        <p:nvGrpSpPr>
          <p:cNvPr id="7" name="グループ化 6"/>
          <p:cNvGrpSpPr/>
          <p:nvPr/>
        </p:nvGrpSpPr>
        <p:grpSpPr>
          <a:xfrm>
            <a:off x="649919" y="553887"/>
            <a:ext cx="10940491" cy="4725151"/>
            <a:chOff x="670465" y="981604"/>
            <a:chExt cx="10940491" cy="5823871"/>
          </a:xfrm>
        </p:grpSpPr>
        <p:cxnSp>
          <p:nvCxnSpPr>
            <p:cNvPr id="5" name="直線コネクタ 4"/>
            <p:cNvCxnSpPr/>
            <p:nvPr/>
          </p:nvCxnSpPr>
          <p:spPr>
            <a:xfrm>
              <a:off x="838198" y="1898802"/>
              <a:ext cx="3098074" cy="391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rot="10800000" flipH="1">
              <a:off x="838199" y="2498802"/>
              <a:ext cx="3098074" cy="391885"/>
            </a:xfrm>
            <a:prstGeom prst="line">
              <a:avLst/>
            </a:prstGeom>
          </p:spPr>
          <p:style>
            <a:lnRef idx="1">
              <a:schemeClr val="accent1"/>
            </a:lnRef>
            <a:fillRef idx="0">
              <a:schemeClr val="accent1"/>
            </a:fillRef>
            <a:effectRef idx="0">
              <a:schemeClr val="accent1"/>
            </a:effectRef>
            <a:fontRef idx="minor">
              <a:schemeClr val="tx1"/>
            </a:fontRef>
          </p:style>
        </p:cxnSp>
        <p:grpSp>
          <p:nvGrpSpPr>
            <p:cNvPr id="8" name="グループ化 7"/>
            <p:cNvGrpSpPr/>
            <p:nvPr/>
          </p:nvGrpSpPr>
          <p:grpSpPr>
            <a:xfrm>
              <a:off x="670465" y="2071622"/>
              <a:ext cx="2015022" cy="589235"/>
              <a:chOff x="953492" y="2049769"/>
              <a:chExt cx="2860771" cy="722016"/>
            </a:xfrm>
          </p:grpSpPr>
          <p:grpSp>
            <p:nvGrpSpPr>
              <p:cNvPr id="31" name="グループ化 30"/>
              <p:cNvGrpSpPr/>
              <p:nvPr/>
            </p:nvGrpSpPr>
            <p:grpSpPr>
              <a:xfrm>
                <a:off x="953492" y="2049769"/>
                <a:ext cx="1430385" cy="722016"/>
                <a:chOff x="1045029" y="3250151"/>
                <a:chExt cx="2926080" cy="2508090"/>
              </a:xfrm>
            </p:grpSpPr>
            <p:sp>
              <p:nvSpPr>
                <p:cNvPr id="35" name="フリーフォーム 3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36" name="フリーフォーム 3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nvGrpSpPr>
              <p:cNvPr id="32" name="グループ化 31"/>
              <p:cNvGrpSpPr/>
              <p:nvPr/>
            </p:nvGrpSpPr>
            <p:grpSpPr>
              <a:xfrm>
                <a:off x="2383878" y="2058010"/>
                <a:ext cx="1430385" cy="713775"/>
                <a:chOff x="1045029" y="3278778"/>
                <a:chExt cx="2926080" cy="2479463"/>
              </a:xfrm>
            </p:grpSpPr>
            <p:sp>
              <p:nvSpPr>
                <p:cNvPr id="33" name="フリーフォーム 32"/>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34" name="フリーフォーム 3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grpSp>
          <p:nvGrpSpPr>
            <p:cNvPr id="91" name="グループ化 90"/>
            <p:cNvGrpSpPr/>
            <p:nvPr/>
          </p:nvGrpSpPr>
          <p:grpSpPr>
            <a:xfrm>
              <a:off x="4363367" y="2225656"/>
              <a:ext cx="2417590" cy="430630"/>
              <a:chOff x="1063536" y="4853965"/>
              <a:chExt cx="2860773" cy="765515"/>
            </a:xfrm>
          </p:grpSpPr>
          <p:grpSp>
            <p:nvGrpSpPr>
              <p:cNvPr id="92" name="グループ化 91"/>
              <p:cNvGrpSpPr/>
              <p:nvPr/>
            </p:nvGrpSpPr>
            <p:grpSpPr>
              <a:xfrm>
                <a:off x="1063537" y="4874357"/>
                <a:ext cx="2860771" cy="722016"/>
                <a:chOff x="953492" y="2049769"/>
                <a:chExt cx="2860771" cy="722016"/>
              </a:xfrm>
            </p:grpSpPr>
            <p:grpSp>
              <p:nvGrpSpPr>
                <p:cNvPr id="115" name="グループ化 114"/>
                <p:cNvGrpSpPr/>
                <p:nvPr/>
              </p:nvGrpSpPr>
              <p:grpSpPr>
                <a:xfrm>
                  <a:off x="953492" y="2049769"/>
                  <a:ext cx="1430385" cy="722016"/>
                  <a:chOff x="1045029" y="3250151"/>
                  <a:chExt cx="2926080" cy="2508090"/>
                </a:xfrm>
              </p:grpSpPr>
              <p:sp>
                <p:nvSpPr>
                  <p:cNvPr id="119" name="フリーフォーム 118"/>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20" name="フリーフォーム 11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nvGrpSpPr>
                <p:cNvPr id="116" name="グループ化 115"/>
                <p:cNvGrpSpPr/>
                <p:nvPr/>
              </p:nvGrpSpPr>
              <p:grpSpPr>
                <a:xfrm>
                  <a:off x="2383878" y="2058010"/>
                  <a:ext cx="1430385" cy="713775"/>
                  <a:chOff x="1045029" y="3278778"/>
                  <a:chExt cx="2926080" cy="2479463"/>
                </a:xfrm>
              </p:grpSpPr>
              <p:sp>
                <p:nvSpPr>
                  <p:cNvPr id="117" name="フリーフォーム 116"/>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18" name="フリーフォーム 11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grpSp>
            <p:nvGrpSpPr>
              <p:cNvPr id="93" name="グループ化 92"/>
              <p:cNvGrpSpPr/>
              <p:nvPr/>
            </p:nvGrpSpPr>
            <p:grpSpPr>
              <a:xfrm>
                <a:off x="1063536" y="4853965"/>
                <a:ext cx="2860773" cy="765515"/>
                <a:chOff x="1063536" y="2886206"/>
                <a:chExt cx="2860773" cy="765515"/>
              </a:xfrm>
            </p:grpSpPr>
            <p:grpSp>
              <p:nvGrpSpPr>
                <p:cNvPr id="95" name="グループ化 94"/>
                <p:cNvGrpSpPr/>
                <p:nvPr/>
              </p:nvGrpSpPr>
              <p:grpSpPr>
                <a:xfrm>
                  <a:off x="2493921" y="2917111"/>
                  <a:ext cx="1430388" cy="734610"/>
                  <a:chOff x="1045023" y="3258604"/>
                  <a:chExt cx="4291162" cy="1247441"/>
                </a:xfrm>
              </p:grpSpPr>
              <p:grpSp>
                <p:nvGrpSpPr>
                  <p:cNvPr id="106" name="グループ化 105"/>
                  <p:cNvGrpSpPr/>
                  <p:nvPr/>
                </p:nvGrpSpPr>
                <p:grpSpPr>
                  <a:xfrm>
                    <a:off x="1045023" y="3258604"/>
                    <a:ext cx="1430391" cy="1217601"/>
                    <a:chOff x="1045017" y="3267444"/>
                    <a:chExt cx="2926092" cy="2490797"/>
                  </a:xfrm>
                </p:grpSpPr>
                <p:sp>
                  <p:nvSpPr>
                    <p:cNvPr id="113" name="フリーフォーム 112"/>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14" name="フリーフォーム 11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nvGrpSpPr>
                  <p:cNvPr id="107" name="グループ化 106"/>
                  <p:cNvGrpSpPr/>
                  <p:nvPr/>
                </p:nvGrpSpPr>
                <p:grpSpPr>
                  <a:xfrm>
                    <a:off x="2475412" y="3269394"/>
                    <a:ext cx="1430388" cy="1220806"/>
                    <a:chOff x="1045023" y="3260888"/>
                    <a:chExt cx="2926086" cy="2497353"/>
                  </a:xfrm>
                </p:grpSpPr>
                <p:sp>
                  <p:nvSpPr>
                    <p:cNvPr id="111" name="フリーフォーム 110"/>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12" name="フリーフォーム 11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nvGrpSpPr>
                  <p:cNvPr id="108" name="グループ化 107"/>
                  <p:cNvGrpSpPr/>
                  <p:nvPr/>
                </p:nvGrpSpPr>
                <p:grpSpPr>
                  <a:xfrm>
                    <a:off x="3905800" y="3279990"/>
                    <a:ext cx="1430385" cy="1226055"/>
                    <a:chOff x="1045029" y="3250151"/>
                    <a:chExt cx="2926080" cy="2508090"/>
                  </a:xfrm>
                </p:grpSpPr>
                <p:sp>
                  <p:nvSpPr>
                    <p:cNvPr id="109" name="フリーフォーム 108"/>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10" name="フリーフォーム 10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grpSp>
              <p:nvGrpSpPr>
                <p:cNvPr id="96" name="グループ化 95"/>
                <p:cNvGrpSpPr/>
                <p:nvPr/>
              </p:nvGrpSpPr>
              <p:grpSpPr>
                <a:xfrm>
                  <a:off x="1063536" y="2886206"/>
                  <a:ext cx="1430386" cy="739588"/>
                  <a:chOff x="1045029" y="3250151"/>
                  <a:chExt cx="4291156" cy="1255894"/>
                </a:xfrm>
              </p:grpSpPr>
              <p:grpSp>
                <p:nvGrpSpPr>
                  <p:cNvPr id="97" name="グループ化 96"/>
                  <p:cNvGrpSpPr/>
                  <p:nvPr/>
                </p:nvGrpSpPr>
                <p:grpSpPr>
                  <a:xfrm>
                    <a:off x="1045029" y="3250151"/>
                    <a:ext cx="1430385" cy="1226055"/>
                    <a:chOff x="1045029" y="3250151"/>
                    <a:chExt cx="2926080" cy="2508090"/>
                  </a:xfrm>
                </p:grpSpPr>
                <p:sp>
                  <p:nvSpPr>
                    <p:cNvPr id="104" name="フリーフォーム 10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05" name="フリーフォーム 10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nvGrpSpPr>
                  <p:cNvPr id="98" name="グループ化 97"/>
                  <p:cNvGrpSpPr/>
                  <p:nvPr/>
                </p:nvGrpSpPr>
                <p:grpSpPr>
                  <a:xfrm>
                    <a:off x="2475412" y="3267465"/>
                    <a:ext cx="1430388" cy="1222737"/>
                    <a:chOff x="1045023" y="3256939"/>
                    <a:chExt cx="2926086" cy="2501302"/>
                  </a:xfrm>
                </p:grpSpPr>
                <p:sp>
                  <p:nvSpPr>
                    <p:cNvPr id="102" name="フリーフォーム 101"/>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03" name="フリーフォーム 102"/>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nvGrpSpPr>
                  <p:cNvPr id="99" name="グループ化 98"/>
                  <p:cNvGrpSpPr/>
                  <p:nvPr/>
                </p:nvGrpSpPr>
                <p:grpSpPr>
                  <a:xfrm>
                    <a:off x="3905800" y="3279990"/>
                    <a:ext cx="1430385" cy="1226055"/>
                    <a:chOff x="1045029" y="3250151"/>
                    <a:chExt cx="2926080" cy="2508090"/>
                  </a:xfrm>
                </p:grpSpPr>
                <p:sp>
                  <p:nvSpPr>
                    <p:cNvPr id="100" name="フリーフォーム 99"/>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01" name="フリーフォーム 100"/>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grpSp>
        </p:grpSp>
        <p:grpSp>
          <p:nvGrpSpPr>
            <p:cNvPr id="134" name="グループ化 133"/>
            <p:cNvGrpSpPr/>
            <p:nvPr/>
          </p:nvGrpSpPr>
          <p:grpSpPr>
            <a:xfrm rot="10800000">
              <a:off x="6823651" y="1320999"/>
              <a:ext cx="286228" cy="1339859"/>
              <a:chOff x="2432792" y="4128485"/>
              <a:chExt cx="286228" cy="1339859"/>
            </a:xfrm>
          </p:grpSpPr>
          <p:sp>
            <p:nvSpPr>
              <p:cNvPr id="132" name="台形 131"/>
              <p:cNvSpPr/>
              <p:nvPr/>
            </p:nvSpPr>
            <p:spPr>
              <a:xfrm>
                <a:off x="2451743" y="4902322"/>
                <a:ext cx="194686" cy="566022"/>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33" name="雲形吹き出し 132"/>
              <p:cNvSpPr/>
              <p:nvPr/>
            </p:nvSpPr>
            <p:spPr>
              <a:xfrm rot="21370121">
                <a:off x="2432792" y="4128485"/>
                <a:ext cx="286228" cy="655110"/>
              </a:xfrm>
              <a:prstGeom prst="cloudCallout">
                <a:avLst/>
              </a:prstGeom>
              <a:solidFill>
                <a:srgbClr val="EF6D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nvGrpSpPr>
            <p:cNvPr id="135" name="グループ化 134"/>
            <p:cNvGrpSpPr/>
            <p:nvPr/>
          </p:nvGrpSpPr>
          <p:grpSpPr>
            <a:xfrm rot="10800000">
              <a:off x="4010193" y="1351161"/>
              <a:ext cx="286228" cy="1339859"/>
              <a:chOff x="2432792" y="4128485"/>
              <a:chExt cx="286228" cy="1339859"/>
            </a:xfrm>
          </p:grpSpPr>
          <p:sp>
            <p:nvSpPr>
              <p:cNvPr id="136" name="台形 135"/>
              <p:cNvSpPr/>
              <p:nvPr/>
            </p:nvSpPr>
            <p:spPr>
              <a:xfrm>
                <a:off x="2451743" y="4902322"/>
                <a:ext cx="194686" cy="566022"/>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37" name="雲形吹き出し 136"/>
              <p:cNvSpPr/>
              <p:nvPr/>
            </p:nvSpPr>
            <p:spPr>
              <a:xfrm rot="21370121">
                <a:off x="2432792" y="4128485"/>
                <a:ext cx="286228" cy="655110"/>
              </a:xfrm>
              <a:prstGeom prst="cloudCallou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sp>
          <p:nvSpPr>
            <p:cNvPr id="140" name="正方形/長方形 139"/>
            <p:cNvSpPr/>
            <p:nvPr/>
          </p:nvSpPr>
          <p:spPr>
            <a:xfrm>
              <a:off x="6176559" y="1913769"/>
              <a:ext cx="509991" cy="1747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000"/>
            </a:p>
          </p:txBody>
        </p:sp>
        <p:sp>
          <p:nvSpPr>
            <p:cNvPr id="141" name="正方形/長方形 140"/>
            <p:cNvSpPr/>
            <p:nvPr/>
          </p:nvSpPr>
          <p:spPr>
            <a:xfrm>
              <a:off x="7223538" y="1913769"/>
              <a:ext cx="509991" cy="1747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000"/>
            </a:p>
          </p:txBody>
        </p:sp>
        <p:sp>
          <p:nvSpPr>
            <p:cNvPr id="142" name="正方形/長方形 141"/>
            <p:cNvSpPr/>
            <p:nvPr/>
          </p:nvSpPr>
          <p:spPr>
            <a:xfrm>
              <a:off x="6176559" y="2898859"/>
              <a:ext cx="509991" cy="1747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000"/>
            </a:p>
          </p:txBody>
        </p:sp>
        <p:sp>
          <p:nvSpPr>
            <p:cNvPr id="143" name="正方形/長方形 142"/>
            <p:cNvSpPr/>
            <p:nvPr/>
          </p:nvSpPr>
          <p:spPr>
            <a:xfrm>
              <a:off x="7215230" y="2904423"/>
              <a:ext cx="509991" cy="1747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000"/>
            </a:p>
          </p:txBody>
        </p:sp>
        <p:sp>
          <p:nvSpPr>
            <p:cNvPr id="144" name="正方形/長方形 143"/>
            <p:cNvSpPr/>
            <p:nvPr/>
          </p:nvSpPr>
          <p:spPr>
            <a:xfrm>
              <a:off x="6176559" y="3358218"/>
              <a:ext cx="1548662" cy="222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46" name="フリーフォーム 145"/>
            <p:cNvSpPr/>
            <p:nvPr/>
          </p:nvSpPr>
          <p:spPr>
            <a:xfrm>
              <a:off x="6772275" y="2524125"/>
              <a:ext cx="171450" cy="885825"/>
            </a:xfrm>
            <a:custGeom>
              <a:avLst/>
              <a:gdLst>
                <a:gd name="connsiteX0" fmla="*/ 171450 w 171450"/>
                <a:gd name="connsiteY0" fmla="*/ 0 h 885825"/>
                <a:gd name="connsiteX1" fmla="*/ 66675 w 171450"/>
                <a:gd name="connsiteY1" fmla="*/ 276225 h 885825"/>
                <a:gd name="connsiteX2" fmla="*/ 19050 w 171450"/>
                <a:gd name="connsiteY2" fmla="*/ 514350 h 885825"/>
                <a:gd name="connsiteX3" fmla="*/ 0 w 171450"/>
                <a:gd name="connsiteY3" fmla="*/ 695325 h 885825"/>
                <a:gd name="connsiteX4" fmla="*/ 19050 w 171450"/>
                <a:gd name="connsiteY4" fmla="*/ 885825 h 88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885825">
                  <a:moveTo>
                    <a:pt x="171450" y="0"/>
                  </a:moveTo>
                  <a:cubicBezTo>
                    <a:pt x="131762" y="95250"/>
                    <a:pt x="92075" y="190500"/>
                    <a:pt x="66675" y="276225"/>
                  </a:cubicBezTo>
                  <a:cubicBezTo>
                    <a:pt x="41275" y="361950"/>
                    <a:pt x="30162" y="444500"/>
                    <a:pt x="19050" y="514350"/>
                  </a:cubicBezTo>
                  <a:cubicBezTo>
                    <a:pt x="7938" y="584200"/>
                    <a:pt x="0" y="633413"/>
                    <a:pt x="0" y="695325"/>
                  </a:cubicBezTo>
                  <a:cubicBezTo>
                    <a:pt x="0" y="757237"/>
                    <a:pt x="6350" y="866775"/>
                    <a:pt x="19050" y="885825"/>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cxnSp>
          <p:nvCxnSpPr>
            <p:cNvPr id="151" name="直線矢印コネクタ 150"/>
            <p:cNvCxnSpPr/>
            <p:nvPr/>
          </p:nvCxnSpPr>
          <p:spPr>
            <a:xfrm>
              <a:off x="3764674" y="6186821"/>
              <a:ext cx="31891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2" name="直線矢印コネクタ 151"/>
            <p:cNvCxnSpPr/>
            <p:nvPr/>
          </p:nvCxnSpPr>
          <p:spPr>
            <a:xfrm flipH="1" flipV="1">
              <a:off x="3764674" y="4682277"/>
              <a:ext cx="3658" cy="15045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4" name="フリーフォーム 153"/>
            <p:cNvSpPr/>
            <p:nvPr/>
          </p:nvSpPr>
          <p:spPr>
            <a:xfrm>
              <a:off x="4010692" y="4912265"/>
              <a:ext cx="2490281" cy="1118931"/>
            </a:xfrm>
            <a:custGeom>
              <a:avLst/>
              <a:gdLst>
                <a:gd name="connsiteX0" fmla="*/ 0 w 2490281"/>
                <a:gd name="connsiteY0" fmla="*/ 1060548 h 1118931"/>
                <a:gd name="connsiteX1" fmla="*/ 58366 w 2490281"/>
                <a:gd name="connsiteY1" fmla="*/ 992454 h 1118931"/>
                <a:gd name="connsiteX2" fmla="*/ 175098 w 2490281"/>
                <a:gd name="connsiteY2" fmla="*/ 233 h 1118931"/>
                <a:gd name="connsiteX3" fmla="*/ 476656 w 2490281"/>
                <a:gd name="connsiteY3" fmla="*/ 1089731 h 1118931"/>
                <a:gd name="connsiteX4" fmla="*/ 729575 w 2490281"/>
                <a:gd name="connsiteY4" fmla="*/ 87782 h 1118931"/>
                <a:gd name="connsiteX5" fmla="*/ 1070043 w 2490281"/>
                <a:gd name="connsiteY5" fmla="*/ 1118914 h 1118931"/>
                <a:gd name="connsiteX6" fmla="*/ 1371600 w 2490281"/>
                <a:gd name="connsiteY6" fmla="*/ 116965 h 1118931"/>
                <a:gd name="connsiteX7" fmla="*/ 1663430 w 2490281"/>
                <a:gd name="connsiteY7" fmla="*/ 1002182 h 1118931"/>
                <a:gd name="connsiteX8" fmla="*/ 1916349 w 2490281"/>
                <a:gd name="connsiteY8" fmla="*/ 340701 h 1118931"/>
                <a:gd name="connsiteX9" fmla="*/ 2140085 w 2490281"/>
                <a:gd name="connsiteY9" fmla="*/ 885450 h 1118931"/>
                <a:gd name="connsiteX10" fmla="*/ 2354094 w 2490281"/>
                <a:gd name="connsiteY10" fmla="*/ 340701 h 1118931"/>
                <a:gd name="connsiteX11" fmla="*/ 2490281 w 2490281"/>
                <a:gd name="connsiteY11" fmla="*/ 729807 h 111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90281" h="1118931">
                  <a:moveTo>
                    <a:pt x="0" y="1060548"/>
                  </a:moveTo>
                  <a:cubicBezTo>
                    <a:pt x="14591" y="1114860"/>
                    <a:pt x="29183" y="1169173"/>
                    <a:pt x="58366" y="992454"/>
                  </a:cubicBezTo>
                  <a:cubicBezTo>
                    <a:pt x="87549" y="815735"/>
                    <a:pt x="105383" y="-15980"/>
                    <a:pt x="175098" y="233"/>
                  </a:cubicBezTo>
                  <a:cubicBezTo>
                    <a:pt x="244813" y="16446"/>
                    <a:pt x="384243" y="1075140"/>
                    <a:pt x="476656" y="1089731"/>
                  </a:cubicBezTo>
                  <a:cubicBezTo>
                    <a:pt x="569069" y="1104322"/>
                    <a:pt x="630677" y="82918"/>
                    <a:pt x="729575" y="87782"/>
                  </a:cubicBezTo>
                  <a:cubicBezTo>
                    <a:pt x="828473" y="92646"/>
                    <a:pt x="963039" y="1114050"/>
                    <a:pt x="1070043" y="1118914"/>
                  </a:cubicBezTo>
                  <a:cubicBezTo>
                    <a:pt x="1177047" y="1123778"/>
                    <a:pt x="1272702" y="136420"/>
                    <a:pt x="1371600" y="116965"/>
                  </a:cubicBezTo>
                  <a:cubicBezTo>
                    <a:pt x="1470498" y="97510"/>
                    <a:pt x="1572639" y="964893"/>
                    <a:pt x="1663430" y="1002182"/>
                  </a:cubicBezTo>
                  <a:cubicBezTo>
                    <a:pt x="1754221" y="1039471"/>
                    <a:pt x="1836907" y="360156"/>
                    <a:pt x="1916349" y="340701"/>
                  </a:cubicBezTo>
                  <a:cubicBezTo>
                    <a:pt x="1995791" y="321246"/>
                    <a:pt x="2067128" y="885450"/>
                    <a:pt x="2140085" y="885450"/>
                  </a:cubicBezTo>
                  <a:cubicBezTo>
                    <a:pt x="2213042" y="885450"/>
                    <a:pt x="2295728" y="366641"/>
                    <a:pt x="2354094" y="340701"/>
                  </a:cubicBezTo>
                  <a:cubicBezTo>
                    <a:pt x="2412460" y="314761"/>
                    <a:pt x="2454613" y="666577"/>
                    <a:pt x="2490281" y="729807"/>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55" name="テキスト ボックス 154"/>
            <p:cNvSpPr txBox="1"/>
            <p:nvPr/>
          </p:nvSpPr>
          <p:spPr>
            <a:xfrm>
              <a:off x="3772893" y="6312329"/>
              <a:ext cx="3459601" cy="493146"/>
            </a:xfrm>
            <a:prstGeom prst="rect">
              <a:avLst/>
            </a:prstGeom>
            <a:noFill/>
          </p:spPr>
          <p:txBody>
            <a:bodyPr wrap="none" rtlCol="0">
              <a:spAutoFit/>
            </a:bodyPr>
            <a:lstStyle/>
            <a:p>
              <a:r>
                <a:rPr kumimoji="1" lang="ja-JP" altLang="en-US" sz="2000" dirty="0"/>
                <a:t>高次高調波と赤外光の時間差</a:t>
              </a:r>
            </a:p>
          </p:txBody>
        </p:sp>
        <p:sp>
          <p:nvSpPr>
            <p:cNvPr id="157" name="テキスト ボックス 156"/>
            <p:cNvSpPr txBox="1"/>
            <p:nvPr/>
          </p:nvSpPr>
          <p:spPr>
            <a:xfrm rot="16200000">
              <a:off x="2366492" y="5234494"/>
              <a:ext cx="2124319" cy="400110"/>
            </a:xfrm>
            <a:prstGeom prst="rect">
              <a:avLst/>
            </a:prstGeom>
            <a:noFill/>
          </p:spPr>
          <p:txBody>
            <a:bodyPr wrap="none" rtlCol="0">
              <a:spAutoFit/>
            </a:bodyPr>
            <a:lstStyle/>
            <a:p>
              <a:r>
                <a:rPr kumimoji="1" lang="ja-JP" altLang="en-US" sz="2000" dirty="0"/>
                <a:t>光電子の収量</a:t>
              </a:r>
            </a:p>
          </p:txBody>
        </p:sp>
        <p:sp>
          <p:nvSpPr>
            <p:cNvPr id="158" name="テキスト ボックス 157"/>
            <p:cNvSpPr txBox="1"/>
            <p:nvPr/>
          </p:nvSpPr>
          <p:spPr>
            <a:xfrm>
              <a:off x="963475" y="3241893"/>
              <a:ext cx="1771639" cy="872488"/>
            </a:xfrm>
            <a:prstGeom prst="rect">
              <a:avLst/>
            </a:prstGeom>
            <a:noFill/>
          </p:spPr>
          <p:txBody>
            <a:bodyPr wrap="none" rtlCol="0">
              <a:spAutoFit/>
            </a:bodyPr>
            <a:lstStyle/>
            <a:p>
              <a:pPr algn="ctr"/>
              <a:r>
                <a:rPr lang="ja-JP" altLang="en-US" sz="2000" dirty="0" smtClean="0"/>
                <a:t>レーザー光</a:t>
              </a:r>
              <a:endParaRPr lang="en-US" altLang="ja-JP" sz="2000" dirty="0" smtClean="0"/>
            </a:p>
            <a:p>
              <a:pPr algn="ctr"/>
              <a:r>
                <a:rPr kumimoji="1" lang="en-US" altLang="ja-JP" sz="2000" dirty="0" smtClean="0"/>
                <a:t>800nm+400nm</a:t>
              </a:r>
              <a:endParaRPr kumimoji="1" lang="ja-JP" altLang="en-US" sz="2000" dirty="0"/>
            </a:p>
          </p:txBody>
        </p:sp>
        <p:sp>
          <p:nvSpPr>
            <p:cNvPr id="159" name="テキスト ボックス 158"/>
            <p:cNvSpPr txBox="1"/>
            <p:nvPr/>
          </p:nvSpPr>
          <p:spPr>
            <a:xfrm>
              <a:off x="5700072" y="981604"/>
              <a:ext cx="1590500" cy="493146"/>
            </a:xfrm>
            <a:prstGeom prst="rect">
              <a:avLst/>
            </a:prstGeom>
            <a:noFill/>
          </p:spPr>
          <p:txBody>
            <a:bodyPr wrap="none" rtlCol="0">
              <a:spAutoFit/>
            </a:bodyPr>
            <a:lstStyle/>
            <a:p>
              <a:r>
                <a:rPr kumimoji="1" lang="ja-JP" altLang="en-US" sz="2000" dirty="0"/>
                <a:t>アルゴンガス</a:t>
              </a:r>
            </a:p>
          </p:txBody>
        </p:sp>
        <p:sp>
          <p:nvSpPr>
            <p:cNvPr id="160" name="テキスト ボックス 159"/>
            <p:cNvSpPr txBox="1"/>
            <p:nvPr/>
          </p:nvSpPr>
          <p:spPr>
            <a:xfrm>
              <a:off x="3032653" y="3069507"/>
              <a:ext cx="1664238" cy="493146"/>
            </a:xfrm>
            <a:prstGeom prst="rect">
              <a:avLst/>
            </a:prstGeom>
            <a:noFill/>
          </p:spPr>
          <p:txBody>
            <a:bodyPr wrap="none" rtlCol="0">
              <a:spAutoFit/>
            </a:bodyPr>
            <a:lstStyle/>
            <a:p>
              <a:r>
                <a:rPr kumimoji="1" lang="ja-JP" altLang="en-US" sz="2000" dirty="0"/>
                <a:t>クリプトンガス</a:t>
              </a:r>
            </a:p>
          </p:txBody>
        </p:sp>
        <p:cxnSp>
          <p:nvCxnSpPr>
            <p:cNvPr id="162" name="直線コネクタ 161"/>
            <p:cNvCxnSpPr>
              <a:stCxn id="158" idx="0"/>
              <a:endCxn id="34" idx="2"/>
            </p:cNvCxnSpPr>
            <p:nvPr/>
          </p:nvCxnSpPr>
          <p:spPr>
            <a:xfrm flipV="1">
              <a:off x="1849295" y="2366240"/>
              <a:ext cx="332437" cy="875653"/>
            </a:xfrm>
            <a:prstGeom prst="line">
              <a:avLst/>
            </a:prstGeom>
          </p:spPr>
          <p:style>
            <a:lnRef idx="1">
              <a:schemeClr val="dk1"/>
            </a:lnRef>
            <a:fillRef idx="0">
              <a:schemeClr val="dk1"/>
            </a:fillRef>
            <a:effectRef idx="0">
              <a:schemeClr val="dk1"/>
            </a:effectRef>
            <a:fontRef idx="minor">
              <a:schemeClr val="tx1"/>
            </a:fontRef>
          </p:style>
        </p:cxnSp>
        <p:cxnSp>
          <p:nvCxnSpPr>
            <p:cNvPr id="164" name="直線コネクタ 163"/>
            <p:cNvCxnSpPr>
              <a:endCxn id="160" idx="0"/>
            </p:cNvCxnSpPr>
            <p:nvPr/>
          </p:nvCxnSpPr>
          <p:spPr>
            <a:xfrm flipH="1">
              <a:off x="3864772" y="2419924"/>
              <a:ext cx="205424" cy="649583"/>
            </a:xfrm>
            <a:prstGeom prst="line">
              <a:avLst/>
            </a:prstGeom>
          </p:spPr>
          <p:style>
            <a:lnRef idx="1">
              <a:schemeClr val="dk1"/>
            </a:lnRef>
            <a:fillRef idx="0">
              <a:schemeClr val="dk1"/>
            </a:fillRef>
            <a:effectRef idx="0">
              <a:schemeClr val="dk1"/>
            </a:effectRef>
            <a:fontRef idx="minor">
              <a:schemeClr val="tx1"/>
            </a:fontRef>
          </p:style>
        </p:cxnSp>
        <p:sp>
          <p:nvSpPr>
            <p:cNvPr id="165" name="テキスト ボックス 164"/>
            <p:cNvSpPr txBox="1"/>
            <p:nvPr/>
          </p:nvSpPr>
          <p:spPr>
            <a:xfrm>
              <a:off x="4070180" y="3847335"/>
              <a:ext cx="2492990" cy="493146"/>
            </a:xfrm>
            <a:prstGeom prst="rect">
              <a:avLst/>
            </a:prstGeom>
            <a:noFill/>
          </p:spPr>
          <p:txBody>
            <a:bodyPr wrap="none" rtlCol="0">
              <a:spAutoFit/>
            </a:bodyPr>
            <a:lstStyle/>
            <a:p>
              <a:r>
                <a:rPr kumimoji="1" lang="ja-JP" altLang="en-US" sz="2000" dirty="0"/>
                <a:t>高次高調波＋赤外光</a:t>
              </a:r>
            </a:p>
          </p:txBody>
        </p:sp>
        <p:cxnSp>
          <p:nvCxnSpPr>
            <p:cNvPr id="167" name="直線コネクタ 166"/>
            <p:cNvCxnSpPr>
              <a:stCxn id="103" idx="1"/>
              <a:endCxn id="165" idx="0"/>
            </p:cNvCxnSpPr>
            <p:nvPr/>
          </p:nvCxnSpPr>
          <p:spPr>
            <a:xfrm>
              <a:off x="5068497" y="2636452"/>
              <a:ext cx="248178" cy="1210883"/>
            </a:xfrm>
            <a:prstGeom prst="line">
              <a:avLst/>
            </a:prstGeom>
          </p:spPr>
          <p:style>
            <a:lnRef idx="1">
              <a:schemeClr val="dk1"/>
            </a:lnRef>
            <a:fillRef idx="0">
              <a:schemeClr val="dk1"/>
            </a:fillRef>
            <a:effectRef idx="0">
              <a:schemeClr val="dk1"/>
            </a:effectRef>
            <a:fontRef idx="minor">
              <a:schemeClr val="tx1"/>
            </a:fontRef>
          </p:style>
        </p:cxnSp>
        <p:cxnSp>
          <p:nvCxnSpPr>
            <p:cNvPr id="169" name="直線コネクタ 168"/>
            <p:cNvCxnSpPr>
              <a:endCxn id="159" idx="2"/>
            </p:cNvCxnSpPr>
            <p:nvPr/>
          </p:nvCxnSpPr>
          <p:spPr>
            <a:xfrm flipH="1" flipV="1">
              <a:off x="6495322" y="1474750"/>
              <a:ext cx="448412" cy="781378"/>
            </a:xfrm>
            <a:prstGeom prst="line">
              <a:avLst/>
            </a:prstGeom>
          </p:spPr>
          <p:style>
            <a:lnRef idx="1">
              <a:schemeClr val="dk1"/>
            </a:lnRef>
            <a:fillRef idx="0">
              <a:schemeClr val="dk1"/>
            </a:fillRef>
            <a:effectRef idx="0">
              <a:schemeClr val="dk1"/>
            </a:effectRef>
            <a:fontRef idx="minor">
              <a:schemeClr val="tx1"/>
            </a:fontRef>
          </p:style>
        </p:cxnSp>
        <p:cxnSp>
          <p:nvCxnSpPr>
            <p:cNvPr id="172" name="直線コネクタ 171"/>
            <p:cNvCxnSpPr>
              <a:stCxn id="144" idx="3"/>
              <a:endCxn id="173" idx="1"/>
            </p:cNvCxnSpPr>
            <p:nvPr/>
          </p:nvCxnSpPr>
          <p:spPr>
            <a:xfrm>
              <a:off x="7725221" y="3469337"/>
              <a:ext cx="815664" cy="135455"/>
            </a:xfrm>
            <a:prstGeom prst="line">
              <a:avLst/>
            </a:prstGeom>
          </p:spPr>
          <p:style>
            <a:lnRef idx="1">
              <a:schemeClr val="dk1"/>
            </a:lnRef>
            <a:fillRef idx="0">
              <a:schemeClr val="dk1"/>
            </a:fillRef>
            <a:effectRef idx="0">
              <a:schemeClr val="dk1"/>
            </a:effectRef>
            <a:fontRef idx="minor">
              <a:schemeClr val="tx1"/>
            </a:fontRef>
          </p:style>
        </p:cxnSp>
        <p:sp>
          <p:nvSpPr>
            <p:cNvPr id="173" name="テキスト ボックス 172"/>
            <p:cNvSpPr txBox="1"/>
            <p:nvPr/>
          </p:nvSpPr>
          <p:spPr>
            <a:xfrm>
              <a:off x="8540885" y="3358218"/>
              <a:ext cx="3070071" cy="493146"/>
            </a:xfrm>
            <a:prstGeom prst="rect">
              <a:avLst/>
            </a:prstGeom>
            <a:noFill/>
          </p:spPr>
          <p:txBody>
            <a:bodyPr wrap="none" rtlCol="0">
              <a:spAutoFit/>
            </a:bodyPr>
            <a:lstStyle/>
            <a:p>
              <a:r>
                <a:rPr kumimoji="1" lang="ja-JP" altLang="en-US" sz="2000" dirty="0"/>
                <a:t>マイクロチャンネルプレート</a:t>
              </a:r>
            </a:p>
          </p:txBody>
        </p:sp>
        <p:sp>
          <p:nvSpPr>
            <p:cNvPr id="175" name="テキスト ボックス 174"/>
            <p:cNvSpPr txBox="1"/>
            <p:nvPr/>
          </p:nvSpPr>
          <p:spPr>
            <a:xfrm>
              <a:off x="8700521" y="2121282"/>
              <a:ext cx="1467068" cy="493146"/>
            </a:xfrm>
            <a:prstGeom prst="rect">
              <a:avLst/>
            </a:prstGeom>
            <a:noFill/>
          </p:spPr>
          <p:txBody>
            <a:bodyPr wrap="none" rtlCol="0">
              <a:spAutoFit/>
            </a:bodyPr>
            <a:lstStyle/>
            <a:p>
              <a:r>
                <a:rPr kumimoji="1" lang="ja-JP" altLang="en-US" sz="2000" dirty="0"/>
                <a:t>円盤状電極</a:t>
              </a:r>
            </a:p>
          </p:txBody>
        </p:sp>
        <p:cxnSp>
          <p:nvCxnSpPr>
            <p:cNvPr id="177" name="直線コネクタ 176"/>
            <p:cNvCxnSpPr>
              <a:stCxn id="141" idx="3"/>
              <a:endCxn id="175" idx="1"/>
            </p:cNvCxnSpPr>
            <p:nvPr/>
          </p:nvCxnSpPr>
          <p:spPr>
            <a:xfrm>
              <a:off x="7733529" y="2001158"/>
              <a:ext cx="966992" cy="366697"/>
            </a:xfrm>
            <a:prstGeom prst="line">
              <a:avLst/>
            </a:prstGeom>
          </p:spPr>
          <p:style>
            <a:lnRef idx="1">
              <a:schemeClr val="dk1"/>
            </a:lnRef>
            <a:fillRef idx="0">
              <a:schemeClr val="dk1"/>
            </a:fillRef>
            <a:effectRef idx="0">
              <a:schemeClr val="dk1"/>
            </a:effectRef>
            <a:fontRef idx="minor">
              <a:schemeClr val="tx1"/>
            </a:fontRef>
          </p:style>
        </p:cxnSp>
        <p:cxnSp>
          <p:nvCxnSpPr>
            <p:cNvPr id="179" name="直線コネクタ 178"/>
            <p:cNvCxnSpPr>
              <a:stCxn id="143" idx="3"/>
              <a:endCxn id="175" idx="1"/>
            </p:cNvCxnSpPr>
            <p:nvPr/>
          </p:nvCxnSpPr>
          <p:spPr>
            <a:xfrm flipV="1">
              <a:off x="7725221" y="2367855"/>
              <a:ext cx="975300" cy="623956"/>
            </a:xfrm>
            <a:prstGeom prst="line">
              <a:avLst/>
            </a:prstGeom>
          </p:spPr>
          <p:style>
            <a:lnRef idx="1">
              <a:schemeClr val="dk1"/>
            </a:lnRef>
            <a:fillRef idx="0">
              <a:schemeClr val="dk1"/>
            </a:fillRef>
            <a:effectRef idx="0">
              <a:schemeClr val="dk1"/>
            </a:effectRef>
            <a:fontRef idx="minor">
              <a:schemeClr val="tx1"/>
            </a:fontRef>
          </p:style>
        </p:cxnSp>
        <p:cxnSp>
          <p:nvCxnSpPr>
            <p:cNvPr id="181" name="直線矢印コネクタ 180"/>
            <p:cNvCxnSpPr/>
            <p:nvPr/>
          </p:nvCxnSpPr>
          <p:spPr>
            <a:xfrm>
              <a:off x="7360939" y="2229664"/>
              <a:ext cx="0" cy="4845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2" name="テキスト ボックス 181"/>
                <p:cNvSpPr txBox="1"/>
                <p:nvPr/>
              </p:nvSpPr>
              <p:spPr>
                <a:xfrm>
                  <a:off x="7355474" y="2278579"/>
                  <a:ext cx="410689" cy="49314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𝑬</m:t>
                        </m:r>
                      </m:oMath>
                    </m:oMathPara>
                  </a14:m>
                  <a:endParaRPr kumimoji="1" lang="ja-JP" altLang="en-US" sz="2000" b="1" dirty="0"/>
                </a:p>
              </p:txBody>
            </p:sp>
          </mc:Choice>
          <mc:Fallback xmlns="">
            <p:sp>
              <p:nvSpPr>
                <p:cNvPr id="182" name="テキスト ボックス 181"/>
                <p:cNvSpPr txBox="1">
                  <a:spLocks noRot="1" noChangeAspect="1" noMove="1" noResize="1" noEditPoints="1" noAdjustHandles="1" noChangeArrowheads="1" noChangeShapeType="1" noTextEdit="1"/>
                </p:cNvSpPr>
                <p:nvPr/>
              </p:nvSpPr>
              <p:spPr>
                <a:xfrm>
                  <a:off x="7365380" y="2278579"/>
                  <a:ext cx="390876" cy="369332"/>
                </a:xfrm>
                <a:prstGeom prst="rect">
                  <a:avLst/>
                </a:prstGeom>
                <a:blipFill rotWithShape="0">
                  <a:blip r:embed="rId3"/>
                  <a:stretch>
                    <a:fillRect/>
                  </a:stretch>
                </a:blipFill>
              </p:spPr>
              <p:txBody>
                <a:bodyPr/>
                <a:lstStyle/>
                <a:p>
                  <a:r>
                    <a:rPr lang="ja-JP" altLang="en-US">
                      <a:noFill/>
                    </a:rPr>
                    <a:t> </a:t>
                  </a:r>
                </a:p>
              </p:txBody>
            </p:sp>
          </mc:Fallback>
        </mc:AlternateContent>
        <p:grpSp>
          <p:nvGrpSpPr>
            <p:cNvPr id="75" name="グループ化 74"/>
            <p:cNvGrpSpPr/>
            <p:nvPr/>
          </p:nvGrpSpPr>
          <p:grpSpPr>
            <a:xfrm>
              <a:off x="1677976" y="2113160"/>
              <a:ext cx="986379" cy="589235"/>
              <a:chOff x="953492" y="2049769"/>
              <a:chExt cx="2860771" cy="722016"/>
            </a:xfrm>
          </p:grpSpPr>
          <p:grpSp>
            <p:nvGrpSpPr>
              <p:cNvPr id="76" name="グループ化 75"/>
              <p:cNvGrpSpPr/>
              <p:nvPr/>
            </p:nvGrpSpPr>
            <p:grpSpPr>
              <a:xfrm>
                <a:off x="953492" y="2049769"/>
                <a:ext cx="1430385" cy="722016"/>
                <a:chOff x="1045029" y="3250151"/>
                <a:chExt cx="2926080" cy="2508090"/>
              </a:xfrm>
            </p:grpSpPr>
            <p:sp>
              <p:nvSpPr>
                <p:cNvPr id="80" name="フリーフォーム 79"/>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81" name="フリーフォーム 80"/>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nvGrpSpPr>
              <p:cNvPr id="77" name="グループ化 76"/>
              <p:cNvGrpSpPr/>
              <p:nvPr/>
            </p:nvGrpSpPr>
            <p:grpSpPr>
              <a:xfrm>
                <a:off x="2383878" y="2058010"/>
                <a:ext cx="1430385" cy="713775"/>
                <a:chOff x="1045029" y="3278778"/>
                <a:chExt cx="2926080" cy="2479463"/>
              </a:xfrm>
            </p:grpSpPr>
            <p:sp>
              <p:nvSpPr>
                <p:cNvPr id="78" name="フリーフォーム 77"/>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79" name="フリーフォーム 7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grpSp>
          <p:nvGrpSpPr>
            <p:cNvPr id="82" name="グループ化 81"/>
            <p:cNvGrpSpPr/>
            <p:nvPr/>
          </p:nvGrpSpPr>
          <p:grpSpPr>
            <a:xfrm>
              <a:off x="689575" y="2094744"/>
              <a:ext cx="986379" cy="589235"/>
              <a:chOff x="953492" y="2049769"/>
              <a:chExt cx="2860771" cy="722016"/>
            </a:xfrm>
          </p:grpSpPr>
          <p:grpSp>
            <p:nvGrpSpPr>
              <p:cNvPr id="83" name="グループ化 82"/>
              <p:cNvGrpSpPr/>
              <p:nvPr/>
            </p:nvGrpSpPr>
            <p:grpSpPr>
              <a:xfrm>
                <a:off x="953492" y="2049769"/>
                <a:ext cx="1430385" cy="722016"/>
                <a:chOff x="1045029" y="3250151"/>
                <a:chExt cx="2926080" cy="2508090"/>
              </a:xfrm>
            </p:grpSpPr>
            <p:sp>
              <p:nvSpPr>
                <p:cNvPr id="87" name="フリーフォーム 86"/>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88" name="フリーフォーム 8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nvGrpSpPr>
              <p:cNvPr id="84" name="グループ化 83"/>
              <p:cNvGrpSpPr/>
              <p:nvPr/>
            </p:nvGrpSpPr>
            <p:grpSpPr>
              <a:xfrm>
                <a:off x="2383878" y="2058010"/>
                <a:ext cx="1430385" cy="713775"/>
                <a:chOff x="1045029" y="3278778"/>
                <a:chExt cx="2926080" cy="2479463"/>
              </a:xfrm>
            </p:grpSpPr>
            <p:sp>
              <p:nvSpPr>
                <p:cNvPr id="85" name="フリーフォーム 84"/>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86" name="フリーフォーム 8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grpSp>
      <p:sp>
        <p:nvSpPr>
          <p:cNvPr id="9" name="正方形/長方形 8"/>
          <p:cNvSpPr/>
          <p:nvPr/>
        </p:nvSpPr>
        <p:spPr>
          <a:xfrm>
            <a:off x="8329188" y="6574354"/>
            <a:ext cx="3926331" cy="307777"/>
          </a:xfrm>
          <a:prstGeom prst="rect">
            <a:avLst/>
          </a:prstGeom>
        </p:spPr>
        <p:txBody>
          <a:bodyPr wrap="none">
            <a:spAutoFit/>
          </a:bodyPr>
          <a:lstStyle/>
          <a:p>
            <a:r>
              <a:rPr lang="en-US" altLang="ja-JP" sz="1400" dirty="0"/>
              <a:t>[1]</a:t>
            </a:r>
            <a:r>
              <a:rPr lang="en-US" altLang="ja-JP" sz="1400" dirty="0" err="1"/>
              <a:t>P.Corkum</a:t>
            </a:r>
            <a:r>
              <a:rPr lang="en-US" altLang="ja-JP" sz="1400" dirty="0"/>
              <a:t>:, Phys. Rev. Lett., 71 ‘1993) 1994-1997.</a:t>
            </a:r>
          </a:p>
        </p:txBody>
      </p:sp>
    </p:spTree>
    <p:extLst>
      <p:ext uri="{BB962C8B-B14F-4D97-AF65-F5344CB8AC3E}">
        <p14:creationId xmlns:p14="http://schemas.microsoft.com/office/powerpoint/2010/main" val="30797189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10515600" cy="606425"/>
          </a:xfrm>
          <a:solidFill>
            <a:schemeClr val="bg1">
              <a:lumMod val="95000"/>
            </a:schemeClr>
          </a:solidFill>
        </p:spPr>
        <p:txBody>
          <a:bodyPr>
            <a:normAutofit fontScale="90000"/>
          </a:bodyPr>
          <a:lstStyle/>
          <a:p>
            <a:pPr algn="ctr"/>
            <a:r>
              <a:rPr kumimoji="1" lang="en-US" altLang="ja-JP" u="sng" dirty="0" smtClean="0"/>
              <a:t>12</a:t>
            </a:r>
            <a:r>
              <a:rPr kumimoji="1" lang="ja-JP" altLang="en-US" u="sng" dirty="0" smtClean="0"/>
              <a:t>次の信号強度の比較</a:t>
            </a:r>
            <a:endParaRPr kumimoji="1" lang="ja-JP" altLang="en-US" u="sng" dirty="0"/>
          </a:p>
        </p:txBody>
      </p:sp>
      <p:pic>
        <p:nvPicPr>
          <p:cNvPr id="5" name="図 4"/>
          <p:cNvPicPr>
            <a:picLocks noChangeAspect="1"/>
          </p:cNvPicPr>
          <p:nvPr/>
        </p:nvPicPr>
        <p:blipFill>
          <a:blip r:embed="rId2"/>
          <a:stretch>
            <a:fillRect/>
          </a:stretch>
        </p:blipFill>
        <p:spPr>
          <a:xfrm>
            <a:off x="1032833" y="818538"/>
            <a:ext cx="10126334" cy="5316173"/>
          </a:xfrm>
          <a:prstGeom prst="rect">
            <a:avLst/>
          </a:prstGeom>
        </p:spPr>
      </p:pic>
    </p:spTree>
    <p:extLst>
      <p:ext uri="{BB962C8B-B14F-4D97-AF65-F5344CB8AC3E}">
        <p14:creationId xmlns:p14="http://schemas.microsoft.com/office/powerpoint/2010/main" val="913845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9150" y="0"/>
            <a:ext cx="10515600" cy="530225"/>
          </a:xfrm>
          <a:solidFill>
            <a:schemeClr val="bg1">
              <a:lumMod val="95000"/>
            </a:schemeClr>
          </a:solidFill>
        </p:spPr>
        <p:txBody>
          <a:bodyPr>
            <a:normAutofit fontScale="90000"/>
          </a:bodyPr>
          <a:lstStyle/>
          <a:p>
            <a:pPr algn="ctr"/>
            <a:r>
              <a:rPr kumimoji="1" lang="en-US" altLang="ja-JP" u="sng" dirty="0" smtClean="0"/>
              <a:t>13</a:t>
            </a:r>
            <a:r>
              <a:rPr kumimoji="1" lang="ja-JP" altLang="en-US" u="sng" dirty="0" smtClean="0"/>
              <a:t>次の信号強度の比較</a:t>
            </a:r>
            <a:endParaRPr kumimoji="1" lang="ja-JP" altLang="en-US" u="sng" dirty="0"/>
          </a:p>
        </p:txBody>
      </p:sp>
      <p:pic>
        <p:nvPicPr>
          <p:cNvPr id="4" name="図 3"/>
          <p:cNvPicPr>
            <a:picLocks noChangeAspect="1"/>
          </p:cNvPicPr>
          <p:nvPr/>
        </p:nvPicPr>
        <p:blipFill>
          <a:blip r:embed="rId2"/>
          <a:stretch>
            <a:fillRect/>
          </a:stretch>
        </p:blipFill>
        <p:spPr>
          <a:xfrm>
            <a:off x="1010735" y="770913"/>
            <a:ext cx="10132430" cy="5316173"/>
          </a:xfrm>
          <a:prstGeom prst="rect">
            <a:avLst/>
          </a:prstGeom>
        </p:spPr>
      </p:pic>
    </p:spTree>
    <p:extLst>
      <p:ext uri="{BB962C8B-B14F-4D97-AF65-F5344CB8AC3E}">
        <p14:creationId xmlns:p14="http://schemas.microsoft.com/office/powerpoint/2010/main" val="2071021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9150" y="0"/>
            <a:ext cx="10515600" cy="558800"/>
          </a:xfrm>
          <a:solidFill>
            <a:schemeClr val="bg1">
              <a:lumMod val="95000"/>
            </a:schemeClr>
          </a:solidFill>
        </p:spPr>
        <p:txBody>
          <a:bodyPr>
            <a:normAutofit fontScale="90000"/>
          </a:bodyPr>
          <a:lstStyle/>
          <a:p>
            <a:pPr algn="ctr"/>
            <a:r>
              <a:rPr kumimoji="1" lang="en-US" altLang="ja-JP" u="sng" dirty="0" smtClean="0"/>
              <a:t>14</a:t>
            </a:r>
            <a:r>
              <a:rPr kumimoji="1" lang="ja-JP" altLang="en-US" u="sng" dirty="0" smtClean="0"/>
              <a:t>次の信号強度の比較</a:t>
            </a:r>
            <a:endParaRPr kumimoji="1" lang="ja-JP" altLang="en-US" u="sng" dirty="0"/>
          </a:p>
        </p:txBody>
      </p:sp>
      <p:pic>
        <p:nvPicPr>
          <p:cNvPr id="4" name="図 3"/>
          <p:cNvPicPr>
            <a:picLocks noChangeAspect="1"/>
          </p:cNvPicPr>
          <p:nvPr/>
        </p:nvPicPr>
        <p:blipFill>
          <a:blip r:embed="rId2"/>
          <a:stretch>
            <a:fillRect/>
          </a:stretch>
        </p:blipFill>
        <p:spPr>
          <a:xfrm>
            <a:off x="0" y="798426"/>
            <a:ext cx="12192000" cy="5261147"/>
          </a:xfrm>
          <a:prstGeom prst="rect">
            <a:avLst/>
          </a:prstGeom>
        </p:spPr>
      </p:pic>
    </p:spTree>
    <p:extLst>
      <p:ext uri="{BB962C8B-B14F-4D97-AF65-F5344CB8AC3E}">
        <p14:creationId xmlns:p14="http://schemas.microsoft.com/office/powerpoint/2010/main" val="3398968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9150" y="0"/>
            <a:ext cx="10515600" cy="558800"/>
          </a:xfrm>
          <a:solidFill>
            <a:schemeClr val="bg1">
              <a:lumMod val="95000"/>
            </a:schemeClr>
          </a:solidFill>
        </p:spPr>
        <p:txBody>
          <a:bodyPr>
            <a:normAutofit fontScale="90000"/>
          </a:bodyPr>
          <a:lstStyle/>
          <a:p>
            <a:pPr algn="ctr"/>
            <a:r>
              <a:rPr kumimoji="1" lang="en-US" altLang="ja-JP" u="sng" dirty="0" smtClean="0"/>
              <a:t>15</a:t>
            </a:r>
            <a:r>
              <a:rPr kumimoji="1" lang="ja-JP" altLang="en-US" u="sng" dirty="0" smtClean="0"/>
              <a:t>次の信号強度の比較</a:t>
            </a:r>
            <a:endParaRPr kumimoji="1" lang="ja-JP" altLang="en-US" u="sng" dirty="0"/>
          </a:p>
        </p:txBody>
      </p:sp>
      <p:pic>
        <p:nvPicPr>
          <p:cNvPr id="3" name="図 2"/>
          <p:cNvPicPr>
            <a:picLocks noChangeAspect="1"/>
          </p:cNvPicPr>
          <p:nvPr/>
        </p:nvPicPr>
        <p:blipFill>
          <a:blip r:embed="rId2"/>
          <a:stretch>
            <a:fillRect/>
          </a:stretch>
        </p:blipFill>
        <p:spPr>
          <a:xfrm>
            <a:off x="0" y="551459"/>
            <a:ext cx="12192000" cy="5755082"/>
          </a:xfrm>
          <a:prstGeom prst="rect">
            <a:avLst/>
          </a:prstGeom>
        </p:spPr>
      </p:pic>
    </p:spTree>
    <p:extLst>
      <p:ext uri="{BB962C8B-B14F-4D97-AF65-F5344CB8AC3E}">
        <p14:creationId xmlns:p14="http://schemas.microsoft.com/office/powerpoint/2010/main" val="548123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92752"/>
            <a:ext cx="10515600" cy="497652"/>
          </a:xfrm>
          <a:solidFill>
            <a:schemeClr val="bg1">
              <a:lumMod val="95000"/>
            </a:schemeClr>
          </a:solidFill>
        </p:spPr>
        <p:txBody>
          <a:bodyPr>
            <a:noAutofit/>
          </a:bodyPr>
          <a:lstStyle/>
          <a:p>
            <a:pPr algn="ctr"/>
            <a:r>
              <a:rPr kumimoji="1" lang="ja-JP" altLang="en-US" sz="3000" u="sng" dirty="0"/>
              <a:t>赤外光の強度変化による影響</a:t>
            </a:r>
          </a:p>
        </p:txBody>
      </p:sp>
      <p:cxnSp>
        <p:nvCxnSpPr>
          <p:cNvPr id="5" name="直線コネクタ 4"/>
          <p:cNvCxnSpPr/>
          <p:nvPr/>
        </p:nvCxnSpPr>
        <p:spPr>
          <a:xfrm>
            <a:off x="3055226" y="4317320"/>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6" name="直線コネクタ 5"/>
          <p:cNvCxnSpPr/>
          <p:nvPr/>
        </p:nvCxnSpPr>
        <p:spPr>
          <a:xfrm>
            <a:off x="3055226" y="1930801"/>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8" name="直線矢印コネクタ 7"/>
          <p:cNvCxnSpPr/>
          <p:nvPr/>
        </p:nvCxnSpPr>
        <p:spPr>
          <a:xfrm flipV="1">
            <a:off x="3922609" y="1930801"/>
            <a:ext cx="0" cy="23865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テキスト ボックス 8"/>
          <p:cNvSpPr txBox="1"/>
          <p:nvPr/>
        </p:nvSpPr>
        <p:spPr>
          <a:xfrm>
            <a:off x="1947229" y="4471357"/>
            <a:ext cx="1210588" cy="400110"/>
          </a:xfrm>
          <a:prstGeom prst="rect">
            <a:avLst/>
          </a:prstGeom>
          <a:noFill/>
        </p:spPr>
        <p:txBody>
          <a:bodyPr wrap="none" rtlCol="0">
            <a:spAutoFit/>
          </a:bodyPr>
          <a:lstStyle/>
          <a:p>
            <a:r>
              <a:rPr kumimoji="1" lang="ja-JP" altLang="en-US" sz="2000" dirty="0"/>
              <a:t>基底状態</a:t>
            </a:r>
          </a:p>
        </p:txBody>
      </p:sp>
      <p:sp>
        <p:nvSpPr>
          <p:cNvPr id="10" name="テキスト ボックス 9"/>
          <p:cNvSpPr txBox="1"/>
          <p:nvPr/>
        </p:nvSpPr>
        <p:spPr>
          <a:xfrm>
            <a:off x="4062038" y="2981707"/>
            <a:ext cx="1467068" cy="400110"/>
          </a:xfrm>
          <a:prstGeom prst="rect">
            <a:avLst/>
          </a:prstGeom>
          <a:noFill/>
        </p:spPr>
        <p:txBody>
          <a:bodyPr wrap="none" rtlCol="0">
            <a:spAutoFit/>
          </a:bodyPr>
          <a:lstStyle/>
          <a:p>
            <a:r>
              <a:rPr kumimoji="1" lang="ja-JP" altLang="en-US" sz="2000" dirty="0"/>
              <a:t>高次高調波</a:t>
            </a:r>
          </a:p>
        </p:txBody>
      </p:sp>
      <p:cxnSp>
        <p:nvCxnSpPr>
          <p:cNvPr id="11" name="直線コネクタ 10"/>
          <p:cNvCxnSpPr/>
          <p:nvPr/>
        </p:nvCxnSpPr>
        <p:spPr>
          <a:xfrm>
            <a:off x="3055225" y="1460631"/>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12" name="直線矢印コネクタ 11"/>
          <p:cNvCxnSpPr/>
          <p:nvPr/>
        </p:nvCxnSpPr>
        <p:spPr>
          <a:xfrm flipV="1">
            <a:off x="3922609" y="1460631"/>
            <a:ext cx="0" cy="47017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 name="テキスト ボックス 14"/>
          <p:cNvSpPr txBox="1"/>
          <p:nvPr/>
        </p:nvSpPr>
        <p:spPr>
          <a:xfrm>
            <a:off x="4243621" y="1511050"/>
            <a:ext cx="1980029" cy="400110"/>
          </a:xfrm>
          <a:prstGeom prst="rect">
            <a:avLst/>
          </a:prstGeom>
          <a:noFill/>
        </p:spPr>
        <p:txBody>
          <a:bodyPr wrap="none" rtlCol="0">
            <a:spAutoFit/>
          </a:bodyPr>
          <a:lstStyle/>
          <a:p>
            <a:r>
              <a:rPr kumimoji="1" lang="ja-JP" altLang="en-US" sz="2000" dirty="0"/>
              <a:t>赤外光（基本波）</a:t>
            </a:r>
          </a:p>
        </p:txBody>
      </p:sp>
      <p:sp>
        <p:nvSpPr>
          <p:cNvPr id="18" name="テキスト ボックス 17"/>
          <p:cNvSpPr txBox="1"/>
          <p:nvPr/>
        </p:nvSpPr>
        <p:spPr>
          <a:xfrm>
            <a:off x="7121622" y="5251335"/>
            <a:ext cx="2991525" cy="400110"/>
          </a:xfrm>
          <a:prstGeom prst="rect">
            <a:avLst/>
          </a:prstGeom>
          <a:noFill/>
        </p:spPr>
        <p:txBody>
          <a:bodyPr wrap="none" rtlCol="0">
            <a:spAutoFit/>
          </a:bodyPr>
          <a:lstStyle/>
          <a:p>
            <a:r>
              <a:rPr lang="ja-JP" altLang="en-US" sz="2000" dirty="0"/>
              <a:t>赤外光の強度が強い場合</a:t>
            </a:r>
            <a:endParaRPr kumimoji="1" lang="ja-JP" altLang="en-US" sz="2000" dirty="0"/>
          </a:p>
        </p:txBody>
      </p:sp>
      <p:cxnSp>
        <p:nvCxnSpPr>
          <p:cNvPr id="19" name="直線コネクタ 18"/>
          <p:cNvCxnSpPr/>
          <p:nvPr/>
        </p:nvCxnSpPr>
        <p:spPr>
          <a:xfrm>
            <a:off x="7609739" y="4685045"/>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p:cNvCxnSpPr/>
          <p:nvPr/>
        </p:nvCxnSpPr>
        <p:spPr>
          <a:xfrm>
            <a:off x="7609739" y="2298526"/>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21" name="直線矢印コネクタ 20"/>
          <p:cNvCxnSpPr/>
          <p:nvPr/>
        </p:nvCxnSpPr>
        <p:spPr>
          <a:xfrm flipV="1">
            <a:off x="8477122" y="2298526"/>
            <a:ext cx="0" cy="23865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テキスト ボックス 21"/>
          <p:cNvSpPr txBox="1"/>
          <p:nvPr/>
        </p:nvSpPr>
        <p:spPr>
          <a:xfrm>
            <a:off x="6503523" y="4828182"/>
            <a:ext cx="1210588" cy="400110"/>
          </a:xfrm>
          <a:prstGeom prst="rect">
            <a:avLst/>
          </a:prstGeom>
          <a:noFill/>
        </p:spPr>
        <p:txBody>
          <a:bodyPr wrap="none" rtlCol="0">
            <a:spAutoFit/>
          </a:bodyPr>
          <a:lstStyle/>
          <a:p>
            <a:r>
              <a:rPr kumimoji="1" lang="ja-JP" altLang="en-US" sz="2000" dirty="0"/>
              <a:t>基底状態</a:t>
            </a:r>
          </a:p>
        </p:txBody>
      </p:sp>
      <p:sp>
        <p:nvSpPr>
          <p:cNvPr id="23" name="テキスト ボックス 22"/>
          <p:cNvSpPr txBox="1"/>
          <p:nvPr/>
        </p:nvSpPr>
        <p:spPr>
          <a:xfrm>
            <a:off x="8616551" y="3349432"/>
            <a:ext cx="1467068" cy="400110"/>
          </a:xfrm>
          <a:prstGeom prst="rect">
            <a:avLst/>
          </a:prstGeom>
          <a:noFill/>
        </p:spPr>
        <p:txBody>
          <a:bodyPr wrap="none" rtlCol="0">
            <a:spAutoFit/>
          </a:bodyPr>
          <a:lstStyle/>
          <a:p>
            <a:r>
              <a:rPr kumimoji="1" lang="ja-JP" altLang="en-US" sz="2000" dirty="0"/>
              <a:t>高次高調波</a:t>
            </a:r>
          </a:p>
        </p:txBody>
      </p:sp>
      <p:cxnSp>
        <p:nvCxnSpPr>
          <p:cNvPr id="24" name="直線コネクタ 23"/>
          <p:cNvCxnSpPr/>
          <p:nvPr/>
        </p:nvCxnSpPr>
        <p:spPr>
          <a:xfrm>
            <a:off x="7609738" y="1828356"/>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25" name="直線矢印コネクタ 24"/>
          <p:cNvCxnSpPr/>
          <p:nvPr/>
        </p:nvCxnSpPr>
        <p:spPr>
          <a:xfrm flipV="1">
            <a:off x="8477122" y="1828356"/>
            <a:ext cx="0" cy="47017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7" name="直線矢印コネクタ 26"/>
          <p:cNvCxnSpPr/>
          <p:nvPr/>
        </p:nvCxnSpPr>
        <p:spPr>
          <a:xfrm>
            <a:off x="5068850" y="4317320"/>
            <a:ext cx="2540888" cy="367725"/>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p:cNvCxnSpPr/>
          <p:nvPr/>
        </p:nvCxnSpPr>
        <p:spPr>
          <a:xfrm>
            <a:off x="5068850" y="1943772"/>
            <a:ext cx="2540888" cy="367725"/>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p:cNvCxnSpPr/>
          <p:nvPr/>
        </p:nvCxnSpPr>
        <p:spPr>
          <a:xfrm>
            <a:off x="5068850" y="1463794"/>
            <a:ext cx="2540888" cy="367725"/>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sp>
        <p:nvSpPr>
          <p:cNvPr id="31" name="テキスト ボックス 30"/>
          <p:cNvSpPr txBox="1"/>
          <p:nvPr/>
        </p:nvSpPr>
        <p:spPr>
          <a:xfrm>
            <a:off x="2719509" y="5251335"/>
            <a:ext cx="2991525" cy="400110"/>
          </a:xfrm>
          <a:prstGeom prst="rect">
            <a:avLst/>
          </a:prstGeom>
          <a:noFill/>
        </p:spPr>
        <p:txBody>
          <a:bodyPr wrap="none" rtlCol="0">
            <a:spAutoFit/>
          </a:bodyPr>
          <a:lstStyle/>
          <a:p>
            <a:r>
              <a:rPr lang="ja-JP" altLang="en-US" sz="2000" dirty="0"/>
              <a:t>赤外光の強度が弱い場合</a:t>
            </a:r>
            <a:endParaRPr kumimoji="1" lang="ja-JP" altLang="en-US" sz="2000" dirty="0"/>
          </a:p>
        </p:txBody>
      </p:sp>
      <p:cxnSp>
        <p:nvCxnSpPr>
          <p:cNvPr id="4" name="直線矢印コネクタ 3"/>
          <p:cNvCxnSpPr/>
          <p:nvPr/>
        </p:nvCxnSpPr>
        <p:spPr>
          <a:xfrm flipV="1">
            <a:off x="1733003" y="1218120"/>
            <a:ext cx="0" cy="35929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テキスト ボックス 6"/>
          <p:cNvSpPr txBox="1"/>
          <p:nvPr/>
        </p:nvSpPr>
        <p:spPr>
          <a:xfrm>
            <a:off x="523767" y="580379"/>
            <a:ext cx="2345514" cy="707886"/>
          </a:xfrm>
          <a:prstGeom prst="rect">
            <a:avLst/>
          </a:prstGeom>
          <a:noFill/>
        </p:spPr>
        <p:txBody>
          <a:bodyPr wrap="none" rtlCol="0">
            <a:spAutoFit/>
          </a:bodyPr>
          <a:lstStyle/>
          <a:p>
            <a:pPr algn="ctr"/>
            <a:r>
              <a:rPr lang="ja-JP" altLang="en-US" sz="2000" dirty="0" smtClean="0"/>
              <a:t>アルゴンに入射する</a:t>
            </a:r>
            <a:endParaRPr lang="en-US" altLang="ja-JP" sz="2000" dirty="0" smtClean="0"/>
          </a:p>
          <a:p>
            <a:pPr algn="ctr"/>
            <a:r>
              <a:rPr lang="ja-JP" altLang="en-US" sz="2000" dirty="0" smtClean="0"/>
              <a:t>光</a:t>
            </a:r>
            <a:r>
              <a:rPr lang="ja-JP" altLang="en-US" sz="2000" dirty="0"/>
              <a:t>の</a:t>
            </a:r>
            <a:r>
              <a:rPr kumimoji="1" lang="ja-JP" altLang="en-US" sz="2000" dirty="0"/>
              <a:t>エネルギー</a:t>
            </a:r>
          </a:p>
        </p:txBody>
      </p:sp>
      <p:sp>
        <p:nvSpPr>
          <p:cNvPr id="13" name="テキスト ボックス 12"/>
          <p:cNvSpPr txBox="1"/>
          <p:nvPr/>
        </p:nvSpPr>
        <p:spPr>
          <a:xfrm>
            <a:off x="5374831" y="3783550"/>
            <a:ext cx="1891865" cy="400110"/>
          </a:xfrm>
          <a:prstGeom prst="rect">
            <a:avLst/>
          </a:prstGeom>
          <a:noFill/>
        </p:spPr>
        <p:txBody>
          <a:bodyPr wrap="none" rtlCol="0">
            <a:spAutoFit/>
          </a:bodyPr>
          <a:lstStyle/>
          <a:p>
            <a:r>
              <a:rPr kumimoji="1" lang="ja-JP" altLang="en-US" sz="2000" b="1" dirty="0"/>
              <a:t>シュタルクシフト</a:t>
            </a:r>
          </a:p>
        </p:txBody>
      </p:sp>
      <p:cxnSp>
        <p:nvCxnSpPr>
          <p:cNvPr id="14" name="直線コネクタ 13">
            <a:extLst>
              <a:ext uri="{FF2B5EF4-FFF2-40B4-BE49-F238E27FC236}">
                <a16:creationId xmlns:a16="http://schemas.microsoft.com/office/drawing/2014/main" xmlns="" id="{734A23B4-8881-43EE-BB12-8D86B3AA68C6}"/>
              </a:ext>
            </a:extLst>
          </p:cNvPr>
          <p:cNvCxnSpPr>
            <a:cxnSpLocks/>
          </p:cNvCxnSpPr>
          <p:nvPr/>
        </p:nvCxnSpPr>
        <p:spPr>
          <a:xfrm>
            <a:off x="1733004" y="2360212"/>
            <a:ext cx="8013824" cy="200055"/>
          </a:xfrm>
          <a:prstGeom prst="line">
            <a:avLst/>
          </a:prstGeom>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xmlns="" id="{900D94F6-F80C-4486-A86F-D22E3AC70017}"/>
              </a:ext>
            </a:extLst>
          </p:cNvPr>
          <p:cNvSpPr txBox="1"/>
          <p:nvPr/>
        </p:nvSpPr>
        <p:spPr>
          <a:xfrm>
            <a:off x="224160" y="5819113"/>
            <a:ext cx="11743679" cy="1015663"/>
          </a:xfrm>
          <a:prstGeom prst="rect">
            <a:avLst/>
          </a:prstGeom>
          <a:solidFill>
            <a:schemeClr val="accent1">
              <a:lumMod val="20000"/>
              <a:lumOff val="80000"/>
            </a:schemeClr>
          </a:solidFill>
        </p:spPr>
        <p:txBody>
          <a:bodyPr wrap="square" rtlCol="0">
            <a:spAutoFit/>
          </a:bodyPr>
          <a:lstStyle/>
          <a:p>
            <a:r>
              <a:rPr kumimoji="1" lang="ja-JP" altLang="en-US" sz="2000" dirty="0" smtClean="0"/>
              <a:t>・赤外光の強度を変えると，シュタルク効果により</a:t>
            </a:r>
            <a:r>
              <a:rPr kumimoji="1" lang="ja-JP" altLang="en-US" sz="2000" dirty="0" smtClean="0">
                <a:solidFill>
                  <a:srgbClr val="FF0000"/>
                </a:solidFill>
              </a:rPr>
              <a:t>電子のエネルギー準位がシフト</a:t>
            </a:r>
            <a:r>
              <a:rPr kumimoji="1" lang="ja-JP" altLang="en-US" sz="2000" dirty="0" smtClean="0"/>
              <a:t>し，光電子の運動量分布も変化する</a:t>
            </a:r>
            <a:r>
              <a:rPr kumimoji="1" lang="en-US" altLang="ja-JP" sz="2000" dirty="0" smtClean="0"/>
              <a:t>. </a:t>
            </a:r>
          </a:p>
          <a:p>
            <a:r>
              <a:rPr kumimoji="1" lang="ja-JP" altLang="en-US" sz="2000" dirty="0" smtClean="0"/>
              <a:t>・</a:t>
            </a:r>
            <a:r>
              <a:rPr kumimoji="1" lang="en-US" altLang="ja-JP" sz="2000" dirty="0" err="1" smtClean="0"/>
              <a:t>J.Phys</a:t>
            </a:r>
            <a:r>
              <a:rPr kumimoji="1" lang="en-US" altLang="ja-JP" sz="2000" dirty="0"/>
              <a:t>. B. 53 134002 (2020)</a:t>
            </a:r>
            <a:r>
              <a:rPr kumimoji="1" lang="ja-JP" altLang="en-US" sz="2000" dirty="0" smtClean="0"/>
              <a:t>では</a:t>
            </a:r>
            <a:r>
              <a:rPr lang="ja-JP" altLang="en-US" sz="2000" dirty="0"/>
              <a:t>赤外</a:t>
            </a:r>
            <a:r>
              <a:rPr kumimoji="1" lang="ja-JP" altLang="en-US" sz="2000" dirty="0" smtClean="0"/>
              <a:t>光</a:t>
            </a:r>
            <a:r>
              <a:rPr kumimoji="1" lang="ja-JP" altLang="en-US" sz="2000" dirty="0"/>
              <a:t>の強度の違いにより、異なる準</a:t>
            </a:r>
            <a:r>
              <a:rPr kumimoji="1" lang="ja-JP" altLang="en-US" sz="2000" dirty="0" smtClean="0"/>
              <a:t>位</a:t>
            </a:r>
            <a:r>
              <a:rPr lang="ja-JP" altLang="en-US" sz="2000" dirty="0" smtClean="0"/>
              <a:t>へ励起することが確認されている</a:t>
            </a:r>
            <a:r>
              <a:rPr lang="en-US" altLang="ja-JP" sz="2000" dirty="0" smtClean="0"/>
              <a:t>. </a:t>
            </a:r>
            <a:endParaRPr kumimoji="1" lang="en-US" altLang="ja-JP" sz="2000" dirty="0"/>
          </a:p>
        </p:txBody>
      </p:sp>
      <mc:AlternateContent xmlns:mc="http://schemas.openxmlformats.org/markup-compatibility/2006">
        <mc:Choice xmlns:a14="http://schemas.microsoft.com/office/drawing/2010/main" Requires="a14">
          <p:sp>
            <p:nvSpPr>
              <p:cNvPr id="17" name="テキスト ボックス 16"/>
              <p:cNvSpPr txBox="1"/>
              <p:nvPr/>
            </p:nvSpPr>
            <p:spPr>
              <a:xfrm>
                <a:off x="1216463" y="2166513"/>
                <a:ext cx="55782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𝐼</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1216463" y="2166513"/>
                <a:ext cx="557826" cy="400110"/>
              </a:xfrm>
              <a:prstGeom prst="rect">
                <a:avLst/>
              </a:prstGeom>
              <a:blipFill rotWithShape="0">
                <a:blip r:embed="rId3"/>
                <a:stretch>
                  <a:fillRect/>
                </a:stretch>
              </a:blipFill>
            </p:spPr>
            <p:txBody>
              <a:bodyPr/>
              <a:lstStyle/>
              <a:p>
                <a:r>
                  <a:rPr lang="ja-JP" altLang="en-US">
                    <a:noFill/>
                  </a:rPr>
                  <a:t> </a:t>
                </a:r>
              </a:p>
            </p:txBody>
          </p:sp>
        </mc:Fallback>
      </mc:AlternateContent>
      <p:cxnSp>
        <p:nvCxnSpPr>
          <p:cNvPr id="32" name="直線矢印コネクタ 31"/>
          <p:cNvCxnSpPr/>
          <p:nvPr/>
        </p:nvCxnSpPr>
        <p:spPr>
          <a:xfrm>
            <a:off x="3248297" y="1460631"/>
            <a:ext cx="0" cy="925355"/>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a:off x="9479280" y="1836487"/>
            <a:ext cx="0" cy="74375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9659227" y="1966458"/>
            <a:ext cx="442750" cy="400110"/>
          </a:xfrm>
          <a:prstGeom prst="rect">
            <a:avLst/>
          </a:prstGeom>
          <a:noFill/>
        </p:spPr>
        <p:txBody>
          <a:bodyPr wrap="none" rtlCol="0">
            <a:spAutoFit/>
          </a:bodyPr>
          <a:lstStyle/>
          <a:p>
            <a:r>
              <a:rPr kumimoji="1" lang="en-US" altLang="ja-JP" sz="2000" dirty="0" smtClean="0"/>
              <a:t>KE</a:t>
            </a:r>
            <a:endParaRPr kumimoji="1" lang="ja-JP" altLang="en-US" sz="2000" dirty="0"/>
          </a:p>
        </p:txBody>
      </p:sp>
      <p:sp>
        <p:nvSpPr>
          <p:cNvPr id="33" name="テキスト ボックス 32"/>
          <p:cNvSpPr txBox="1"/>
          <p:nvPr/>
        </p:nvSpPr>
        <p:spPr>
          <a:xfrm>
            <a:off x="2583043" y="1766403"/>
            <a:ext cx="442750" cy="400110"/>
          </a:xfrm>
          <a:prstGeom prst="rect">
            <a:avLst/>
          </a:prstGeom>
          <a:noFill/>
        </p:spPr>
        <p:txBody>
          <a:bodyPr wrap="none" rtlCol="0">
            <a:spAutoFit/>
          </a:bodyPr>
          <a:lstStyle/>
          <a:p>
            <a:r>
              <a:rPr kumimoji="1" lang="en-US" altLang="ja-JP" sz="2000" dirty="0" smtClean="0"/>
              <a:t>KE</a:t>
            </a:r>
            <a:endParaRPr kumimoji="1" lang="ja-JP" altLang="en-US" sz="2000" dirty="0"/>
          </a:p>
        </p:txBody>
      </p:sp>
    </p:spTree>
    <p:extLst>
      <p:ext uri="{BB962C8B-B14F-4D97-AF65-F5344CB8AC3E}">
        <p14:creationId xmlns:p14="http://schemas.microsoft.com/office/powerpoint/2010/main" val="163454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p:cNvPicPr>
            <a:picLocks noChangeAspect="1"/>
          </p:cNvPicPr>
          <p:nvPr/>
        </p:nvPicPr>
        <p:blipFill>
          <a:blip r:embed="rId3"/>
          <a:stretch>
            <a:fillRect/>
          </a:stretch>
        </p:blipFill>
        <p:spPr>
          <a:xfrm>
            <a:off x="381108" y="3899304"/>
            <a:ext cx="6985554" cy="2502284"/>
          </a:xfrm>
          <a:prstGeom prst="rect">
            <a:avLst/>
          </a:prstGeom>
          <a:ln>
            <a:solidFill>
              <a:schemeClr val="tx1"/>
            </a:solidFill>
          </a:ln>
        </p:spPr>
      </p:pic>
      <p:sp>
        <p:nvSpPr>
          <p:cNvPr id="2" name="タイトル 1"/>
          <p:cNvSpPr>
            <a:spLocks noGrp="1"/>
          </p:cNvSpPr>
          <p:nvPr>
            <p:ph type="title"/>
          </p:nvPr>
        </p:nvSpPr>
        <p:spPr>
          <a:xfrm>
            <a:off x="524952" y="54105"/>
            <a:ext cx="10515600" cy="453962"/>
          </a:xfrm>
          <a:solidFill>
            <a:schemeClr val="bg1">
              <a:lumMod val="95000"/>
            </a:schemeClr>
          </a:solidFill>
        </p:spPr>
        <p:txBody>
          <a:bodyPr>
            <a:normAutofit fontScale="90000"/>
          </a:bodyPr>
          <a:lstStyle/>
          <a:p>
            <a:pPr algn="ctr"/>
            <a:r>
              <a:rPr kumimoji="1" lang="en-US" altLang="ja-JP" sz="3200" u="sng" dirty="0"/>
              <a:t>Velocity Map </a:t>
            </a:r>
            <a:r>
              <a:rPr kumimoji="1" lang="en-US" altLang="ja-JP" sz="3200" u="sng" dirty="0" smtClean="0"/>
              <a:t>Imaging</a:t>
            </a:r>
            <a:r>
              <a:rPr kumimoji="1" lang="ja-JP" altLang="en-US" sz="3200" u="sng" dirty="0" smtClean="0"/>
              <a:t>（</a:t>
            </a:r>
            <a:r>
              <a:rPr kumimoji="1" lang="en-US" altLang="ja-JP" sz="3200" u="sng" dirty="0" smtClean="0"/>
              <a:t>VMI</a:t>
            </a:r>
            <a:r>
              <a:rPr kumimoji="1" lang="ja-JP" altLang="en-US" sz="3200" u="sng" dirty="0" smtClean="0"/>
              <a:t>）図</a:t>
            </a:r>
            <a:endParaRPr kumimoji="1" lang="ja-JP" altLang="en-US" sz="3200" u="sng" dirty="0"/>
          </a:p>
        </p:txBody>
      </p:sp>
      <p:grpSp>
        <p:nvGrpSpPr>
          <p:cNvPr id="34" name="グループ化 33"/>
          <p:cNvGrpSpPr/>
          <p:nvPr/>
        </p:nvGrpSpPr>
        <p:grpSpPr>
          <a:xfrm>
            <a:off x="239873" y="660711"/>
            <a:ext cx="6793226" cy="3013540"/>
            <a:chOff x="239873" y="621800"/>
            <a:chExt cx="7772147" cy="3627020"/>
          </a:xfrm>
        </p:grpSpPr>
        <p:cxnSp>
          <p:nvCxnSpPr>
            <p:cNvPr id="4" name="直線コネクタ 3"/>
            <p:cNvCxnSpPr/>
            <p:nvPr/>
          </p:nvCxnSpPr>
          <p:spPr>
            <a:xfrm>
              <a:off x="4041293" y="677049"/>
              <a:ext cx="0" cy="3484469"/>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5" name="テキスト ボックス 4"/>
            <p:cNvSpPr txBox="1"/>
            <p:nvPr/>
          </p:nvSpPr>
          <p:spPr>
            <a:xfrm>
              <a:off x="4652830" y="3804301"/>
              <a:ext cx="211351" cy="444519"/>
            </a:xfrm>
            <a:prstGeom prst="rect">
              <a:avLst/>
            </a:prstGeom>
            <a:noFill/>
          </p:spPr>
          <p:txBody>
            <a:bodyPr wrap="none" rtlCol="0">
              <a:spAutoFit/>
            </a:bodyPr>
            <a:lstStyle/>
            <a:p>
              <a:endParaRPr kumimoji="1" lang="ja-JP" altLang="en-US" dirty="0"/>
            </a:p>
          </p:txBody>
        </p:sp>
        <p:sp>
          <p:nvSpPr>
            <p:cNvPr id="6" name="テキスト ボックス 5"/>
            <p:cNvSpPr txBox="1"/>
            <p:nvPr/>
          </p:nvSpPr>
          <p:spPr>
            <a:xfrm>
              <a:off x="480337" y="3793866"/>
              <a:ext cx="211351" cy="444519"/>
            </a:xfrm>
            <a:prstGeom prst="rect">
              <a:avLst/>
            </a:prstGeom>
            <a:noFill/>
          </p:spPr>
          <p:txBody>
            <a:bodyPr wrap="none" rtlCol="0">
              <a:spAutoFit/>
            </a:bodyPr>
            <a:lstStyle/>
            <a:p>
              <a:endParaRPr lang="en-US" altLang="ja-JP" dirty="0"/>
            </a:p>
          </p:txBody>
        </p:sp>
        <p:grpSp>
          <p:nvGrpSpPr>
            <p:cNvPr id="27" name="グループ化 26"/>
            <p:cNvGrpSpPr/>
            <p:nvPr/>
          </p:nvGrpSpPr>
          <p:grpSpPr>
            <a:xfrm>
              <a:off x="239873" y="706232"/>
              <a:ext cx="3355490" cy="3151762"/>
              <a:chOff x="1518067" y="1420238"/>
              <a:chExt cx="3820753" cy="3752013"/>
            </a:xfrm>
          </p:grpSpPr>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4999" y="1690688"/>
                <a:ext cx="2970737" cy="2970737"/>
              </a:xfrm>
              <a:prstGeom prst="rect">
                <a:avLst/>
              </a:prstGeom>
            </p:spPr>
          </p:pic>
          <p:pic>
            <p:nvPicPr>
              <p:cNvPr id="8" name="図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24999" y="1732043"/>
                <a:ext cx="2970737" cy="2970737"/>
              </a:xfrm>
              <a:prstGeom prst="rect">
                <a:avLst/>
              </a:prstGeom>
            </p:spPr>
          </p:pic>
          <p:cxnSp>
            <p:nvCxnSpPr>
              <p:cNvPr id="13" name="直線矢印コネクタ 12"/>
              <p:cNvCxnSpPr/>
              <p:nvPr/>
            </p:nvCxnSpPr>
            <p:spPr>
              <a:xfrm>
                <a:off x="1824999" y="1585609"/>
                <a:ext cx="29707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p:cNvCxnSpPr/>
              <p:nvPr/>
            </p:nvCxnSpPr>
            <p:spPr>
              <a:xfrm rot="5400000">
                <a:off x="216692" y="3217412"/>
                <a:ext cx="29707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p:cNvSpPr txBox="1"/>
                  <p:nvPr/>
                </p:nvSpPr>
                <p:spPr>
                  <a:xfrm>
                    <a:off x="4970834" y="1420238"/>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4970834" y="1420238"/>
                    <a:ext cx="367986" cy="369332"/>
                  </a:xfrm>
                  <a:prstGeom prst="rect">
                    <a:avLst/>
                  </a:prstGeom>
                  <a:blipFill rotWithShape="0">
                    <a:blip r:embed="rId6"/>
                    <a:stretch>
                      <a:fillRect b="-20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1518067" y="4802919"/>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oMath>
                      </m:oMathPara>
                    </a14:m>
                    <a:endParaRPr kumimoji="1" lang="ja-JP" altLang="en-US"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1518067" y="4802919"/>
                    <a:ext cx="371384" cy="369332"/>
                  </a:xfrm>
                  <a:prstGeom prst="rect">
                    <a:avLst/>
                  </a:prstGeom>
                  <a:blipFill rotWithShape="0">
                    <a:blip r:embed="rId7"/>
                    <a:stretch>
                      <a:fillRect r="-6383" b="-47727"/>
                    </a:stretch>
                  </a:blipFill>
                </p:spPr>
                <p:txBody>
                  <a:bodyPr/>
                  <a:lstStyle/>
                  <a:p>
                    <a:r>
                      <a:rPr lang="ja-JP" altLang="en-US">
                        <a:noFill/>
                      </a:rPr>
                      <a:t> </a:t>
                    </a:r>
                  </a:p>
                </p:txBody>
              </p:sp>
            </mc:Fallback>
          </mc:AlternateContent>
          <p:sp>
            <p:nvSpPr>
              <p:cNvPr id="25" name="正方形/長方形 24"/>
              <p:cNvSpPr/>
              <p:nvPr/>
            </p:nvSpPr>
            <p:spPr>
              <a:xfrm>
                <a:off x="1824999" y="3268494"/>
                <a:ext cx="2970737" cy="1459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p:cNvGrpSpPr/>
            <p:nvPr/>
          </p:nvGrpSpPr>
          <p:grpSpPr>
            <a:xfrm>
              <a:off x="4717597" y="621800"/>
              <a:ext cx="3294423" cy="3150292"/>
              <a:chOff x="6775867" y="1370797"/>
              <a:chExt cx="3820753" cy="3752013"/>
            </a:xfrm>
          </p:grpSpPr>
          <p:pic>
            <p:nvPicPr>
              <p:cNvPr id="9" name="図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82799" y="1690687"/>
                <a:ext cx="2970737" cy="2970737"/>
              </a:xfrm>
              <a:prstGeom prst="rect">
                <a:avLst/>
              </a:prstGeom>
            </p:spPr>
          </p:pic>
          <p:cxnSp>
            <p:nvCxnSpPr>
              <p:cNvPr id="21" name="直線矢印コネクタ 20"/>
              <p:cNvCxnSpPr/>
              <p:nvPr/>
            </p:nvCxnSpPr>
            <p:spPr>
              <a:xfrm>
                <a:off x="7082799" y="1536168"/>
                <a:ext cx="29707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p:cNvCxnSpPr/>
              <p:nvPr/>
            </p:nvCxnSpPr>
            <p:spPr>
              <a:xfrm rot="5400000">
                <a:off x="5474492" y="3167971"/>
                <a:ext cx="29707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p:cNvSpPr txBox="1"/>
                  <p:nvPr/>
                </p:nvSpPr>
                <p:spPr>
                  <a:xfrm>
                    <a:off x="10228634" y="1370797"/>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10228634" y="1370797"/>
                    <a:ext cx="367986" cy="369332"/>
                  </a:xfrm>
                  <a:prstGeom prst="rect">
                    <a:avLst/>
                  </a:prstGeom>
                  <a:blipFill rotWithShape="0">
                    <a:blip r:embed="rId9"/>
                    <a:stretch>
                      <a:fillRect b="-20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p:cNvSpPr txBox="1"/>
                  <p:nvPr/>
                </p:nvSpPr>
                <p:spPr>
                  <a:xfrm>
                    <a:off x="6775867" y="4753478"/>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oMath>
                      </m:oMathPara>
                    </a14:m>
                    <a:endParaRPr kumimoji="1" lang="ja-JP" altLang="en-US" dirty="0"/>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6775867" y="4753478"/>
                    <a:ext cx="371384" cy="369332"/>
                  </a:xfrm>
                  <a:prstGeom prst="rect">
                    <a:avLst/>
                  </a:prstGeom>
                  <a:blipFill rotWithShape="0">
                    <a:blip r:embed="rId10"/>
                    <a:stretch>
                      <a:fillRect r="-8696" b="-48837"/>
                    </a:stretch>
                  </a:blipFill>
                </p:spPr>
                <p:txBody>
                  <a:bodyPr/>
                  <a:lstStyle/>
                  <a:p>
                    <a:r>
                      <a:rPr lang="ja-JP" altLang="en-US">
                        <a:noFill/>
                      </a:rPr>
                      <a:t> </a:t>
                    </a:r>
                  </a:p>
                </p:txBody>
              </p:sp>
            </mc:Fallback>
          </mc:AlternateContent>
          <p:sp>
            <p:nvSpPr>
              <p:cNvPr id="26" name="正方形/長方形 25"/>
              <p:cNvSpPr/>
              <p:nvPr/>
            </p:nvSpPr>
            <p:spPr>
              <a:xfrm>
                <a:off x="7099151" y="3217411"/>
                <a:ext cx="2970737" cy="1459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37" name="直線コネクタ 36"/>
          <p:cNvCxnSpPr/>
          <p:nvPr/>
        </p:nvCxnSpPr>
        <p:spPr>
          <a:xfrm flipV="1">
            <a:off x="5690681" y="4516013"/>
            <a:ext cx="2159540" cy="68021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直線コネクタ 38"/>
          <p:cNvCxnSpPr/>
          <p:nvPr/>
        </p:nvCxnSpPr>
        <p:spPr>
          <a:xfrm flipV="1">
            <a:off x="5690681" y="5771481"/>
            <a:ext cx="2159540" cy="8606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pic>
        <p:nvPicPr>
          <p:cNvPr id="43" name="図 42"/>
          <p:cNvPicPr>
            <a:picLocks noChangeAspect="1"/>
          </p:cNvPicPr>
          <p:nvPr/>
        </p:nvPicPr>
        <p:blipFill>
          <a:blip r:embed="rId11"/>
          <a:stretch>
            <a:fillRect/>
          </a:stretch>
        </p:blipFill>
        <p:spPr>
          <a:xfrm>
            <a:off x="7850221" y="3636040"/>
            <a:ext cx="2334127" cy="3043434"/>
          </a:xfrm>
          <a:prstGeom prst="rect">
            <a:avLst/>
          </a:prstGeom>
          <a:ln>
            <a:solidFill>
              <a:schemeClr val="tx1"/>
            </a:solidFill>
          </a:ln>
        </p:spPr>
      </p:pic>
      <p:sp>
        <p:nvSpPr>
          <p:cNvPr id="44" name="正方形/長方形 43"/>
          <p:cNvSpPr/>
          <p:nvPr/>
        </p:nvSpPr>
        <p:spPr>
          <a:xfrm>
            <a:off x="4546067" y="4773839"/>
            <a:ext cx="1144614" cy="14924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p:cNvCxnSpPr/>
          <p:nvPr/>
        </p:nvCxnSpPr>
        <p:spPr>
          <a:xfrm>
            <a:off x="9083659" y="4050775"/>
            <a:ext cx="0" cy="20782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9181291" y="4050775"/>
            <a:ext cx="0" cy="20782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テキスト ボックス 52"/>
              <p:cNvSpPr txBox="1"/>
              <p:nvPr/>
            </p:nvSpPr>
            <p:spPr>
              <a:xfrm>
                <a:off x="7331336" y="2421143"/>
                <a:ext cx="4429674" cy="1051635"/>
              </a:xfrm>
              <a:prstGeom prst="rect">
                <a:avLst/>
              </a:prstGeom>
              <a:noFill/>
              <a:ln>
                <a:solidFill>
                  <a:schemeClr val="tx1"/>
                </a:solidFill>
              </a:ln>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solidFill>
                                <a:srgbClr val="FF0000"/>
                              </a:solidFill>
                              <a:latin typeface="Cambria Math" panose="02040503050406030204" pitchFamily="18" charset="0"/>
                            </a:rPr>
                          </m:ctrlPr>
                        </m:sSubPr>
                        <m:e>
                          <m:r>
                            <a:rPr lang="ja-JP" altLang="en-US" sz="2400" i="1">
                              <a:solidFill>
                                <a:srgbClr val="FF0000"/>
                              </a:solidFill>
                              <a:latin typeface="Cambria Math" panose="02040503050406030204" pitchFamily="18" charset="0"/>
                            </a:rPr>
                            <m:t>シフト量</m:t>
                          </m:r>
                          <m:r>
                            <a:rPr lang="en-US" altLang="ja-JP" sz="2400" b="0" i="1" smtClean="0">
                              <a:solidFill>
                                <a:srgbClr val="FF0000"/>
                              </a:solidFill>
                              <a:latin typeface="Cambria Math" panose="02040503050406030204" pitchFamily="18" charset="0"/>
                            </a:rPr>
                            <m:t> </m:t>
                          </m:r>
                          <m:r>
                            <a:rPr kumimoji="1" lang="en-US" altLang="ja-JP" sz="2400" b="0" i="1" smtClean="0">
                              <a:solidFill>
                                <a:srgbClr val="FF0000"/>
                              </a:solidFill>
                              <a:latin typeface="Cambria Math" panose="02040503050406030204" pitchFamily="18" charset="0"/>
                            </a:rPr>
                            <m:t>𝑢</m:t>
                          </m:r>
                        </m:e>
                        <m:sub>
                          <m:r>
                            <a:rPr kumimoji="1" lang="en-US" altLang="ja-JP" sz="2400" b="0" i="1" smtClean="0">
                              <a:solidFill>
                                <a:srgbClr val="FF0000"/>
                              </a:solidFill>
                              <a:latin typeface="Cambria Math" panose="02040503050406030204" pitchFamily="18" charset="0"/>
                            </a:rPr>
                            <m:t>𝑝</m:t>
                          </m:r>
                        </m:sub>
                      </m:sSub>
                      <m:r>
                        <a:rPr kumimoji="1" lang="en-US" altLang="ja-JP" sz="2400" b="0" i="1" smtClean="0">
                          <a:solidFill>
                            <a:srgbClr val="FF0000"/>
                          </a:solidFill>
                          <a:latin typeface="Cambria Math" panose="02040503050406030204" pitchFamily="18" charset="0"/>
                        </a:rPr>
                        <m:t>=9.34</m:t>
                      </m:r>
                      <m:r>
                        <a:rPr lang="en-US" altLang="ja-JP" sz="2400" i="1">
                          <a:solidFill>
                            <a:srgbClr val="FF0000"/>
                          </a:solidFill>
                          <a:latin typeface="Cambria Math" panose="02040503050406030204" pitchFamily="18" charset="0"/>
                        </a:rPr>
                        <m:t>×</m:t>
                      </m:r>
                      <m:sSup>
                        <m:sSupPr>
                          <m:ctrlPr>
                            <a:rPr kumimoji="1" lang="en-US" altLang="ja-JP" sz="2400" b="0" i="1" dirty="0" smtClean="0">
                              <a:solidFill>
                                <a:srgbClr val="FF0000"/>
                              </a:solidFill>
                              <a:latin typeface="Cambria Math" panose="02040503050406030204" pitchFamily="18" charset="0"/>
                            </a:rPr>
                          </m:ctrlPr>
                        </m:sSupPr>
                        <m:e>
                          <m:r>
                            <m:rPr>
                              <m:sty m:val="p"/>
                            </m:rPr>
                            <a:rPr kumimoji="1" lang="en-US" altLang="ja-JP" sz="2400" i="1" dirty="0" smtClean="0">
                              <a:solidFill>
                                <a:srgbClr val="FF0000"/>
                              </a:solidFill>
                              <a:latin typeface="Cambria Math" panose="02040503050406030204" pitchFamily="18" charset="0"/>
                            </a:rPr>
                            <m:t>λ</m:t>
                          </m:r>
                        </m:e>
                        <m:sup>
                          <m:r>
                            <a:rPr kumimoji="1" lang="en-US" altLang="ja-JP" sz="2400" b="0" i="1" dirty="0" smtClean="0">
                              <a:solidFill>
                                <a:srgbClr val="FF0000"/>
                              </a:solidFill>
                              <a:latin typeface="Cambria Math" panose="02040503050406030204" pitchFamily="18" charset="0"/>
                            </a:rPr>
                            <m:t>2</m:t>
                          </m:r>
                        </m:sup>
                      </m:sSup>
                      <m:r>
                        <a:rPr lang="en-US" altLang="ja-JP" sz="2400" i="1" dirty="0">
                          <a:solidFill>
                            <a:srgbClr val="FF0000"/>
                          </a:solidFill>
                          <a:latin typeface="Cambria Math" panose="02040503050406030204" pitchFamily="18" charset="0"/>
                        </a:rPr>
                        <m:t>×</m:t>
                      </m:r>
                      <m:r>
                        <a:rPr lang="en-US" altLang="ja-JP" sz="2400" b="0" i="1" dirty="0" smtClean="0">
                          <a:solidFill>
                            <a:srgbClr val="FF0000"/>
                          </a:solidFill>
                          <a:latin typeface="Cambria Math" panose="02040503050406030204" pitchFamily="18" charset="0"/>
                        </a:rPr>
                        <m:t>𝐼</m:t>
                      </m:r>
                      <m:r>
                        <a:rPr lang="en-US" altLang="ja-JP" sz="2400" b="0" i="1" dirty="0" smtClean="0">
                          <a:solidFill>
                            <a:srgbClr val="FF0000"/>
                          </a:solidFill>
                          <a:latin typeface="Cambria Math" panose="02040503050406030204" pitchFamily="18" charset="0"/>
                        </a:rPr>
                        <m:t> [</m:t>
                      </m:r>
                      <m:r>
                        <a:rPr lang="en-US" altLang="ja-JP" sz="2400" b="0" i="1" dirty="0" smtClean="0">
                          <a:solidFill>
                            <a:srgbClr val="FF0000"/>
                          </a:solidFill>
                          <a:latin typeface="Cambria Math" panose="02040503050406030204" pitchFamily="18" charset="0"/>
                        </a:rPr>
                        <m:t>𝑒𝑉</m:t>
                      </m:r>
                      <m:r>
                        <a:rPr lang="en-US" altLang="ja-JP" sz="2400" b="0" i="1" dirty="0" smtClean="0">
                          <a:solidFill>
                            <a:srgbClr val="FF0000"/>
                          </a:solidFill>
                          <a:latin typeface="Cambria Math" panose="02040503050406030204" pitchFamily="18" charset="0"/>
                        </a:rPr>
                        <m:t>]</m:t>
                      </m:r>
                    </m:oMath>
                  </m:oMathPara>
                </a14:m>
                <a:endParaRPr kumimoji="1" lang="en-US" altLang="ja-JP" dirty="0"/>
              </a:p>
              <a:p>
                <a:pPr algn="ctr"/>
                <a:r>
                  <a:rPr kumimoji="1" lang="en-US" altLang="ja-JP" dirty="0"/>
                  <a:t> </a:t>
                </a:r>
                <a14:m>
                  <m:oMath xmlns:m="http://schemas.openxmlformats.org/officeDocument/2006/math">
                    <m:r>
                      <m:rPr>
                        <m:sty m:val="p"/>
                      </m:rPr>
                      <a:rPr lang="en-US" altLang="ja-JP" i="1" dirty="0">
                        <a:latin typeface="Cambria Math" panose="02040503050406030204" pitchFamily="18" charset="0"/>
                      </a:rPr>
                      <m:t>λ</m:t>
                    </m:r>
                  </m:oMath>
                </a14:m>
                <a:r>
                  <a:rPr kumimoji="1" lang="en-US" altLang="ja-JP" dirty="0"/>
                  <a:t>:</a:t>
                </a:r>
                <a:r>
                  <a:rPr lang="ja-JP" altLang="en-US" dirty="0"/>
                  <a:t>レーザー光の波長</a:t>
                </a:r>
                <a:r>
                  <a:rPr lang="en-US" altLang="ja-JP" dirty="0"/>
                  <a:t>[</a:t>
                </a:r>
                <a:r>
                  <a:rPr lang="en-US" altLang="ja-JP" dirty="0" err="1"/>
                  <a:t>μm</a:t>
                </a:r>
                <a:r>
                  <a:rPr lang="en-US" altLang="ja-JP" dirty="0"/>
                  <a:t>]</a:t>
                </a:r>
              </a:p>
              <a:p>
                <a:pPr algn="ctr"/>
                <a14:m>
                  <m:oMath xmlns:m="http://schemas.openxmlformats.org/officeDocument/2006/math">
                    <m:r>
                      <a:rPr lang="en-US" altLang="ja-JP" i="1" dirty="0">
                        <a:latin typeface="Cambria Math" panose="02040503050406030204" pitchFamily="18" charset="0"/>
                      </a:rPr>
                      <m:t>𝐼</m:t>
                    </m:r>
                  </m:oMath>
                </a14:m>
                <a:r>
                  <a:rPr kumimoji="1" lang="en-US" altLang="ja-JP" dirty="0"/>
                  <a:t>:</a:t>
                </a:r>
                <a:r>
                  <a:rPr kumimoji="1" lang="ja-JP" altLang="en-US" dirty="0"/>
                  <a:t>レーザー光の強度</a:t>
                </a:r>
                <a:r>
                  <a:rPr kumimoji="1" lang="en-US" altLang="ja-JP" dirty="0"/>
                  <a:t>[</a:t>
                </a:r>
                <a14:m>
                  <m:oMath xmlns:m="http://schemas.openxmlformats.org/officeDocument/2006/math">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10</m:t>
                        </m:r>
                      </m:e>
                      <m:sup>
                        <m:r>
                          <a:rPr lang="en-US" altLang="ja-JP" b="0" i="1" dirty="0" smtClean="0">
                            <a:latin typeface="Cambria Math" panose="02040503050406030204" pitchFamily="18" charset="0"/>
                          </a:rPr>
                          <m:t>14</m:t>
                        </m:r>
                      </m:sup>
                    </m:sSup>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𝑊</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𝑐</m:t>
                    </m:r>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𝑚</m:t>
                        </m:r>
                      </m:e>
                      <m:sup>
                        <m:r>
                          <a:rPr lang="en-US" altLang="ja-JP" b="0" i="1" dirty="0" smtClean="0">
                            <a:latin typeface="Cambria Math" panose="02040503050406030204" pitchFamily="18" charset="0"/>
                          </a:rPr>
                          <m:t>2</m:t>
                        </m:r>
                      </m:sup>
                    </m:sSup>
                    <m:r>
                      <a:rPr lang="en-US" altLang="ja-JP" b="0" i="1" dirty="0" smtClean="0">
                        <a:latin typeface="Cambria Math" panose="02040503050406030204" pitchFamily="18" charset="0"/>
                      </a:rPr>
                      <m:t>]</m:t>
                    </m:r>
                  </m:oMath>
                </a14:m>
                <a:endParaRPr kumimoji="1" lang="ja-JP" altLang="en-US" dirty="0"/>
              </a:p>
            </p:txBody>
          </p:sp>
        </mc:Choice>
        <mc:Fallback xmlns="">
          <p:sp>
            <p:nvSpPr>
              <p:cNvPr id="53" name="テキスト ボックス 52"/>
              <p:cNvSpPr txBox="1">
                <a:spLocks noRot="1" noChangeAspect="1" noMove="1" noResize="1" noEditPoints="1" noAdjustHandles="1" noChangeArrowheads="1" noChangeShapeType="1" noTextEdit="1"/>
              </p:cNvSpPr>
              <p:nvPr/>
            </p:nvSpPr>
            <p:spPr>
              <a:xfrm>
                <a:off x="7331336" y="2421143"/>
                <a:ext cx="4429674" cy="1051635"/>
              </a:xfrm>
              <a:prstGeom prst="rect">
                <a:avLst/>
              </a:prstGeom>
              <a:blipFill rotWithShape="0">
                <a:blip r:embed="rId12"/>
                <a:stretch>
                  <a:fillRect b="-8000"/>
                </a:stretch>
              </a:blipFill>
              <a:ln>
                <a:solidFill>
                  <a:schemeClr val="tx1"/>
                </a:solidFill>
              </a:ln>
            </p:spPr>
            <p:txBody>
              <a:bodyPr/>
              <a:lstStyle/>
              <a:p>
                <a:r>
                  <a:rPr lang="ja-JP" altLang="en-US">
                    <a:noFill/>
                  </a:rPr>
                  <a:t> </a:t>
                </a:r>
              </a:p>
            </p:txBody>
          </p:sp>
        </mc:Fallback>
      </mc:AlternateContent>
      <p:cxnSp>
        <p:nvCxnSpPr>
          <p:cNvPr id="10" name="直線矢印コネクタ 9"/>
          <p:cNvCxnSpPr/>
          <p:nvPr/>
        </p:nvCxnSpPr>
        <p:spPr>
          <a:xfrm>
            <a:off x="9005901" y="3938770"/>
            <a:ext cx="22580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p:cNvSpPr txBox="1"/>
              <p:nvPr/>
            </p:nvSpPr>
            <p:spPr>
              <a:xfrm>
                <a:off x="8575724" y="3601716"/>
                <a:ext cx="1311961" cy="3794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シフト量</m:t>
                          </m:r>
                          <m:r>
                            <a:rPr lang="en-US" altLang="ja-JP" i="1">
                              <a:latin typeface="Cambria Math" panose="02040503050406030204" pitchFamily="18" charset="0"/>
                            </a:rPr>
                            <m:t> </m:t>
                          </m:r>
                          <m:r>
                            <a:rPr lang="en-US" altLang="ja-JP" i="1">
                              <a:latin typeface="Cambria Math" panose="02040503050406030204" pitchFamily="18" charset="0"/>
                            </a:rPr>
                            <m:t>𝑢</m:t>
                          </m:r>
                        </m:e>
                        <m:sub>
                          <m:r>
                            <a:rPr lang="en-US" altLang="ja-JP" i="1">
                              <a:latin typeface="Cambria Math" panose="02040503050406030204" pitchFamily="18" charset="0"/>
                            </a:rPr>
                            <m:t>𝑝</m:t>
                          </m:r>
                        </m:sub>
                      </m:sSub>
                    </m:oMath>
                  </m:oMathPara>
                </a14:m>
                <a:endParaRPr kumimoji="1"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8575724" y="3601716"/>
                <a:ext cx="1311961" cy="379492"/>
              </a:xfrm>
              <a:prstGeom prst="rect">
                <a:avLst/>
              </a:prstGeom>
              <a:blipFill rotWithShape="0">
                <a:blip r:embed="rId13"/>
                <a:stretch>
                  <a:fillRect b="-6452"/>
                </a:stretch>
              </a:blipFill>
            </p:spPr>
            <p:txBody>
              <a:bodyPr/>
              <a:lstStyle/>
              <a:p>
                <a:r>
                  <a:rPr lang="ja-JP" altLang="en-US">
                    <a:noFill/>
                  </a:rPr>
                  <a:t> </a:t>
                </a:r>
              </a:p>
            </p:txBody>
          </p:sp>
        </mc:Fallback>
      </mc:AlternateContent>
      <p:sp>
        <p:nvSpPr>
          <p:cNvPr id="12" name="テキスト ボックス 11"/>
          <p:cNvSpPr txBox="1"/>
          <p:nvPr/>
        </p:nvSpPr>
        <p:spPr>
          <a:xfrm>
            <a:off x="7325056" y="693149"/>
            <a:ext cx="4442234" cy="1631216"/>
          </a:xfrm>
          <a:prstGeom prst="rect">
            <a:avLst/>
          </a:prstGeom>
          <a:solidFill>
            <a:schemeClr val="accent1">
              <a:lumMod val="20000"/>
              <a:lumOff val="80000"/>
            </a:schemeClr>
          </a:solidFill>
        </p:spPr>
        <p:txBody>
          <a:bodyPr wrap="square" rtlCol="0">
            <a:spAutoFit/>
          </a:bodyPr>
          <a:lstStyle/>
          <a:p>
            <a:r>
              <a:rPr kumimoji="1" lang="ja-JP" altLang="en-US" sz="2000" dirty="0" smtClean="0"/>
              <a:t>・</a:t>
            </a:r>
            <a:r>
              <a:rPr kumimoji="1" lang="en-US" altLang="ja-JP" sz="2000" dirty="0" smtClean="0"/>
              <a:t>VMI</a:t>
            </a:r>
            <a:r>
              <a:rPr kumimoji="1" lang="ja-JP" altLang="en-US" sz="2000" dirty="0" smtClean="0"/>
              <a:t>図は，中心からの距離が光電子のエネルギーに対応している</a:t>
            </a:r>
            <a:r>
              <a:rPr kumimoji="1" lang="en-US" altLang="ja-JP" sz="2000" dirty="0" smtClean="0"/>
              <a:t>[2]</a:t>
            </a:r>
          </a:p>
          <a:p>
            <a:r>
              <a:rPr lang="ja-JP" altLang="en-US" sz="2000" dirty="0" smtClean="0"/>
              <a:t>・測定</a:t>
            </a:r>
            <a:r>
              <a:rPr lang="en-US" altLang="ja-JP" sz="2000" dirty="0" smtClean="0"/>
              <a:t>1</a:t>
            </a:r>
            <a:r>
              <a:rPr lang="ja-JP" altLang="en-US" sz="2000" dirty="0" smtClean="0"/>
              <a:t>と測定</a:t>
            </a:r>
            <a:r>
              <a:rPr lang="en-US" altLang="ja-JP" sz="2000" dirty="0" smtClean="0"/>
              <a:t>2</a:t>
            </a:r>
            <a:r>
              <a:rPr lang="ja-JP" altLang="en-US" sz="2000" dirty="0" smtClean="0"/>
              <a:t>において，シュタルク効果によるピーク位置のシフトが観測できる</a:t>
            </a:r>
            <a:endParaRPr lang="en-US" altLang="ja-JP" sz="2000" dirty="0" smtClean="0"/>
          </a:p>
        </p:txBody>
      </p:sp>
      <mc:AlternateContent xmlns:mc="http://schemas.openxmlformats.org/markup-compatibility/2006" xmlns:a14="http://schemas.microsoft.com/office/drawing/2010/main">
        <mc:Choice Requires="a14">
          <p:sp>
            <p:nvSpPr>
              <p:cNvPr id="35" name="テキスト ボックス 34"/>
              <p:cNvSpPr txBox="1"/>
              <p:nvPr/>
            </p:nvSpPr>
            <p:spPr>
              <a:xfrm>
                <a:off x="148617" y="3285102"/>
                <a:ext cx="3117215" cy="646331"/>
              </a:xfrm>
              <a:prstGeom prst="rect">
                <a:avLst/>
              </a:prstGeom>
              <a:noFill/>
            </p:spPr>
            <p:txBody>
              <a:bodyPr wrap="square" rtlCol="0">
                <a:spAutoFit/>
              </a:bodyPr>
              <a:lstStyle/>
              <a:p>
                <a:pPr algn="ctr"/>
                <a:r>
                  <a:rPr lang="ja-JP" altLang="en-US" dirty="0" smtClean="0"/>
                  <a:t>赤外光の強度：</a:t>
                </a:r>
                <a14:m>
                  <m:oMath xmlns:m="http://schemas.openxmlformats.org/officeDocument/2006/math">
                    <m:r>
                      <a:rPr lang="en-US" altLang="ja-JP" b="0" i="1" smtClean="0">
                        <a:latin typeface="Cambria Math" panose="02040503050406030204" pitchFamily="18" charset="0"/>
                      </a:rPr>
                      <m:t>0.950</m:t>
                    </m:r>
                    <m:r>
                      <a:rPr lang="en-US" altLang="ja-JP" i="1">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12</m:t>
                        </m:r>
                      </m:sup>
                    </m:sSup>
                    <m:r>
                      <a:rPr lang="en-US" altLang="ja-JP" b="0" i="1" smtClean="0">
                        <a:latin typeface="Cambria Math" panose="02040503050406030204" pitchFamily="18" charset="0"/>
                      </a:rPr>
                      <m:t> </m:t>
                    </m:r>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r>
                      <a:rPr lang="ja-JP" altLang="en-US" i="1">
                        <a:latin typeface="Cambria Math" panose="02040503050406030204" pitchFamily="18" charset="0"/>
                      </a:rPr>
                      <m:t>の</m:t>
                    </m:r>
                  </m:oMath>
                </a14:m>
                <a:r>
                  <a:rPr lang="ja-JP" altLang="en-US" dirty="0" smtClean="0"/>
                  <a:t>場合</a:t>
                </a:r>
                <a:r>
                  <a:rPr lang="ja-JP" altLang="en-US" dirty="0"/>
                  <a:t>（測定</a:t>
                </a:r>
                <a:r>
                  <a:rPr lang="en-US" altLang="ja-JP" dirty="0"/>
                  <a:t>1</a:t>
                </a:r>
                <a:r>
                  <a:rPr lang="ja-JP" altLang="en-US" dirty="0"/>
                  <a:t>）</a:t>
                </a:r>
                <a:endParaRPr lang="en-US" altLang="ja-JP"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148617" y="3285102"/>
                <a:ext cx="3117215" cy="646331"/>
              </a:xfrm>
              <a:prstGeom prst="rect">
                <a:avLst/>
              </a:prstGeom>
              <a:blipFill rotWithShape="0">
                <a:blip r:embed="rId14"/>
                <a:stretch>
                  <a:fillRect t="-7547" b="-150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p:cNvSpPr/>
              <p:nvPr/>
            </p:nvSpPr>
            <p:spPr>
              <a:xfrm>
                <a:off x="4046744" y="3251321"/>
                <a:ext cx="3000701" cy="646331"/>
              </a:xfrm>
              <a:prstGeom prst="rect">
                <a:avLst/>
              </a:prstGeom>
            </p:spPr>
            <p:txBody>
              <a:bodyPr wrap="square">
                <a:spAutoFit/>
              </a:bodyPr>
              <a:lstStyle/>
              <a:p>
                <a:pPr algn="ctr"/>
                <a:r>
                  <a:rPr lang="ja-JP" altLang="en-US" dirty="0"/>
                  <a:t>赤外光の強度：</a:t>
                </a:r>
                <a14:m>
                  <m:oMath xmlns:m="http://schemas.openxmlformats.org/officeDocument/2006/math">
                    <m:r>
                      <a:rPr lang="en-US" altLang="ja-JP" i="1" dirty="0">
                        <a:latin typeface="Cambria Math" panose="02040503050406030204" pitchFamily="18" charset="0"/>
                      </a:rPr>
                      <m:t>1.19</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10</m:t>
                        </m:r>
                      </m:e>
                      <m:sup>
                        <m:r>
                          <a:rPr lang="en-US" altLang="ja-JP" i="1">
                            <a:latin typeface="Cambria Math" panose="02040503050406030204" pitchFamily="18" charset="0"/>
                          </a:rPr>
                          <m:t>12</m:t>
                        </m:r>
                      </m:sup>
                    </m:sSup>
                    <m:r>
                      <a:rPr lang="en-US" altLang="ja-JP" i="1">
                        <a:latin typeface="Cambria Math" panose="02040503050406030204" pitchFamily="18" charset="0"/>
                      </a:rPr>
                      <m:t> </m:t>
                    </m:r>
                    <m:r>
                      <a:rPr lang="en-US" altLang="ja-JP" i="1">
                        <a:latin typeface="Cambria Math" panose="02040503050406030204" pitchFamily="18" charset="0"/>
                      </a:rPr>
                      <m:t>𝑊</m:t>
                    </m:r>
                    <m:r>
                      <a:rPr lang="en-US" altLang="ja-JP" i="1">
                        <a:latin typeface="Cambria Math" panose="02040503050406030204" pitchFamily="18" charset="0"/>
                      </a:rPr>
                      <m:t>/</m:t>
                    </m:r>
                    <m:r>
                      <a:rPr lang="en-US" altLang="ja-JP" i="1">
                        <a:latin typeface="Cambria Math" panose="02040503050406030204" pitchFamily="18" charset="0"/>
                      </a:rPr>
                      <m:t>𝑐</m:t>
                    </m:r>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2</m:t>
                        </m:r>
                      </m:sup>
                    </m:sSup>
                    <m:r>
                      <a:rPr lang="ja-JP" altLang="en-US" i="1">
                        <a:latin typeface="Cambria Math" panose="02040503050406030204" pitchFamily="18" charset="0"/>
                      </a:rPr>
                      <m:t>の</m:t>
                    </m:r>
                  </m:oMath>
                </a14:m>
                <a:r>
                  <a:rPr lang="ja-JP" altLang="en-US" dirty="0"/>
                  <a:t>場合（測定</a:t>
                </a:r>
                <a:r>
                  <a:rPr lang="en-US" altLang="ja-JP" dirty="0"/>
                  <a:t>2</a:t>
                </a:r>
                <a:r>
                  <a:rPr lang="ja-JP" altLang="en-US" dirty="0"/>
                  <a:t>）</a:t>
                </a:r>
              </a:p>
            </p:txBody>
          </p:sp>
        </mc:Choice>
        <mc:Fallback xmlns="">
          <p:sp>
            <p:nvSpPr>
              <p:cNvPr id="17" name="正方形/長方形 16"/>
              <p:cNvSpPr>
                <a:spLocks noRot="1" noChangeAspect="1" noMove="1" noResize="1" noEditPoints="1" noAdjustHandles="1" noChangeArrowheads="1" noChangeShapeType="1" noTextEdit="1"/>
              </p:cNvSpPr>
              <p:nvPr/>
            </p:nvSpPr>
            <p:spPr>
              <a:xfrm>
                <a:off x="4046744" y="3251321"/>
                <a:ext cx="3000701" cy="646331"/>
              </a:xfrm>
              <a:prstGeom prst="rect">
                <a:avLst/>
              </a:prstGeom>
              <a:blipFill rotWithShape="0">
                <a:blip r:embed="rId15"/>
                <a:stretch>
                  <a:fillRect t="-6604" r="-610" b="-15094"/>
                </a:stretch>
              </a:blipFill>
            </p:spPr>
            <p:txBody>
              <a:bodyPr/>
              <a:lstStyle/>
              <a:p>
                <a:r>
                  <a:rPr lang="ja-JP" altLang="en-US">
                    <a:noFill/>
                  </a:rPr>
                  <a:t> </a:t>
                </a:r>
              </a:p>
            </p:txBody>
          </p:sp>
        </mc:Fallback>
      </mc:AlternateContent>
      <p:sp>
        <p:nvSpPr>
          <p:cNvPr id="18" name="正方形/長方形 17"/>
          <p:cNvSpPr/>
          <p:nvPr/>
        </p:nvSpPr>
        <p:spPr>
          <a:xfrm>
            <a:off x="239873" y="6488668"/>
            <a:ext cx="5443478" cy="369332"/>
          </a:xfrm>
          <a:prstGeom prst="rect">
            <a:avLst/>
          </a:prstGeom>
        </p:spPr>
        <p:txBody>
          <a:bodyPr wrap="none">
            <a:spAutoFit/>
          </a:bodyPr>
          <a:lstStyle/>
          <a:p>
            <a:r>
              <a:rPr lang="en-US" altLang="ja-JP" dirty="0"/>
              <a:t>[2]D. Villeneuve D, et al., Science, 356(2017) 1150-1153.</a:t>
            </a:r>
          </a:p>
        </p:txBody>
      </p:sp>
    </p:spTree>
    <p:extLst>
      <p:ext uri="{BB962C8B-B14F-4D97-AF65-F5344CB8AC3E}">
        <p14:creationId xmlns:p14="http://schemas.microsoft.com/office/powerpoint/2010/main" val="2877846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81052" y="66061"/>
            <a:ext cx="9184757" cy="537110"/>
          </a:xfrm>
          <a:solidFill>
            <a:schemeClr val="bg1">
              <a:lumMod val="95000"/>
            </a:schemeClr>
          </a:solidFill>
        </p:spPr>
        <p:txBody>
          <a:bodyPr>
            <a:normAutofit/>
          </a:bodyPr>
          <a:lstStyle/>
          <a:p>
            <a:pPr algn="ctr"/>
            <a:r>
              <a:rPr lang="ja-JP" altLang="en-US" sz="3000" u="sng" dirty="0"/>
              <a:t>各次数の高次高調波に対応する光電子の信号強度</a:t>
            </a:r>
            <a:endParaRPr kumimoji="1" lang="ja-JP" altLang="en-US" sz="3000" u="sng" dirty="0"/>
          </a:p>
        </p:txBody>
      </p:sp>
      <p:pic>
        <p:nvPicPr>
          <p:cNvPr id="4" name="コンテンツ プレースホルダー 3"/>
          <p:cNvPicPr>
            <a:picLocks noGrp="1" noChangeAspect="1"/>
          </p:cNvPicPr>
          <p:nvPr>
            <p:ph idx="1"/>
          </p:nvPr>
        </p:nvPicPr>
        <p:blipFill>
          <a:blip r:embed="rId3"/>
          <a:stretch>
            <a:fillRect/>
          </a:stretch>
        </p:blipFill>
        <p:spPr>
          <a:xfrm>
            <a:off x="759975" y="732467"/>
            <a:ext cx="4246123" cy="1789247"/>
          </a:xfrm>
          <a:prstGeom prst="rect">
            <a:avLst/>
          </a:prstGeom>
          <a:solidFill>
            <a:schemeClr val="bg1"/>
          </a:solidFill>
        </p:spPr>
      </p:pic>
      <p:sp>
        <p:nvSpPr>
          <p:cNvPr id="5" name="正方形/長方形 4"/>
          <p:cNvSpPr/>
          <p:nvPr/>
        </p:nvSpPr>
        <p:spPr>
          <a:xfrm>
            <a:off x="1859908" y="732473"/>
            <a:ext cx="252919" cy="1789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539840" y="732467"/>
            <a:ext cx="252919" cy="1789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254564" y="732471"/>
            <a:ext cx="252919" cy="1789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988979" y="732470"/>
            <a:ext cx="252919" cy="1789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59976" y="732467"/>
            <a:ext cx="216338" cy="1789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421005" y="2767645"/>
            <a:ext cx="649537" cy="369332"/>
          </a:xfrm>
          <a:prstGeom prst="rect">
            <a:avLst/>
          </a:prstGeom>
          <a:noFill/>
        </p:spPr>
        <p:txBody>
          <a:bodyPr wrap="none" rtlCol="0">
            <a:spAutoFit/>
          </a:bodyPr>
          <a:lstStyle/>
          <a:p>
            <a:r>
              <a:rPr kumimoji="1" lang="en-US" altLang="ja-JP" dirty="0"/>
              <a:t>11</a:t>
            </a:r>
            <a:r>
              <a:rPr kumimoji="1" lang="ja-JP" altLang="en-US" dirty="0"/>
              <a:t>次</a:t>
            </a:r>
          </a:p>
        </p:txBody>
      </p:sp>
      <p:sp>
        <p:nvSpPr>
          <p:cNvPr id="12" name="テキスト ボックス 11"/>
          <p:cNvSpPr txBox="1"/>
          <p:nvPr/>
        </p:nvSpPr>
        <p:spPr>
          <a:xfrm>
            <a:off x="1740457" y="2821996"/>
            <a:ext cx="649537" cy="369332"/>
          </a:xfrm>
          <a:prstGeom prst="rect">
            <a:avLst/>
          </a:prstGeom>
          <a:noFill/>
        </p:spPr>
        <p:txBody>
          <a:bodyPr wrap="none" rtlCol="0">
            <a:spAutoFit/>
          </a:bodyPr>
          <a:lstStyle/>
          <a:p>
            <a:r>
              <a:rPr kumimoji="1" lang="en-US" altLang="ja-JP" dirty="0"/>
              <a:t>12</a:t>
            </a:r>
            <a:r>
              <a:rPr kumimoji="1" lang="ja-JP" altLang="en-US" dirty="0"/>
              <a:t>次</a:t>
            </a:r>
          </a:p>
        </p:txBody>
      </p:sp>
      <p:sp>
        <p:nvSpPr>
          <p:cNvPr id="13" name="テキスト ボックス 12"/>
          <p:cNvSpPr txBox="1"/>
          <p:nvPr/>
        </p:nvSpPr>
        <p:spPr>
          <a:xfrm>
            <a:off x="1112064" y="2664062"/>
            <a:ext cx="649537" cy="369332"/>
          </a:xfrm>
          <a:prstGeom prst="rect">
            <a:avLst/>
          </a:prstGeom>
          <a:noFill/>
        </p:spPr>
        <p:txBody>
          <a:bodyPr wrap="none" rtlCol="0">
            <a:spAutoFit/>
          </a:bodyPr>
          <a:lstStyle/>
          <a:p>
            <a:r>
              <a:rPr kumimoji="1" lang="en-US" altLang="ja-JP" dirty="0"/>
              <a:t>13</a:t>
            </a:r>
            <a:r>
              <a:rPr kumimoji="1" lang="ja-JP" altLang="en-US" dirty="0"/>
              <a:t>次</a:t>
            </a:r>
          </a:p>
        </p:txBody>
      </p:sp>
      <p:sp>
        <p:nvSpPr>
          <p:cNvPr id="14" name="テキスト ボックス 13"/>
          <p:cNvSpPr txBox="1"/>
          <p:nvPr/>
        </p:nvSpPr>
        <p:spPr>
          <a:xfrm>
            <a:off x="556032" y="2842640"/>
            <a:ext cx="649537" cy="369332"/>
          </a:xfrm>
          <a:prstGeom prst="rect">
            <a:avLst/>
          </a:prstGeom>
          <a:noFill/>
        </p:spPr>
        <p:txBody>
          <a:bodyPr wrap="none" rtlCol="0">
            <a:spAutoFit/>
          </a:bodyPr>
          <a:lstStyle/>
          <a:p>
            <a:r>
              <a:rPr kumimoji="1" lang="en-US" altLang="ja-JP" dirty="0"/>
              <a:t>14</a:t>
            </a:r>
            <a:r>
              <a:rPr kumimoji="1" lang="ja-JP" altLang="en-US" dirty="0"/>
              <a:t>次</a:t>
            </a:r>
          </a:p>
        </p:txBody>
      </p:sp>
      <p:sp>
        <p:nvSpPr>
          <p:cNvPr id="15" name="テキスト ボックス 14"/>
          <p:cNvSpPr txBox="1"/>
          <p:nvPr/>
        </p:nvSpPr>
        <p:spPr>
          <a:xfrm>
            <a:off x="0" y="2659275"/>
            <a:ext cx="649537" cy="369332"/>
          </a:xfrm>
          <a:prstGeom prst="rect">
            <a:avLst/>
          </a:prstGeom>
          <a:noFill/>
        </p:spPr>
        <p:txBody>
          <a:bodyPr wrap="none" rtlCol="0">
            <a:spAutoFit/>
          </a:bodyPr>
          <a:lstStyle/>
          <a:p>
            <a:r>
              <a:rPr kumimoji="1" lang="en-US" altLang="ja-JP" dirty="0"/>
              <a:t>15</a:t>
            </a:r>
            <a:r>
              <a:rPr kumimoji="1" lang="ja-JP" altLang="en-US" dirty="0"/>
              <a:t>次</a:t>
            </a:r>
            <a:endParaRPr kumimoji="1" lang="ja-JP" altLang="en-US" sz="1600" dirty="0"/>
          </a:p>
        </p:txBody>
      </p:sp>
      <p:cxnSp>
        <p:nvCxnSpPr>
          <p:cNvPr id="17" name="直線コネクタ 16"/>
          <p:cNvCxnSpPr>
            <a:endCxn id="10" idx="0"/>
          </p:cNvCxnSpPr>
          <p:nvPr/>
        </p:nvCxnSpPr>
        <p:spPr>
          <a:xfrm>
            <a:off x="1870512" y="2525172"/>
            <a:ext cx="875262" cy="242473"/>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p:cNvCxnSpPr>
            <a:stCxn id="6" idx="2"/>
            <a:endCxn id="12" idx="0"/>
          </p:cNvCxnSpPr>
          <p:nvPr/>
        </p:nvCxnSpPr>
        <p:spPr>
          <a:xfrm>
            <a:off x="1666300" y="2521714"/>
            <a:ext cx="398926" cy="300282"/>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p:cNvCxnSpPr>
            <a:endCxn id="13" idx="0"/>
          </p:cNvCxnSpPr>
          <p:nvPr/>
        </p:nvCxnSpPr>
        <p:spPr>
          <a:xfrm>
            <a:off x="1394343" y="2521711"/>
            <a:ext cx="42490" cy="142351"/>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p:cNvCxnSpPr>
            <a:stCxn id="8" idx="2"/>
            <a:endCxn id="14" idx="0"/>
          </p:cNvCxnSpPr>
          <p:nvPr/>
        </p:nvCxnSpPr>
        <p:spPr>
          <a:xfrm flipH="1">
            <a:off x="880801" y="2521717"/>
            <a:ext cx="234638" cy="320923"/>
          </a:xfrm>
          <a:prstGeom prst="line">
            <a:avLst/>
          </a:prstGeom>
        </p:spPr>
        <p:style>
          <a:lnRef idx="1">
            <a:schemeClr val="dk1"/>
          </a:lnRef>
          <a:fillRef idx="0">
            <a:schemeClr val="dk1"/>
          </a:fillRef>
          <a:effectRef idx="0">
            <a:schemeClr val="dk1"/>
          </a:effectRef>
          <a:fontRef idx="minor">
            <a:schemeClr val="tx1"/>
          </a:fontRef>
        </p:style>
      </p:cxnSp>
      <p:cxnSp>
        <p:nvCxnSpPr>
          <p:cNvPr id="25" name="直線コネクタ 24"/>
          <p:cNvCxnSpPr>
            <a:endCxn id="15" idx="0"/>
          </p:cNvCxnSpPr>
          <p:nvPr/>
        </p:nvCxnSpPr>
        <p:spPr>
          <a:xfrm flipH="1">
            <a:off x="324769" y="2521711"/>
            <a:ext cx="502106" cy="137564"/>
          </a:xfrm>
          <a:prstGeom prst="line">
            <a:avLst/>
          </a:prstGeom>
        </p:spPr>
        <p:style>
          <a:lnRef idx="1">
            <a:schemeClr val="dk1"/>
          </a:lnRef>
          <a:fillRef idx="0">
            <a:schemeClr val="dk1"/>
          </a:fillRef>
          <a:effectRef idx="0">
            <a:schemeClr val="dk1"/>
          </a:effectRef>
          <a:fontRef idx="minor">
            <a:schemeClr val="tx1"/>
          </a:fontRef>
        </p:style>
      </p:cxnSp>
      <p:pic>
        <p:nvPicPr>
          <p:cNvPr id="27" name="図 26"/>
          <p:cNvPicPr>
            <a:picLocks noChangeAspect="1"/>
          </p:cNvPicPr>
          <p:nvPr/>
        </p:nvPicPr>
        <p:blipFill>
          <a:blip r:embed="rId4"/>
          <a:stretch>
            <a:fillRect/>
          </a:stretch>
        </p:blipFill>
        <p:spPr>
          <a:xfrm>
            <a:off x="6835585" y="732467"/>
            <a:ext cx="4246123" cy="1739057"/>
          </a:xfrm>
          <a:prstGeom prst="rect">
            <a:avLst/>
          </a:prstGeom>
        </p:spPr>
      </p:pic>
      <mc:AlternateContent xmlns:mc="http://schemas.openxmlformats.org/markup-compatibility/2006">
        <mc:Choice xmlns:a14="http://schemas.microsoft.com/office/drawing/2010/main" Requires="a14">
          <p:sp>
            <p:nvSpPr>
              <p:cNvPr id="62" name="テキスト ボックス 61"/>
              <p:cNvSpPr txBox="1"/>
              <p:nvPr/>
            </p:nvSpPr>
            <p:spPr>
              <a:xfrm>
                <a:off x="428216" y="5949608"/>
                <a:ext cx="5284652" cy="369332"/>
              </a:xfrm>
              <a:prstGeom prst="rect">
                <a:avLst/>
              </a:prstGeom>
              <a:noFill/>
            </p:spPr>
            <p:txBody>
              <a:bodyPr wrap="none" rtlCol="0">
                <a:spAutoFit/>
              </a:bodyPr>
              <a:lstStyle/>
              <a:p>
                <a:r>
                  <a:rPr lang="ja-JP" altLang="en-US" dirty="0" smtClean="0"/>
                  <a:t>赤外光の強度：</a:t>
                </a:r>
                <a14:m>
                  <m:oMath xmlns:m="http://schemas.openxmlformats.org/officeDocument/2006/math">
                    <m:r>
                      <a:rPr lang="en-US" altLang="ja-JP" b="0" i="1" smtClean="0">
                        <a:latin typeface="Cambria Math" panose="02040503050406030204" pitchFamily="18" charset="0"/>
                      </a:rPr>
                      <m:t>0.950</m:t>
                    </m:r>
                    <m:r>
                      <a:rPr lang="en-US" altLang="ja-JP" i="1">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12</m:t>
                        </m:r>
                      </m:sup>
                    </m:sSup>
                    <m:r>
                      <a:rPr lang="en-US" altLang="ja-JP" b="0" i="1" smtClean="0">
                        <a:latin typeface="Cambria Math" panose="02040503050406030204" pitchFamily="18" charset="0"/>
                      </a:rPr>
                      <m:t> </m:t>
                    </m:r>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r>
                      <a:rPr lang="ja-JP" altLang="en-US" i="1">
                        <a:latin typeface="Cambria Math" panose="02040503050406030204" pitchFamily="18" charset="0"/>
                      </a:rPr>
                      <m:t>の</m:t>
                    </m:r>
                  </m:oMath>
                </a14:m>
                <a:r>
                  <a:rPr lang="ja-JP" altLang="en-US" dirty="0" smtClean="0"/>
                  <a:t>場合</a:t>
                </a:r>
                <a:r>
                  <a:rPr lang="ja-JP" altLang="en-US" dirty="0"/>
                  <a:t>（測定</a:t>
                </a:r>
                <a:r>
                  <a:rPr lang="en-US" altLang="ja-JP" dirty="0"/>
                  <a:t>1</a:t>
                </a:r>
                <a:r>
                  <a:rPr lang="ja-JP" altLang="en-US" dirty="0"/>
                  <a:t>）</a:t>
                </a:r>
                <a:endParaRPr lang="en-US" altLang="ja-JP" dirty="0"/>
              </a:p>
            </p:txBody>
          </p:sp>
        </mc:Choice>
        <mc:Fallback>
          <p:sp>
            <p:nvSpPr>
              <p:cNvPr id="62" name="テキスト ボックス 61"/>
              <p:cNvSpPr txBox="1">
                <a:spLocks noRot="1" noChangeAspect="1" noMove="1" noResize="1" noEditPoints="1" noAdjustHandles="1" noChangeArrowheads="1" noChangeShapeType="1" noTextEdit="1"/>
              </p:cNvSpPr>
              <p:nvPr/>
            </p:nvSpPr>
            <p:spPr>
              <a:xfrm>
                <a:off x="428216" y="5949608"/>
                <a:ext cx="5284652" cy="369332"/>
              </a:xfrm>
              <a:prstGeom prst="rect">
                <a:avLst/>
              </a:prstGeom>
              <a:blipFill rotWithShape="0">
                <a:blip r:embed="rId5"/>
                <a:stretch>
                  <a:fillRect l="-923" t="-14754" r="-346" b="-2623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4" name="テキスト ボックス 63"/>
              <p:cNvSpPr txBox="1"/>
              <p:nvPr/>
            </p:nvSpPr>
            <p:spPr>
              <a:xfrm>
                <a:off x="6772047" y="5949608"/>
                <a:ext cx="5156412" cy="369332"/>
              </a:xfrm>
              <a:prstGeom prst="rect">
                <a:avLst/>
              </a:prstGeom>
              <a:noFill/>
            </p:spPr>
            <p:txBody>
              <a:bodyPr wrap="none" rtlCol="0">
                <a:spAutoFit/>
              </a:bodyPr>
              <a:lstStyle/>
              <a:p>
                <a:r>
                  <a:rPr lang="ja-JP" altLang="en-US" dirty="0" smtClean="0"/>
                  <a:t>赤外光の強度：</a:t>
                </a:r>
                <a14:m>
                  <m:oMath xmlns:m="http://schemas.openxmlformats.org/officeDocument/2006/math">
                    <m:r>
                      <a:rPr lang="en-US" altLang="ja-JP" i="1" dirty="0" smtClean="0">
                        <a:latin typeface="Cambria Math" panose="02040503050406030204" pitchFamily="18" charset="0"/>
                      </a:rPr>
                      <m:t>1</m:t>
                    </m:r>
                    <m:r>
                      <a:rPr lang="en-US" altLang="ja-JP" b="0" i="1" dirty="0" smtClean="0">
                        <a:latin typeface="Cambria Math" panose="02040503050406030204" pitchFamily="18" charset="0"/>
                      </a:rPr>
                      <m:t>.19</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10</m:t>
                        </m:r>
                      </m:e>
                      <m:sup>
                        <m:r>
                          <a:rPr lang="en-US" altLang="ja-JP" i="1">
                            <a:latin typeface="Cambria Math" panose="02040503050406030204" pitchFamily="18" charset="0"/>
                          </a:rPr>
                          <m:t>12</m:t>
                        </m:r>
                      </m:sup>
                    </m:sSup>
                    <m:r>
                      <a:rPr lang="en-US" altLang="ja-JP" i="1">
                        <a:latin typeface="Cambria Math" panose="02040503050406030204" pitchFamily="18" charset="0"/>
                      </a:rPr>
                      <m:t> </m:t>
                    </m:r>
                    <m:r>
                      <a:rPr lang="en-US" altLang="ja-JP" i="1">
                        <a:latin typeface="Cambria Math" panose="02040503050406030204" pitchFamily="18" charset="0"/>
                      </a:rPr>
                      <m:t>𝑊</m:t>
                    </m:r>
                    <m:r>
                      <a:rPr lang="en-US" altLang="ja-JP" i="1">
                        <a:latin typeface="Cambria Math" panose="02040503050406030204" pitchFamily="18" charset="0"/>
                      </a:rPr>
                      <m:t>/</m:t>
                    </m:r>
                    <m:r>
                      <a:rPr lang="en-US" altLang="ja-JP" i="1">
                        <a:latin typeface="Cambria Math" panose="02040503050406030204" pitchFamily="18" charset="0"/>
                      </a:rPr>
                      <m:t>𝑐</m:t>
                    </m:r>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2</m:t>
                        </m:r>
                      </m:sup>
                    </m:sSup>
                    <m:r>
                      <a:rPr lang="ja-JP" altLang="en-US" i="1" smtClean="0">
                        <a:latin typeface="Cambria Math" panose="02040503050406030204" pitchFamily="18" charset="0"/>
                      </a:rPr>
                      <m:t>の</m:t>
                    </m:r>
                  </m:oMath>
                </a14:m>
                <a:r>
                  <a:rPr lang="ja-JP" altLang="en-US" dirty="0" smtClean="0"/>
                  <a:t>場合</a:t>
                </a:r>
                <a:r>
                  <a:rPr lang="ja-JP" altLang="en-US" dirty="0"/>
                  <a:t>（測定</a:t>
                </a:r>
                <a:r>
                  <a:rPr lang="en-US" altLang="ja-JP" dirty="0"/>
                  <a:t>2</a:t>
                </a:r>
                <a:r>
                  <a:rPr lang="ja-JP" altLang="en-US" dirty="0"/>
                  <a:t>）</a:t>
                </a:r>
                <a:endParaRPr kumimoji="1" lang="ja-JP" altLang="en-US" dirty="0"/>
              </a:p>
            </p:txBody>
          </p:sp>
        </mc:Choice>
        <mc:Fallback>
          <p:sp>
            <p:nvSpPr>
              <p:cNvPr id="64" name="テキスト ボックス 63"/>
              <p:cNvSpPr txBox="1">
                <a:spLocks noRot="1" noChangeAspect="1" noMove="1" noResize="1" noEditPoints="1" noAdjustHandles="1" noChangeArrowheads="1" noChangeShapeType="1" noTextEdit="1"/>
              </p:cNvSpPr>
              <p:nvPr/>
            </p:nvSpPr>
            <p:spPr>
              <a:xfrm>
                <a:off x="6772047" y="5949608"/>
                <a:ext cx="5156412" cy="369332"/>
              </a:xfrm>
              <a:prstGeom prst="rect">
                <a:avLst/>
              </a:prstGeom>
              <a:blipFill rotWithShape="0">
                <a:blip r:embed="rId6"/>
                <a:stretch>
                  <a:fillRect l="-1064" t="-14754" r="-236" b="-26230"/>
                </a:stretch>
              </a:blipFill>
            </p:spPr>
            <p:txBody>
              <a:bodyPr/>
              <a:lstStyle/>
              <a:p>
                <a:r>
                  <a:rPr lang="ja-JP" altLang="en-US">
                    <a:noFill/>
                  </a:rPr>
                  <a:t> </a:t>
                </a:r>
              </a:p>
            </p:txBody>
          </p:sp>
        </mc:Fallback>
      </mc:AlternateContent>
      <p:cxnSp>
        <p:nvCxnSpPr>
          <p:cNvPr id="11" name="直線矢印コネクタ 10"/>
          <p:cNvCxnSpPr/>
          <p:nvPr/>
        </p:nvCxnSpPr>
        <p:spPr>
          <a:xfrm flipV="1">
            <a:off x="759975" y="640813"/>
            <a:ext cx="4246123" cy="17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p:cNvCxnSpPr/>
          <p:nvPr/>
        </p:nvCxnSpPr>
        <p:spPr>
          <a:xfrm flipV="1">
            <a:off x="649537" y="732467"/>
            <a:ext cx="0" cy="1789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5081518" y="392815"/>
                <a:ext cx="282471" cy="2654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5081518" y="392815"/>
                <a:ext cx="282471" cy="265416"/>
              </a:xfrm>
              <a:prstGeom prst="rect">
                <a:avLst/>
              </a:prstGeom>
              <a:blipFill rotWithShape="0">
                <a:blip r:embed="rId15"/>
                <a:stretch>
                  <a:fillRect b="-20455"/>
                </a:stretch>
              </a:blipFill>
            </p:spPr>
            <p:txBody>
              <a:bodyPr/>
              <a:lstStyle/>
              <a:p>
                <a:r>
                  <a:rPr lang="ja-JP" altLang="en-US">
                    <a:noFill/>
                  </a:rPr>
                  <a:t> </a:t>
                </a:r>
              </a:p>
            </p:txBody>
          </p:sp>
        </mc:Fallback>
      </mc:AlternateContent>
      <p:sp>
        <p:nvSpPr>
          <p:cNvPr id="67" name="テキスト ボックス 66"/>
          <p:cNvSpPr txBox="1"/>
          <p:nvPr/>
        </p:nvSpPr>
        <p:spPr>
          <a:xfrm rot="16200000">
            <a:off x="-206643" y="1367106"/>
            <a:ext cx="1175515" cy="369332"/>
          </a:xfrm>
          <a:prstGeom prst="rect">
            <a:avLst/>
          </a:prstGeom>
          <a:noFill/>
        </p:spPr>
        <p:txBody>
          <a:bodyPr wrap="none" rtlCol="0">
            <a:spAutoFit/>
          </a:bodyPr>
          <a:lstStyle/>
          <a:p>
            <a:r>
              <a:rPr lang="ja-JP" altLang="en-US" dirty="0" smtClean="0"/>
              <a:t>時間差</a:t>
            </a:r>
            <a:r>
              <a:rPr lang="en-US" altLang="ja-JP" dirty="0"/>
              <a:t>[</a:t>
            </a:r>
            <a:r>
              <a:rPr lang="en-US" altLang="ja-JP" dirty="0" smtClean="0"/>
              <a:t>fs</a:t>
            </a:r>
            <a:r>
              <a:rPr lang="en-US" altLang="ja-JP" dirty="0" smtClean="0"/>
              <a:t>]</a:t>
            </a:r>
            <a:endParaRPr kumimoji="1" lang="ja-JP" altLang="en-US" dirty="0"/>
          </a:p>
        </p:txBody>
      </p:sp>
      <p:cxnSp>
        <p:nvCxnSpPr>
          <p:cNvPr id="68" name="直線矢印コネクタ 67"/>
          <p:cNvCxnSpPr/>
          <p:nvPr/>
        </p:nvCxnSpPr>
        <p:spPr>
          <a:xfrm flipV="1">
            <a:off x="6826422" y="608888"/>
            <a:ext cx="4246123" cy="17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直線矢印コネクタ 77"/>
          <p:cNvCxnSpPr/>
          <p:nvPr/>
        </p:nvCxnSpPr>
        <p:spPr>
          <a:xfrm flipV="1">
            <a:off x="6715984" y="700542"/>
            <a:ext cx="0" cy="1789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9" name="テキスト ボックス 78"/>
              <p:cNvSpPr txBox="1"/>
              <p:nvPr/>
            </p:nvSpPr>
            <p:spPr>
              <a:xfrm>
                <a:off x="11147965" y="360890"/>
                <a:ext cx="282471" cy="2654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79" name="テキスト ボックス 78"/>
              <p:cNvSpPr txBox="1">
                <a:spLocks noRot="1" noChangeAspect="1" noMove="1" noResize="1" noEditPoints="1" noAdjustHandles="1" noChangeArrowheads="1" noChangeShapeType="1" noTextEdit="1"/>
              </p:cNvSpPr>
              <p:nvPr/>
            </p:nvSpPr>
            <p:spPr>
              <a:xfrm>
                <a:off x="11147965" y="360890"/>
                <a:ext cx="282471" cy="265416"/>
              </a:xfrm>
              <a:prstGeom prst="rect">
                <a:avLst/>
              </a:prstGeom>
              <a:blipFill rotWithShape="0">
                <a:blip r:embed="rId16"/>
                <a:stretch>
                  <a:fillRect b="-20455"/>
                </a:stretch>
              </a:blipFill>
            </p:spPr>
            <p:txBody>
              <a:bodyPr/>
              <a:lstStyle/>
              <a:p>
                <a:r>
                  <a:rPr lang="ja-JP" altLang="en-US">
                    <a:noFill/>
                  </a:rPr>
                  <a:t> </a:t>
                </a:r>
              </a:p>
            </p:txBody>
          </p:sp>
        </mc:Fallback>
      </mc:AlternateContent>
      <p:sp>
        <p:nvSpPr>
          <p:cNvPr id="26" name="テキスト ボックス 25"/>
          <p:cNvSpPr txBox="1"/>
          <p:nvPr/>
        </p:nvSpPr>
        <p:spPr>
          <a:xfrm>
            <a:off x="4050" y="6255926"/>
            <a:ext cx="12187950" cy="646331"/>
          </a:xfrm>
          <a:prstGeom prst="rect">
            <a:avLst/>
          </a:prstGeom>
          <a:solidFill>
            <a:schemeClr val="accent1">
              <a:lumMod val="20000"/>
              <a:lumOff val="80000"/>
            </a:schemeClr>
          </a:solidFill>
        </p:spPr>
        <p:txBody>
          <a:bodyPr wrap="square" rtlCol="0">
            <a:spAutoFit/>
          </a:bodyPr>
          <a:lstStyle/>
          <a:p>
            <a:r>
              <a:rPr kumimoji="1" lang="ja-JP" altLang="en-US" dirty="0" smtClean="0"/>
              <a:t>・「データ番号と</a:t>
            </a:r>
            <a:r>
              <a:rPr kumimoji="1" lang="en-US" altLang="ja-JP" dirty="0" smtClean="0"/>
              <a:t>x</a:t>
            </a:r>
            <a:r>
              <a:rPr kumimoji="1" lang="ja-JP" altLang="en-US" dirty="0" smtClean="0"/>
              <a:t>座標ごとの信号強度の関係」から</a:t>
            </a:r>
            <a:r>
              <a:rPr kumimoji="1" lang="ja-JP" altLang="en-US" dirty="0" smtClean="0"/>
              <a:t>「高次高調波と赤外光との時間差と</a:t>
            </a:r>
            <a:r>
              <a:rPr kumimoji="1" lang="ja-JP" altLang="en-US" dirty="0" smtClean="0"/>
              <a:t>各次数に対応</a:t>
            </a:r>
            <a:r>
              <a:rPr kumimoji="1" lang="ja-JP" altLang="en-US" dirty="0" err="1" smtClean="0"/>
              <a:t>するの</a:t>
            </a:r>
            <a:r>
              <a:rPr kumimoji="1" lang="ja-JP" altLang="en-US" dirty="0" smtClean="0"/>
              <a:t>信号強度の関係」を作成した</a:t>
            </a:r>
            <a:r>
              <a:rPr kumimoji="1" lang="en-US" altLang="ja-JP" dirty="0" smtClean="0"/>
              <a:t>.</a:t>
            </a:r>
            <a:r>
              <a:rPr kumimoji="1" lang="ja-JP" altLang="en-US" dirty="0" smtClean="0"/>
              <a:t>　</a:t>
            </a:r>
            <a:endParaRPr kumimoji="1" lang="ja-JP" altLang="en-US" dirty="0"/>
          </a:p>
        </p:txBody>
      </p:sp>
      <p:sp>
        <p:nvSpPr>
          <p:cNvPr id="3" name="正方形/長方形 2"/>
          <p:cNvSpPr/>
          <p:nvPr/>
        </p:nvSpPr>
        <p:spPr>
          <a:xfrm>
            <a:off x="4235492" y="2521711"/>
            <a:ext cx="763351" cy="369332"/>
          </a:xfrm>
          <a:prstGeom prst="rect">
            <a:avLst/>
          </a:prstGeom>
          <a:solidFill>
            <a:schemeClr val="bg1"/>
          </a:solidFill>
          <a:ln>
            <a:solidFill>
              <a:schemeClr val="tx1"/>
            </a:solidFill>
          </a:ln>
        </p:spPr>
        <p:txBody>
          <a:bodyPr wrap="none">
            <a:spAutoFit/>
          </a:bodyPr>
          <a:lstStyle/>
          <a:p>
            <a:r>
              <a:rPr lang="ja-JP" altLang="en-US" dirty="0"/>
              <a:t>測定</a:t>
            </a:r>
            <a:r>
              <a:rPr lang="en-US" altLang="ja-JP" dirty="0"/>
              <a:t>1</a:t>
            </a:r>
            <a:endParaRPr lang="ja-JP" altLang="en-US" dirty="0"/>
          </a:p>
        </p:txBody>
      </p:sp>
      <p:sp>
        <p:nvSpPr>
          <p:cNvPr id="60" name="正方形/長方形 59"/>
          <p:cNvSpPr/>
          <p:nvPr/>
        </p:nvSpPr>
        <p:spPr>
          <a:xfrm>
            <a:off x="10308378" y="2467817"/>
            <a:ext cx="763351" cy="369332"/>
          </a:xfrm>
          <a:prstGeom prst="rect">
            <a:avLst/>
          </a:prstGeom>
          <a:solidFill>
            <a:schemeClr val="bg1"/>
          </a:solidFill>
          <a:ln>
            <a:solidFill>
              <a:schemeClr val="tx1"/>
            </a:solidFill>
          </a:ln>
        </p:spPr>
        <p:txBody>
          <a:bodyPr wrap="none">
            <a:spAutoFit/>
          </a:bodyPr>
          <a:lstStyle/>
          <a:p>
            <a:r>
              <a:rPr lang="ja-JP" altLang="en-US" dirty="0" smtClean="0"/>
              <a:t>測定</a:t>
            </a:r>
            <a:r>
              <a:rPr lang="en-US" altLang="ja-JP" dirty="0" smtClean="0"/>
              <a:t>2</a:t>
            </a:r>
            <a:endParaRPr lang="ja-JP" altLang="en-US" dirty="0"/>
          </a:p>
        </p:txBody>
      </p:sp>
      <p:sp>
        <p:nvSpPr>
          <p:cNvPr id="61" name="テキスト ボックス 60"/>
          <p:cNvSpPr txBox="1"/>
          <p:nvPr/>
        </p:nvSpPr>
        <p:spPr>
          <a:xfrm rot="16200000">
            <a:off x="5840344" y="1340989"/>
            <a:ext cx="1175515" cy="369332"/>
          </a:xfrm>
          <a:prstGeom prst="rect">
            <a:avLst/>
          </a:prstGeom>
          <a:noFill/>
        </p:spPr>
        <p:txBody>
          <a:bodyPr wrap="none" rtlCol="0">
            <a:spAutoFit/>
          </a:bodyPr>
          <a:lstStyle/>
          <a:p>
            <a:r>
              <a:rPr lang="ja-JP" altLang="en-US" dirty="0" smtClean="0"/>
              <a:t>時間差</a:t>
            </a:r>
            <a:r>
              <a:rPr lang="en-US" altLang="ja-JP" dirty="0" smtClean="0"/>
              <a:t>[</a:t>
            </a:r>
            <a:r>
              <a:rPr lang="en-US" altLang="ja-JP" dirty="0" smtClean="0"/>
              <a:t>fs</a:t>
            </a:r>
            <a:r>
              <a:rPr lang="en-US" altLang="ja-JP" dirty="0" smtClean="0"/>
              <a:t>]</a:t>
            </a:r>
            <a:endParaRPr kumimoji="1" lang="ja-JP" altLang="en-US" dirty="0"/>
          </a:p>
        </p:txBody>
      </p:sp>
      <p:grpSp>
        <p:nvGrpSpPr>
          <p:cNvPr id="38" name="グループ化 37"/>
          <p:cNvGrpSpPr/>
          <p:nvPr/>
        </p:nvGrpSpPr>
        <p:grpSpPr>
          <a:xfrm>
            <a:off x="0" y="3214014"/>
            <a:ext cx="5984342" cy="2692238"/>
            <a:chOff x="147175" y="3194004"/>
            <a:chExt cx="6096851" cy="2800960"/>
          </a:xfrm>
        </p:grpSpPr>
        <p:grpSp>
          <p:nvGrpSpPr>
            <p:cNvPr id="28" name="グループ化 27"/>
            <p:cNvGrpSpPr/>
            <p:nvPr/>
          </p:nvGrpSpPr>
          <p:grpSpPr>
            <a:xfrm>
              <a:off x="147175" y="3194004"/>
              <a:ext cx="3048860" cy="1402903"/>
              <a:chOff x="5104" y="3150656"/>
              <a:chExt cx="3048860" cy="1402903"/>
            </a:xfrm>
          </p:grpSpPr>
          <p:pic>
            <p:nvPicPr>
              <p:cNvPr id="16" name="図 15"/>
              <p:cNvPicPr>
                <a:picLocks noChangeAspect="1"/>
              </p:cNvPicPr>
              <p:nvPr/>
            </p:nvPicPr>
            <p:blipFill>
              <a:blip r:embed="rId17"/>
              <a:stretch>
                <a:fillRect/>
              </a:stretch>
            </p:blipFill>
            <p:spPr>
              <a:xfrm>
                <a:off x="5104" y="3150656"/>
                <a:ext cx="3048860" cy="1402903"/>
              </a:xfrm>
              <a:prstGeom prst="rect">
                <a:avLst/>
              </a:prstGeom>
            </p:spPr>
          </p:pic>
          <p:sp>
            <p:nvSpPr>
              <p:cNvPr id="66" name="テキスト ボックス 65"/>
              <p:cNvSpPr txBox="1"/>
              <p:nvPr/>
            </p:nvSpPr>
            <p:spPr>
              <a:xfrm>
                <a:off x="2485672" y="3160415"/>
                <a:ext cx="553362" cy="307777"/>
              </a:xfrm>
              <a:prstGeom prst="rect">
                <a:avLst/>
              </a:prstGeom>
              <a:noFill/>
              <a:ln>
                <a:solidFill>
                  <a:schemeClr val="tx1"/>
                </a:solidFill>
              </a:ln>
            </p:spPr>
            <p:txBody>
              <a:bodyPr wrap="none" rtlCol="0">
                <a:spAutoFit/>
              </a:bodyPr>
              <a:lstStyle/>
              <a:p>
                <a:r>
                  <a:rPr kumimoji="1" lang="en-US" altLang="ja-JP" sz="1400" dirty="0"/>
                  <a:t>11</a:t>
                </a:r>
                <a:r>
                  <a:rPr kumimoji="1" lang="ja-JP" altLang="en-US" sz="1400" dirty="0"/>
                  <a:t>次</a:t>
                </a:r>
              </a:p>
            </p:txBody>
          </p:sp>
        </p:grpSp>
        <p:grpSp>
          <p:nvGrpSpPr>
            <p:cNvPr id="31" name="グループ化 30"/>
            <p:cNvGrpSpPr/>
            <p:nvPr/>
          </p:nvGrpSpPr>
          <p:grpSpPr>
            <a:xfrm>
              <a:off x="147175" y="4588751"/>
              <a:ext cx="3048860" cy="1406213"/>
              <a:chOff x="134948" y="4615973"/>
              <a:chExt cx="3061087" cy="1406213"/>
            </a:xfrm>
          </p:grpSpPr>
          <p:pic>
            <p:nvPicPr>
              <p:cNvPr id="30" name="図 29"/>
              <p:cNvPicPr>
                <a:picLocks noChangeAspect="1"/>
              </p:cNvPicPr>
              <p:nvPr/>
            </p:nvPicPr>
            <p:blipFill>
              <a:blip r:embed="rId18"/>
              <a:stretch>
                <a:fillRect/>
              </a:stretch>
            </p:blipFill>
            <p:spPr>
              <a:xfrm>
                <a:off x="134948" y="4615973"/>
                <a:ext cx="3061087" cy="1406213"/>
              </a:xfrm>
              <a:prstGeom prst="rect">
                <a:avLst/>
              </a:prstGeom>
            </p:spPr>
          </p:pic>
          <p:sp>
            <p:nvSpPr>
              <p:cNvPr id="69" name="テキスト ボックス 68"/>
              <p:cNvSpPr txBox="1"/>
              <p:nvPr/>
            </p:nvSpPr>
            <p:spPr>
              <a:xfrm>
                <a:off x="2627742" y="4622463"/>
                <a:ext cx="568292" cy="307777"/>
              </a:xfrm>
              <a:prstGeom prst="rect">
                <a:avLst/>
              </a:prstGeom>
              <a:noFill/>
              <a:ln>
                <a:solidFill>
                  <a:schemeClr val="tx1"/>
                </a:solidFill>
              </a:ln>
            </p:spPr>
            <p:txBody>
              <a:bodyPr wrap="square" rtlCol="0">
                <a:spAutoFit/>
              </a:bodyPr>
              <a:lstStyle/>
              <a:p>
                <a:r>
                  <a:rPr kumimoji="1" lang="en-US" altLang="ja-JP" sz="1400" dirty="0"/>
                  <a:t>12</a:t>
                </a:r>
                <a:r>
                  <a:rPr kumimoji="1" lang="ja-JP" altLang="en-US" sz="1400" dirty="0"/>
                  <a:t>次</a:t>
                </a:r>
              </a:p>
            </p:txBody>
          </p:sp>
        </p:grpSp>
        <p:grpSp>
          <p:nvGrpSpPr>
            <p:cNvPr id="34" name="グループ化 33"/>
            <p:cNvGrpSpPr/>
            <p:nvPr/>
          </p:nvGrpSpPr>
          <p:grpSpPr>
            <a:xfrm>
              <a:off x="3186368" y="3199534"/>
              <a:ext cx="3052803" cy="1399791"/>
              <a:chOff x="3196035" y="3194352"/>
              <a:chExt cx="3036865" cy="1395086"/>
            </a:xfrm>
          </p:grpSpPr>
          <p:pic>
            <p:nvPicPr>
              <p:cNvPr id="33" name="図 32"/>
              <p:cNvPicPr>
                <a:picLocks noChangeAspect="1"/>
              </p:cNvPicPr>
              <p:nvPr/>
            </p:nvPicPr>
            <p:blipFill>
              <a:blip r:embed="rId19"/>
              <a:stretch>
                <a:fillRect/>
              </a:stretch>
            </p:blipFill>
            <p:spPr>
              <a:xfrm>
                <a:off x="3196035" y="3194352"/>
                <a:ext cx="3036865" cy="1395086"/>
              </a:xfrm>
              <a:prstGeom prst="rect">
                <a:avLst/>
              </a:prstGeom>
            </p:spPr>
          </p:pic>
          <p:sp>
            <p:nvSpPr>
              <p:cNvPr id="70" name="テキスト ボックス 69"/>
              <p:cNvSpPr txBox="1"/>
              <p:nvPr/>
            </p:nvSpPr>
            <p:spPr>
              <a:xfrm>
                <a:off x="5682176" y="3203763"/>
                <a:ext cx="546945" cy="307777"/>
              </a:xfrm>
              <a:prstGeom prst="rect">
                <a:avLst/>
              </a:prstGeom>
              <a:noFill/>
              <a:ln>
                <a:solidFill>
                  <a:schemeClr val="tx1"/>
                </a:solidFill>
              </a:ln>
            </p:spPr>
            <p:txBody>
              <a:bodyPr wrap="none" rtlCol="0">
                <a:spAutoFit/>
              </a:bodyPr>
              <a:lstStyle/>
              <a:p>
                <a:r>
                  <a:rPr kumimoji="1" lang="en-US" altLang="ja-JP" sz="1400" dirty="0"/>
                  <a:t>13</a:t>
                </a:r>
                <a:r>
                  <a:rPr kumimoji="1" lang="ja-JP" altLang="en-US" sz="1400" dirty="0"/>
                  <a:t>次</a:t>
                </a:r>
              </a:p>
            </p:txBody>
          </p:sp>
        </p:grpSp>
        <p:grpSp>
          <p:nvGrpSpPr>
            <p:cNvPr id="37" name="グループ化 36"/>
            <p:cNvGrpSpPr/>
            <p:nvPr/>
          </p:nvGrpSpPr>
          <p:grpSpPr>
            <a:xfrm>
              <a:off x="3196034" y="4592823"/>
              <a:ext cx="3047992" cy="1398239"/>
              <a:chOff x="3191180" y="4602710"/>
              <a:chExt cx="3047992" cy="1398239"/>
            </a:xfrm>
          </p:grpSpPr>
          <p:pic>
            <p:nvPicPr>
              <p:cNvPr id="36" name="図 35"/>
              <p:cNvPicPr>
                <a:picLocks noChangeAspect="1"/>
              </p:cNvPicPr>
              <p:nvPr/>
            </p:nvPicPr>
            <p:blipFill>
              <a:blip r:embed="rId20"/>
              <a:stretch>
                <a:fillRect/>
              </a:stretch>
            </p:blipFill>
            <p:spPr>
              <a:xfrm>
                <a:off x="3191180" y="4602710"/>
                <a:ext cx="3047992" cy="1398239"/>
              </a:xfrm>
              <a:prstGeom prst="rect">
                <a:avLst/>
              </a:prstGeom>
            </p:spPr>
          </p:pic>
          <p:sp>
            <p:nvSpPr>
              <p:cNvPr id="71" name="テキスト ボックス 70"/>
              <p:cNvSpPr txBox="1"/>
              <p:nvPr/>
            </p:nvSpPr>
            <p:spPr>
              <a:xfrm>
                <a:off x="5692227" y="4602710"/>
                <a:ext cx="546945" cy="307777"/>
              </a:xfrm>
              <a:prstGeom prst="rect">
                <a:avLst/>
              </a:prstGeom>
              <a:noFill/>
              <a:ln>
                <a:solidFill>
                  <a:schemeClr val="tx1"/>
                </a:solidFill>
              </a:ln>
            </p:spPr>
            <p:txBody>
              <a:bodyPr wrap="none" rtlCol="0">
                <a:spAutoFit/>
              </a:bodyPr>
              <a:lstStyle/>
              <a:p>
                <a:r>
                  <a:rPr kumimoji="1" lang="en-US" altLang="ja-JP" sz="1400" dirty="0"/>
                  <a:t>14</a:t>
                </a:r>
                <a:r>
                  <a:rPr kumimoji="1" lang="ja-JP" altLang="en-US" sz="1400" dirty="0"/>
                  <a:t>次</a:t>
                </a:r>
              </a:p>
            </p:txBody>
          </p:sp>
        </p:grpSp>
      </p:grpSp>
      <p:grpSp>
        <p:nvGrpSpPr>
          <p:cNvPr id="47" name="グループ化 46"/>
          <p:cNvGrpSpPr/>
          <p:nvPr/>
        </p:nvGrpSpPr>
        <p:grpSpPr>
          <a:xfrm>
            <a:off x="5989065" y="3211972"/>
            <a:ext cx="6202935" cy="2690529"/>
            <a:chOff x="6063139" y="3142470"/>
            <a:chExt cx="6094901" cy="2804718"/>
          </a:xfrm>
        </p:grpSpPr>
        <p:grpSp>
          <p:nvGrpSpPr>
            <p:cNvPr id="39" name="グループ化 38"/>
            <p:cNvGrpSpPr/>
            <p:nvPr/>
          </p:nvGrpSpPr>
          <p:grpSpPr>
            <a:xfrm>
              <a:off x="6063139" y="3147073"/>
              <a:ext cx="3059632" cy="1403579"/>
              <a:chOff x="6117748" y="3203623"/>
              <a:chExt cx="3059632" cy="1403579"/>
            </a:xfrm>
          </p:grpSpPr>
          <p:pic>
            <p:nvPicPr>
              <p:cNvPr id="32" name="図 31"/>
              <p:cNvPicPr>
                <a:picLocks noChangeAspect="1"/>
              </p:cNvPicPr>
              <p:nvPr/>
            </p:nvPicPr>
            <p:blipFill>
              <a:blip r:embed="rId21"/>
              <a:stretch>
                <a:fillRect/>
              </a:stretch>
            </p:blipFill>
            <p:spPr>
              <a:xfrm>
                <a:off x="6117748" y="3203623"/>
                <a:ext cx="3059632" cy="1403579"/>
              </a:xfrm>
              <a:prstGeom prst="rect">
                <a:avLst/>
              </a:prstGeom>
            </p:spPr>
          </p:pic>
          <p:sp>
            <p:nvSpPr>
              <p:cNvPr id="84" name="テキスト ボックス 83"/>
              <p:cNvSpPr txBox="1"/>
              <p:nvPr/>
            </p:nvSpPr>
            <p:spPr>
              <a:xfrm>
                <a:off x="8624018" y="3211972"/>
                <a:ext cx="553362" cy="307777"/>
              </a:xfrm>
              <a:prstGeom prst="rect">
                <a:avLst/>
              </a:prstGeom>
              <a:noFill/>
              <a:ln>
                <a:solidFill>
                  <a:schemeClr val="tx1"/>
                </a:solidFill>
              </a:ln>
            </p:spPr>
            <p:txBody>
              <a:bodyPr wrap="none" rtlCol="0">
                <a:spAutoFit/>
              </a:bodyPr>
              <a:lstStyle/>
              <a:p>
                <a:r>
                  <a:rPr kumimoji="1" lang="en-US" altLang="ja-JP" sz="1400" dirty="0"/>
                  <a:t>11</a:t>
                </a:r>
                <a:r>
                  <a:rPr kumimoji="1" lang="ja-JP" altLang="en-US" sz="1400" dirty="0"/>
                  <a:t>次</a:t>
                </a:r>
              </a:p>
            </p:txBody>
          </p:sp>
        </p:grpSp>
        <p:grpSp>
          <p:nvGrpSpPr>
            <p:cNvPr id="40" name="グループ化 39"/>
            <p:cNvGrpSpPr/>
            <p:nvPr/>
          </p:nvGrpSpPr>
          <p:grpSpPr>
            <a:xfrm>
              <a:off x="6064106" y="4529818"/>
              <a:ext cx="3063273" cy="1409535"/>
              <a:chOff x="6117748" y="4690101"/>
              <a:chExt cx="3063273" cy="1409535"/>
            </a:xfrm>
          </p:grpSpPr>
          <p:pic>
            <p:nvPicPr>
              <p:cNvPr id="22" name="図 21"/>
              <p:cNvPicPr>
                <a:picLocks noChangeAspect="1"/>
              </p:cNvPicPr>
              <p:nvPr/>
            </p:nvPicPr>
            <p:blipFill>
              <a:blip r:embed="rId22"/>
              <a:stretch>
                <a:fillRect/>
              </a:stretch>
            </p:blipFill>
            <p:spPr>
              <a:xfrm>
                <a:off x="6117748" y="4690101"/>
                <a:ext cx="3063273" cy="1409535"/>
              </a:xfrm>
              <a:prstGeom prst="rect">
                <a:avLst/>
              </a:prstGeom>
            </p:spPr>
          </p:pic>
          <p:sp>
            <p:nvSpPr>
              <p:cNvPr id="85" name="テキスト ボックス 84"/>
              <p:cNvSpPr txBox="1"/>
              <p:nvPr/>
            </p:nvSpPr>
            <p:spPr>
              <a:xfrm>
                <a:off x="8624018" y="4690101"/>
                <a:ext cx="546945" cy="307777"/>
              </a:xfrm>
              <a:prstGeom prst="rect">
                <a:avLst/>
              </a:prstGeom>
              <a:noFill/>
              <a:ln>
                <a:solidFill>
                  <a:schemeClr val="tx1"/>
                </a:solidFill>
              </a:ln>
            </p:spPr>
            <p:txBody>
              <a:bodyPr wrap="none" rtlCol="0">
                <a:spAutoFit/>
              </a:bodyPr>
              <a:lstStyle/>
              <a:p>
                <a:r>
                  <a:rPr kumimoji="1" lang="en-US" altLang="ja-JP" sz="1400" dirty="0"/>
                  <a:t>12</a:t>
                </a:r>
                <a:r>
                  <a:rPr kumimoji="1" lang="ja-JP" altLang="en-US" sz="1400" dirty="0"/>
                  <a:t>次</a:t>
                </a:r>
              </a:p>
            </p:txBody>
          </p:sp>
        </p:grpSp>
        <p:grpSp>
          <p:nvGrpSpPr>
            <p:cNvPr id="43" name="グループ化 42"/>
            <p:cNvGrpSpPr/>
            <p:nvPr/>
          </p:nvGrpSpPr>
          <p:grpSpPr>
            <a:xfrm>
              <a:off x="9123739" y="4535048"/>
              <a:ext cx="3024095" cy="1412140"/>
              <a:chOff x="9169717" y="4659983"/>
              <a:chExt cx="3079255" cy="1414560"/>
            </a:xfrm>
          </p:grpSpPr>
          <p:pic>
            <p:nvPicPr>
              <p:cNvPr id="42" name="図 41"/>
              <p:cNvPicPr>
                <a:picLocks noChangeAspect="1"/>
              </p:cNvPicPr>
              <p:nvPr/>
            </p:nvPicPr>
            <p:blipFill>
              <a:blip r:embed="rId23"/>
              <a:stretch>
                <a:fillRect/>
              </a:stretch>
            </p:blipFill>
            <p:spPr>
              <a:xfrm>
                <a:off x="9169717" y="4659983"/>
                <a:ext cx="3079255" cy="1414560"/>
              </a:xfrm>
              <a:prstGeom prst="rect">
                <a:avLst/>
              </a:prstGeom>
            </p:spPr>
          </p:pic>
          <p:sp>
            <p:nvSpPr>
              <p:cNvPr id="87" name="テキスト ボックス 86"/>
              <p:cNvSpPr txBox="1"/>
              <p:nvPr/>
            </p:nvSpPr>
            <p:spPr>
              <a:xfrm>
                <a:off x="11686125" y="4666573"/>
                <a:ext cx="546945" cy="307777"/>
              </a:xfrm>
              <a:prstGeom prst="rect">
                <a:avLst/>
              </a:prstGeom>
              <a:noFill/>
              <a:ln>
                <a:solidFill>
                  <a:schemeClr val="tx1"/>
                </a:solidFill>
              </a:ln>
            </p:spPr>
            <p:txBody>
              <a:bodyPr wrap="none" rtlCol="0">
                <a:spAutoFit/>
              </a:bodyPr>
              <a:lstStyle/>
              <a:p>
                <a:r>
                  <a:rPr kumimoji="1" lang="en-US" altLang="ja-JP" sz="1400" dirty="0"/>
                  <a:t>14</a:t>
                </a:r>
                <a:r>
                  <a:rPr kumimoji="1" lang="ja-JP" altLang="en-US" sz="1400" dirty="0"/>
                  <a:t>次</a:t>
                </a:r>
              </a:p>
            </p:txBody>
          </p:sp>
        </p:grpSp>
        <p:grpSp>
          <p:nvGrpSpPr>
            <p:cNvPr id="41" name="グループ化 40"/>
            <p:cNvGrpSpPr/>
            <p:nvPr/>
          </p:nvGrpSpPr>
          <p:grpSpPr>
            <a:xfrm>
              <a:off x="9122771" y="3142470"/>
              <a:ext cx="3035269" cy="1403157"/>
              <a:chOff x="9191710" y="3198079"/>
              <a:chExt cx="3035269" cy="1403157"/>
            </a:xfrm>
          </p:grpSpPr>
          <p:pic>
            <p:nvPicPr>
              <p:cNvPr id="35" name="図 34"/>
              <p:cNvPicPr>
                <a:picLocks noChangeAspect="1"/>
              </p:cNvPicPr>
              <p:nvPr/>
            </p:nvPicPr>
            <p:blipFill>
              <a:blip r:embed="rId24"/>
              <a:stretch>
                <a:fillRect/>
              </a:stretch>
            </p:blipFill>
            <p:spPr>
              <a:xfrm>
                <a:off x="9191710" y="3202631"/>
                <a:ext cx="3035269" cy="1398605"/>
              </a:xfrm>
              <a:prstGeom prst="rect">
                <a:avLst/>
              </a:prstGeom>
            </p:spPr>
          </p:pic>
          <p:sp>
            <p:nvSpPr>
              <p:cNvPr id="86" name="テキスト ボックス 85"/>
              <p:cNvSpPr txBox="1"/>
              <p:nvPr/>
            </p:nvSpPr>
            <p:spPr>
              <a:xfrm>
                <a:off x="11669828" y="3198079"/>
                <a:ext cx="546945" cy="307777"/>
              </a:xfrm>
              <a:prstGeom prst="rect">
                <a:avLst/>
              </a:prstGeom>
              <a:noFill/>
              <a:ln>
                <a:solidFill>
                  <a:schemeClr val="tx1"/>
                </a:solidFill>
              </a:ln>
            </p:spPr>
            <p:txBody>
              <a:bodyPr wrap="none" rtlCol="0">
                <a:spAutoFit/>
              </a:bodyPr>
              <a:lstStyle/>
              <a:p>
                <a:r>
                  <a:rPr kumimoji="1" lang="en-US" altLang="ja-JP" sz="1400" dirty="0"/>
                  <a:t>13</a:t>
                </a:r>
                <a:r>
                  <a:rPr kumimoji="1" lang="ja-JP" altLang="en-US" sz="1400" dirty="0"/>
                  <a:t>次</a:t>
                </a:r>
              </a:p>
            </p:txBody>
          </p:sp>
        </p:grpSp>
      </p:grpSp>
    </p:spTree>
    <p:extLst>
      <p:ext uri="{BB962C8B-B14F-4D97-AF65-F5344CB8AC3E}">
        <p14:creationId xmlns:p14="http://schemas.microsoft.com/office/powerpoint/2010/main" val="31942355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25749" y="1"/>
            <a:ext cx="10515600" cy="787940"/>
          </a:xfrm>
          <a:solidFill>
            <a:schemeClr val="bg1">
              <a:lumMod val="95000"/>
            </a:schemeClr>
          </a:solidFill>
        </p:spPr>
        <p:txBody>
          <a:bodyPr>
            <a:normAutofit/>
          </a:bodyPr>
          <a:lstStyle/>
          <a:p>
            <a:pPr algn="ctr"/>
            <a:r>
              <a:rPr lang="ja-JP" altLang="en-US" sz="3200" u="sng" dirty="0"/>
              <a:t>赤外光の強度が弱い場合と強い場合の信号強度の比較</a:t>
            </a:r>
            <a:endParaRPr kumimoji="1" lang="ja-JP" altLang="en-US" sz="3200" u="sng" dirty="0"/>
          </a:p>
        </p:txBody>
      </p:sp>
      <p:sp>
        <p:nvSpPr>
          <p:cNvPr id="3" name="テキスト ボックス 2">
            <a:extLst>
              <a:ext uri="{FF2B5EF4-FFF2-40B4-BE49-F238E27FC236}">
                <a16:creationId xmlns:a16="http://schemas.microsoft.com/office/drawing/2014/main" xmlns="" id="{D0FC2CED-4F02-43D7-94A5-2ABE4AB80F7F}"/>
              </a:ext>
            </a:extLst>
          </p:cNvPr>
          <p:cNvSpPr txBox="1"/>
          <p:nvPr/>
        </p:nvSpPr>
        <p:spPr>
          <a:xfrm>
            <a:off x="2485631" y="5637019"/>
            <a:ext cx="8010526" cy="923330"/>
          </a:xfrm>
          <a:prstGeom prst="rect">
            <a:avLst/>
          </a:prstGeom>
          <a:solidFill>
            <a:schemeClr val="accent1">
              <a:lumMod val="20000"/>
              <a:lumOff val="80000"/>
            </a:schemeClr>
          </a:solidFill>
        </p:spPr>
        <p:txBody>
          <a:bodyPr wrap="square" rtlCol="0">
            <a:spAutoFit/>
          </a:bodyPr>
          <a:lstStyle/>
          <a:p>
            <a:r>
              <a:rPr kumimoji="1" lang="ja-JP" altLang="en-US" dirty="0" smtClean="0"/>
              <a:t>・</a:t>
            </a:r>
            <a:r>
              <a:rPr lang="ja-JP" altLang="en-US" dirty="0" smtClean="0"/>
              <a:t>「データ番号と信号強度との関係」から，「時間差と信号強度の関係」に変形した</a:t>
            </a:r>
            <a:r>
              <a:rPr lang="en-US" altLang="ja-JP" dirty="0" smtClean="0"/>
              <a:t>. </a:t>
            </a:r>
          </a:p>
          <a:p>
            <a:r>
              <a:rPr kumimoji="1" lang="ja-JP" altLang="en-US" dirty="0" smtClean="0"/>
              <a:t>・変形には，右側のキャリブレーションカーブを用いた</a:t>
            </a:r>
            <a:r>
              <a:rPr kumimoji="1" lang="en-US" altLang="ja-JP" dirty="0" smtClean="0"/>
              <a:t>. </a:t>
            </a:r>
          </a:p>
          <a:p>
            <a:r>
              <a:rPr lang="ja-JP" altLang="en-US" dirty="0" smtClean="0"/>
              <a:t>・さらに，同じ次数の信号強度について，測定</a:t>
            </a:r>
            <a:r>
              <a:rPr lang="en-US" altLang="ja-JP" dirty="0" smtClean="0"/>
              <a:t>1</a:t>
            </a:r>
            <a:r>
              <a:rPr lang="ja-JP" altLang="en-US" dirty="0" smtClean="0"/>
              <a:t>と測定</a:t>
            </a:r>
            <a:r>
              <a:rPr lang="en-US" altLang="ja-JP" dirty="0" smtClean="0"/>
              <a:t>2</a:t>
            </a:r>
            <a:r>
              <a:rPr lang="ja-JP" altLang="en-US" dirty="0"/>
              <a:t>の</a:t>
            </a:r>
            <a:r>
              <a:rPr lang="ja-JP" altLang="en-US" dirty="0" smtClean="0"/>
              <a:t>比較を行った</a:t>
            </a:r>
            <a:r>
              <a:rPr lang="en-US" altLang="ja-JP" dirty="0" smtClean="0"/>
              <a:t>. </a:t>
            </a:r>
          </a:p>
        </p:txBody>
      </p:sp>
      <p:pic>
        <p:nvPicPr>
          <p:cNvPr id="8" name="図 7"/>
          <p:cNvPicPr>
            <a:picLocks noChangeAspect="1"/>
          </p:cNvPicPr>
          <p:nvPr/>
        </p:nvPicPr>
        <p:blipFill>
          <a:blip r:embed="rId3"/>
          <a:stretch>
            <a:fillRect/>
          </a:stretch>
        </p:blipFill>
        <p:spPr>
          <a:xfrm>
            <a:off x="0" y="866025"/>
            <a:ext cx="8626597" cy="4728080"/>
          </a:xfrm>
          <a:prstGeom prst="rect">
            <a:avLst/>
          </a:prstGeom>
          <a:ln>
            <a:solidFill>
              <a:schemeClr val="tx1"/>
            </a:solidFill>
          </a:ln>
        </p:spPr>
      </p:pic>
      <p:pic>
        <p:nvPicPr>
          <p:cNvPr id="14" name="図 13"/>
          <p:cNvPicPr>
            <a:picLocks noChangeAspect="1"/>
          </p:cNvPicPr>
          <p:nvPr/>
        </p:nvPicPr>
        <p:blipFill>
          <a:blip r:embed="rId4"/>
          <a:stretch>
            <a:fillRect/>
          </a:stretch>
        </p:blipFill>
        <p:spPr>
          <a:xfrm>
            <a:off x="8640257" y="3264418"/>
            <a:ext cx="3551743" cy="2329687"/>
          </a:xfrm>
          <a:prstGeom prst="rect">
            <a:avLst/>
          </a:prstGeom>
          <a:ln>
            <a:solidFill>
              <a:schemeClr val="tx1"/>
            </a:solidFill>
          </a:ln>
        </p:spPr>
      </p:pic>
    </p:spTree>
    <p:extLst>
      <p:ext uri="{BB962C8B-B14F-4D97-AF65-F5344CB8AC3E}">
        <p14:creationId xmlns:p14="http://schemas.microsoft.com/office/powerpoint/2010/main" val="1699656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8745" y="1"/>
            <a:ext cx="10515600" cy="814812"/>
          </a:xfrm>
          <a:solidFill>
            <a:schemeClr val="bg1">
              <a:lumMod val="95000"/>
            </a:schemeClr>
          </a:solidFill>
        </p:spPr>
        <p:txBody>
          <a:bodyPr>
            <a:normAutofit/>
          </a:bodyPr>
          <a:lstStyle/>
          <a:p>
            <a:pPr algn="ctr"/>
            <a:r>
              <a:rPr kumimoji="1" lang="ja-JP" altLang="en-US" sz="3200" u="sng" dirty="0"/>
              <a:t>信号強度の</a:t>
            </a:r>
            <a:r>
              <a:rPr kumimoji="1" lang="ja-JP" altLang="en-US" sz="3200" u="sng" dirty="0" smtClean="0"/>
              <a:t>位相の</a:t>
            </a:r>
            <a:r>
              <a:rPr kumimoji="1" lang="ja-JP" altLang="en-US" sz="3200" u="sng" dirty="0"/>
              <a:t>比較</a:t>
            </a:r>
          </a:p>
        </p:txBody>
      </p:sp>
      <p:pic>
        <p:nvPicPr>
          <p:cNvPr id="10" name="図 9"/>
          <p:cNvPicPr>
            <a:picLocks noChangeAspect="1"/>
          </p:cNvPicPr>
          <p:nvPr/>
        </p:nvPicPr>
        <p:blipFill>
          <a:blip r:embed="rId3"/>
          <a:stretch>
            <a:fillRect/>
          </a:stretch>
        </p:blipFill>
        <p:spPr>
          <a:xfrm>
            <a:off x="-1" y="5440288"/>
            <a:ext cx="12167735" cy="1417712"/>
          </a:xfrm>
          <a:prstGeom prst="rect">
            <a:avLst/>
          </a:prstGeom>
        </p:spPr>
      </p:pic>
      <p:sp>
        <p:nvSpPr>
          <p:cNvPr id="3" name="テキスト ボックス 2">
            <a:extLst>
              <a:ext uri="{FF2B5EF4-FFF2-40B4-BE49-F238E27FC236}">
                <a16:creationId xmlns:a16="http://schemas.microsoft.com/office/drawing/2014/main" xmlns="" id="{BBB08FC6-DAB0-45DA-A44D-BCB432180227}"/>
              </a:ext>
            </a:extLst>
          </p:cNvPr>
          <p:cNvSpPr txBox="1"/>
          <p:nvPr/>
        </p:nvSpPr>
        <p:spPr>
          <a:xfrm>
            <a:off x="9890826" y="1008305"/>
            <a:ext cx="2276909" cy="4431983"/>
          </a:xfrm>
          <a:prstGeom prst="rect">
            <a:avLst/>
          </a:prstGeom>
          <a:solidFill>
            <a:schemeClr val="accent1">
              <a:lumMod val="20000"/>
              <a:lumOff val="80000"/>
            </a:schemeClr>
          </a:solidFill>
        </p:spPr>
        <p:txBody>
          <a:bodyPr wrap="square" rtlCol="0">
            <a:spAutoFit/>
          </a:bodyPr>
          <a:lstStyle/>
          <a:p>
            <a:r>
              <a:rPr lang="ja-JP" altLang="en-US" dirty="0" smtClean="0"/>
              <a:t>・測定</a:t>
            </a:r>
            <a:r>
              <a:rPr lang="en-US" altLang="ja-JP" dirty="0" smtClean="0"/>
              <a:t>1</a:t>
            </a:r>
            <a:r>
              <a:rPr lang="ja-JP" altLang="en-US" dirty="0" smtClean="0"/>
              <a:t>と測定</a:t>
            </a:r>
            <a:r>
              <a:rPr lang="en-US" altLang="ja-JP" dirty="0" smtClean="0"/>
              <a:t>2</a:t>
            </a:r>
            <a:r>
              <a:rPr lang="ja-JP" altLang="en-US" dirty="0" smtClean="0"/>
              <a:t>の位相差は，</a:t>
            </a:r>
            <a:r>
              <a:rPr lang="ja-JP" altLang="en-US" sz="2000" dirty="0" smtClean="0">
                <a:solidFill>
                  <a:srgbClr val="FF0000"/>
                </a:solidFill>
              </a:rPr>
              <a:t>各次数において異なる</a:t>
            </a:r>
            <a:r>
              <a:rPr lang="ja-JP" altLang="en-US" dirty="0" smtClean="0"/>
              <a:t>ことがわかった</a:t>
            </a:r>
            <a:r>
              <a:rPr lang="en-US" altLang="ja-JP" dirty="0" smtClean="0"/>
              <a:t>. </a:t>
            </a:r>
            <a:r>
              <a:rPr lang="ja-JP" altLang="en-US" dirty="0" smtClean="0"/>
              <a:t>これは光電子のエネルギーの違いによるものと考えられる</a:t>
            </a:r>
            <a:r>
              <a:rPr lang="en-US" altLang="ja-JP" dirty="0" smtClean="0"/>
              <a:t>. </a:t>
            </a:r>
          </a:p>
          <a:p>
            <a:r>
              <a:rPr lang="ja-JP" altLang="en-US" dirty="0" smtClean="0"/>
              <a:t>・また，位相差は</a:t>
            </a:r>
            <a:r>
              <a:rPr lang="ja-JP" altLang="en-US" sz="2000" dirty="0" smtClean="0">
                <a:solidFill>
                  <a:srgbClr val="FF0000"/>
                </a:solidFill>
              </a:rPr>
              <a:t>高次高調波と赤外光の時間差によっても異なる</a:t>
            </a:r>
            <a:r>
              <a:rPr lang="ja-JP" altLang="en-US" dirty="0" smtClean="0"/>
              <a:t>ことがわかった</a:t>
            </a:r>
            <a:r>
              <a:rPr lang="en-US" altLang="ja-JP" dirty="0" smtClean="0"/>
              <a:t>. </a:t>
            </a:r>
            <a:r>
              <a:rPr lang="ja-JP" altLang="en-US" dirty="0"/>
              <a:t>これ</a:t>
            </a:r>
            <a:r>
              <a:rPr lang="ja-JP" altLang="en-US" dirty="0" smtClean="0"/>
              <a:t>は時間差の変化による赤外光強度の変化によるものと考えられる</a:t>
            </a:r>
            <a:r>
              <a:rPr lang="en-US" altLang="ja-JP" dirty="0" smtClean="0"/>
              <a:t>. </a:t>
            </a:r>
          </a:p>
        </p:txBody>
      </p:sp>
      <p:pic>
        <p:nvPicPr>
          <p:cNvPr id="7" name="図 6"/>
          <p:cNvPicPr>
            <a:picLocks noChangeAspect="1"/>
          </p:cNvPicPr>
          <p:nvPr/>
        </p:nvPicPr>
        <p:blipFill>
          <a:blip r:embed="rId4"/>
          <a:stretch>
            <a:fillRect/>
          </a:stretch>
        </p:blipFill>
        <p:spPr>
          <a:xfrm>
            <a:off x="-407" y="1008306"/>
            <a:ext cx="9858346" cy="4431982"/>
          </a:xfrm>
          <a:prstGeom prst="rect">
            <a:avLst/>
          </a:prstGeom>
          <a:ln>
            <a:solidFill>
              <a:schemeClr val="tx1"/>
            </a:solidFill>
          </a:ln>
        </p:spPr>
      </p:pic>
    </p:spTree>
    <p:extLst>
      <p:ext uri="{BB962C8B-B14F-4D97-AF65-F5344CB8AC3E}">
        <p14:creationId xmlns:p14="http://schemas.microsoft.com/office/powerpoint/2010/main" val="847753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848038"/>
          </a:xfrm>
          <a:solidFill>
            <a:schemeClr val="bg1">
              <a:lumMod val="95000"/>
            </a:schemeClr>
          </a:solidFill>
        </p:spPr>
        <p:txBody>
          <a:bodyPr/>
          <a:lstStyle/>
          <a:p>
            <a:pPr algn="ctr"/>
            <a:r>
              <a:rPr kumimoji="1" lang="ja-JP" altLang="en-US" u="sng" dirty="0"/>
              <a:t>まとめ</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457028"/>
                <a:ext cx="10515600" cy="5142948"/>
              </a:xfrm>
              <a:solidFill>
                <a:schemeClr val="accent1">
                  <a:lumMod val="20000"/>
                  <a:lumOff val="80000"/>
                </a:schemeClr>
              </a:solidFill>
            </p:spPr>
            <p:txBody>
              <a:bodyPr>
                <a:normAutofit/>
              </a:bodyPr>
              <a:lstStyle/>
              <a:p>
                <a:pPr marL="0" indent="0">
                  <a:buNone/>
                </a:pPr>
                <a:r>
                  <a:rPr kumimoji="1" lang="en-US" altLang="ja-JP" dirty="0" smtClean="0"/>
                  <a:t>1) </a:t>
                </a:r>
                <a:r>
                  <a:rPr kumimoji="1" lang="ja-JP" altLang="en-US" dirty="0" smtClean="0"/>
                  <a:t>赤</a:t>
                </a:r>
                <a:r>
                  <a:rPr kumimoji="1" lang="ja-JP" altLang="en-US" dirty="0"/>
                  <a:t>外光と高次高調波を用いた試料のイオン化において，</a:t>
                </a:r>
                <a:r>
                  <a:rPr kumimoji="1" lang="ja-JP" altLang="en-US" dirty="0">
                    <a:solidFill>
                      <a:srgbClr val="FF0000"/>
                    </a:solidFill>
                  </a:rPr>
                  <a:t>赤外光強度の変化の影響</a:t>
                </a:r>
                <a:r>
                  <a:rPr kumimoji="1" lang="ja-JP" altLang="en-US" dirty="0"/>
                  <a:t>を</a:t>
                </a:r>
                <a:r>
                  <a:rPr lang="ja-JP" altLang="en-US" dirty="0"/>
                  <a:t>調べるため，光電子の運動量分布を測定した</a:t>
                </a:r>
                <a:r>
                  <a:rPr lang="en-US" altLang="ja-JP" dirty="0"/>
                  <a:t>. </a:t>
                </a:r>
              </a:p>
              <a:p>
                <a:pPr marL="0" indent="0">
                  <a:buNone/>
                </a:pPr>
                <a:r>
                  <a:rPr lang="en-US" altLang="ja-JP" dirty="0" smtClean="0"/>
                  <a:t>2) </a:t>
                </a:r>
                <a:r>
                  <a:rPr kumimoji="1" lang="ja-JP" altLang="en-US" dirty="0" smtClean="0"/>
                  <a:t>測定</a:t>
                </a:r>
                <a:r>
                  <a:rPr kumimoji="1" lang="ja-JP" altLang="en-US" dirty="0"/>
                  <a:t>したデータにおいて，</a:t>
                </a:r>
                <a:r>
                  <a:rPr kumimoji="1" lang="en-US" altLang="ja-JP" dirty="0"/>
                  <a:t>11</a:t>
                </a:r>
                <a:r>
                  <a:rPr kumimoji="1" lang="ja-JP" altLang="en-US" dirty="0"/>
                  <a:t>次</a:t>
                </a:r>
                <a:r>
                  <a:rPr lang="ja-JP" altLang="en-US" dirty="0"/>
                  <a:t>～</a:t>
                </a:r>
                <a:r>
                  <a:rPr kumimoji="1" lang="en-US" altLang="ja-JP" dirty="0"/>
                  <a:t>15</a:t>
                </a:r>
                <a:r>
                  <a:rPr kumimoji="1" lang="ja-JP" altLang="en-US" dirty="0"/>
                  <a:t>次高調波と等しいエネルギーによって生成された</a:t>
                </a:r>
                <a:r>
                  <a:rPr kumimoji="1" lang="ja-JP" altLang="en-US" dirty="0">
                    <a:solidFill>
                      <a:srgbClr val="FF0000"/>
                    </a:solidFill>
                  </a:rPr>
                  <a:t>光電子の信号強度と，高次高調波と赤外光の時間差との関係</a:t>
                </a:r>
                <a:r>
                  <a:rPr kumimoji="1" lang="ja-JP" altLang="en-US" dirty="0"/>
                  <a:t>が</a:t>
                </a:r>
                <a:r>
                  <a:rPr lang="ja-JP" altLang="en-US" dirty="0"/>
                  <a:t>，赤外光の強度によってどう変化するかを調べた</a:t>
                </a:r>
                <a:r>
                  <a:rPr lang="en-US" altLang="ja-JP" dirty="0"/>
                  <a:t>.</a:t>
                </a:r>
                <a:r>
                  <a:rPr lang="ja-JP" altLang="en-US" dirty="0"/>
                  <a:t>　</a:t>
                </a:r>
                <a:endParaRPr kumimoji="1" lang="en-US" altLang="ja-JP" dirty="0"/>
              </a:p>
              <a:p>
                <a:pPr marL="0" indent="0">
                  <a:buNone/>
                </a:pPr>
                <a:r>
                  <a:rPr lang="en-US" altLang="ja-JP" dirty="0" smtClean="0"/>
                  <a:t>3) </a:t>
                </a:r>
                <a:r>
                  <a:rPr kumimoji="1" lang="ja-JP" altLang="en-US" dirty="0" smtClean="0"/>
                  <a:t>結果</a:t>
                </a:r>
                <a:r>
                  <a:rPr kumimoji="1" lang="ja-JP" altLang="en-US" dirty="0"/>
                  <a:t>として，赤外光の強度を</a:t>
                </a:r>
                <a14:m>
                  <m:oMath xmlns:m="http://schemas.openxmlformats.org/officeDocument/2006/math">
                    <m:r>
                      <a:rPr kumimoji="1" lang="en-US" altLang="ja-JP" b="0" i="1" smtClean="0">
                        <a:latin typeface="Cambria Math" panose="02040503050406030204" pitchFamily="18" charset="0"/>
                      </a:rPr>
                      <m:t>0.240</m:t>
                    </m:r>
                    <m:r>
                      <a:rPr lang="en-US" altLang="ja-JP" i="1">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12</m:t>
                        </m:r>
                      </m:sup>
                    </m:sSup>
                    <m:r>
                      <a:rPr lang="en-US" altLang="ja-JP" b="0" i="1" smtClean="0">
                        <a:latin typeface="Cambria Math" panose="02040503050406030204" pitchFamily="18" charset="0"/>
                      </a:rPr>
                      <m:t> </m:t>
                    </m:r>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r>
                      <a:rPr kumimoji="1" lang="ja-JP" altLang="en-US" i="1">
                        <a:latin typeface="Cambria Math" panose="02040503050406030204" pitchFamily="18" charset="0"/>
                      </a:rPr>
                      <m:t>大き</m:t>
                    </m:r>
                  </m:oMath>
                </a14:m>
                <a:r>
                  <a:rPr kumimoji="1" lang="ja-JP" altLang="en-US" dirty="0" smtClean="0"/>
                  <a:t>く</a:t>
                </a:r>
                <a:r>
                  <a:rPr lang="ja-JP" altLang="en-US" dirty="0"/>
                  <a:t>すると</a:t>
                </a:r>
                <a:r>
                  <a:rPr lang="ja-JP" altLang="en-US" dirty="0" smtClean="0"/>
                  <a:t>信号</a:t>
                </a:r>
                <a:r>
                  <a:rPr lang="ja-JP" altLang="en-US" dirty="0" smtClean="0"/>
                  <a:t>強度の</a:t>
                </a:r>
                <a:r>
                  <a:rPr lang="ja-JP" altLang="en-US" dirty="0" smtClean="0"/>
                  <a:t>位相に差が発生し，位相差は</a:t>
                </a:r>
                <a:r>
                  <a:rPr lang="ja-JP" altLang="en-US" dirty="0" smtClean="0">
                    <a:solidFill>
                      <a:srgbClr val="FF0000"/>
                    </a:solidFill>
                  </a:rPr>
                  <a:t>各次数</a:t>
                </a:r>
                <a:r>
                  <a:rPr lang="ja-JP" altLang="en-US" dirty="0" smtClean="0">
                    <a:solidFill>
                      <a:srgbClr val="FF0000"/>
                    </a:solidFill>
                  </a:rPr>
                  <a:t>の間で異なっている</a:t>
                </a:r>
                <a:r>
                  <a:rPr lang="ja-JP" altLang="en-US" dirty="0" smtClean="0"/>
                  <a:t>ことがわかった</a:t>
                </a:r>
                <a:r>
                  <a:rPr lang="en-US" altLang="ja-JP" dirty="0" smtClean="0"/>
                  <a:t>. </a:t>
                </a:r>
                <a:r>
                  <a:rPr lang="ja-JP" altLang="en-US" dirty="0" smtClean="0"/>
                  <a:t>この次数間の違いは，次数ごとに光電子のエネルギーが異なることによるものと考えられる</a:t>
                </a:r>
                <a:r>
                  <a:rPr lang="en-US" altLang="ja-JP" dirty="0" smtClean="0"/>
                  <a:t>. </a:t>
                </a:r>
                <a:endParaRPr lang="en-US" altLang="ja-JP" dirty="0"/>
              </a:p>
              <a:p>
                <a:pPr marL="0" indent="0">
                  <a:buNone/>
                </a:pPr>
                <a:r>
                  <a:rPr lang="en-US" altLang="ja-JP" dirty="0" smtClean="0"/>
                  <a:t>4)</a:t>
                </a:r>
                <a:r>
                  <a:rPr lang="ja-JP" altLang="en-US" dirty="0" smtClean="0"/>
                  <a:t>また</a:t>
                </a:r>
                <a:r>
                  <a:rPr lang="ja-JP" altLang="en-US" dirty="0" smtClean="0"/>
                  <a:t>，時間差が</a:t>
                </a:r>
                <a:r>
                  <a:rPr lang="en-US" altLang="ja-JP" dirty="0" smtClean="0"/>
                  <a:t>0</a:t>
                </a:r>
                <a:r>
                  <a:rPr lang="ja-JP" altLang="en-US" dirty="0" smtClean="0"/>
                  <a:t>～</a:t>
                </a:r>
                <a:r>
                  <a:rPr lang="en-US" altLang="ja-JP" dirty="0" smtClean="0"/>
                  <a:t>10fs</a:t>
                </a:r>
                <a:r>
                  <a:rPr lang="ja-JP" altLang="en-US" dirty="0" smtClean="0"/>
                  <a:t>のときと，</a:t>
                </a:r>
                <a:r>
                  <a:rPr lang="en-US" altLang="ja-JP" dirty="0" smtClean="0"/>
                  <a:t>10</a:t>
                </a:r>
                <a:r>
                  <a:rPr lang="ja-JP" altLang="en-US" dirty="0" smtClean="0"/>
                  <a:t>～</a:t>
                </a:r>
                <a:r>
                  <a:rPr lang="en-US" altLang="ja-JP" dirty="0" smtClean="0"/>
                  <a:t>20fs</a:t>
                </a:r>
                <a:r>
                  <a:rPr lang="ja-JP" altLang="en-US" dirty="0" smtClean="0"/>
                  <a:t>のときでは位相差が異なることがわかった</a:t>
                </a:r>
                <a:r>
                  <a:rPr lang="en-US" altLang="ja-JP" dirty="0" smtClean="0"/>
                  <a:t>. </a:t>
                </a:r>
                <a:r>
                  <a:rPr lang="ja-JP" altLang="en-US" dirty="0" smtClean="0"/>
                  <a:t>これは高次高調波と赤外光の時間差の変化による赤外光強度の変化が原因であると考えられる</a:t>
                </a:r>
                <a:r>
                  <a:rPr lang="en-US" altLang="ja-JP" dirty="0" smtClean="0"/>
                  <a:t>.</a:t>
                </a:r>
                <a:r>
                  <a:rPr lang="ja-JP" altLang="en-US" dirty="0" smtClean="0"/>
                  <a:t>　</a:t>
                </a:r>
                <a:endParaRPr lang="en-US" altLang="ja-JP"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457028"/>
                <a:ext cx="10515600" cy="5142948"/>
              </a:xfrm>
              <a:blipFill rotWithShape="0">
                <a:blip r:embed="rId2"/>
                <a:stretch>
                  <a:fillRect l="-1217" t="-2488" r="-754" b="-225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68461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参考文献</a:t>
            </a:r>
          </a:p>
        </p:txBody>
      </p:sp>
      <p:sp>
        <p:nvSpPr>
          <p:cNvPr id="3" name="コンテンツ プレースホルダー 2"/>
          <p:cNvSpPr>
            <a:spLocks noGrp="1"/>
          </p:cNvSpPr>
          <p:nvPr>
            <p:ph idx="1"/>
          </p:nvPr>
        </p:nvSpPr>
        <p:spPr/>
        <p:txBody>
          <a:bodyPr>
            <a:normAutofit/>
          </a:bodyPr>
          <a:lstStyle/>
          <a:p>
            <a:pPr marL="0" indent="0">
              <a:buNone/>
            </a:pPr>
            <a:r>
              <a:rPr lang="en-US" altLang="ja-JP" sz="2000" dirty="0"/>
              <a:t>[1]</a:t>
            </a:r>
            <a:r>
              <a:rPr lang="en-US" altLang="ja-JP" sz="2000" dirty="0" err="1"/>
              <a:t>P.Corkum</a:t>
            </a:r>
            <a:r>
              <a:rPr lang="en-US" altLang="ja-JP" sz="2000" dirty="0"/>
              <a:t>:, Phys. Rev. Lett., 71 ‘1993) 1994-1997.</a:t>
            </a:r>
          </a:p>
          <a:p>
            <a:pPr marL="0" indent="0">
              <a:buNone/>
            </a:pPr>
            <a:r>
              <a:rPr lang="en-US" altLang="ja-JP" sz="2000" dirty="0"/>
              <a:t>[2]</a:t>
            </a:r>
            <a:r>
              <a:rPr lang="ja-JP" altLang="en-US" sz="2000" dirty="0"/>
              <a:t>新倉弘倫</a:t>
            </a:r>
            <a:r>
              <a:rPr lang="en-US" altLang="ja-JP" sz="2000" dirty="0"/>
              <a:t>: “</a:t>
            </a:r>
            <a:r>
              <a:rPr lang="ja-JP" altLang="en-US" sz="2000" dirty="0"/>
              <a:t>電子波動関数の直接イメージング法の開発” フォトニクスニュース</a:t>
            </a:r>
            <a:r>
              <a:rPr lang="en-US" altLang="ja-JP" sz="2000" dirty="0"/>
              <a:t>, 4,2 (2018) 41-46.</a:t>
            </a:r>
          </a:p>
          <a:p>
            <a:pPr marL="0" indent="0">
              <a:buNone/>
            </a:pPr>
            <a:endParaRPr lang="en-US" altLang="ja-JP" sz="2000" dirty="0"/>
          </a:p>
          <a:p>
            <a:pPr marL="0" indent="0">
              <a:buNone/>
            </a:pPr>
            <a:endParaRPr lang="en-US" altLang="ja-JP" sz="2000" dirty="0"/>
          </a:p>
          <a:p>
            <a:pPr marL="0" indent="0">
              <a:buNone/>
            </a:pPr>
            <a:r>
              <a:rPr lang="en-US" altLang="ja-JP" sz="2000" dirty="0"/>
              <a:t>[3]</a:t>
            </a:r>
            <a:r>
              <a:rPr lang="ja-JP" altLang="en-US" sz="2000" dirty="0"/>
              <a:t>新倉弘倫</a:t>
            </a:r>
            <a:r>
              <a:rPr lang="en-US" altLang="ja-JP" sz="2000" dirty="0"/>
              <a:t>: ”</a:t>
            </a:r>
            <a:r>
              <a:rPr lang="ja-JP" altLang="en-US" sz="2000" dirty="0"/>
              <a:t>再衝突電子によるアト秒電子運動の計測” 分光研究</a:t>
            </a:r>
            <a:r>
              <a:rPr lang="en-US" altLang="ja-JP" sz="2000" dirty="0"/>
              <a:t>, 60 (2011) 219-232.</a:t>
            </a:r>
          </a:p>
          <a:p>
            <a:pPr marL="0" indent="0">
              <a:buNone/>
            </a:pPr>
            <a:r>
              <a:rPr lang="en-US" altLang="ja-JP" sz="2000" dirty="0" smtClean="0"/>
              <a:t>[2]D</a:t>
            </a:r>
            <a:r>
              <a:rPr lang="en-US" altLang="ja-JP" sz="2000" dirty="0"/>
              <a:t>. Villeneuve D, et al., Science, 356(2017) 1150-1153.</a:t>
            </a:r>
          </a:p>
          <a:p>
            <a:pPr marL="0" indent="0">
              <a:buNone/>
            </a:pPr>
            <a:r>
              <a:rPr lang="en-US" altLang="ja-JP" sz="2000" dirty="0"/>
              <a:t>[5]</a:t>
            </a:r>
            <a:r>
              <a:rPr lang="ja-JP" altLang="en-US" sz="2000" dirty="0"/>
              <a:t>新倉弘倫</a:t>
            </a:r>
            <a:r>
              <a:rPr lang="en-US" altLang="ja-JP" sz="2000" dirty="0"/>
              <a:t>:” </a:t>
            </a:r>
            <a:r>
              <a:rPr lang="ja-JP" altLang="en-US" sz="2000" dirty="0"/>
              <a:t>再衝突電子を用いたアト秒の電子・分子動力学” 原子衝突研究会協会誌</a:t>
            </a:r>
            <a:r>
              <a:rPr lang="en-US" altLang="ja-JP" sz="2000" dirty="0"/>
              <a:t>, 1,1(2004) 8-27</a:t>
            </a:r>
          </a:p>
          <a:p>
            <a:pPr marL="0" indent="0">
              <a:buNone/>
            </a:pPr>
            <a:endParaRPr kumimoji="1" lang="ja-JP" altLang="en-US" dirty="0"/>
          </a:p>
        </p:txBody>
      </p:sp>
    </p:spTree>
    <p:extLst>
      <p:ext uri="{BB962C8B-B14F-4D97-AF65-F5344CB8AC3E}">
        <p14:creationId xmlns:p14="http://schemas.microsoft.com/office/powerpoint/2010/main" val="35627888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6673</TotalTime>
  <Words>2179</Words>
  <Application>Microsoft Office PowerPoint</Application>
  <PresentationFormat>ワイド画面</PresentationFormat>
  <Paragraphs>418</Paragraphs>
  <Slides>23</Slides>
  <Notes>11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23</vt:i4>
      </vt:variant>
    </vt:vector>
  </HeadingPairs>
  <TitlesOfParts>
    <vt:vector size="32" baseType="lpstr">
      <vt:lpstr>ＭＳ Ｐゴシック</vt:lpstr>
      <vt:lpstr>ＭＳ 明朝</vt:lpstr>
      <vt:lpstr>Arial</vt:lpstr>
      <vt:lpstr>Calibri</vt:lpstr>
      <vt:lpstr>Calibri Light</vt:lpstr>
      <vt:lpstr>Cambria Math</vt:lpstr>
      <vt:lpstr>Century</vt:lpstr>
      <vt:lpstr>Times New Roman</vt:lpstr>
      <vt:lpstr>Office テーマ</vt:lpstr>
      <vt:lpstr>2光子イオン化過程における赤外光強度の影響 </vt:lpstr>
      <vt:lpstr>2光子イオン化過程</vt:lpstr>
      <vt:lpstr>赤外光の強度変化による影響</vt:lpstr>
      <vt:lpstr>Velocity Map Imaging（VMI）図</vt:lpstr>
      <vt:lpstr>各次数の高次高調波に対応する光電子の信号強度</vt:lpstr>
      <vt:lpstr>赤外光の強度が弱い場合と強い場合の信号強度の比較</vt:lpstr>
      <vt:lpstr>信号強度の位相の比較</vt:lpstr>
      <vt:lpstr>まとめ</vt:lpstr>
      <vt:lpstr>参考文献</vt:lpstr>
      <vt:lpstr>PowerPoint プレゼンテーション</vt:lpstr>
      <vt:lpstr>高次高調波の発生原理[1]</vt:lpstr>
      <vt:lpstr>2光子イオン化過程</vt:lpstr>
      <vt:lpstr>光学系</vt:lpstr>
      <vt:lpstr>Velocity Map Imagingによる光電子の運動量分布の測定[2]</vt:lpstr>
      <vt:lpstr>Velocity Map Imagingの測定方法</vt:lpstr>
      <vt:lpstr>VMI図における中心からの距離rの意味</vt:lpstr>
      <vt:lpstr>VMI図における角度θの意味</vt:lpstr>
      <vt:lpstr>赤外光の強度と信号強度の振幅の関係</vt:lpstr>
      <vt:lpstr>位相差の表</vt:lpstr>
      <vt:lpstr>12次の信号強度の比較</vt:lpstr>
      <vt:lpstr>13次の信号強度の比較</vt:lpstr>
      <vt:lpstr>14次の信号強度の比較</vt:lpstr>
      <vt:lpstr>15次の信号強度の比較</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2光子イオン化過程における赤外光強度の影響</dc:title>
  <dc:creator>河西 剛</dc:creator>
  <cp:lastModifiedBy>河西 剛</cp:lastModifiedBy>
  <cp:revision>239</cp:revision>
  <dcterms:created xsi:type="dcterms:W3CDTF">2021-01-30T14:30:45Z</dcterms:created>
  <dcterms:modified xsi:type="dcterms:W3CDTF">2021-02-05T05:42:32Z</dcterms:modified>
</cp:coreProperties>
</file>