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258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2115" autoAdjust="0"/>
  </p:normalViewPr>
  <p:slideViewPr>
    <p:cSldViewPr snapToGrid="0">
      <p:cViewPr varScale="1">
        <p:scale>
          <a:sx n="79" d="100"/>
          <a:sy n="79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5486-16C2-4901-8944-7ACDDDAAE09D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1745-11A7-4016-818B-4B2639D76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935" y="1289050"/>
            <a:ext cx="404622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SecurityContextPersistenceFilter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8816" y="2340259"/>
            <a:ext cx="433631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AbstractAuthenticationProcessingFilter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980087" y="3349253"/>
            <a:ext cx="4093781" cy="6096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UsernamePasswordAuthenticationFilter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77774" y="4358248"/>
            <a:ext cx="249840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AuthenticationManager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70156" y="5367243"/>
            <a:ext cx="191364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ProviderManager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68900" y="4379595"/>
            <a:ext cx="512699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AbstractUserDetailsAuthenticationProvider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242745" y="3355506"/>
            <a:ext cx="297880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DaoAuthenticationProvider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96249" y="1289223"/>
            <a:ext cx="2271789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NRSCDetailsService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6119" y="2329735"/>
            <a:ext cx="243204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UserDetailsService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4" idx="2"/>
            <a:endCxn id="6" idx="0"/>
          </p:cNvCxnSpPr>
          <p:nvPr/>
        </p:nvCxnSpPr>
        <p:spPr>
          <a:xfrm>
            <a:off x="3026978" y="1898823"/>
            <a:ext cx="0" cy="44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12" idx="0"/>
          </p:cNvCxnSpPr>
          <p:nvPr/>
        </p:nvCxnSpPr>
        <p:spPr>
          <a:xfrm>
            <a:off x="3026976" y="2949859"/>
            <a:ext cx="2" cy="39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3" idx="0"/>
          </p:cNvCxnSpPr>
          <p:nvPr/>
        </p:nvCxnSpPr>
        <p:spPr>
          <a:xfrm flipH="1">
            <a:off x="3026976" y="3958853"/>
            <a:ext cx="2" cy="39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4" idx="0"/>
          </p:cNvCxnSpPr>
          <p:nvPr/>
        </p:nvCxnSpPr>
        <p:spPr>
          <a:xfrm>
            <a:off x="3026976" y="4967848"/>
            <a:ext cx="1" cy="39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6" idx="0"/>
            <a:endCxn id="20" idx="2"/>
          </p:cNvCxnSpPr>
          <p:nvPr/>
        </p:nvCxnSpPr>
        <p:spPr>
          <a:xfrm flipH="1" flipV="1">
            <a:off x="7732142" y="2939335"/>
            <a:ext cx="4" cy="4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0" idx="0"/>
            <a:endCxn id="17" idx="2"/>
          </p:cNvCxnSpPr>
          <p:nvPr/>
        </p:nvCxnSpPr>
        <p:spPr>
          <a:xfrm flipV="1">
            <a:off x="7732142" y="1898823"/>
            <a:ext cx="2" cy="43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0"/>
            <a:endCxn id="16" idx="2"/>
          </p:cNvCxnSpPr>
          <p:nvPr/>
        </p:nvCxnSpPr>
        <p:spPr>
          <a:xfrm flipV="1">
            <a:off x="7732630" y="3965116"/>
            <a:ext cx="0" cy="41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3026978" y="881157"/>
            <a:ext cx="0" cy="4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46103" y="5367243"/>
            <a:ext cx="4772078" cy="609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AuthenticationProvider</a:t>
            </a:r>
            <a:endParaRPr lang="zh-CN" altLang="en-US" b="1" dirty="0"/>
          </a:p>
        </p:txBody>
      </p:sp>
      <p:cxnSp>
        <p:nvCxnSpPr>
          <p:cNvPr id="9" name="直接箭头连接符 8"/>
          <p:cNvCxnSpPr>
            <a:stCxn id="14" idx="3"/>
            <a:endCxn id="23" idx="1"/>
          </p:cNvCxnSpPr>
          <p:nvPr/>
        </p:nvCxnSpPr>
        <p:spPr>
          <a:xfrm>
            <a:off x="3983797" y="5672043"/>
            <a:ext cx="136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3" idx="0"/>
            <a:endCxn id="15" idx="2"/>
          </p:cNvCxnSpPr>
          <p:nvPr/>
        </p:nvCxnSpPr>
        <p:spPr>
          <a:xfrm flipV="1">
            <a:off x="7732142" y="4989418"/>
            <a:ext cx="0" cy="3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0625" y="329565"/>
            <a:ext cx="435864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SecurityContextPersistenceFilter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477170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FilterA1</a:t>
            </a:r>
            <a:endParaRPr lang="zh-CN" altLang="en-US" b="1" dirty="0"/>
          </a:p>
        </p:txBody>
      </p:sp>
      <p:cxnSp>
        <p:nvCxnSpPr>
          <p:cNvPr id="24" name="直接箭头连接符 23"/>
          <p:cNvCxnSpPr>
            <a:stCxn id="4" idx="2"/>
            <a:endCxn id="6" idx="0"/>
          </p:cNvCxnSpPr>
          <p:nvPr/>
        </p:nvCxnSpPr>
        <p:spPr>
          <a:xfrm flipH="1">
            <a:off x="2131757" y="939219"/>
            <a:ext cx="3778250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" idx="0"/>
          </p:cNvCxnSpPr>
          <p:nvPr/>
        </p:nvCxnSpPr>
        <p:spPr>
          <a:xfrm>
            <a:off x="5910007" y="0"/>
            <a:ext cx="0" cy="32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255684" y="1177427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FilterA2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141778" y="1177424"/>
            <a:ext cx="1308639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</a:p>
        </p:txBody>
      </p:sp>
      <p:cxnSp>
        <p:nvCxnSpPr>
          <p:cNvPr id="38" name="直接箭头连接符 37"/>
          <p:cNvCxnSpPr>
            <a:stCxn id="4" idx="2"/>
            <a:endCxn id="33" idx="0"/>
          </p:cNvCxnSpPr>
          <p:nvPr/>
        </p:nvCxnSpPr>
        <p:spPr>
          <a:xfrm>
            <a:off x="5910007" y="939219"/>
            <a:ext cx="635" cy="238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</p:cNvCxnSpPr>
          <p:nvPr/>
        </p:nvCxnSpPr>
        <p:spPr>
          <a:xfrm>
            <a:off x="5910007" y="939219"/>
            <a:ext cx="3778514" cy="238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255683" y="2005013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FilterB1</a:t>
            </a:r>
            <a:endParaRPr lang="zh-CN" altLang="en-US" b="1" dirty="0"/>
          </a:p>
        </p:txBody>
      </p:sp>
      <p:cxnSp>
        <p:nvCxnSpPr>
          <p:cNvPr id="40" name="直接箭头连接符 39"/>
          <p:cNvCxnSpPr>
            <a:stCxn id="33" idx="2"/>
            <a:endCxn id="44" idx="0"/>
          </p:cNvCxnSpPr>
          <p:nvPr/>
        </p:nvCxnSpPr>
        <p:spPr>
          <a:xfrm flipH="1">
            <a:off x="5910003" y="1787027"/>
            <a:ext cx="1" cy="217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55684" y="27918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FilterB2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255682" y="3633788"/>
            <a:ext cx="1308639" cy="609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。。。</a:t>
            </a:r>
          </a:p>
        </p:txBody>
      </p:sp>
      <p:cxnSp>
        <p:nvCxnSpPr>
          <p:cNvPr id="57" name="直接箭头连接符 56"/>
          <p:cNvCxnSpPr>
            <a:stCxn id="6" idx="2"/>
            <a:endCxn id="44" idx="1"/>
          </p:cNvCxnSpPr>
          <p:nvPr/>
        </p:nvCxnSpPr>
        <p:spPr>
          <a:xfrm>
            <a:off x="2131490" y="1787024"/>
            <a:ext cx="3124193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44" idx="3"/>
          </p:cNvCxnSpPr>
          <p:nvPr/>
        </p:nvCxnSpPr>
        <p:spPr>
          <a:xfrm flipH="1">
            <a:off x="6564322" y="1787024"/>
            <a:ext cx="3124199" cy="522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86287" y="5240202"/>
            <a:ext cx="364744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FilterSecurityInterceptor</a:t>
            </a:r>
            <a:endParaRPr lang="zh-CN" altLang="en-US" b="1" dirty="0"/>
          </a:p>
        </p:txBody>
      </p:sp>
      <p:sp>
        <p:nvSpPr>
          <p:cNvPr id="70" name="矩形 69"/>
          <p:cNvSpPr/>
          <p:nvPr/>
        </p:nvSpPr>
        <p:spPr>
          <a:xfrm>
            <a:off x="4086287" y="4453327"/>
            <a:ext cx="364744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ExceptionTranslationFilter</a:t>
            </a:r>
            <a:endParaRPr lang="zh-CN" altLang="en-US" b="1" dirty="0"/>
          </a:p>
        </p:txBody>
      </p:sp>
      <p:sp>
        <p:nvSpPr>
          <p:cNvPr id="86" name="矩形: 圆角 85"/>
          <p:cNvSpPr/>
          <p:nvPr/>
        </p:nvSpPr>
        <p:spPr>
          <a:xfrm>
            <a:off x="706983" y="2919410"/>
            <a:ext cx="3379304" cy="114588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继承了</a:t>
            </a:r>
            <a:r>
              <a:rPr lang="en-US" altLang="zh-CN" dirty="0" err="1"/>
              <a:t>WebSecurityConfigurerAdapter</a:t>
            </a:r>
            <a:endParaRPr lang="en-US" altLang="zh-CN" dirty="0"/>
          </a:p>
          <a:p>
            <a:pPr algn="ctr"/>
            <a:r>
              <a:rPr lang="zh-CN" altLang="en-US" dirty="0"/>
              <a:t>的配置类</a:t>
            </a:r>
          </a:p>
        </p:txBody>
      </p:sp>
      <p:cxnSp>
        <p:nvCxnSpPr>
          <p:cNvPr id="89" name="直接箭头连接符 88"/>
          <p:cNvCxnSpPr>
            <a:stCxn id="44" idx="2"/>
            <a:endCxn id="47" idx="0"/>
          </p:cNvCxnSpPr>
          <p:nvPr/>
        </p:nvCxnSpPr>
        <p:spPr>
          <a:xfrm>
            <a:off x="5910003" y="2614613"/>
            <a:ext cx="1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7" idx="2"/>
            <a:endCxn id="50" idx="0"/>
          </p:cNvCxnSpPr>
          <p:nvPr/>
        </p:nvCxnSpPr>
        <p:spPr>
          <a:xfrm flipH="1">
            <a:off x="5910002" y="3401488"/>
            <a:ext cx="2" cy="232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0" idx="2"/>
            <a:endCxn id="70" idx="0"/>
          </p:cNvCxnSpPr>
          <p:nvPr/>
        </p:nvCxnSpPr>
        <p:spPr>
          <a:xfrm>
            <a:off x="5910002" y="4243388"/>
            <a:ext cx="5" cy="209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0" idx="2"/>
            <a:endCxn id="68" idx="0"/>
          </p:cNvCxnSpPr>
          <p:nvPr/>
        </p:nvCxnSpPr>
        <p:spPr>
          <a:xfrm>
            <a:off x="5910007" y="5062927"/>
            <a:ext cx="0" cy="177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893378" y="6114766"/>
            <a:ext cx="6248400" cy="7142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我们项目中的</a:t>
            </a:r>
            <a:r>
              <a:rPr lang="en-US" altLang="zh-CN" dirty="0"/>
              <a:t>restful</a:t>
            </a:r>
            <a:r>
              <a:rPr lang="zh-CN" altLang="en-US" dirty="0"/>
              <a:t>服务</a:t>
            </a:r>
          </a:p>
        </p:txBody>
      </p:sp>
      <p:cxnSp>
        <p:nvCxnSpPr>
          <p:cNvPr id="132" name="直接箭头连接符 131"/>
          <p:cNvCxnSpPr>
            <a:stCxn id="68" idx="2"/>
          </p:cNvCxnSpPr>
          <p:nvPr/>
        </p:nvCxnSpPr>
        <p:spPr>
          <a:xfrm flipH="1">
            <a:off x="5910001" y="5849802"/>
            <a:ext cx="6" cy="26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464621" y="113828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162821" y="75455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85801" y="7191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路线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405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455420" cy="21361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2"/>
                </a:solidFill>
                <a:sym typeface="+mn-ea"/>
              </a:rPr>
              <a:t>直接返回一个与认证成功相关的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字符串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13042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451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0130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310324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06625" y="309118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50050" y="2637155"/>
            <a:ext cx="281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直接返回一个</a:t>
            </a:r>
            <a:r>
              <a:rPr lang="en-US" altLang="zh-CN">
                <a:solidFill>
                  <a:schemeClr val="accent2"/>
                </a:solidFill>
              </a:rPr>
              <a:t>json</a:t>
            </a:r>
            <a:r>
              <a:rPr lang="zh-CN" altLang="en-US">
                <a:solidFill>
                  <a:schemeClr val="accent2"/>
                </a:solidFill>
              </a:rPr>
              <a:t>字符串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99690" y="39617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其他请求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06565" y="4330065"/>
            <a:ext cx="150622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5795" y="1825625"/>
            <a:ext cx="2363470" cy="39077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r>
              <a:rPr lang="zh-CN" altLang="en-US" sz="1300" b="1" dirty="0">
                <a:sym typeface="+mn-ea"/>
              </a:rPr>
              <a:t>返回时校验SecurityContextHolder中是否有securityContext，有则放入session</a:t>
            </a:r>
          </a:p>
          <a:p>
            <a:pPr algn="l"/>
            <a:endParaRPr lang="zh-CN" altLang="en-US" sz="1300" b="1" dirty="0">
              <a:sym typeface="+mn-ea"/>
            </a:endParaRP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r>
              <a:rPr lang="zh-CN" altLang="en-US" sz="1300" b="1" dirty="0"/>
              <a:t>请求进来时，检查session，如果有SecurityContext(可以直接看成一个认证了的对象)拿出来放到线程里即SecurityContextHolder中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这样在通过校验相关的过滤器时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发现已经认证过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就会直接放行</a:t>
            </a:r>
            <a:r>
              <a:rPr lang="en-US" altLang="zh-CN" sz="1300" b="1" dirty="0"/>
              <a:t>,</a:t>
            </a:r>
            <a:r>
              <a:rPr lang="zh-CN" altLang="en-US" sz="1300" b="1" dirty="0"/>
              <a:t>从而实现了认证信息在多个请求中共享的目的</a:t>
            </a:r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  <a:p>
            <a:pPr algn="l"/>
            <a:endParaRPr lang="zh-CN" altLang="en-US" sz="13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549015" y="1363345"/>
            <a:ext cx="3881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err="1">
                <a:sym typeface="+mn-ea"/>
              </a:rPr>
              <a:t>SecurityContextPersistenceFilter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206625" y="2355215"/>
            <a:ext cx="224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818630" y="2355215"/>
            <a:ext cx="26003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427210" y="1825625"/>
            <a:ext cx="1753235" cy="17570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重定向到引发认证的请求上去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18955" y="13633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认证成功</a:t>
            </a:r>
          </a:p>
        </p:txBody>
      </p:sp>
      <p:sp>
        <p:nvSpPr>
          <p:cNvPr id="10" name="矩形 9"/>
          <p:cNvSpPr/>
          <p:nvPr/>
        </p:nvSpPr>
        <p:spPr>
          <a:xfrm>
            <a:off x="1205865" y="1779270"/>
            <a:ext cx="994410" cy="395414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9185" y="13633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请求发起者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30525" y="19011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</a:rPr>
              <a:t>认证请求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806565" y="2891155"/>
            <a:ext cx="261239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218690" y="2915920"/>
            <a:ext cx="2232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06565" y="2383790"/>
            <a:ext cx="2813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>
              <a:solidFill>
                <a:schemeClr val="accent2"/>
              </a:solidFill>
            </a:endParaRPr>
          </a:p>
          <a:p>
            <a:r>
              <a:rPr lang="zh-CN" altLang="en-US" sz="1400">
                <a:solidFill>
                  <a:schemeClr val="accent2"/>
                </a:solidFill>
              </a:rPr>
              <a:t>重定向之前会先穿过</a:t>
            </a:r>
          </a:p>
          <a:p>
            <a:endParaRPr lang="en-US" altLang="zh-CN" sz="1400" b="1" dirty="0" err="1">
              <a:solidFill>
                <a:schemeClr val="accent2"/>
              </a:solidFill>
              <a:sym typeface="+mn-ea"/>
            </a:endParaRP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SecurityContextPersistence</a:t>
            </a:r>
          </a:p>
          <a:p>
            <a:r>
              <a:rPr lang="en-US" altLang="zh-CN" sz="1400" b="1" dirty="0" err="1">
                <a:solidFill>
                  <a:schemeClr val="accent2"/>
                </a:solidFill>
                <a:sym typeface="+mn-ea"/>
              </a:rPr>
              <a:t>Filter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206625" y="4305300"/>
            <a:ext cx="2257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587625" y="386334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重定向后的请求</a:t>
            </a:r>
          </a:p>
          <a:p>
            <a:endParaRPr lang="zh-CN" altLang="en-US"/>
          </a:p>
          <a:p>
            <a:r>
              <a:rPr lang="zh-CN" altLang="en-US">
                <a:solidFill>
                  <a:srgbClr val="FF33CC"/>
                </a:solidFill>
              </a:rPr>
              <a:t>以及其他请求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806565" y="4318000"/>
            <a:ext cx="262445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249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华文宋体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35</cp:revision>
  <dcterms:created xsi:type="dcterms:W3CDTF">2019-06-25T12:35:00Z</dcterms:created>
  <dcterms:modified xsi:type="dcterms:W3CDTF">2019-07-02T13:49:31Z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