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58" r:id="rId4"/>
    <p:sldId id="261" r:id="rId5"/>
    <p:sldId id="263" r:id="rId6"/>
    <p:sldId id="264" r:id="rId7"/>
    <p:sldId id="266" r:id="rId8"/>
    <p:sldId id="265" r:id="rId9"/>
    <p:sldId id="270" r:id="rId10"/>
    <p:sldId id="268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2115" autoAdjust="0"/>
  </p:normalViewPr>
  <p:slideViewPr>
    <p:cSldViewPr snapToGrid="0">
      <p:cViewPr varScale="1">
        <p:scale>
          <a:sx n="60" d="100"/>
          <a:sy n="60" d="100"/>
        </p:scale>
        <p:origin x="6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3935" y="128905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6435" y="2339975"/>
            <a:ext cx="46818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89940" y="3348990"/>
            <a:ext cx="4473575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7665" y="4379595"/>
            <a:ext cx="27800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17395" y="5367020"/>
            <a:ext cx="20205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096635" y="3348990"/>
            <a:ext cx="3270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>
            <a:off x="3026978" y="1898823"/>
            <a:ext cx="635" cy="44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flipH="1">
            <a:off x="3026976" y="2949859"/>
            <a:ext cx="635" cy="39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>
            <a:off x="3026978" y="3958853"/>
            <a:ext cx="635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7611" y="498943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V="1">
            <a:off x="7732146" y="2939581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58766"/>
            <a:ext cx="0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026978" y="88115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4037772" y="5672043"/>
            <a:ext cx="130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675640" y="852805"/>
            <a:ext cx="10564495" cy="53975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zh-CN" b="1" dirty="0">
                <a:solidFill>
                  <a:schemeClr val="bg1"/>
                </a:solidFill>
              </a:rPr>
              <a:t>服务提供商</a:t>
            </a:r>
            <a:endParaRPr lang="zh-CN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provider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345" y="1914525"/>
            <a:ext cx="4491990" cy="386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认证服务器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Authorization Server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6975" y="1914525"/>
            <a:ext cx="4058920" cy="3865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资源服务器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Resource </a:t>
            </a:r>
            <a:r>
              <a:rPr lang="zh-CN" altLang="zh-CN" b="1" dirty="0">
                <a:solidFill>
                  <a:schemeClr val="tx1"/>
                </a:solidFill>
                <a:sym typeface="+mn-ea"/>
              </a:rPr>
              <a:t>Server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6385" y="272034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r>
              <a:rPr lang="zh-CN" altLang="en-US"/>
              <a:t>种授权模式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79470" y="455041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Token</a:t>
            </a:r>
            <a:r>
              <a:rPr lang="zh-CN" altLang="en-US"/>
              <a:t>的生成、存储和发放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09715" y="2720340"/>
            <a:ext cx="3404235" cy="1556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SpringSecurity</a:t>
            </a:r>
            <a:r>
              <a:rPr lang="zh-CN" altLang="zh-CN" b="1" dirty="0">
                <a:solidFill>
                  <a:schemeClr val="tx1"/>
                </a:solidFill>
                <a:sym typeface="+mn-ea"/>
              </a:rPr>
              <a:t>过滤器链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3395" y="3109595"/>
            <a:ext cx="2936875" cy="1078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OAuth2Authentication</a:t>
            </a:r>
            <a:endParaRPr lang="en-US" altLang="zh-CN"/>
          </a:p>
          <a:p>
            <a:pPr algn="ctr"/>
            <a:r>
              <a:rPr lang="en-US" altLang="zh-CN"/>
              <a:t>ProcessingFilter</a:t>
            </a:r>
            <a:endParaRPr lang="en-US" altLang="zh-CN"/>
          </a:p>
          <a:p>
            <a:pPr algn="ctr"/>
            <a:r>
              <a:rPr lang="en-US" altLang="zh-CN" sz="1400" b="1"/>
              <a:t>(</a:t>
            </a:r>
            <a:r>
              <a:rPr lang="zh-CN" altLang="en-US" sz="1400" b="1"/>
              <a:t>拿着</a:t>
            </a:r>
            <a:r>
              <a:rPr lang="en-US" altLang="zh-CN" sz="1400" b="1"/>
              <a:t>token</a:t>
            </a:r>
            <a:r>
              <a:rPr lang="zh-CN" altLang="en-US" sz="1400" b="1"/>
              <a:t>去认证服务器进行校验</a:t>
            </a:r>
            <a:r>
              <a:rPr lang="en-US" altLang="zh-CN" sz="1400" b="1"/>
              <a:t>)</a:t>
            </a:r>
            <a:endParaRPr lang="en-US" altLang="zh-CN" sz="1400" b="1"/>
          </a:p>
        </p:txBody>
      </p:sp>
      <p:sp>
        <p:nvSpPr>
          <p:cNvPr id="19" name="矩形 18"/>
          <p:cNvSpPr/>
          <p:nvPr/>
        </p:nvSpPr>
        <p:spPr>
          <a:xfrm>
            <a:off x="6609080" y="4425315"/>
            <a:ext cx="3405505" cy="1044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</a:t>
            </a:r>
            <a:r>
              <a:rPr lang="en-US" altLang="zh-CN"/>
              <a:t>(rest</a:t>
            </a:r>
            <a:r>
              <a:rPr lang="zh-CN" altLang="en-US"/>
              <a:t>服务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4" idx="2"/>
            <a:endCxn id="16" idx="0"/>
          </p:cNvCxnSpPr>
          <p:nvPr/>
        </p:nvCxnSpPr>
        <p:spPr>
          <a:xfrm>
            <a:off x="2574290" y="3702050"/>
            <a:ext cx="1823085" cy="84836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03400" y="4550410"/>
            <a:ext cx="1372870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Token</a:t>
            </a:r>
            <a:r>
              <a:rPr lang="zh-CN" altLang="en-US"/>
              <a:t>校验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89735" y="4277360"/>
            <a:ext cx="3866515" cy="1411605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675640" y="852805"/>
            <a:ext cx="10564495" cy="53975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zh-CN" b="1" dirty="0">
                <a:solidFill>
                  <a:schemeClr val="bg1"/>
                </a:solidFill>
              </a:rPr>
              <a:t>服务提供商</a:t>
            </a:r>
            <a:endParaRPr lang="zh-CN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provider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345" y="1914525"/>
            <a:ext cx="4491990" cy="386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认证服务器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Authorization Server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6975" y="1914525"/>
            <a:ext cx="4058920" cy="3865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资源服务器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sym typeface="+mn-ea"/>
              </a:rPr>
              <a:t>Resource </a:t>
            </a:r>
            <a:r>
              <a:rPr lang="zh-CN" altLang="zh-CN" b="1" dirty="0">
                <a:solidFill>
                  <a:schemeClr val="tx1"/>
                </a:solidFill>
                <a:sym typeface="+mn-ea"/>
              </a:rPr>
              <a:t>Server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6385" y="272034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自定义认证方式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79470" y="4550410"/>
            <a:ext cx="2035175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Token</a:t>
            </a:r>
            <a:r>
              <a:rPr lang="zh-CN" altLang="en-US"/>
              <a:t>的生成、存储和发放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09715" y="2720340"/>
            <a:ext cx="3404235" cy="15563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zh-CN" b="1" dirty="0">
                <a:solidFill>
                  <a:schemeClr val="tx1"/>
                </a:solidFill>
                <a:sym typeface="+mn-ea"/>
              </a:rPr>
              <a:t>SpringSecurity</a:t>
            </a:r>
            <a:r>
              <a:rPr lang="zh-CN" altLang="zh-CN" b="1" dirty="0">
                <a:solidFill>
                  <a:schemeClr val="tx1"/>
                </a:solidFill>
                <a:sym typeface="+mn-ea"/>
              </a:rPr>
              <a:t>过滤器链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3395" y="3109595"/>
            <a:ext cx="2936875" cy="1078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OAuth2Authentication</a:t>
            </a:r>
            <a:endParaRPr lang="en-US" altLang="zh-CN"/>
          </a:p>
          <a:p>
            <a:pPr algn="ctr"/>
            <a:r>
              <a:rPr lang="en-US" altLang="zh-CN"/>
              <a:t>ProcessingFilter</a:t>
            </a:r>
            <a:endParaRPr lang="en-US" altLang="zh-CN"/>
          </a:p>
          <a:p>
            <a:pPr algn="ctr"/>
            <a:r>
              <a:rPr lang="en-US" altLang="zh-CN" sz="1400" b="1"/>
              <a:t>(</a:t>
            </a:r>
            <a:r>
              <a:rPr lang="zh-CN" altLang="en-US" sz="1400" b="1"/>
              <a:t>拿着</a:t>
            </a:r>
            <a:r>
              <a:rPr lang="en-US" altLang="zh-CN" sz="1400" b="1"/>
              <a:t>token</a:t>
            </a:r>
            <a:r>
              <a:rPr lang="zh-CN" altLang="en-US" sz="1400" b="1"/>
              <a:t>去认证服务器进行校验</a:t>
            </a:r>
            <a:r>
              <a:rPr lang="en-US" altLang="zh-CN" sz="1400" b="1"/>
              <a:t>)</a:t>
            </a:r>
            <a:endParaRPr lang="en-US" altLang="zh-CN" sz="1400" b="1"/>
          </a:p>
        </p:txBody>
      </p:sp>
      <p:sp>
        <p:nvSpPr>
          <p:cNvPr id="19" name="矩形 18"/>
          <p:cNvSpPr/>
          <p:nvPr/>
        </p:nvSpPr>
        <p:spPr>
          <a:xfrm>
            <a:off x="6609080" y="4425315"/>
            <a:ext cx="3405505" cy="10445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资源</a:t>
            </a:r>
            <a:r>
              <a:rPr lang="en-US" altLang="zh-CN"/>
              <a:t>(rest</a:t>
            </a:r>
            <a:r>
              <a:rPr lang="zh-CN" altLang="en-US"/>
              <a:t>服务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4" idx="2"/>
            <a:endCxn id="16" idx="0"/>
          </p:cNvCxnSpPr>
          <p:nvPr/>
        </p:nvCxnSpPr>
        <p:spPr>
          <a:xfrm>
            <a:off x="2574290" y="3702050"/>
            <a:ext cx="1823085" cy="84836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03400" y="4550410"/>
            <a:ext cx="1372870" cy="9817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Token</a:t>
            </a:r>
            <a:r>
              <a:rPr lang="zh-CN" altLang="en-US"/>
              <a:t>校验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89735" y="4277360"/>
            <a:ext cx="3866515" cy="1411605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0625" y="329565"/>
            <a:ext cx="435864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477170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FilterA1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4" idx="2"/>
            <a:endCxn id="6" idx="0"/>
          </p:cNvCxnSpPr>
          <p:nvPr/>
        </p:nvCxnSpPr>
        <p:spPr>
          <a:xfrm flipH="1">
            <a:off x="2131757" y="939219"/>
            <a:ext cx="3778250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5910007" y="0"/>
            <a:ext cx="0" cy="32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255684" y="1177427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FilterA2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141778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  <a:endParaRPr lang="zh-CN" altLang="en-US" b="1" dirty="0"/>
          </a:p>
        </p:txBody>
      </p:sp>
      <p:cxnSp>
        <p:nvCxnSpPr>
          <p:cNvPr id="38" name="直接箭头连接符 37"/>
          <p:cNvCxnSpPr>
            <a:stCxn id="4" idx="2"/>
            <a:endCxn id="33" idx="0"/>
          </p:cNvCxnSpPr>
          <p:nvPr/>
        </p:nvCxnSpPr>
        <p:spPr>
          <a:xfrm>
            <a:off x="5910007" y="939219"/>
            <a:ext cx="635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</p:cNvCxnSpPr>
          <p:nvPr/>
        </p:nvCxnSpPr>
        <p:spPr>
          <a:xfrm>
            <a:off x="5910007" y="939219"/>
            <a:ext cx="3778514" cy="238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55683" y="2005013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FilterB1</a:t>
            </a:r>
            <a:endParaRPr lang="zh-CN" altLang="en-US" b="1" dirty="0"/>
          </a:p>
        </p:txBody>
      </p:sp>
      <p:cxnSp>
        <p:nvCxnSpPr>
          <p:cNvPr id="40" name="直接箭头连接符 39"/>
          <p:cNvCxnSpPr>
            <a:stCxn id="33" idx="2"/>
            <a:endCxn id="44" idx="0"/>
          </p:cNvCxnSpPr>
          <p:nvPr/>
        </p:nvCxnSpPr>
        <p:spPr>
          <a:xfrm flipH="1">
            <a:off x="5910003" y="1787027"/>
            <a:ext cx="1" cy="217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55684" y="27918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FilterB2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5255682" y="36337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  <a:endParaRPr lang="zh-CN" altLang="en-US" b="1" dirty="0"/>
          </a:p>
        </p:txBody>
      </p:sp>
      <p:cxnSp>
        <p:nvCxnSpPr>
          <p:cNvPr id="57" name="直接箭头连接符 56"/>
          <p:cNvCxnSpPr>
            <a:stCxn id="6" idx="2"/>
            <a:endCxn id="44" idx="1"/>
          </p:cNvCxnSpPr>
          <p:nvPr/>
        </p:nvCxnSpPr>
        <p:spPr>
          <a:xfrm>
            <a:off x="2131490" y="1787024"/>
            <a:ext cx="3124193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4" idx="3"/>
          </p:cNvCxnSpPr>
          <p:nvPr/>
        </p:nvCxnSpPr>
        <p:spPr>
          <a:xfrm flipH="1">
            <a:off x="6564322" y="1787024"/>
            <a:ext cx="3124199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86287" y="5240202"/>
            <a:ext cx="364744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FilterSecurityInterceptor</a:t>
            </a:r>
            <a:endParaRPr lang="zh-CN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4086287" y="4453327"/>
            <a:ext cx="364744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ExceptionTranslationFilter</a:t>
            </a:r>
            <a:endParaRPr lang="zh-CN" altLang="en-US" b="1" dirty="0"/>
          </a:p>
        </p:txBody>
      </p:sp>
      <p:sp>
        <p:nvSpPr>
          <p:cNvPr id="86" name="矩形: 圆角 85"/>
          <p:cNvSpPr/>
          <p:nvPr/>
        </p:nvSpPr>
        <p:spPr>
          <a:xfrm>
            <a:off x="706755" y="2919095"/>
            <a:ext cx="3670935" cy="11461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继承了</a:t>
            </a:r>
            <a:r>
              <a:rPr lang="en-US" altLang="zh-CN" dirty="0" err="1"/>
              <a:t>WebSecurityConfigurerAdapter</a:t>
            </a:r>
            <a:endParaRPr lang="en-US" altLang="zh-CN" dirty="0"/>
          </a:p>
          <a:p>
            <a:pPr algn="ctr"/>
            <a:r>
              <a:rPr lang="zh-CN" altLang="en-US" dirty="0"/>
              <a:t>的配置类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44" idx="2"/>
            <a:endCxn id="47" idx="0"/>
          </p:cNvCxnSpPr>
          <p:nvPr/>
        </p:nvCxnSpPr>
        <p:spPr>
          <a:xfrm>
            <a:off x="5910003" y="2614613"/>
            <a:ext cx="1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7" idx="2"/>
            <a:endCxn id="50" idx="0"/>
          </p:cNvCxnSpPr>
          <p:nvPr/>
        </p:nvCxnSpPr>
        <p:spPr>
          <a:xfrm flipH="1">
            <a:off x="5910002" y="3401488"/>
            <a:ext cx="2" cy="232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0" idx="2"/>
            <a:endCxn id="70" idx="0"/>
          </p:cNvCxnSpPr>
          <p:nvPr/>
        </p:nvCxnSpPr>
        <p:spPr>
          <a:xfrm>
            <a:off x="5910002" y="4243388"/>
            <a:ext cx="5" cy="209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0" idx="2"/>
            <a:endCxn id="68" idx="0"/>
          </p:cNvCxnSpPr>
          <p:nvPr/>
        </p:nvCxnSpPr>
        <p:spPr>
          <a:xfrm>
            <a:off x="5910007" y="5062927"/>
            <a:ext cx="0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893378" y="6114766"/>
            <a:ext cx="6248400" cy="7142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我们项目中的</a:t>
            </a:r>
            <a:r>
              <a:rPr lang="en-US" altLang="zh-CN" dirty="0"/>
              <a:t>restful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cxnSp>
        <p:nvCxnSpPr>
          <p:cNvPr id="132" name="直接箭头连接符 131"/>
          <p:cNvCxnSpPr>
            <a:stCxn id="68" idx="2"/>
          </p:cNvCxnSpPr>
          <p:nvPr/>
        </p:nvCxnSpPr>
        <p:spPr>
          <a:xfrm flipH="1">
            <a:off x="5910001" y="5849802"/>
            <a:ext cx="6" cy="26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464621" y="113828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162821" y="75455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85801" y="7191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405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455420" cy="2136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sym typeface="+mn-ea"/>
              </a:rPr>
              <a:t>直接返回一个与认证成功相关的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字符串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13042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451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0130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  <a:endParaRPr lang="zh-CN" altLang="en-US">
              <a:solidFill>
                <a:schemeClr val="accent5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310324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06625" y="309118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50050" y="2637155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直接返回一个</a:t>
            </a:r>
            <a:r>
              <a:rPr lang="en-US" altLang="zh-CN">
                <a:solidFill>
                  <a:schemeClr val="accent2"/>
                </a:solidFill>
              </a:rPr>
              <a:t>json</a:t>
            </a:r>
            <a:r>
              <a:rPr lang="zh-CN" altLang="en-US">
                <a:solidFill>
                  <a:schemeClr val="accent2"/>
                </a:solidFill>
              </a:rPr>
              <a:t>字符串</a:t>
            </a:r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99690" y="3961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其他请求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806565" y="4330065"/>
            <a:ext cx="150622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90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753235" cy="1757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重定向到引发认证的请求上去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18955" y="1363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9541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9185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  <a:endParaRPr lang="zh-CN" altLang="en-US">
              <a:solidFill>
                <a:schemeClr val="accent5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289115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18690" y="291592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806565" y="2383790"/>
            <a:ext cx="28136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>
              <a:solidFill>
                <a:schemeClr val="accent2"/>
              </a:solidFill>
            </a:endParaRPr>
          </a:p>
          <a:p>
            <a:r>
              <a:rPr lang="zh-CN" altLang="en-US" sz="1400">
                <a:solidFill>
                  <a:schemeClr val="accent2"/>
                </a:solidFill>
              </a:rPr>
              <a:t>重定向之前会先穿过</a:t>
            </a:r>
            <a:endParaRPr lang="zh-CN" altLang="en-US" sz="1400">
              <a:solidFill>
                <a:schemeClr val="accent2"/>
              </a:solidFill>
            </a:endParaRPr>
          </a:p>
          <a:p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SecurityContextPersistence</a:t>
            </a:r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Filter</a:t>
            </a:r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87625" y="3863340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重定向后的请求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33CC"/>
                </a:solidFill>
              </a:rPr>
              <a:t>以及其他请求</a:t>
            </a:r>
            <a:endParaRPr lang="zh-CN" altLang="en-US">
              <a:solidFill>
                <a:srgbClr val="FF33CC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806565" y="4318000"/>
            <a:ext cx="262445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14910" y="1976717"/>
            <a:ext cx="2725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b="1" dirty="0">
                <a:sym typeface="+mn-ea"/>
              </a:rPr>
              <a:t>ValidateCodeController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7064" y="2455140"/>
            <a:ext cx="3829685" cy="290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00000"/>
              </a:lnSpc>
            </a:pPr>
            <a:r>
              <a:rPr lang="zh-CN" altLang="en-US" dirty="0"/>
              <a:t>createImageCode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生成图形验证码对象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将图形验证码对象写入</a:t>
            </a:r>
            <a:r>
              <a:rPr lang="en-US" altLang="zh-CN" dirty="0"/>
              <a:t>session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将图形验证码返回给用户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>
                <a:sym typeface="+mn-ea"/>
              </a:rPr>
              <a:t>create</a:t>
            </a:r>
            <a:r>
              <a:rPr lang="en-US" altLang="zh-CN" dirty="0" err="1">
                <a:sym typeface="+mn-ea"/>
              </a:rPr>
              <a:t>Sms</a:t>
            </a:r>
            <a:r>
              <a:rPr lang="zh-CN" altLang="en-US" dirty="0">
                <a:sym typeface="+mn-ea"/>
              </a:rPr>
              <a:t>Code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生成短信验证码对象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将短信验证码对象写入</a:t>
            </a:r>
            <a:r>
              <a:rPr lang="en-US" altLang="zh-CN" dirty="0">
                <a:sym typeface="+mn-ea"/>
              </a:rPr>
              <a:t>session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将短信验证码返回给用户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</p:txBody>
      </p:sp>
      <p:cxnSp>
        <p:nvCxnSpPr>
          <p:cNvPr id="3" name="直接箭头连接符 2"/>
          <p:cNvCxnSpPr>
            <a:endCxn id="18" idx="1"/>
          </p:cNvCxnSpPr>
          <p:nvPr/>
        </p:nvCxnSpPr>
        <p:spPr>
          <a:xfrm>
            <a:off x="3593054" y="2945517"/>
            <a:ext cx="2276543" cy="963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664963" y="3273194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ValidateCodeGenerator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5869597" y="3642526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9044637" y="2455140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8991132" y="2062412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ImageCodeGenerator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044637" y="4822205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8991132" y="449868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SmsCodeGenerator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endCxn id="18" idx="1"/>
          </p:cNvCxnSpPr>
          <p:nvPr/>
        </p:nvCxnSpPr>
        <p:spPr>
          <a:xfrm flipV="1">
            <a:off x="3689873" y="3909226"/>
            <a:ext cx="2179724" cy="63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1" idx="1"/>
          </p:cNvCxnSpPr>
          <p:nvPr/>
        </p:nvCxnSpPr>
        <p:spPr>
          <a:xfrm flipV="1">
            <a:off x="8146707" y="2721840"/>
            <a:ext cx="897930" cy="1187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3" idx="1"/>
          </p:cNvCxnSpPr>
          <p:nvPr/>
        </p:nvCxnSpPr>
        <p:spPr>
          <a:xfrm>
            <a:off x="8146707" y="3909226"/>
            <a:ext cx="897930" cy="117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839096" y="1280160"/>
            <a:ext cx="10908255" cy="46257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6166" y="673620"/>
            <a:ext cx="301223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createCode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0932" y="1822626"/>
            <a:ext cx="3012236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8225" y="2962910"/>
            <a:ext cx="4230370" cy="185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  <a:endParaRPr lang="zh-CN" altLang="en-US" dirty="0">
              <a:sym typeface="+mn-ea"/>
            </a:endParaRPr>
          </a:p>
          <a:p>
            <a:pPr algn="l"/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601720" y="3569970"/>
            <a:ext cx="4177665" cy="1162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dirty="0"/>
              <a:t>g</a:t>
            </a:r>
            <a:r>
              <a:rPr lang="zh-CN" altLang="en-US" dirty="0"/>
              <a:t>enerate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通过类型查找执行相关逻辑</a:t>
            </a:r>
            <a:endParaRPr lang="zh-CN" altLang="en-US" dirty="0"/>
          </a:p>
          <a:p>
            <a:r>
              <a:rPr lang="en-US" altLang="zh-CN" dirty="0"/>
              <a:t>save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通用方法</a:t>
            </a:r>
            <a:endParaRPr lang="en-US" altLang="zh-CN" dirty="0"/>
          </a:p>
          <a:p>
            <a:r>
              <a:rPr lang="en-US" altLang="zh-CN" dirty="0"/>
              <a:t>send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抽象方法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448099" y="760933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ValidateCodeController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05249" y="1929177"/>
            <a:ext cx="258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ValidateCodeProcessor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2818" y="3215049"/>
            <a:ext cx="329449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err="1">
                <a:sym typeface="+mn-ea"/>
              </a:rPr>
              <a:t>AbstractValidateCodeProcessor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（模板）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4" idx="2"/>
            <a:endCxn id="5" idx="0"/>
          </p:cNvCxnSpPr>
          <p:nvPr/>
        </p:nvCxnSpPr>
        <p:spPr>
          <a:xfrm>
            <a:off x="5682285" y="1296555"/>
            <a:ext cx="4765" cy="52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5687050" y="2445561"/>
            <a:ext cx="635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08583" y="3020490"/>
            <a:ext cx="194164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endCxn id="26" idx="1"/>
          </p:cNvCxnSpPr>
          <p:nvPr/>
        </p:nvCxnSpPr>
        <p:spPr>
          <a:xfrm flipV="1">
            <a:off x="7644615" y="3331958"/>
            <a:ext cx="863968" cy="4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54489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8" idx="0"/>
          </p:cNvCxnSpPr>
          <p:nvPr/>
        </p:nvCxnSpPr>
        <p:spPr>
          <a:xfrm flipH="1">
            <a:off x="3604260" y="4572635"/>
            <a:ext cx="894080" cy="104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52818" y="5748206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ImageCodeProcessor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096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4" idx="0"/>
          </p:cNvCxnSpPr>
          <p:nvPr/>
        </p:nvCxnSpPr>
        <p:spPr>
          <a:xfrm>
            <a:off x="5949315" y="3871595"/>
            <a:ext cx="1525905" cy="175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682129" y="5844150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SmsCodeProcessor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939606" y="2639872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ValidateCodeGenerator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872770" y="1052408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285488" y="541045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ImageCodeGenerator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760826" y="5190316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SmsCodeGenerator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879773" y="4509216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26" idx="2"/>
            <a:endCxn id="68" idx="1"/>
          </p:cNvCxnSpPr>
          <p:nvPr/>
        </p:nvCxnSpPr>
        <p:spPr>
          <a:xfrm>
            <a:off x="9479407" y="3643425"/>
            <a:ext cx="400366" cy="1177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6" idx="3"/>
            <a:endCxn id="64" idx="2"/>
          </p:cNvCxnSpPr>
          <p:nvPr/>
        </p:nvCxnSpPr>
        <p:spPr>
          <a:xfrm flipV="1">
            <a:off x="10450230" y="1675343"/>
            <a:ext cx="283957" cy="1656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980974" y="5001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图形验证码发送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872156" y="19505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图形验证码生成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71663" y="48944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短信验证码发送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732853" y="395489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短信验证码生成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52818" y="541045"/>
            <a:ext cx="11725895" cy="5775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7440" y="90170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9940" y="3559175"/>
            <a:ext cx="4473575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7665" y="4510405"/>
            <a:ext cx="27800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17395" y="5367020"/>
            <a:ext cx="20205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096635" y="3348990"/>
            <a:ext cx="3270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" idx="2"/>
            <a:endCxn id="12" idx="0"/>
          </p:cNvCxnSpPr>
          <p:nvPr/>
        </p:nvCxnSpPr>
        <p:spPr>
          <a:xfrm flipH="1">
            <a:off x="3027045" y="3348990"/>
            <a:ext cx="1270" cy="2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>
            <a:off x="3026978" y="4169038"/>
            <a:ext cx="635" cy="3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7611" y="5120248"/>
            <a:ext cx="0" cy="24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V="1">
            <a:off x="7732146" y="2939581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58766"/>
            <a:ext cx="0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130483" y="49380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4037772" y="5672043"/>
            <a:ext cx="130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9940" y="1815465"/>
            <a:ext cx="46818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/>
              <a:t>图形验证码校验</a:t>
            </a:r>
            <a:r>
              <a:rPr lang="en-US" altLang="zh-CN" b="1" dirty="0"/>
              <a:t>Filter</a:t>
            </a:r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789940" y="2739390"/>
            <a:ext cx="4681855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4" idx="2"/>
            <a:endCxn id="7" idx="0"/>
          </p:cNvCxnSpPr>
          <p:nvPr/>
        </p:nvCxnSpPr>
        <p:spPr>
          <a:xfrm>
            <a:off x="3130550" y="1511300"/>
            <a:ext cx="635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>
            <a:off x="3131185" y="242506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498" y="168517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500" y="1809750"/>
            <a:ext cx="461835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AbstractAuthenticationProcessingFilter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2080" y="3262630"/>
            <a:ext cx="415099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/>
              <a:t>UsernamePasswordAuthenticationFilter</a:t>
            </a:r>
            <a:endParaRPr lang="en-US" altLang="zh-CN" sz="1700" dirty="0" err="1"/>
          </a:p>
        </p:txBody>
      </p:sp>
      <p:sp>
        <p:nvSpPr>
          <p:cNvPr id="13" name="矩形 12"/>
          <p:cNvSpPr/>
          <p:nvPr/>
        </p:nvSpPr>
        <p:spPr>
          <a:xfrm>
            <a:off x="276860" y="4987290"/>
            <a:ext cx="268351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574" y="6150257"/>
            <a:ext cx="191364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062595" y="495300"/>
            <a:ext cx="3479800" cy="1315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en-US" altLang="zh-CN" b="1" dirty="0" err="1">
              <a:solidFill>
                <a:schemeClr val="tx1"/>
              </a:solidFill>
            </a:endParaRPr>
          </a:p>
          <a:p>
            <a:pPr algn="just"/>
            <a:r>
              <a:rPr lang="zh-CN" altLang="en-US" b="1" dirty="0" err="1">
                <a:solidFill>
                  <a:schemeClr val="tx1"/>
                </a:solidFill>
              </a:rPr>
              <a:t>除了进行用户名和密码校验外</a:t>
            </a:r>
            <a:endParaRPr lang="zh-CN" altLang="en-US" b="1" dirty="0" err="1">
              <a:solidFill>
                <a:schemeClr val="tx1"/>
              </a:solidFill>
            </a:endParaRPr>
          </a:p>
          <a:p>
            <a:pPr algn="just"/>
            <a:r>
              <a:rPr lang="zh-CN" altLang="en-US" b="1" dirty="0" err="1">
                <a:solidFill>
                  <a:schemeClr val="tx1"/>
                </a:solidFill>
              </a:rPr>
              <a:t>这里还应该包括电话号码的校验即数据库里有没有该电话</a:t>
            </a:r>
            <a:endParaRPr lang="en-US" altLang="zh-CN" b="1" dirty="0" err="1">
              <a:solidFill>
                <a:schemeClr val="tx1"/>
              </a:solidFill>
            </a:endParaRPr>
          </a:p>
          <a:p>
            <a:pPr algn="just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39070" y="2203516"/>
            <a:ext cx="2432045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UserDetailsService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flipH="1">
            <a:off x="2208143" y="2419062"/>
            <a:ext cx="165100" cy="8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1618710" y="3872484"/>
            <a:ext cx="589280" cy="111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 flipH="1">
            <a:off x="1572395" y="5596994"/>
            <a:ext cx="46355" cy="5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H="1" flipV="1">
            <a:off x="9802363" y="1810451"/>
            <a:ext cx="252730" cy="39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2372360" y="2540"/>
            <a:ext cx="0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96256" y="614956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 flipV="1">
            <a:off x="2529215" y="6454422"/>
            <a:ext cx="406717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283710" y="2597785"/>
            <a:ext cx="3384550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SmsCodeAuthenticationFilter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2"/>
            <a:endCxn id="26" idx="0"/>
          </p:cNvCxnSpPr>
          <p:nvPr/>
        </p:nvCxnSpPr>
        <p:spPr>
          <a:xfrm>
            <a:off x="2373243" y="2419062"/>
            <a:ext cx="3602990" cy="178435"/>
          </a:xfrm>
          <a:prstGeom prst="straightConnector1">
            <a:avLst/>
          </a:prstGeom>
          <a:ln w="444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13" idx="0"/>
          </p:cNvCxnSpPr>
          <p:nvPr/>
        </p:nvCxnSpPr>
        <p:spPr>
          <a:xfrm flipH="1">
            <a:off x="1618336" y="3207629"/>
            <a:ext cx="4357370" cy="1779905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344723" y="4536377"/>
            <a:ext cx="3583514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SmsCodeAuthenticationProvider</a:t>
            </a:r>
            <a:endParaRPr lang="zh-CN" altLang="en-US" b="1" dirty="0"/>
          </a:p>
        </p:txBody>
      </p:sp>
      <p:sp>
        <p:nvSpPr>
          <p:cNvPr id="103" name="矩形 102"/>
          <p:cNvSpPr/>
          <p:nvPr/>
        </p:nvSpPr>
        <p:spPr>
          <a:xfrm>
            <a:off x="7094220" y="3990975"/>
            <a:ext cx="4983480" cy="1854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153910" y="5052060"/>
            <a:ext cx="48952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/>
              <a:t>AbstractUserDetailsAuthenticationProvider</a:t>
            </a:r>
            <a:endParaRPr lang="en-US" altLang="zh-CN" sz="1700" dirty="0" err="1"/>
          </a:p>
        </p:txBody>
      </p:sp>
      <p:sp>
        <p:nvSpPr>
          <p:cNvPr id="108" name="矩形 107"/>
          <p:cNvSpPr/>
          <p:nvPr/>
        </p:nvSpPr>
        <p:spPr>
          <a:xfrm>
            <a:off x="7931150" y="4129405"/>
            <a:ext cx="3340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DaoAuthenticationProvider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8" idx="0"/>
            <a:endCxn id="20" idx="2"/>
          </p:cNvCxnSpPr>
          <p:nvPr/>
        </p:nvCxnSpPr>
        <p:spPr>
          <a:xfrm flipV="1">
            <a:off x="9601489" y="2813154"/>
            <a:ext cx="454025" cy="131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08" idx="2"/>
          </p:cNvCxnSpPr>
          <p:nvPr/>
        </p:nvCxnSpPr>
        <p:spPr>
          <a:xfrm flipH="1" flipV="1">
            <a:off x="9601490" y="4738836"/>
            <a:ext cx="635" cy="31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107" idx="2"/>
          </p:cNvCxnSpPr>
          <p:nvPr/>
        </p:nvCxnSpPr>
        <p:spPr>
          <a:xfrm flipV="1">
            <a:off x="8930860" y="5661491"/>
            <a:ext cx="671265" cy="48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3" idx="1"/>
            <a:endCxn id="52" idx="2"/>
          </p:cNvCxnSpPr>
          <p:nvPr/>
        </p:nvCxnSpPr>
        <p:spPr>
          <a:xfrm flipH="1" flipV="1">
            <a:off x="5136480" y="5145977"/>
            <a:ext cx="1459776" cy="1308386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52" idx="0"/>
            <a:endCxn id="20" idx="2"/>
          </p:cNvCxnSpPr>
          <p:nvPr/>
        </p:nvCxnSpPr>
        <p:spPr>
          <a:xfrm flipV="1">
            <a:off x="5136480" y="2812987"/>
            <a:ext cx="4918710" cy="1723390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00" y="953135"/>
            <a:ext cx="46183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短信验证码校验</a:t>
            </a:r>
            <a:r>
              <a:rPr lang="en-US" altLang="zh-CN" dirty="0"/>
              <a:t>Filter</a:t>
            </a:r>
            <a:endParaRPr lang="en-US" altLang="zh-CN" dirty="0"/>
          </a:p>
        </p:txBody>
      </p:sp>
      <p:cxnSp>
        <p:nvCxnSpPr>
          <p:cNvPr id="5" name="直接箭头连接符 4"/>
          <p:cNvCxnSpPr>
            <a:stCxn id="4" idx="2"/>
            <a:endCxn id="2" idx="0"/>
          </p:cNvCxnSpPr>
          <p:nvPr/>
        </p:nvCxnSpPr>
        <p:spPr>
          <a:xfrm>
            <a:off x="2372360" y="777875"/>
            <a:ext cx="63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2"/>
            <a:endCxn id="6" idx="0"/>
          </p:cNvCxnSpPr>
          <p:nvPr/>
        </p:nvCxnSpPr>
        <p:spPr>
          <a:xfrm>
            <a:off x="2372995" y="1562735"/>
            <a:ext cx="0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7562" y="223894"/>
            <a:ext cx="4464000" cy="5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49168" y="975844"/>
            <a:ext cx="4716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77562" y="1758620"/>
            <a:ext cx="4464819" cy="540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SocialAuthenticationFilter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577562" y="2545399"/>
            <a:ext cx="4464000" cy="667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SocialAuthenticationService</a:t>
            </a:r>
            <a:endParaRPr lang="en-US" altLang="zh-CN" b="1" dirty="0"/>
          </a:p>
          <a:p>
            <a:pPr algn="ctr"/>
            <a:r>
              <a:rPr lang="en-US" altLang="zh-CN" b="1" dirty="0"/>
              <a:t>(OAuth2AuthenticationService)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6449499" y="5807119"/>
            <a:ext cx="4464001" cy="8486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SocialAuthenticationProvider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 flipH="1">
            <a:off x="2807168" y="763894"/>
            <a:ext cx="2394" cy="2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>
            <a:off x="2807168" y="1515844"/>
            <a:ext cx="2804" cy="24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2809562" y="2298620"/>
            <a:ext cx="410" cy="2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42" idx="0"/>
          </p:cNvCxnSpPr>
          <p:nvPr/>
        </p:nvCxnSpPr>
        <p:spPr>
          <a:xfrm>
            <a:off x="2809562" y="3212981"/>
            <a:ext cx="0" cy="2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2809562" y="28067"/>
            <a:ext cx="0" cy="19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82348" y="5793658"/>
            <a:ext cx="4464000" cy="8621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AuthenticationManager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ProviderManager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74" idx="2"/>
            <a:endCxn id="23" idx="0"/>
          </p:cNvCxnSpPr>
          <p:nvPr/>
        </p:nvCxnSpPr>
        <p:spPr>
          <a:xfrm>
            <a:off x="2809562" y="5533828"/>
            <a:ext cx="4786" cy="25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3"/>
            <a:endCxn id="15" idx="1"/>
          </p:cNvCxnSpPr>
          <p:nvPr/>
        </p:nvCxnSpPr>
        <p:spPr>
          <a:xfrm>
            <a:off x="5046348" y="6224736"/>
            <a:ext cx="1403151" cy="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7562" y="3485685"/>
            <a:ext cx="4464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ConnectionFactory</a:t>
            </a:r>
            <a:endParaRPr lang="zh-CN" altLang="en-US" b="1" dirty="0"/>
          </a:p>
        </p:txBody>
      </p:sp>
      <p:cxnSp>
        <p:nvCxnSpPr>
          <p:cNvPr id="44" name="直接箭头连接符 43"/>
          <p:cNvCxnSpPr>
            <a:stCxn id="42" idx="2"/>
            <a:endCxn id="74" idx="0"/>
          </p:cNvCxnSpPr>
          <p:nvPr/>
        </p:nvCxnSpPr>
        <p:spPr>
          <a:xfrm>
            <a:off x="2809562" y="4025685"/>
            <a:ext cx="0" cy="28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77562" y="4311452"/>
            <a:ext cx="4464000" cy="12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Authentication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SocialAuthenticationToken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77" name="矩形 76"/>
          <p:cNvSpPr/>
          <p:nvPr/>
        </p:nvSpPr>
        <p:spPr>
          <a:xfrm>
            <a:off x="1750612" y="4963754"/>
            <a:ext cx="2127473" cy="5015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Connection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5368837" y="264280"/>
            <a:ext cx="6270259" cy="5416797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SocialAuthenticationProvider</a:t>
            </a:r>
            <a:r>
              <a:rPr lang="zh-CN" altLang="en-US" b="1" dirty="0">
                <a:solidFill>
                  <a:srgbClr val="FF0000"/>
                </a:solidFill>
              </a:rPr>
              <a:t>对象中的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authenticate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449499" y="2588186"/>
            <a:ext cx="4463999" cy="74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SocialUserDetailsService</a:t>
            </a:r>
            <a:endParaRPr lang="en-US" altLang="zh-CN" b="1" dirty="0"/>
          </a:p>
          <a:p>
            <a:pPr algn="ctr"/>
            <a:r>
              <a:rPr lang="zh-CN" altLang="en-US" b="1" dirty="0"/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160" name="矩形 159"/>
          <p:cNvSpPr/>
          <p:nvPr/>
        </p:nvSpPr>
        <p:spPr>
          <a:xfrm>
            <a:off x="6449502" y="4356151"/>
            <a:ext cx="4464000" cy="7678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UsersConnectionRepository</a:t>
            </a:r>
            <a:endParaRPr lang="en-US" altLang="zh-CN" b="1" dirty="0"/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JdbcUsersConnectionRepository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162" name="直接箭头连接符 161"/>
          <p:cNvCxnSpPr>
            <a:stCxn id="160" idx="0"/>
            <a:endCxn id="158" idx="2"/>
          </p:cNvCxnSpPr>
          <p:nvPr/>
        </p:nvCxnSpPr>
        <p:spPr>
          <a:xfrm flipH="1" flipV="1">
            <a:off x="8681499" y="3332431"/>
            <a:ext cx="3" cy="102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" idx="0"/>
            <a:endCxn id="160" idx="2"/>
          </p:cNvCxnSpPr>
          <p:nvPr/>
        </p:nvCxnSpPr>
        <p:spPr>
          <a:xfrm flipV="1">
            <a:off x="8681500" y="5123956"/>
            <a:ext cx="2" cy="68316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58" idx="0"/>
          </p:cNvCxnSpPr>
          <p:nvPr/>
        </p:nvCxnSpPr>
        <p:spPr>
          <a:xfrm flipH="1" flipV="1">
            <a:off x="8681498" y="1792892"/>
            <a:ext cx="1" cy="79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884015" y="5185702"/>
            <a:ext cx="575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①拿着</a:t>
            </a:r>
            <a:r>
              <a:rPr lang="en-US" altLang="zh-CN" b="1" dirty="0"/>
              <a:t>Connection</a:t>
            </a:r>
            <a:r>
              <a:rPr lang="zh-CN" altLang="en-US" b="1" dirty="0"/>
              <a:t>对象去</a:t>
            </a:r>
            <a:r>
              <a:rPr lang="en-US" altLang="zh-CN" b="1" dirty="0" err="1"/>
              <a:t>userconnection</a:t>
            </a:r>
            <a:r>
              <a:rPr lang="zh-CN" altLang="en-US" b="1" dirty="0"/>
              <a:t>表里拿</a:t>
            </a:r>
            <a:r>
              <a:rPr lang="en-US" altLang="zh-CN" b="1" dirty="0" err="1"/>
              <a:t>userId</a:t>
            </a:r>
            <a:endParaRPr lang="zh-CN" altLang="en-US" b="1" dirty="0"/>
          </a:p>
        </p:txBody>
      </p:sp>
      <p:sp>
        <p:nvSpPr>
          <p:cNvPr id="212" name="文本框 211"/>
          <p:cNvSpPr txBox="1"/>
          <p:nvPr/>
        </p:nvSpPr>
        <p:spPr>
          <a:xfrm>
            <a:off x="5894910" y="3573494"/>
            <a:ext cx="560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②拿着①中获取的</a:t>
            </a:r>
            <a:r>
              <a:rPr lang="en-US" altLang="zh-CN" b="1" dirty="0" err="1"/>
              <a:t>userId</a:t>
            </a:r>
            <a:r>
              <a:rPr lang="zh-CN" altLang="en-US" b="1" dirty="0"/>
              <a:t>去数据库的具体业务表去拿真正的用户信息</a:t>
            </a:r>
            <a:endParaRPr lang="zh-CN" altLang="en-US" b="1" dirty="0"/>
          </a:p>
        </p:txBody>
      </p:sp>
      <p:sp>
        <p:nvSpPr>
          <p:cNvPr id="216" name="文本框 215"/>
          <p:cNvSpPr txBox="1"/>
          <p:nvPr/>
        </p:nvSpPr>
        <p:spPr>
          <a:xfrm>
            <a:off x="5950422" y="1339996"/>
            <a:ext cx="5491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③对获得的用户数据进行一系列校验</a:t>
            </a:r>
            <a:r>
              <a:rPr lang="en-US" altLang="zh-CN" b="1" dirty="0"/>
              <a:t>(</a:t>
            </a:r>
            <a:r>
              <a:rPr lang="zh-CN" altLang="en-US" b="1" dirty="0"/>
              <a:t>如账户是否过期等</a:t>
            </a:r>
            <a:r>
              <a:rPr lang="en-US" altLang="zh-CN" b="1" dirty="0"/>
              <a:t>),</a:t>
            </a:r>
            <a:r>
              <a:rPr lang="zh-CN" altLang="en-US" b="1" dirty="0"/>
              <a:t>如校验成功则将用户信息封装成一个标识为校验成功的</a:t>
            </a:r>
            <a:r>
              <a:rPr lang="en-US" altLang="zh-CN" b="1" dirty="0"/>
              <a:t>Authentication</a:t>
            </a:r>
            <a:r>
              <a:rPr lang="zh-CN" altLang="en-US" b="1" dirty="0"/>
              <a:t>对象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3124</Words>
  <Application>WPS 演示</Application>
  <PresentationFormat>宽屏</PresentationFormat>
  <Paragraphs>322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华文宋体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nrsc</cp:lastModifiedBy>
  <cp:revision>80</cp:revision>
  <dcterms:created xsi:type="dcterms:W3CDTF">2019-06-25T12:35:00Z</dcterms:created>
  <dcterms:modified xsi:type="dcterms:W3CDTF">2019-10-10T12:00:18Z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