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9"/>
  </p:notesMasterIdLst>
  <p:sldIdLst>
    <p:sldId id="258" r:id="rId3"/>
    <p:sldId id="261" r:id="rId4"/>
    <p:sldId id="263" r:id="rId5"/>
    <p:sldId id="264" r:id="rId6"/>
    <p:sldId id="266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2115" autoAdjust="0"/>
  </p:normalViewPr>
  <p:slideViewPr>
    <p:cSldViewPr snapToGrid="0">
      <p:cViewPr varScale="1">
        <p:scale>
          <a:sx n="69" d="100"/>
          <a:sy n="69" d="100"/>
        </p:scale>
        <p:origin x="77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F5486-16C2-4901-8944-7ACDDDAAE09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F5486-16C2-4901-8944-7ACDDDAAE09D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3935" y="1289050"/>
            <a:ext cx="404622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SecurityContextPersistenceFilter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58816" y="2340259"/>
            <a:ext cx="4336319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AbstractAuthenticationProcessingFilter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980087" y="3349253"/>
            <a:ext cx="4093781" cy="6096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UsernamePasswordAuthenticationFilter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777774" y="4358248"/>
            <a:ext cx="249840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AuthenticationManager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70156" y="5367243"/>
            <a:ext cx="191364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ProviderManager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168900" y="4379595"/>
            <a:ext cx="512699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AbstractUserDetailsAuthenticationProvider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6242745" y="3355506"/>
            <a:ext cx="297880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DaoAuthenticationProvider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96249" y="1289223"/>
            <a:ext cx="2271789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NRSCDetailsService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16119" y="2329735"/>
            <a:ext cx="243204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UserDetailsService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4" idx="2"/>
            <a:endCxn id="6" idx="0"/>
          </p:cNvCxnSpPr>
          <p:nvPr/>
        </p:nvCxnSpPr>
        <p:spPr>
          <a:xfrm>
            <a:off x="3026978" y="1898823"/>
            <a:ext cx="0" cy="44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12" idx="0"/>
          </p:cNvCxnSpPr>
          <p:nvPr/>
        </p:nvCxnSpPr>
        <p:spPr>
          <a:xfrm>
            <a:off x="3026976" y="2949859"/>
            <a:ext cx="2" cy="39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3" idx="0"/>
          </p:cNvCxnSpPr>
          <p:nvPr/>
        </p:nvCxnSpPr>
        <p:spPr>
          <a:xfrm flipH="1">
            <a:off x="3026976" y="3958853"/>
            <a:ext cx="2" cy="39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2"/>
            <a:endCxn id="14" idx="0"/>
          </p:cNvCxnSpPr>
          <p:nvPr/>
        </p:nvCxnSpPr>
        <p:spPr>
          <a:xfrm>
            <a:off x="3026976" y="4967848"/>
            <a:ext cx="1" cy="39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6" idx="0"/>
            <a:endCxn id="20" idx="2"/>
          </p:cNvCxnSpPr>
          <p:nvPr/>
        </p:nvCxnSpPr>
        <p:spPr>
          <a:xfrm flipH="1" flipV="1">
            <a:off x="7732142" y="2939335"/>
            <a:ext cx="4" cy="4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0" idx="0"/>
            <a:endCxn id="17" idx="2"/>
          </p:cNvCxnSpPr>
          <p:nvPr/>
        </p:nvCxnSpPr>
        <p:spPr>
          <a:xfrm flipV="1">
            <a:off x="7732142" y="1898823"/>
            <a:ext cx="2" cy="43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5" idx="0"/>
            <a:endCxn id="16" idx="2"/>
          </p:cNvCxnSpPr>
          <p:nvPr/>
        </p:nvCxnSpPr>
        <p:spPr>
          <a:xfrm flipV="1">
            <a:off x="7732630" y="3965116"/>
            <a:ext cx="0" cy="41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4" idx="0"/>
          </p:cNvCxnSpPr>
          <p:nvPr/>
        </p:nvCxnSpPr>
        <p:spPr>
          <a:xfrm>
            <a:off x="3026978" y="881157"/>
            <a:ext cx="0" cy="40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346103" y="5367243"/>
            <a:ext cx="4772078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AuthenticationProvider</a:t>
            </a:r>
            <a:endParaRPr lang="zh-CN" altLang="en-US" b="1" dirty="0"/>
          </a:p>
        </p:txBody>
      </p:sp>
      <p:cxnSp>
        <p:nvCxnSpPr>
          <p:cNvPr id="9" name="直接箭头连接符 8"/>
          <p:cNvCxnSpPr>
            <a:stCxn id="14" idx="3"/>
            <a:endCxn id="23" idx="1"/>
          </p:cNvCxnSpPr>
          <p:nvPr/>
        </p:nvCxnSpPr>
        <p:spPr>
          <a:xfrm>
            <a:off x="3983797" y="5672043"/>
            <a:ext cx="1362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3" idx="0"/>
            <a:endCxn id="15" idx="2"/>
          </p:cNvCxnSpPr>
          <p:nvPr/>
        </p:nvCxnSpPr>
        <p:spPr>
          <a:xfrm flipV="1">
            <a:off x="7732142" y="4989418"/>
            <a:ext cx="0" cy="3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30625" y="329565"/>
            <a:ext cx="435864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SecurityContextPersistenceFilter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1477170" y="1177424"/>
            <a:ext cx="1308639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FilterA1</a:t>
            </a:r>
            <a:endParaRPr lang="zh-CN" altLang="en-US" b="1" dirty="0"/>
          </a:p>
        </p:txBody>
      </p:sp>
      <p:cxnSp>
        <p:nvCxnSpPr>
          <p:cNvPr id="24" name="直接箭头连接符 23"/>
          <p:cNvCxnSpPr>
            <a:stCxn id="4" idx="2"/>
            <a:endCxn id="6" idx="0"/>
          </p:cNvCxnSpPr>
          <p:nvPr/>
        </p:nvCxnSpPr>
        <p:spPr>
          <a:xfrm flipH="1">
            <a:off x="2131757" y="939219"/>
            <a:ext cx="3778250" cy="238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4" idx="0"/>
          </p:cNvCxnSpPr>
          <p:nvPr/>
        </p:nvCxnSpPr>
        <p:spPr>
          <a:xfrm>
            <a:off x="5910007" y="0"/>
            <a:ext cx="0" cy="329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255684" y="1177427"/>
            <a:ext cx="1308639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FilterA2</a:t>
            </a:r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9141778" y="1177424"/>
            <a:ext cx="1308639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。。。</a:t>
            </a:r>
          </a:p>
        </p:txBody>
      </p:sp>
      <p:cxnSp>
        <p:nvCxnSpPr>
          <p:cNvPr id="38" name="直接箭头连接符 37"/>
          <p:cNvCxnSpPr>
            <a:stCxn id="4" idx="2"/>
            <a:endCxn id="33" idx="0"/>
          </p:cNvCxnSpPr>
          <p:nvPr/>
        </p:nvCxnSpPr>
        <p:spPr>
          <a:xfrm>
            <a:off x="5910007" y="939219"/>
            <a:ext cx="635" cy="238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" idx="2"/>
          </p:cNvCxnSpPr>
          <p:nvPr/>
        </p:nvCxnSpPr>
        <p:spPr>
          <a:xfrm>
            <a:off x="5910007" y="939219"/>
            <a:ext cx="3778514" cy="238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255683" y="2005013"/>
            <a:ext cx="1308639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FilterB1</a:t>
            </a:r>
            <a:endParaRPr lang="zh-CN" altLang="en-US" b="1" dirty="0"/>
          </a:p>
        </p:txBody>
      </p:sp>
      <p:cxnSp>
        <p:nvCxnSpPr>
          <p:cNvPr id="40" name="直接箭头连接符 39"/>
          <p:cNvCxnSpPr>
            <a:stCxn id="33" idx="2"/>
            <a:endCxn id="44" idx="0"/>
          </p:cNvCxnSpPr>
          <p:nvPr/>
        </p:nvCxnSpPr>
        <p:spPr>
          <a:xfrm flipH="1">
            <a:off x="5910003" y="1787027"/>
            <a:ext cx="1" cy="2179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255684" y="2791888"/>
            <a:ext cx="1308639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FilterB2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5255682" y="3633788"/>
            <a:ext cx="1308639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。。。</a:t>
            </a:r>
          </a:p>
        </p:txBody>
      </p:sp>
      <p:cxnSp>
        <p:nvCxnSpPr>
          <p:cNvPr id="57" name="直接箭头连接符 56"/>
          <p:cNvCxnSpPr>
            <a:stCxn id="6" idx="2"/>
            <a:endCxn id="44" idx="1"/>
          </p:cNvCxnSpPr>
          <p:nvPr/>
        </p:nvCxnSpPr>
        <p:spPr>
          <a:xfrm>
            <a:off x="2131490" y="1787024"/>
            <a:ext cx="3124193" cy="522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44" idx="3"/>
          </p:cNvCxnSpPr>
          <p:nvPr/>
        </p:nvCxnSpPr>
        <p:spPr>
          <a:xfrm flipH="1">
            <a:off x="6564322" y="1787024"/>
            <a:ext cx="3124199" cy="522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4086287" y="5240202"/>
            <a:ext cx="3647440" cy="609600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FilterSecurityInterceptor</a:t>
            </a:r>
            <a:endParaRPr lang="zh-CN" altLang="en-US" b="1" dirty="0"/>
          </a:p>
        </p:txBody>
      </p:sp>
      <p:sp>
        <p:nvSpPr>
          <p:cNvPr id="70" name="矩形 69"/>
          <p:cNvSpPr/>
          <p:nvPr/>
        </p:nvSpPr>
        <p:spPr>
          <a:xfrm>
            <a:off x="4086287" y="4453327"/>
            <a:ext cx="364744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ExceptionTranslationFilter</a:t>
            </a:r>
            <a:endParaRPr lang="zh-CN" altLang="en-US" b="1" dirty="0"/>
          </a:p>
        </p:txBody>
      </p:sp>
      <p:sp>
        <p:nvSpPr>
          <p:cNvPr id="86" name="矩形: 圆角 85"/>
          <p:cNvSpPr/>
          <p:nvPr/>
        </p:nvSpPr>
        <p:spPr>
          <a:xfrm>
            <a:off x="706983" y="2919410"/>
            <a:ext cx="3379304" cy="114588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继承了</a:t>
            </a:r>
            <a:r>
              <a:rPr lang="en-US" altLang="zh-CN" dirty="0" err="1"/>
              <a:t>WebSecurityConfigurerAdapter</a:t>
            </a:r>
            <a:endParaRPr lang="en-US" altLang="zh-CN" dirty="0"/>
          </a:p>
          <a:p>
            <a:pPr algn="ctr"/>
            <a:r>
              <a:rPr lang="zh-CN" altLang="en-US" dirty="0"/>
              <a:t>的配置类</a:t>
            </a:r>
          </a:p>
        </p:txBody>
      </p:sp>
      <p:cxnSp>
        <p:nvCxnSpPr>
          <p:cNvPr id="89" name="直接箭头连接符 88"/>
          <p:cNvCxnSpPr>
            <a:stCxn id="44" idx="2"/>
            <a:endCxn id="47" idx="0"/>
          </p:cNvCxnSpPr>
          <p:nvPr/>
        </p:nvCxnSpPr>
        <p:spPr>
          <a:xfrm>
            <a:off x="5910003" y="2614613"/>
            <a:ext cx="1" cy="177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47" idx="2"/>
            <a:endCxn id="50" idx="0"/>
          </p:cNvCxnSpPr>
          <p:nvPr/>
        </p:nvCxnSpPr>
        <p:spPr>
          <a:xfrm flipH="1">
            <a:off x="5910002" y="3401488"/>
            <a:ext cx="2" cy="232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50" idx="2"/>
            <a:endCxn id="70" idx="0"/>
          </p:cNvCxnSpPr>
          <p:nvPr/>
        </p:nvCxnSpPr>
        <p:spPr>
          <a:xfrm>
            <a:off x="5910002" y="4243388"/>
            <a:ext cx="5" cy="209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0" idx="2"/>
            <a:endCxn id="68" idx="0"/>
          </p:cNvCxnSpPr>
          <p:nvPr/>
        </p:nvCxnSpPr>
        <p:spPr>
          <a:xfrm>
            <a:off x="5910007" y="5062927"/>
            <a:ext cx="0" cy="177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2893378" y="6114766"/>
            <a:ext cx="6248400" cy="71420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我们项目中的</a:t>
            </a:r>
            <a:r>
              <a:rPr lang="en-US" altLang="zh-CN" dirty="0"/>
              <a:t>restful</a:t>
            </a:r>
            <a:r>
              <a:rPr lang="zh-CN" altLang="en-US" dirty="0"/>
              <a:t>服务</a:t>
            </a:r>
          </a:p>
        </p:txBody>
      </p:sp>
      <p:cxnSp>
        <p:nvCxnSpPr>
          <p:cNvPr id="132" name="直接箭头连接符 131"/>
          <p:cNvCxnSpPr>
            <a:stCxn id="68" idx="2"/>
          </p:cNvCxnSpPr>
          <p:nvPr/>
        </p:nvCxnSpPr>
        <p:spPr>
          <a:xfrm flipH="1">
            <a:off x="5910001" y="5849802"/>
            <a:ext cx="6" cy="264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4464621" y="113828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路线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8162821" y="75455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路线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n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85801" y="71915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路线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55795" y="1825625"/>
            <a:ext cx="2363470" cy="340550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r>
              <a:rPr lang="zh-CN" altLang="en-US" sz="1300" b="1" dirty="0">
                <a:sym typeface="+mn-ea"/>
              </a:rPr>
              <a:t>返回时校验SecurityContextHolder中是否有securityContext，有则放入session</a:t>
            </a:r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/>
          </a:p>
          <a:p>
            <a:pPr algn="l"/>
            <a:r>
              <a:rPr lang="zh-CN" altLang="en-US" sz="1300" b="1" dirty="0"/>
              <a:t>请求进来时，检查session，如果有SecurityContext(可以直接看成一个认证了的对象)拿出来放到线程里即SecurityContextHolder中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这样在通过校验相关的过滤器时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发现已经认证过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就会直接放行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从而实现了认证信息在多个请求中共享的目的</a:t>
            </a:r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549015" y="1363345"/>
            <a:ext cx="38811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err="1">
                <a:sym typeface="+mn-ea"/>
              </a:rPr>
              <a:t>SecurityContextPersistenceFilter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206625" y="2355215"/>
            <a:ext cx="22447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6818630" y="2355215"/>
            <a:ext cx="260032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427210" y="1825625"/>
            <a:ext cx="1455420" cy="21361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2"/>
                </a:solidFill>
                <a:sym typeface="+mn-ea"/>
              </a:rPr>
              <a:t>直接返回一个与认证成功相关的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json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字符串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9347200" y="13042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认证成功</a:t>
            </a:r>
          </a:p>
        </p:txBody>
      </p:sp>
      <p:sp>
        <p:nvSpPr>
          <p:cNvPr id="10" name="矩形 9"/>
          <p:cNvSpPr/>
          <p:nvPr/>
        </p:nvSpPr>
        <p:spPr>
          <a:xfrm>
            <a:off x="1205865" y="1779270"/>
            <a:ext cx="994410" cy="34518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0130" y="136334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请求发起者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930525" y="19011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5"/>
                </a:solidFill>
              </a:rPr>
              <a:t>认证请求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6806565" y="3103245"/>
            <a:ext cx="2612390" cy="24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206625" y="3091180"/>
            <a:ext cx="22326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750050" y="2637155"/>
            <a:ext cx="2813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直接返回一个</a:t>
            </a:r>
            <a:r>
              <a:rPr lang="en-US" altLang="zh-CN">
                <a:solidFill>
                  <a:schemeClr val="accent2"/>
                </a:solidFill>
              </a:rPr>
              <a:t>json</a:t>
            </a:r>
            <a:r>
              <a:rPr lang="zh-CN" altLang="en-US">
                <a:solidFill>
                  <a:schemeClr val="accent2"/>
                </a:solidFill>
              </a:rPr>
              <a:t>字符串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206625" y="4305300"/>
            <a:ext cx="22574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599690" y="39617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其他请求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6806565" y="4330065"/>
            <a:ext cx="1506220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5795" y="1825625"/>
            <a:ext cx="2363470" cy="39077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r>
              <a:rPr lang="zh-CN" altLang="en-US" sz="1300" b="1" dirty="0">
                <a:sym typeface="+mn-ea"/>
              </a:rPr>
              <a:t>返回时校验SecurityContextHolder中是否有securityContext，有则放入session</a:t>
            </a:r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r>
              <a:rPr lang="zh-CN" altLang="en-US" sz="1300" b="1" dirty="0"/>
              <a:t>请求进来时，检查session，如果有SecurityContext(可以直接看成一个认证了的对象)拿出来放到线程里即SecurityContextHolder中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这样在通过校验相关的过滤器时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发现已经认证过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就会直接放行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从而实现了认证信息在多个请求中共享的目的</a:t>
            </a:r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549015" y="1363345"/>
            <a:ext cx="38811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err="1">
                <a:sym typeface="+mn-ea"/>
              </a:rPr>
              <a:t>SecurityContextPersistenceFilter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206625" y="2355215"/>
            <a:ext cx="22447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6818630" y="2355215"/>
            <a:ext cx="260032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427210" y="1825625"/>
            <a:ext cx="1753235" cy="17570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</a:rPr>
              <a:t>重定向到引发认证的请求上去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418955" y="13633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认证成功</a:t>
            </a:r>
          </a:p>
        </p:txBody>
      </p:sp>
      <p:sp>
        <p:nvSpPr>
          <p:cNvPr id="10" name="矩形 9"/>
          <p:cNvSpPr/>
          <p:nvPr/>
        </p:nvSpPr>
        <p:spPr>
          <a:xfrm>
            <a:off x="1205865" y="1779270"/>
            <a:ext cx="994410" cy="39541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099185" y="136334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请求发起者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930525" y="19011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5"/>
                </a:solidFill>
              </a:rPr>
              <a:t>认证请求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6806565" y="2891155"/>
            <a:ext cx="2612390" cy="24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218690" y="2915920"/>
            <a:ext cx="22326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806565" y="2383790"/>
            <a:ext cx="281368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>
              <a:solidFill>
                <a:schemeClr val="accent2"/>
              </a:solidFill>
            </a:endParaRPr>
          </a:p>
          <a:p>
            <a:r>
              <a:rPr lang="zh-CN" altLang="en-US" sz="1400">
                <a:solidFill>
                  <a:schemeClr val="accent2"/>
                </a:solidFill>
              </a:rPr>
              <a:t>重定向之前会先穿过</a:t>
            </a:r>
          </a:p>
          <a:p>
            <a:endParaRPr lang="en-US" altLang="zh-CN" sz="1400" b="1" dirty="0" err="1">
              <a:solidFill>
                <a:schemeClr val="accent2"/>
              </a:solidFill>
              <a:sym typeface="+mn-ea"/>
            </a:endParaRPr>
          </a:p>
          <a:p>
            <a:r>
              <a:rPr lang="en-US" altLang="zh-CN" sz="1400" b="1" dirty="0" err="1">
                <a:solidFill>
                  <a:schemeClr val="accent2"/>
                </a:solidFill>
                <a:sym typeface="+mn-ea"/>
              </a:rPr>
              <a:t>SecurityContextPersistence</a:t>
            </a:r>
          </a:p>
          <a:p>
            <a:r>
              <a:rPr lang="en-US" altLang="zh-CN" sz="1400" b="1" dirty="0" err="1">
                <a:solidFill>
                  <a:schemeClr val="accent2"/>
                </a:solidFill>
                <a:sym typeface="+mn-ea"/>
              </a:rPr>
              <a:t>Filter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206625" y="4305300"/>
            <a:ext cx="22574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587625" y="3863340"/>
            <a:ext cx="1783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重定向后的请求</a:t>
            </a:r>
          </a:p>
          <a:p>
            <a:endParaRPr lang="zh-CN" altLang="en-US"/>
          </a:p>
          <a:p>
            <a:r>
              <a:rPr lang="zh-CN" altLang="en-US">
                <a:solidFill>
                  <a:srgbClr val="FF33CC"/>
                </a:solidFill>
              </a:rPr>
              <a:t>以及其他请求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6806565" y="4318000"/>
            <a:ext cx="2624455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14910" y="1976717"/>
            <a:ext cx="27254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b="1" dirty="0">
                <a:sym typeface="+mn-ea"/>
              </a:rPr>
              <a:t>ValidateCodeController</a:t>
            </a:r>
          </a:p>
        </p:txBody>
      </p:sp>
      <p:sp>
        <p:nvSpPr>
          <p:cNvPr id="4" name="矩形 3"/>
          <p:cNvSpPr/>
          <p:nvPr/>
        </p:nvSpPr>
        <p:spPr>
          <a:xfrm>
            <a:off x="1287064" y="2455140"/>
            <a:ext cx="3829685" cy="290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lnSpc>
                <a:spcPct val="100000"/>
              </a:lnSpc>
            </a:pPr>
            <a:r>
              <a:rPr lang="zh-CN" altLang="en-US" dirty="0"/>
              <a:t>createImageCode</a:t>
            </a:r>
          </a:p>
          <a:p>
            <a:pPr algn="l">
              <a:lnSpc>
                <a:spcPct val="10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生成图形验证码对象</a:t>
            </a:r>
          </a:p>
          <a:p>
            <a:pPr algn="l">
              <a:lnSpc>
                <a:spcPct val="10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将图形验证码对象写入</a:t>
            </a:r>
            <a:r>
              <a:rPr lang="en-US" altLang="zh-CN" dirty="0"/>
              <a:t>session</a:t>
            </a:r>
          </a:p>
          <a:p>
            <a:pPr algn="l">
              <a:lnSpc>
                <a:spcPct val="10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将图形验证码返回给用户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r>
              <a:rPr lang="zh-CN" altLang="en-US" dirty="0">
                <a:sym typeface="+mn-ea"/>
              </a:rPr>
              <a:t>create</a:t>
            </a:r>
            <a:r>
              <a:rPr lang="en-US" altLang="zh-CN" dirty="0" err="1">
                <a:sym typeface="+mn-ea"/>
              </a:rPr>
              <a:t>Sms</a:t>
            </a:r>
            <a:r>
              <a:rPr lang="zh-CN" altLang="en-US" dirty="0">
                <a:sym typeface="+mn-ea"/>
              </a:rPr>
              <a:t>Code</a:t>
            </a:r>
            <a:endParaRPr lang="zh-CN" altLang="en-US" dirty="0"/>
          </a:p>
          <a:p>
            <a:pPr algn="l">
              <a:lnSpc>
                <a:spcPct val="100000"/>
              </a:lnSpc>
            </a:pP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生成短信验证码对象</a:t>
            </a:r>
            <a:endParaRPr lang="zh-CN" altLang="en-US" dirty="0"/>
          </a:p>
          <a:p>
            <a:pPr algn="l">
              <a:lnSpc>
                <a:spcPct val="100000"/>
              </a:lnSpc>
            </a:pPr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将短信验证码对象写入</a:t>
            </a:r>
            <a:r>
              <a:rPr lang="en-US" altLang="zh-CN" dirty="0">
                <a:sym typeface="+mn-ea"/>
              </a:rPr>
              <a:t>session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将短信验证码返回给用户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F628D85-685F-41B0-8002-B3F2FFAD4EC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593054" y="2945517"/>
            <a:ext cx="2276543" cy="963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18FB3A0-D876-45AB-B480-6C0D64D6DC62}"/>
              </a:ext>
            </a:extLst>
          </p:cNvPr>
          <p:cNvSpPr/>
          <p:nvPr/>
        </p:nvSpPr>
        <p:spPr>
          <a:xfrm>
            <a:off x="5664963" y="3273194"/>
            <a:ext cx="263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ValidateCodeGenerator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42666C7-CF01-4997-85D0-0568C2378908}"/>
              </a:ext>
            </a:extLst>
          </p:cNvPr>
          <p:cNvSpPr/>
          <p:nvPr/>
        </p:nvSpPr>
        <p:spPr>
          <a:xfrm>
            <a:off x="5869597" y="3642526"/>
            <a:ext cx="22771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>
              <a:lnSpc>
                <a:spcPct val="100000"/>
              </a:lnSpc>
            </a:pPr>
            <a:r>
              <a:rPr lang="en-US" altLang="zh-CN" dirty="0"/>
              <a:t>generate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C98D29A-D6B8-46D1-8D83-379F88DAA888}"/>
              </a:ext>
            </a:extLst>
          </p:cNvPr>
          <p:cNvSpPr/>
          <p:nvPr/>
        </p:nvSpPr>
        <p:spPr>
          <a:xfrm>
            <a:off x="9044637" y="2455140"/>
            <a:ext cx="22771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>
              <a:lnSpc>
                <a:spcPct val="100000"/>
              </a:lnSpc>
            </a:pPr>
            <a:r>
              <a:rPr lang="en-US" altLang="zh-CN" dirty="0"/>
              <a:t>generate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AA33210-20EA-48CC-B137-97988B268B89}"/>
              </a:ext>
            </a:extLst>
          </p:cNvPr>
          <p:cNvSpPr/>
          <p:nvPr/>
        </p:nvSpPr>
        <p:spPr>
          <a:xfrm>
            <a:off x="8991132" y="2062412"/>
            <a:ext cx="2436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ImageCodeGenerator</a:t>
            </a:r>
            <a:endParaRPr lang="zh-CN" altLang="en-US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3E3B9E2-3157-46A3-9B39-BE6D803C3187}"/>
              </a:ext>
            </a:extLst>
          </p:cNvPr>
          <p:cNvSpPr/>
          <p:nvPr/>
        </p:nvSpPr>
        <p:spPr>
          <a:xfrm>
            <a:off x="9044637" y="4822205"/>
            <a:ext cx="227711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>
              <a:lnSpc>
                <a:spcPct val="100000"/>
              </a:lnSpc>
            </a:pPr>
            <a:r>
              <a:rPr lang="en-US" altLang="zh-CN" dirty="0"/>
              <a:t>generate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FC4AC55-1A58-49E8-810D-6D9EA62718A1}"/>
              </a:ext>
            </a:extLst>
          </p:cNvPr>
          <p:cNvSpPr/>
          <p:nvPr/>
        </p:nvSpPr>
        <p:spPr>
          <a:xfrm>
            <a:off x="8991132" y="449868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SmsCodeGenerator</a:t>
            </a:r>
            <a:endParaRPr lang="zh-CN" altLang="en-US" b="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71C33A7-A329-425B-A342-6631D12A93B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689873" y="3909226"/>
            <a:ext cx="2179724" cy="63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B7915F8-0D37-4C75-B5CA-7B7E572F7C9D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8146707" y="2721840"/>
            <a:ext cx="897930" cy="1187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29B0628-EC68-4139-9322-D2C579DA2E3F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8146707" y="3909226"/>
            <a:ext cx="897930" cy="1179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330F5973-1D89-446C-A687-29D2E4E813B1}"/>
              </a:ext>
            </a:extLst>
          </p:cNvPr>
          <p:cNvSpPr/>
          <p:nvPr/>
        </p:nvSpPr>
        <p:spPr>
          <a:xfrm>
            <a:off x="839096" y="1280160"/>
            <a:ext cx="10908255" cy="46257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76166" y="673620"/>
            <a:ext cx="3012237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/>
              <a:t>createCode</a:t>
            </a:r>
          </a:p>
        </p:txBody>
      </p:sp>
      <p:sp>
        <p:nvSpPr>
          <p:cNvPr id="5" name="矩形 4"/>
          <p:cNvSpPr/>
          <p:nvPr/>
        </p:nvSpPr>
        <p:spPr>
          <a:xfrm>
            <a:off x="4180932" y="1822626"/>
            <a:ext cx="3012236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dirty="0">
                <a:sym typeface="+mn-ea"/>
              </a:rPr>
              <a:t>createCode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85141" y="2962626"/>
            <a:ext cx="4408789" cy="185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zh-CN" altLang="en-US" dirty="0">
                <a:sym typeface="+mn-ea"/>
              </a:rPr>
              <a:t>createCode</a:t>
            </a:r>
          </a:p>
          <a:p>
            <a:pPr algn="l"/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3601874" y="3569701"/>
            <a:ext cx="4177982" cy="10262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altLang="zh-CN" dirty="0"/>
              <a:t>g</a:t>
            </a:r>
            <a:r>
              <a:rPr lang="zh-CN" altLang="en-US" dirty="0"/>
              <a:t>enerate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通过类型查找执行相关逻辑</a:t>
            </a:r>
            <a:endParaRPr lang="zh-CN" altLang="en-US" dirty="0"/>
          </a:p>
          <a:p>
            <a:r>
              <a:rPr lang="en-US" altLang="zh-CN" dirty="0"/>
              <a:t>save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通用方法</a:t>
            </a:r>
            <a:endParaRPr lang="en-US" altLang="zh-CN" dirty="0"/>
          </a:p>
          <a:p>
            <a:r>
              <a:rPr lang="en-US" altLang="zh-CN" dirty="0"/>
              <a:t>send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抽象方法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448099" y="760933"/>
            <a:ext cx="2697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ValidateCodeController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505249" y="1929177"/>
            <a:ext cx="258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ValidateCodeProcessor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2818" y="3441744"/>
            <a:ext cx="3294492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 err="1">
                <a:sym typeface="+mn-ea"/>
              </a:rPr>
              <a:t>AbstractValidateCodeProcessor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（模板）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2DB31AF-4789-48C6-B84D-A5F46E162B3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682285" y="1296555"/>
            <a:ext cx="4765" cy="52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1324D89-F22F-472F-B4B9-46C1A127153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687050" y="2445561"/>
            <a:ext cx="2486" cy="51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3E9BDF39-374D-4DB6-900A-E4C83350F311}"/>
              </a:ext>
            </a:extLst>
          </p:cNvPr>
          <p:cNvSpPr/>
          <p:nvPr/>
        </p:nvSpPr>
        <p:spPr>
          <a:xfrm>
            <a:off x="8508583" y="3020490"/>
            <a:ext cx="1941647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g</a:t>
            </a:r>
            <a:r>
              <a:rPr lang="zh-CN" altLang="en-US" dirty="0"/>
              <a:t>enerate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F780DA6-9703-468B-A9C3-1FF16146131C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644615" y="3331958"/>
            <a:ext cx="863968" cy="41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F53501A-1C38-4B6B-B08E-7667318ACCC3}"/>
              </a:ext>
            </a:extLst>
          </p:cNvPr>
          <p:cNvSpPr/>
          <p:nvPr/>
        </p:nvSpPr>
        <p:spPr>
          <a:xfrm>
            <a:off x="2354489" y="5621405"/>
            <a:ext cx="2499908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sym typeface="+mn-ea"/>
              </a:rPr>
              <a:t>send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B8FCC40-FA2D-4C16-9039-2D608FA232D6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3604443" y="4362450"/>
            <a:ext cx="950738" cy="1258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2A45AD00-7F55-4059-9C4D-AFBB2D992496}"/>
              </a:ext>
            </a:extLst>
          </p:cNvPr>
          <p:cNvSpPr/>
          <p:nvPr/>
        </p:nvSpPr>
        <p:spPr>
          <a:xfrm>
            <a:off x="152818" y="5748206"/>
            <a:ext cx="2292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accent2"/>
                </a:solidFill>
              </a:rPr>
              <a:t>ImageCodeProcessor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15D899E-18E6-4F50-BBE5-3D1E4A3AE828}"/>
              </a:ext>
            </a:extLst>
          </p:cNvPr>
          <p:cNvSpPr/>
          <p:nvPr/>
        </p:nvSpPr>
        <p:spPr>
          <a:xfrm>
            <a:off x="6225096" y="5621405"/>
            <a:ext cx="2499908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sym typeface="+mn-ea"/>
              </a:rPr>
              <a:t>send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271EB22-D03A-4B32-8938-EF1446C5E3DE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6011348" y="4284955"/>
            <a:ext cx="1463702" cy="1336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D2D6E1D2-E65D-40E4-A6A6-A08F9B4DB0A6}"/>
              </a:ext>
            </a:extLst>
          </p:cNvPr>
          <p:cNvSpPr/>
          <p:nvPr/>
        </p:nvSpPr>
        <p:spPr>
          <a:xfrm>
            <a:off x="8682129" y="5844150"/>
            <a:ext cx="2081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SmsCodeProcessor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0D46339-1A87-419D-845A-C8B63B9EAF2A}"/>
              </a:ext>
            </a:extLst>
          </p:cNvPr>
          <p:cNvSpPr/>
          <p:nvPr/>
        </p:nvSpPr>
        <p:spPr>
          <a:xfrm>
            <a:off x="7939606" y="2639872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ValidateCodeGenerator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C2A5E7E-0BAD-493A-93AB-9FAF8AD24CCA}"/>
              </a:ext>
            </a:extLst>
          </p:cNvPr>
          <p:cNvSpPr/>
          <p:nvPr/>
        </p:nvSpPr>
        <p:spPr>
          <a:xfrm>
            <a:off x="9872770" y="1052408"/>
            <a:ext cx="1722834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g</a:t>
            </a:r>
            <a:r>
              <a:rPr lang="zh-CN" altLang="en-US" dirty="0"/>
              <a:t>enerate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07781B2-99A6-4AD5-98D6-B7FAFE1389C0}"/>
              </a:ext>
            </a:extLst>
          </p:cNvPr>
          <p:cNvSpPr/>
          <p:nvPr/>
        </p:nvSpPr>
        <p:spPr>
          <a:xfrm>
            <a:off x="9285488" y="541045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accent2"/>
                </a:solidFill>
              </a:rPr>
              <a:t>ImageCodeGenerator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84B1E82-F556-467A-A91A-92B789BA1FDC}"/>
              </a:ext>
            </a:extLst>
          </p:cNvPr>
          <p:cNvSpPr/>
          <p:nvPr/>
        </p:nvSpPr>
        <p:spPr>
          <a:xfrm>
            <a:off x="9760826" y="5190316"/>
            <a:ext cx="211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SmsCodeGenerator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CB8B6B7-03C3-4BC3-9766-7C0236A7BF4D}"/>
              </a:ext>
            </a:extLst>
          </p:cNvPr>
          <p:cNvSpPr/>
          <p:nvPr/>
        </p:nvSpPr>
        <p:spPr>
          <a:xfrm>
            <a:off x="9879773" y="4509216"/>
            <a:ext cx="1722834" cy="62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g</a:t>
            </a:r>
            <a:r>
              <a:rPr lang="zh-CN" altLang="en-US" dirty="0"/>
              <a:t>enerate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0858277-F256-418C-99E0-995C50FF3EBF}"/>
              </a:ext>
            </a:extLst>
          </p:cNvPr>
          <p:cNvCxnSpPr>
            <a:cxnSpLocks/>
            <a:stCxn id="26" idx="2"/>
            <a:endCxn id="68" idx="1"/>
          </p:cNvCxnSpPr>
          <p:nvPr/>
        </p:nvCxnSpPr>
        <p:spPr>
          <a:xfrm>
            <a:off x="9479407" y="3643425"/>
            <a:ext cx="400366" cy="11772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3F01D13-5C54-4B12-9A04-38BC9FAD524D}"/>
              </a:ext>
            </a:extLst>
          </p:cNvPr>
          <p:cNvCxnSpPr>
            <a:cxnSpLocks/>
            <a:stCxn id="26" idx="3"/>
            <a:endCxn id="64" idx="2"/>
          </p:cNvCxnSpPr>
          <p:nvPr/>
        </p:nvCxnSpPr>
        <p:spPr>
          <a:xfrm flipV="1">
            <a:off x="10450230" y="1675343"/>
            <a:ext cx="283957" cy="1656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B1B5C335-6EE7-47F1-A137-805877D92773}"/>
              </a:ext>
            </a:extLst>
          </p:cNvPr>
          <p:cNvSpPr txBox="1"/>
          <p:nvPr/>
        </p:nvSpPr>
        <p:spPr>
          <a:xfrm>
            <a:off x="3980974" y="50015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图形验证码发送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293B380-E81D-4A8B-B313-4C3A69E59049}"/>
              </a:ext>
            </a:extLst>
          </p:cNvPr>
          <p:cNvSpPr txBox="1"/>
          <p:nvPr/>
        </p:nvSpPr>
        <p:spPr>
          <a:xfrm>
            <a:off x="8872156" y="19505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图形验证码生成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CEC51EE-36F6-42E5-AD71-73ADD17E69ED}"/>
              </a:ext>
            </a:extLst>
          </p:cNvPr>
          <p:cNvSpPr/>
          <p:nvPr/>
        </p:nvSpPr>
        <p:spPr>
          <a:xfrm>
            <a:off x="7071663" y="489444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短信验证码发送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114FFE1-DAD6-4DAA-AA92-B4A30CDAA909}"/>
              </a:ext>
            </a:extLst>
          </p:cNvPr>
          <p:cNvSpPr/>
          <p:nvPr/>
        </p:nvSpPr>
        <p:spPr>
          <a:xfrm>
            <a:off x="9732853" y="395489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短信验证码生成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2C18526-D504-4259-BDCC-60AA43687543}"/>
              </a:ext>
            </a:extLst>
          </p:cNvPr>
          <p:cNvSpPr/>
          <p:nvPr/>
        </p:nvSpPr>
        <p:spPr>
          <a:xfrm>
            <a:off x="152818" y="541045"/>
            <a:ext cx="11725895" cy="5775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368</Words>
  <Application>Microsoft Office PowerPoint</Application>
  <PresentationFormat>宽屏</PresentationFormat>
  <Paragraphs>110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华文宋体</vt:lpstr>
      <vt:lpstr>Arial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chuan sun</dc:creator>
  <cp:lastModifiedBy>chuan sun</cp:lastModifiedBy>
  <cp:revision>44</cp:revision>
  <dcterms:created xsi:type="dcterms:W3CDTF">2019-06-25T12:35:00Z</dcterms:created>
  <dcterms:modified xsi:type="dcterms:W3CDTF">2019-07-15T14:18:28Z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2052-11.1.0.8812</vt:lpwstr>
  </property>
</Properties>
</file>