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5" r:id="rId21"/>
    <p:sldId id="276" r:id="rId22"/>
    <p:sldId id="277" r:id="rId23"/>
    <p:sldId id="278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6/2/2023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manage</a:t>
            </a:r>
            <a:br>
              <a:rPr lang="en-US" dirty="0"/>
            </a:br>
            <a:r>
              <a:rPr lang="en-US" dirty="0"/>
              <a:t>transactions </a:t>
            </a:r>
            <a:br>
              <a:rPr lang="en-US" dirty="0"/>
            </a:br>
            <a:r>
              <a:rPr lang="en-US" dirty="0"/>
              <a:t>and locking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4DD3-09EE-1A4E-9084-9B2D3E1C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script with nested transactions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02403-CD4B-6D29-474D-52D97E6D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</a:t>
            </a:r>
            <a:r>
              <a:rPr lang="fr-FR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</a:t>
            </a:r>
            <a:r>
              <a:rPr lang="fr-FR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Count:  ' +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CONVERT(varchar, @VendorsCount);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'Invoices Count: ' +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CONVERT(varchar, @InvoicesCount);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Tran Count: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(121 rows affected)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(121 rows affected)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Tran Count: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(122 rows affected)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  Tran Count: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Tran Count: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 count:  122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 count: 114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81811-2B31-CE9F-BACD-FC832F6A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89906-7302-F651-95C8-06B25DA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4D63-C722-A5C5-D133-54FDF604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2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4805-0573-CBC1-5B73-362A0F18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transaction with two save points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F1E9-2A91-02A5-70DB-3772F27EE8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IF EXISTS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tempdb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..#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#VendorCopy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TRAN;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DELETE #VendorCopy 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TRAN Vendor1;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DELETE #VendorCopy 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TRAN Vendor2;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DELETE #VendorCopy 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SELECT * FROM #VendorCopy;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5D8DB-68EB-D0DF-4544-54D07ABD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16C4A-7268-CABD-A002-7E1CBC32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911E-4A35-2F41-960B-0B1D492E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5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173A-E10A-0156-A09D-2895CDC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transaction with two save points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90695-2316-7F35-2976-3173342F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TRAN Vendor2;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* FROM #VendorCopy;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TRAN Vendor1;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* FROM #VendorCopy;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TRAN;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#VendorCopy;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E2551-6DC5-4BF5-E159-3364CFFE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C357B-3075-3034-9BEA-9E047987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2CCA-78D0-9FD1-2219-9619D52F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8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F956-1DEB-7AD4-3E92-F2FE3C94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 from the transaction with save points </a:t>
            </a:r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5F4CF1D7-4B67-091D-3992-65B495AE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30006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F3309-4A9C-67A5-467C-453590FCE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326B3-16C7-D2C4-46D1-ECA6F1F42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7556B-5009-361D-C39B-C618A26AC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B463-F8F0-36FB-99EF-B3311B25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four types of concurrency problems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8C275-828A-2B79-A0B1-E8D9C00807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 updates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Dirty reads (uncommitted dependencies)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Nonrepeatable reads (inconsistent analysis)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Phantom reads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52856-02AC-EFB6-BE2A-69F1AEF5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DF772-821A-A518-9A7A-9998DE9C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15EC-F5BF-B24B-3E6C-284E5AD2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8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4CE4-6C95-8912-1A47-ED514C75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SET TRANSACTION ISOLATION LEVEL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AEA76-B700-E2B6-3C7C-ABEA3DF37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TRANSACTION ISOLATION LEVEL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{READ UNCOMMITTED|READ COMMITTED|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REPEATABLE READ|SNAPSHOT|SERIALIZABLE}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63E9D-957D-8D43-8823-53B9284D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99B30-E285-BA38-A70B-08107A3C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DC42-ECDB-F961-C18B-C379D83D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5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0372-6F4B-3ED0-17AE-863BCF87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 problems prevented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each transaction isolation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B1F5F-7645-51AE-B1AC-63D4ACFA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249DA-2285-5A44-C2F5-AEF13C4B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0D69-47C4-F3D9-1F99-12F0BE9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3619CE-D40E-CDA8-A3AD-7C20D9BA4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14780"/>
              </p:ext>
            </p:extLst>
          </p:nvPr>
        </p:nvGraphicFramePr>
        <p:xfrm>
          <a:off x="917575" y="1524000"/>
          <a:ext cx="6931025" cy="3291840"/>
        </p:xfrm>
        <a:graphic>
          <a:graphicData uri="http://schemas.openxmlformats.org/drawingml/2006/table">
            <a:tbl>
              <a:tblPr firstRow="1"/>
              <a:tblGrid>
                <a:gridCol w="2359025">
                  <a:extLst>
                    <a:ext uri="{9D8B030D-6E8A-4147-A177-3AD203B41FA5}">
                      <a16:colId xmlns:a16="http://schemas.microsoft.com/office/drawing/2014/main" val="67604817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201722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 level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Concurrency problems prevented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716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READ UNCOMMITTED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None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6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READ COMMITTED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Dirty reads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61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REPEATABLE READ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Dirty reads, lost updates, nonrepeatable reads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880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SNAPSHOT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  <a:tab pos="457200" algn="l"/>
                        </a:tabLst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Dirty reads, lost updates, nonrepeatable reads, phantom reads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29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SERIALIZABLE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2057400" algn="l"/>
                          <a:tab pos="457200" algn="l"/>
                        </a:tabLst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Dirty reads, lost updates, nonrepeatable reads, phantom reads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8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4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AFCE-A852-69BB-17DA-7532D603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that set the transaction isolation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C4194-138D-1ED3-B302-C307A4D03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transaction isolation level to REPEATABLE READ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TRANSACTION ISOLATION LEVEL REPEATABLE READ;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on SNAPSHOT isolation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DATABASE AP SET ALLOW_SNAPSHOT_ISOLATION ON;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transaction isolation level to SNAPSHOT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TRANSACTION ISOLATION LEVEL SNAPSHOT;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SNAPSHOT row versioning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READ COMMITTED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DATABASE AP SET READ_COMMITTED_SNAPSHOT ON;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8E4B8-637E-F21E-C62B-B07762AE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DB2FE-FE3B-3339-3864-12BAF56E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CA4A-CF4D-4D15-1004-9EFA79CD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D53C-634C-1917-2A17-32B5D795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levels of lockable resources (coarse to fine)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92554-97DC-E78B-9D67-017EE2DEBE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 unit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Metadata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Heap or B-tree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7B916-DBC8-65AF-14BB-439C80BF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DFCC-06F9-1C46-80A9-3E64E48A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431C-2F1B-56B2-C699-CE82C4FE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24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42D8-9E93-6F3E-B3AB-807EB5BA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SQL Server lock modes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D27A2-2076-6408-8181-8465F481E7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 Stability (Sch-S)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Intent Shared (IS)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Shared (S)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(U)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Shared with Intent Exclusive (SIX)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Intent Exclusive (IX)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Exclusive (X)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Bulk Update (BU)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 Modification (Sch-M)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B2940-0EEA-AD24-F301-22D8B2BB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B9188-23A8-34CC-C8F8-7B0E87B1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75AA-3747-B4FF-A2C6-12B0E391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5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04CC-0E0D-FCCB-99B6-5CA59625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58293-649D-E057-74DF-AC6AA65E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set of statements to be combined into a transaction, insert the Transact-SQL statements to explicitly begin, commit, and roll back the transaction.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implicit transactions.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explicit transactions.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COMMIT TRAN statement and the @@TRANCOUNT function within nested transactions.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save points.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these types of concurrency problems: lost updates, dirty reads, nonrepeatable reads, and phantom reads.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611B7-0262-CD33-F324-0737388A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48B04-3217-32D1-6B33-EC8F8A28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7CD5-E6BF-F044-36EE-82764AF4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72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CB22-B89E-9C6D-304D-F8D65A12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transactions that deadlock : Transaction 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91FD-9BCA-6FB4-F601-46D372D091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TRANSACTION ISOLATION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REPEATABLE READ;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@InvoiceTotal money;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TRAN;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@InvoiceTotal =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WAITFOR DELAY '00:00:05';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@InvoiceTotal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TRAN;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row(s) affected)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84A9F-2742-63CB-FF91-47B04F0F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7CEA3-4B55-7DA7-13E6-35BDDC7E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5A3A-BBD1-2D81-A129-299D7FE4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9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16F8-61B5-5E32-04CF-CADF9C04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transactions that deadlock: Transaction 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AE9A-C51D-AC3D-872C-AD9C4A0AF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28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TRANSACTION ISOLATION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REPEATABLE READ;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@InvoiceTotal money;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TRAN;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@InvoiceTotal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@InvoiceTotal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101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InvoiceSequence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TRAN;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1205, Level 13, State 51, Line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(Process ID 53) was deadlocked on lock resources with another process and has been chosen as the deadlock victim. Rerun the transaction.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8317-97E3-5D03-64B9-9C00A0AF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6802F-7033-A616-108A-CB804FF6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E34C9-D397-F024-1D33-DBA0A6C0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7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41F9-8C6F-D304-2656-A64297AB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prevent deadlocks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347B-68F9-8402-0598-B56398AA6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allow transactions to remain open for very long.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lowest possible transaction isolation level.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large changes when you can be assured of nearly exclusive access.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 locking when coding your transactions.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E77EA-E827-CE9C-DD99-44A3581D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0FAFB-2073-8034-772F-92FAFAC5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9F03-F2BC-326C-E260-03871541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2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5FCC-6629-F135-606D-3313B368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statements that transfer money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two accounts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DD1A5-FA31-4D05-4247-502FA3B8E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savings to checking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Savings SET Balance = Balance - @TransferAmt;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Checking SET Balance = Balance + @TransferAmt;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checking to savings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Checking SET Balance = Balance - @TransferAmt;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Savings SET Balance = Balance + @TransferAmt;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checking to savings in reverse order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prevent deadlocks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Savings SET Balance = Balance + @TransferAmt;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Checking SET Balance = Balance - @TransferAmt;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B808F-FD26-8E7C-9454-D5038448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2611-E329-654E-E950-90EF4157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FAD0E-B221-78BE-AC65-D6B1CEF9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1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2002-2024-9D77-4F66-275133E3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34C70-5402-5B86-A5F9-D237DA4CC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 indent="-347472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locking and the transaction isolation level help to prevent concurrency problems.</a:t>
            </a:r>
          </a:p>
          <a:p>
            <a:pPr marL="347472" marR="0" lvl="0" indent="-347472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SQL Server manages locking in terms of granularity, lock escalation, shared locks, exclusive locks, and lock promotion.</a:t>
            </a:r>
          </a:p>
          <a:p>
            <a:pPr marL="347472" marR="0" lvl="0" indent="-347472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deadlocks and the way SQL Server handles them.</a:t>
            </a:r>
          </a:p>
          <a:p>
            <a:pPr marL="347472" marR="0" lvl="0" indent="-347472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four coding techniques that can reduce deadlocks.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37606-DCE1-3186-9D42-B82FADCF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B56E6-4B18-3308-13D4-D39E0230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EFD2-A55E-5DED-4666-84321DA4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3DC4-4E64-A3D0-A9A4-82428A7C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statements that work with related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C69B-230B-A2D6-E401-AB7504C6F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(34,'ZXA-080','2023-03-01',14092.59,0,0,3,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'2023-03-31',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@InvoiceID int = @@IDENTITY;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(@InvoiceID,1,160,4447.23,'HW upgrade');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(@InvoiceID,2,167,9645.36,'OS upgrade');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8E3B2-8375-8451-B5B5-492679CB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40540-3171-B758-F087-8C85DF00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B29A-1BEE-154C-7438-750BA9E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08BE-6C71-D7B9-BB61-C38C6402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statements coded as a transaction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831B3-50A9-950B-F506-DF526D73ED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TRAN;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(34,'ZXA-080','2023-03-01',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14092.59,0,0,3,'2023-03-31', NULL);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@InvoiceID int = @@IDENTITY;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(@InvoiceID,1,160,4447.23,'HW upgrade');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(@InvoiceID,2,167,9645.36,'OS upgrade');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TRAN;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CATCH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TRAN;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CATCH;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599B-85E5-0EE2-5453-0090C028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BDD90-3052-72B2-1B5C-7487B291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3BC9-4780-6E47-7C20-2B77D0CF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2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CEAB-5D69-B91E-1FD3-3030BF0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explicit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43EF-4D9C-489A-6E9A-D2B8455A23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code two or more action queries that affect related data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update foreign key references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move rows from one table to another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code a SELECT query followed by an action query and the values inserted in the action query are based on the results of the SELECT query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failure of any set of SQL statements would violate data integrity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F5F82-73B0-544A-6B5A-373785B2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2F-3EB9-7CC3-0DEA-BE9FE218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BAAB-7DA1-EF77-62EA-9843E203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0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2A5A-DC9D-A607-423A-368685BB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SQL statements for processing transactions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C520-D71B-4719-59A2-6C4D95BA52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{TRAN|TRANSACTION}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{TRAN|TRANSACTION}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save_point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[TRAN|TRANSACTION]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[TRAN|TRANSACTION] 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save_point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1316F-8715-3CA0-8E6B-47164333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4293F-CE19-E32F-6A6C-576640F2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9BBE-D849-5E33-FCB6-2BA4E5F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7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0892-2EF9-4639-F1BF-F9979ABE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performs a test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committing the transaction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4DC5-5DA9-C89C-BBC8-9291F8D56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TRAN;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@@ROWCOUNT &gt;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TRAN;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 'More invoices than expected.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Deletions rolled back.';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TRAN;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 'Deletions committed to the database.';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 row(s) affected)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invoices than expected. Deletions rolled back.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AA810-3C32-CAC8-444D-E9247EC3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F2766-AE86-AA7E-04A3-46C33ABD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1020-E4ED-AFB2-C28A-4C2CA293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0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8D1F-EE2F-E36C-570A-139A994B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with nested transactions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B54F2-072A-033C-A418-8B58F8EAF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TRAN;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'BEGIN Tran Count: 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CONVERT(varchar, @@TRANCOUNT);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Invoices;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TRAN;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'BEGIN Tran Count: 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CONVERT(varchar, @@TRANCOUNT);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DELETE Vendors;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TRAN;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This COMMIT decrements @@TRANCOUNT.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-- It doesn't commit 'DELETE Vendors'.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PRINT 'COMMIT   Tran Count: 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CONVERT(varchar, @@TRANCOUNT);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TRAN;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'ROLLBACK Tran Count: 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CONVERT(varchar, @@TRANCOUNT);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 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@VendorsCount int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(SELECT COUNT(*) FROM Vendors);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@InvoicesCount int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(SELECT COUNT(*) FROM Invoices);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46993-67F8-2244-4E23-EA355AA8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32888-8CEA-764A-A606-1E40A38F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9C45-9843-F447-877F-4EA7210E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9034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 for SQL Server</Template>
  <TotalTime>4762</TotalTime>
  <Words>1628</Words>
  <Application>Microsoft Office PowerPoint</Application>
  <PresentationFormat>On-screen Show (4:3)</PresentationFormat>
  <Paragraphs>321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SQL Server 2022</vt:lpstr>
      <vt:lpstr>Objectives</vt:lpstr>
      <vt:lpstr>Objectives (cont.)</vt:lpstr>
      <vt:lpstr>INSERT statements that work with related data</vt:lpstr>
      <vt:lpstr>The same statements coded as a transaction</vt:lpstr>
      <vt:lpstr>When to use explicit transactions</vt:lpstr>
      <vt:lpstr>The SQL statements for processing transactions</vt:lpstr>
      <vt:lpstr>A script that performs a test  before committing the transaction</vt:lpstr>
      <vt:lpstr>A script with nested transactions (part 1)</vt:lpstr>
      <vt:lpstr>A script with nested transactions (part 2)</vt:lpstr>
      <vt:lpstr>A transaction with two save points (part 1)</vt:lpstr>
      <vt:lpstr>A transaction with two save points (part 2)</vt:lpstr>
      <vt:lpstr>Response from the transaction with save points </vt:lpstr>
      <vt:lpstr>The four types of concurrency problems</vt:lpstr>
      <vt:lpstr>The syntax of the SET TRANSACTION ISOLATION LEVEL statement</vt:lpstr>
      <vt:lpstr>Concurrency problems prevented  by each transaction isolation level</vt:lpstr>
      <vt:lpstr>Examples that set the transaction isolation level</vt:lpstr>
      <vt:lpstr>Ten levels of lockable resources (coarse to fine)</vt:lpstr>
      <vt:lpstr>Common SQL Server lock modes</vt:lpstr>
      <vt:lpstr>Two transactions that deadlock : Transaction A</vt:lpstr>
      <vt:lpstr>Two transactions that deadlock: Transaction B</vt:lpstr>
      <vt:lpstr>How to prevent deadlocks</vt:lpstr>
      <vt:lpstr>UPDATE statements that transfer money  between two accounts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6</cp:revision>
  <cp:lastPrinted>2016-01-14T23:03:16Z</cp:lastPrinted>
  <dcterms:created xsi:type="dcterms:W3CDTF">2023-05-30T17:35:23Z</dcterms:created>
  <dcterms:modified xsi:type="dcterms:W3CDTF">2023-06-05T23:22:46Z</dcterms:modified>
</cp:coreProperties>
</file>