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7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5/30/2023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code</a:t>
            </a:r>
          </a:p>
          <a:p>
            <a:r>
              <a:rPr lang="en-US" dirty="0"/>
              <a:t>subqueries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6C21D-657C-1908-A60A-EFD1FAFA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restated without a subquery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8460-9700-28A3-4935-B6626F3BBD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LEFT JOIN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 (88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8120B9A2-EE7D-E3E1-AC33-605EF3E55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69" y="3221354"/>
            <a:ext cx="6710737" cy="173164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BE3DE-A638-6EED-4982-5C009DCA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19A84-BE18-14AC-DBB6-19BF60166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D711-93FE-C0FC-1C28-1455E4453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3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9548-A5C4-DA38-AF79-DD1AD091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a WHERE clause </a:t>
            </a:r>
            <a:br>
              <a:rPr lang="en-US" dirty="0"/>
            </a:br>
            <a:r>
              <a:rPr lang="en-US" dirty="0"/>
              <a:t>that uses a comparison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29585-B71C-DB85-0084-4DFD3FBB84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comparison_operator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[SOME|ANY|ALL]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(subquery)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B3BAA-1F3A-EB0D-5E78-103A54F4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06500-B05F-97DB-31A9-DF71FC9F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788C-84B0-56BA-67BF-D51870CE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84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A653-D3A4-5011-131F-CFB33493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with a subquery in the WHERE condition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53C6-62DF-F6EA-0938-BCC77F18F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048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BalanceDue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&gt; 0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(SELECT AVG(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FROM Invoices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2910.9472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45F82-C7E0-A2F1-1582-26512AE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6DF4-3A72-117D-1AB1-CE68B81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EEB-B752-8F68-84F1-38CF1A70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6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BCDA-96C1-CB78-D423-0A261E20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of the query with a subquery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WHERE condition (9 rows)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95499-5EA3-6027-F6D4-56500226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DCF0B-58AA-931D-6FCC-E3F08A8E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AC8F-07C6-F17C-D7CC-FA570371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1A3C0CB5-454F-DDD2-C3E8-28807157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51946"/>
            <a:ext cx="7350612" cy="167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F45C-DE07-9BBB-65B2-4CFEC1AA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ALL keyword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1D051-E804-DD6F-4A39-48A88D28C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&gt; ALL (1, 2)  (equivalent to x &gt; 2)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 ALL (1, 2)  (equivalent to x &lt; 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ALL (1, 2)  (equivalent to (x = 1) AND (x = 2))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&lt;&gt; ALL (1, 2) (equivalent to (x &lt;&gt; 1) AND (x &lt;&gt; 2))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B108D-D2A7-835F-8D4E-0ABF27BE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D88E-F831-CCB6-A060-FC7B1C7D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6436-272A-A62C-BA68-20E2CB98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162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7C19-E45B-B124-F75A-56448BDE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uses the ALL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C03B-64E9-CC7F-F44E-311F3E825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85240"/>
            <a:ext cx="7391400" cy="24961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34)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</a:t>
            </a:r>
          </a:p>
          <a:p>
            <a:endParaRPr lang="en-US" dirty="0"/>
          </a:p>
        </p:txBody>
      </p:sp>
      <p:pic>
        <p:nvPicPr>
          <p:cNvPr id="8" name="Picture 7" descr="Title describes slide.">
            <a:extLst>
              <a:ext uri="{FF2B5EF4-FFF2-40B4-BE49-F238E27FC236}">
                <a16:creationId xmlns:a16="http://schemas.microsoft.com/office/drawing/2014/main" id="{1A14BC5F-A967-8FFB-2413-E315CFD4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29000"/>
            <a:ext cx="5867400" cy="67487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4831F8-6DD2-664A-9EC5-5435216492CD}"/>
              </a:ext>
            </a:extLst>
          </p:cNvPr>
          <p:cNvSpPr txBox="1">
            <a:spLocks/>
          </p:cNvSpPr>
          <p:nvPr/>
        </p:nvSpPr>
        <p:spPr bwMode="auto">
          <a:xfrm>
            <a:off x="914400" y="4311317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The result set (25 rows)</a:t>
            </a:r>
          </a:p>
        </p:txBody>
      </p:sp>
      <p:pic>
        <p:nvPicPr>
          <p:cNvPr id="9" name="Picture 8" descr="Title describes slide.">
            <a:extLst>
              <a:ext uri="{FF2B5EF4-FFF2-40B4-BE49-F238E27FC236}">
                <a16:creationId xmlns:a16="http://schemas.microsoft.com/office/drawing/2014/main" id="{88D4D394-52B7-E299-581E-FA62C9F9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4752171"/>
            <a:ext cx="5867401" cy="12940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2712E-EBC3-50A4-88CF-03B0D880D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6237-A9C4-A8CF-8E06-CA99E34C9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FA3B-E1AE-F58F-0C22-2C31422E3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B5FC-7D6E-6288-4ECD-88E2CCFF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ANY and SOME keywords work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E006-6A00-22B3-CC2E-5F992D847D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&gt; ANY (1, 2)  (equivalent to x &gt; 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 ANY (1, 2)  (equivalent to x &lt; 2)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= ANY (1, 2)  (equivalent to (x = 1) OR (x = 2))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&lt;&gt; ANY (1, 2) (equivalent to (x &lt;&gt; 1) OR (x &lt;&gt; 2))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F8292-DC38-2C1C-54B9-D7B496E7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7DE3-6E47-CC4A-2590-BC681EB5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016E-EC8D-CAC3-962B-36F8EEC4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7C19-E45B-B124-F75A-56448BDE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uses the ANY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C03B-64E9-CC7F-F44E-311F3E825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95451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Invoices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ANY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 WHERE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115);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</a:t>
            </a:r>
          </a:p>
        </p:txBody>
      </p:sp>
      <p:pic>
        <p:nvPicPr>
          <p:cNvPr id="10" name="Picture 9" descr="Title describes slide.">
            <a:extLst>
              <a:ext uri="{FF2B5EF4-FFF2-40B4-BE49-F238E27FC236}">
                <a16:creationId xmlns:a16="http://schemas.microsoft.com/office/drawing/2014/main" id="{D17CFDAF-E300-4548-7C29-ADD2D8AD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" y="3001662"/>
            <a:ext cx="5659755" cy="1051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B4831F8-6DD2-664A-9EC5-5435216492CD}"/>
              </a:ext>
            </a:extLst>
          </p:cNvPr>
          <p:cNvSpPr txBox="1">
            <a:spLocks/>
          </p:cNvSpPr>
          <p:nvPr/>
        </p:nvSpPr>
        <p:spPr bwMode="auto">
          <a:xfrm>
            <a:off x="914400" y="4209382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 i="0" baseline="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/>
              <a:t>The result set (17 rows)</a:t>
            </a:r>
          </a:p>
        </p:txBody>
      </p:sp>
      <p:pic>
        <p:nvPicPr>
          <p:cNvPr id="11" name="Picture 10" descr="Title describes slide.">
            <a:extLst>
              <a:ext uri="{FF2B5EF4-FFF2-40B4-BE49-F238E27FC236}">
                <a16:creationId xmlns:a16="http://schemas.microsoft.com/office/drawing/2014/main" id="{C7297892-81FE-7CE4-9127-937401501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" y="4615180"/>
            <a:ext cx="5687060" cy="12522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2712E-EBC3-50A4-88CF-03B0D880D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6237-A9C4-A8CF-8E06-CA99E34C9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FA3B-E1AE-F58F-0C22-2C31422E3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6700-4117-017E-476A-9083D687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uses a correlated subquery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F242-F621-0777-EAA1-0DE88D71E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124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AVG(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i_sub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i_sub.VendorID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 for vendor 95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28.5016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(36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CAF9B23E-7BAE-EA18-D4A2-40CC9D5C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28" y="4191000"/>
            <a:ext cx="6788372" cy="14992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F5D68-1F8C-0294-6B65-495085FB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A8BF-29E1-519E-1C09-BE41AF32B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30FD-8C15-3402-1F56-D8918F97B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775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5802-E8C5-08BF-F02D-37BEF850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a subquery EXISTS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8FC2-04EB-973B-0373-ABBBCFD9A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505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[NOT] EXISTS (subquery)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returns vendors without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(88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E645B7F2-47C4-DDF2-D32A-260C6F86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20" y="4191000"/>
            <a:ext cx="6685280" cy="17126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6CCF8-C3CA-D419-8FE6-1EF8BF87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0B111-C95E-E5E7-E777-9D83A0F1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4614-C5A2-1178-C83F-C5543AC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2CE8-FFC1-64D7-353D-A84E5DE1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D6D2-3B22-F44F-5FAC-94049CF88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SELECT statements that use subqueries with the IN and EXISTS operators and the ALL, ANY, and SOME keywords.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subqueries in the WHERE, HAVING, FROM, or SELECT clauses of a SELECT statement.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SELECT statements that use common table expressions (CTEs) to define the subqueries.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correlated subquery and a noncorrelated subquery.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common table expressions (CTEs).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9B06-810E-BFB8-6A9D-200555FE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4709A-7B49-DCC7-989E-056DDD3D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DB5CF-F3E6-8584-B640-277F1598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40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9DB5-93E1-CE7C-7E84-9107354E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coded in the FROM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E71BD-CC6C-ABC5-67B9-2F93C22EB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TOP 5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AVG(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AvgInvoice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AvgInvoice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tv -&gt;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TopVendor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E21D-A15A-DB48-5FD5-5B2448F2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6DA5B-5251-EBFA-F36D-5B6FC825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80A0-E166-FAE3-8194-2B056CE3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34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495-6254-1EB1-8377-905E0FBB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derived table generated by the subquery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DBE7B-AC1D-F30E-17AF-035F7485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5D13-E688-CA4C-14DD-54E4F4F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3F81-A552-9E82-BB0F-1B038A74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Title describes slide.">
            <a:extLst>
              <a:ext uri="{FF2B5EF4-FFF2-40B4-BE49-F238E27FC236}">
                <a16:creationId xmlns:a16="http://schemas.microsoft.com/office/drawing/2014/main" id="{A81AE840-DC00-2D21-5CF4-66A98D4D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2999"/>
            <a:ext cx="7315200" cy="16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2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7C3-50BF-3C61-808B-9D0D6072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that uses the derived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046F3-6FED-3323-6DCC-F3230D1E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C89D1-4FDA-9106-A42E-9A6F3416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C375-73D6-3BE0-6692-EDDC3A03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2207D3AC-3F95-3B55-64DD-3046F1E3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2999"/>
            <a:ext cx="7315200" cy="166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73E8-9281-8658-4857-63F338A8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correlated subquery in the SELECT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FD49C-9A85-E749-D803-69300E96D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86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MAX(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(122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28F9427-7FF5-FB80-FDA3-8A172F88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5" y="3249294"/>
            <a:ext cx="6819265" cy="155130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0A0D-3419-2A3F-4C3B-91321E35F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B47D-B4AB-4F21-09AD-2A843B26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456D-B30C-CC35-9D33-540880CC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10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7485-1CA9-2062-1236-A9F5ED53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query restated using a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1D65-8C45-8F8B-BF17-81199C1E8D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590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MAX(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LEFT JOIN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LatestInv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 (122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3ED6A182-CF2A-1867-D60F-8379510C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3533140"/>
            <a:ext cx="6575425" cy="149606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0129A-3BB7-9FCA-300A-07B8DAECE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8828F-3762-4C10-1568-3FEFD2E2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8E44-FB3C-AFE9-CE36-AE44DFAFA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22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BDCD-E7E9-C189-2330-5737573D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complex query with three subqueries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F6BAA-EC1F-FA33-9DDB-098CED4D4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Summary1.VendorState, Summary1.VendorName,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TopInState.SumOfInvoices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SUM(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JOIN Vendors AS v ON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GROUP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Summary1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Summary2.VendorState,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MAX(Summary2.SumOfInvoices)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SUM(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Invoices AS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JOIN Vendors AS v ON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GROUP BY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400" b="1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Summary2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GROUP BY Summary2.VendorState</a:t>
            </a:r>
            <a:r>
              <a:rPr lang="en-US" sz="1400" b="1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400" b="1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Summary1.VendorState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TopInState.VendorState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Summary1.SumOfInvoices =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TopInState.SumOfInvoices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Summary1.VendorState;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38D2F-9A6D-886B-75C4-C350983FA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108DD-D3A7-142B-F5BB-B8D76078A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FC58-7B41-0A3C-4F1B-4B6FE2F59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93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8550-537D-7276-393A-A37664F30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of the complex query (10 rows)</a:t>
            </a:r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2F8B5A91-7CBC-5614-2746-1A6EED0C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23901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5F86B-B2DD-901D-15A5-94414D35B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34430-22EE-9593-2ABB-C1742B16A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5B4D-781F-DBF4-8CC2-10535E99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17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1504-8484-114B-C229-4E48F18C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the 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3760-94B7-2395-1527-55C6C7B28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Summary1.VendorState, Summary1.VendorName,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(Derived table returning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Summary1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JOIN (Derived table returning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MAX(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b="1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Summary1.VendorState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Summary1.SumOfInvoices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TopInState.SumOfInvoices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s1.VendorState;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C8A9-EA7B-5964-B268-8D198CA9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3FB5-BF4A-F679-988E-66BFC19F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E428-BE89-A8E4-CCE6-D2B89B99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D38-A1E0-8074-2D60-E5182BD9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Pseudocode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2E5CD-9AE8-5175-E096-465FC8511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057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Summary2.VendorState, MAX(Summary2.SumOfInvoices)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(Derived table returning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Summary2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Summary2.VendorState;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subquery (10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56FD38F-65A4-7628-1864-6964835F0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0" y="3124200"/>
            <a:ext cx="6977628" cy="1295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6BEE7-59CE-5824-6C18-76E82A471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E10B-4B42-E934-D25B-C41682E5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42E7-5A40-52A5-A3EA-9263EFD89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33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E56D-0A09-5007-BC74-14357FCC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 the Summary1 and Summary2 subqueries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A12C-BE05-A96E-3EF9-0A31C77D5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2118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AS v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subqueries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4C240506-0202-EB53-845A-48FA3E907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20" y="3581400"/>
            <a:ext cx="6977380" cy="1295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1B65E-142B-48E5-4977-D9247E87B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CB331-02D5-D79F-0666-739BEED5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D12C-DFA8-E49D-C585-8FDDF13E3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475F-1B4B-A874-26CE-0F0B6D16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Four ways to use a subquery </a:t>
            </a:r>
            <a:br>
              <a:rPr lang="en-US" dirty="0"/>
            </a:br>
            <a:r>
              <a:rPr lang="en-US" dirty="0"/>
              <a:t>in a SELECT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0B5A-9BA6-4A55-7632-6D950F2EC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 fontAlgn="base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Times New Roman" panose="02020603050405020304" pitchFamily="18" charset="0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a WHERE clause as a search condition</a:t>
            </a:r>
          </a:p>
          <a:p>
            <a:pPr marL="342900" marR="347345" lvl="0" indent="-342900" fontAlgn="base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Times New Roman" panose="02020603050405020304" pitchFamily="18" charset="0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a HAVING clause as a search condition</a:t>
            </a:r>
          </a:p>
          <a:p>
            <a:pPr marL="342900" marR="347345" lvl="0" indent="-342900" fontAlgn="base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Times New Roman" panose="02020603050405020304" pitchFamily="18" charset="0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the FROM clause as a table specification</a:t>
            </a:r>
          </a:p>
          <a:p>
            <a:pPr marL="342900" marR="347345" lvl="0" indent="-342900" fontAlgn="base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Times New Roman" panose="02020603050405020304" pitchFamily="18" charset="0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u="none" strike="noStrike" kern="0" spc="0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In the SELECT clause as a column specification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29E22-0F94-BE26-02C7-605F27E3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36C68-D697-E643-D278-D2A11195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3CAF-2CE7-ACE5-9993-F7787D15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30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194B-62F3-1ACB-E6FE-E34517A7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CTE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2BBBE-765B-1463-04A9-BA8B60CCDC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cte_name1 AS (query_definition1)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cte_name2 AS (query_definition2)]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[...]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sql_statement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D4814-EF99-4815-B2D9-B7B120CD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E2A08-2989-D953-B73D-9F4E4486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2AB0-0C60-F115-B840-5C364993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1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7C51-F5A2-6FC2-DBAA-14596A66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CTEs and a query that uses them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FF9DC-2141-93F8-B1DA-910ADD468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Summary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SUM(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MAX(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Summary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GROUP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Summary s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TopInState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s.SumOfInvoices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t.SumOfInvoices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2C6B9-6E20-3250-7E7C-17DC8C51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4645C-339F-1072-BF76-62AFE4E4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59526-2DAA-1FB8-F4A5-6D371051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67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F3B4-C516-479C-DDAB-F87FF71D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result set of the query that uses CTEs </a:t>
            </a:r>
            <a:br>
              <a:rPr lang="en-US" dirty="0"/>
            </a:br>
            <a:r>
              <a:rPr lang="en-US" dirty="0"/>
              <a:t>(10 rows)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8C127-6FE1-31FE-14FE-9C80EF84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7B4F-1C49-4AE4-0985-ED67BE8B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BC1E-47A9-5A3C-7ECB-ABE79363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0CE998F7-5A4B-C28D-DE6E-0C3C805CE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87201"/>
            <a:ext cx="7315200" cy="23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2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068-B745-B76D-5DF6-4CFF0BA6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Employees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57878-7073-E774-C892-EB9B7810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4A4E-0882-8919-6370-3C2ED55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D00C-5F1D-A59B-3431-8CBD8E4C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2E10BFE-56EF-D4CE-0310-8A4506EB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06760"/>
            <a:ext cx="7315200" cy="26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0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1B79-4CDE-7402-EE09-65FEB0A6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recursive CTE that returns hierarchical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964A-2941-5818-B94B-C0DA85233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EmployeesCTE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 Anchor member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FirstName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1 As Rank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UNION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-- Recursive member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e.EmployeeID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FirstName + ' ' +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Rank + 1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Employees 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JOIN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EmployeesCTE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e.ManagerID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e2.EmployeeID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EmployeesCTE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Rank,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8115-C94E-A0EB-5A6F-BEA57D20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07FD8-4B51-3432-F78E-8264A3E2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9BE35-C962-C688-1477-3B476A49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70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CE8-CB46-B735-BBB4-FC144389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set for the recursive CTE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6A84B-6CEE-880E-20C0-5882BF85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4B011-1F99-B7B5-40D0-C242F550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54CD-F118-BC1E-F5B8-45F59E92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F026E349-2B16-4159-7A8F-6F19DA9B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5335"/>
            <a:ext cx="7315200" cy="26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5648-DB21-2A2F-8279-D7D0ECC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subquery in the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9D63C-C8A9-8BE2-319D-C1216D43D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3352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AVG(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returned by the subquery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1879.7413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(21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B8F5C0D-F947-4900-4AF5-97751EE0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5" y="4492080"/>
            <a:ext cx="6518275" cy="148321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FB2A5-6D88-6B55-AFDD-D475D5FB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AE9F-70C0-F900-A153-34BC644A0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2B7A-4430-730D-F767-B99D8161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26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08E-0DE4-1C9A-D9AD-592583F2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uses an inner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2AD0-E352-BE39-5EB2-BA6A85804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590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JOIN Vendors v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v.VendorID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(40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A463FB6-18CA-BB40-7227-355BD09C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45" y="3569472"/>
            <a:ext cx="6739255" cy="1533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A91AA-2F10-5AE5-8D2F-F8A37450A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E83E-F086-5157-D480-B1A5B2015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97B0-5B2D-C27E-543A-33E87F926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2D91-258F-6A60-7F8E-BF7BBF8C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same query restated with a subquery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7D70-CC66-2859-9FE3-6874AC514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895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(SELECT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 (40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41F01A32-0C16-2A06-7B73-64BD2567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15" y="3810000"/>
            <a:ext cx="6534785" cy="148653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35728-083B-4082-CA8B-FF4D42B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E1A47-A2EE-18B2-77C0-539A2A009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10875-F413-3B34-7C95-E465833A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09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E934-D28B-11A6-203B-D8291379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syntax of a WHERE clause </a:t>
            </a:r>
            <a:br>
              <a:rPr lang="en-US" dirty="0"/>
            </a:br>
            <a:r>
              <a:rPr lang="en-US" dirty="0"/>
              <a:t>that uses an IN phrase with a subquery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F892-9D23-2880-E1FF-158B2F381E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472"/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IN (subquery)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88B51-B952-9788-EDD4-2AC1E22B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379CF-BA14-25EF-CB11-31A710E8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A8AA-630E-35B6-6BD0-3DBA2C8C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40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0411-6494-9259-9B3A-77C7F29D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query that returns vendors without invoices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504E7-37E1-F7CC-B91E-FE7B1D4538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DISTINCT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Invoices);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of the subquery (34 rows)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AACCFBE4-142E-33FC-A17D-050676F45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35" y="3276600"/>
            <a:ext cx="6293559" cy="1600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16765-A144-942B-80F1-B2BD3392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35517-CBDA-29D2-5518-DAEB8D90C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4FE9-0404-1E6A-D635-58A059268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2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4941-2E28-192F-9B12-4C8387E8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set of the query that uses an IN phrase (88 rows)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E0CD2-8CDD-1909-FA1B-8FBF2D6E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1DDE7-C766-E1CC-6B77-852B5EE0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F2F8-9D79-0C23-C54E-AB65891E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5E7FB4F9-EA5B-7466-D29D-A52462B4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00200"/>
            <a:ext cx="70860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38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4222</TotalTime>
  <Words>2018</Words>
  <Application>Microsoft Office PowerPoint</Application>
  <PresentationFormat>On-screen Show (4:3)</PresentationFormat>
  <Paragraphs>360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Arial Narrow</vt:lpstr>
      <vt:lpstr>Courier New</vt:lpstr>
      <vt:lpstr>Times New Roman</vt:lpstr>
      <vt:lpstr>Master slides_with_titles_logo</vt:lpstr>
      <vt:lpstr>Murach’s SQL Server 2022</vt:lpstr>
      <vt:lpstr>Objectives</vt:lpstr>
      <vt:lpstr>Four ways to use a subquery  in a SELECT statement</vt:lpstr>
      <vt:lpstr>A subquery in the WHERE clause</vt:lpstr>
      <vt:lpstr>A query that uses an inner join</vt:lpstr>
      <vt:lpstr>The same query restated with a subquery</vt:lpstr>
      <vt:lpstr>The syntax of a WHERE clause  that uses an IN phrase with a subquery</vt:lpstr>
      <vt:lpstr>A query that returns vendors without invoices</vt:lpstr>
      <vt:lpstr>The result set of the query that uses an IN phrase (88 rows)</vt:lpstr>
      <vt:lpstr>The query restated without a subquery</vt:lpstr>
      <vt:lpstr>The syntax of a WHERE clause  that uses a comparison operator</vt:lpstr>
      <vt:lpstr>A query with a subquery in the WHERE condition</vt:lpstr>
      <vt:lpstr>The result set of the query with a subquery in the WHERE condition (9 rows)</vt:lpstr>
      <vt:lpstr>How the ALL keyword works</vt:lpstr>
      <vt:lpstr>A query that uses the ALL keyword</vt:lpstr>
      <vt:lpstr>How the ANY and SOME keywords work</vt:lpstr>
      <vt:lpstr>A query that uses the ANY keyword</vt:lpstr>
      <vt:lpstr>A query that uses a correlated subquery</vt:lpstr>
      <vt:lpstr>The syntax of a subquery EXISTS</vt:lpstr>
      <vt:lpstr>A subquery coded in the FROM clause</vt:lpstr>
      <vt:lpstr>The derived table generated by the subquery</vt:lpstr>
      <vt:lpstr>The result set that uses the derived table</vt:lpstr>
      <vt:lpstr>A correlated subquery in the SELECT clause</vt:lpstr>
      <vt:lpstr>The same query restated using a join</vt:lpstr>
      <vt:lpstr>A complex query with three subqueries</vt:lpstr>
      <vt:lpstr>The result set of the complex query (10 rows)</vt:lpstr>
      <vt:lpstr>Pseudocode for the query</vt:lpstr>
      <vt:lpstr>Pseudocode for the TopInState subquery</vt:lpstr>
      <vt:lpstr>Code for the Summary1 and Summary2 subqueries</vt:lpstr>
      <vt:lpstr>The syntax of a CTE</vt:lpstr>
      <vt:lpstr>Two CTEs and a query that uses them</vt:lpstr>
      <vt:lpstr>The result set of the query that uses CTEs  (10 rows)</vt:lpstr>
      <vt:lpstr>The Employees table</vt:lpstr>
      <vt:lpstr>A recursive CTE that returns hierarchical data</vt:lpstr>
      <vt:lpstr>The result set for the recursive CTE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3</cp:revision>
  <cp:lastPrinted>2016-01-14T23:03:16Z</cp:lastPrinted>
  <dcterms:created xsi:type="dcterms:W3CDTF">2023-05-24T18:14:15Z</dcterms:created>
  <dcterms:modified xsi:type="dcterms:W3CDTF">2023-05-30T17:44:14Z</dcterms:modified>
</cp:coreProperties>
</file>