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6/5/2023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7300" y="2597020"/>
            <a:ext cx="6629400" cy="914400"/>
          </a:xfrm>
        </p:spPr>
        <p:txBody>
          <a:bodyPr/>
          <a:lstStyle/>
          <a:p>
            <a:r>
              <a:rPr lang="en-US" dirty="0"/>
              <a:t>How to insert, update, and delete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FB1D-75DB-161C-8A3D-142190D1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the row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2274-77E1-8B48-6C95-018BF9D1E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using a column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(97, '456789', '2023-03-01', 8344.50, 0, 0, 1,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'2023-03-31', NULL);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column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(97, '456789', 8344.50, 0, 0, 1,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'2023-03-01', '2023-03-31');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94598-DC81-AAA5-9FDE-885A6AE6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E4B04-F1B1-0BAB-BF78-EA4419CB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8F51-E6C0-25C2-DF95-9BD82308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2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334A-8BE0-6128-4B64-4A58A35F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three rows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2D406-9EBE-7F2D-D979-5EA283DB2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(95, '111-10098', '2023-03-01', 219.50, 0, 0, 1,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'2023-03-31', NULL),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(102, '109596', '2023-03-01', 22.97, 0, 0, 1,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'2023-03-31', NULL),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(72, '40319', '2023-03-01', 173.38, 0, 0, 1,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'2023-03-31', NULL);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 rows affected)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26531-46DE-8045-42F5-048B1FB2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1DCC6-73EA-CD18-95F3-43473F28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C92B-F075-BD75-90A6-0D5DB380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1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A9D9-0DA5-0B3B-B645-3812B3E9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definition of the </a:t>
            </a:r>
            <a:r>
              <a:rPr lang="en-US" dirty="0" err="1"/>
              <a:t>ColorSample</a:t>
            </a:r>
            <a:r>
              <a:rPr lang="en-US" dirty="0"/>
              <a:t>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88459-6C89-D025-08E8-D4BC4CEE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57FE8-DC7B-0D17-CF2B-BA31DBA2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630D-6975-0613-57B9-A7889B39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1B6D662B-35D1-715F-31C9-8C4BFC744B2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909059595"/>
              </p:ext>
            </p:extLst>
          </p:nvPr>
        </p:nvGraphicFramePr>
        <p:xfrm>
          <a:off x="914400" y="1219200"/>
          <a:ext cx="7083425" cy="1798320"/>
        </p:xfrm>
        <a:graphic>
          <a:graphicData uri="http://schemas.openxmlformats.org/drawingml/2006/table">
            <a:tbl>
              <a:tblPr firstRow="1"/>
              <a:tblGrid>
                <a:gridCol w="1825625">
                  <a:extLst>
                    <a:ext uri="{9D8B030D-6E8A-4147-A177-3AD203B41FA5}">
                      <a16:colId xmlns:a16="http://schemas.microsoft.com/office/drawing/2014/main" val="275618629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3041444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447281185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1623742703"/>
                    </a:ext>
                  </a:extLst>
                </a:gridCol>
                <a:gridCol w="1233170">
                  <a:extLst>
                    <a:ext uri="{9D8B030D-6E8A-4147-A177-3AD203B41FA5}">
                      <a16:colId xmlns:a16="http://schemas.microsoft.com/office/drawing/2014/main" val="2507481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  <a:b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b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b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Identity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Allow</a:t>
                      </a:r>
                      <a:b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Nulls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b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93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73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ColorNumber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8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ColorName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3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96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382B-69C6-CA76-F9E9-38A295EE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INSERT statements for the </a:t>
            </a:r>
            <a:r>
              <a:rPr lang="en-US" dirty="0" err="1"/>
              <a:t>ColorSample</a:t>
            </a:r>
            <a:r>
              <a:rPr lang="en-US" dirty="0"/>
              <a:t>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E13BC-31DD-A166-BA1D-8B91FAE26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ColorSample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(606);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ColorSample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('Yellow');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ColorSample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(DEFAULT, 'Orange');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ColorSample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(808,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ColorSample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(DEFAULT,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ColorSample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VALUES;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5448C-48FA-154D-41CC-6DD74759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122D5-32B2-F2A7-5B6C-1A25EA77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A232-B4FE-6649-A27D-758FD9AE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3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CCC5-87B0-592A-3CF8-19FE080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ColorSample</a:t>
            </a:r>
            <a:r>
              <a:rPr lang="en-US" dirty="0"/>
              <a:t> table after the rows are inserted</a:t>
            </a:r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521E7A96-D2D1-542B-A411-26642D2FA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7248"/>
            <a:ext cx="7315200" cy="17778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9A407-FB53-1B5D-E48C-4E0961D86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670E-53C8-3DCF-2DB0-8A2F40CB0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60D2-A1C8-EDFC-0384-2041A74AC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7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E8FC-7168-C5BC-75CC-9758858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inserting rows from another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29371-2FFA-2EC3-B4FD-8A875CADD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[INTO]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78716-6C5E-1C24-75BF-A8323037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4C322-EB64-76AB-CC6F-DB2658E8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712E-5304-9DAF-92F1-C2299D78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1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5B0F-C540-1394-58BF-96F8C8E5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paid invoices into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InvoiceArchive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F7A5-CAA8-4833-7708-0719E1D03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InvoiceArchive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(103 rows affected)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C5DD-75BA-DD08-71B0-1F53C306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9B076-3995-6B48-2EF1-F856E173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860AB-22D6-2FFC-B2E0-1CB01491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7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B014-5C18-3ADC-B2A5-BC1C5A8E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INSERT statement with a column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D677-51C1-5DD4-4BDA-6260AFA06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InvoiceArchive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(103 rows affected)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9940-2F87-9937-8796-7ED0977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25AFA-7CFA-E303-52E0-F0F6F7BB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1882-3A40-4E1D-D5B8-008D03D8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4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F084-F449-4828-14B3-D70D4BE1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E5008-1A74-AEB2-995A-022525638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column_name_1 = expression_1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[, column_name_2 = expression_2]...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[[AS]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table_alias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1F631-ACA0-F406-31D5-85297F2E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0C935-3631-7853-D5D4-9EF668A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B109-A5D9-8DDF-943C-B0DE991F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F03C-0C94-4162-EE9D-B6A38D6E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two columns of a single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66EE-60CF-EC10-49C0-2CD86AB6CE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'2023-03-21',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19351.18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'97/522';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10C01-965A-BEB4-19EB-B1E6C435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8CB6-1E47-BC70-E46A-22DEF688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D250-5930-B306-1537-357A5D8C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BF3B-A1D0-F8F6-BBCF-7B3FBB5B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D9479-68B5-5423-A25A-7350996A75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action query, code the INSERT, UPDATE, or DELETE statement for doing the action.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MERGE statement to merge rows from a source table into a target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copy of a table by using the INTO clause of the SELECT statement.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types of action queries.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handle null values and default values when coding INSERT and UPDATE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FROM clause is used in an UPDATE or DELETE statement.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MERGE statement works.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E573A-1297-836C-E11E-B9F99035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E080C-E9DB-8FC4-5EEB-5EB604BC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5BB6-6D1E-1BAA-27B6-701F0034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9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4939-52A3-B543-7F99-9B319FA2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one column of multiple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FA5B0-B513-7598-CDC8-1B024F210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 rows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ACE1F-0D2A-8936-6C8A-79A41C11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4E5C-238F-3B62-D2FC-71577E8E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DE255-CA7D-F10B-6032-B16718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0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6A3C-1D66-B758-8808-BA5BE9A8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a column using an arithmetic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2B80F-9A10-243E-9753-2FDEECC8D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+ 100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'97/522';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BB591-C2E7-744D-0138-1D542BA0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3D2E-0778-0601-B3CE-0E7BBC42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734A-B431-08BB-BEE2-9AA82A2F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3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5C4-D182-D059-F0FA-FCFD9A90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subquery that returns the value assigned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F32C-4B66-48B0-CB49-7A6616C6A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+ 100,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(SELECT MAX(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FROM Invoices)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'97/522';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BDEBF-C7E8-EFC7-14E8-19738E6F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BFD6-E23B-117D-C5C8-69CA626B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D9989-BFF3-418B-E801-7FFEC389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4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E3B8-7DBE-D3AF-2C31-78323045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subquery that searches for a vendor name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7FFAF-E3C2-F9AD-A268-A618CF4F5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FROM Vendors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'Pacific Bell');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 rows affected)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0F1CF-E0F5-9967-ABE4-49E23B06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B7208-0F3F-F146-10A7-369C20F0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6397-9D9E-572F-6A34-3008A5E5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0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C426-D98B-71CB-16A3-08D926FE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subquery that finds vendors in specific states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E494-17FC-100A-0124-2E34C7769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(SELECT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Vendors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('CA', 'AZ', 'NV'));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(51 rows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1C0CE-C8A8-9BB9-616D-B7EB7501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B02F-F6D5-0962-3942-6A70A1F2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D3C5-C162-F002-13E4-39EA8AD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75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8094-1E33-77E2-E59F-14176ABB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subquery that identifies the rows available </a:t>
            </a:r>
            <a:br>
              <a:rPr lang="en-US" dirty="0"/>
            </a:br>
            <a:r>
              <a:rPr lang="en-US" dirty="0"/>
              <a:t>for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9C6B-F279-B693-171A-C7B0E9212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(SELECT TOP 3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DESC)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TopInvoices.InvoiceID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 rows affected)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059E3-D85E-FAE9-8839-69729BE4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53550-CF6A-A03F-4FA5-F8CEE51B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E25C2-D282-C45A-071E-3991DB3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66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A7CB-BBA5-E88C-F945-D58F5B15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joined column used in a WHERE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3D47-E4AE-D6D2-0650-B15879ACB1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'Pacific Bell';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 rows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2CEE-C34E-E816-97DD-475F10FF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4BEC2-6E4E-B3B1-ECB2-7C65333B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B316-15B0-FED2-3892-5F23B2B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8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2211-DABE-8086-F33C-31EF9B8E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 in a joined table used in a SET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94BE-492E-F942-7D42-3C899B6F1E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VendorContactLName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VendorContactFName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FirstName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ContactUpdates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 rows affected)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ContactUpdates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583D8CC5-FE28-AFA5-E79C-DE3DC3A6E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82479"/>
            <a:ext cx="6835775" cy="20383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A711D-CA5C-F359-A60C-D50B4E1E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DDE5-4AFE-7420-95F3-D565F6DAA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1CF8-EA13-CB7F-AB50-616CC9ACB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51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B527-5659-1B9D-7324-99E4261C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613A-4A96-B4D1-4E62-660A18B4B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[FROM]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71319-41AF-C58E-CEB0-CAEC4725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EBEB7-96EF-7E53-C637-7E7001A5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E034D-8878-5148-7A83-4CBDC15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6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7542-9525-876E-8DD3-B4CB15CA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 single row from the Invoices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DAD0-176C-93F1-BBD4-931C99F8B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115;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 row affected)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1D921-A9BC-D4B0-7494-7252B877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CCB6-D18F-2406-C6E6-2AB04742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223C-41E7-D1C2-4523-BEA51B9C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0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2584-64F9-6793-D59C-010D0807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SELECT INTO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9052-1AD1-3ACE-EB48-3F4C00D86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group_by_list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[HAVING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order_by_list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B9281-713A-92F2-7906-3A6F0265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A6B18-4B69-AE11-133C-02F8007D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E349-EED5-50D1-4081-F5E7E392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81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FEA0-E164-02F5-4268-21C67AB9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all the invoices for a vendor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AB56-55C6-821C-874C-634455241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37;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 rows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3284-C77F-26AA-971A-8D0BFC0D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E8410-114D-FCEC-5B65-4CA7E169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FAC33-921B-A3EE-691A-C010FAA7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57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EEB5-87B2-B81A-36AE-3D9FCE83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all paid invoices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658D9-B857-70F5-DD44-EA2ACC3B5C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(103 rows affected)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AE1AB-80AC-C2C9-2CF6-9337C178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CC47-9A21-67D1-01B8-202198DC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A376-B2A0-8818-696A-CDB227FB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14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34B-E555-6D50-E517-0F0AF52B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all the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92A8C-86A1-E7D1-D6AD-BDAD1D32F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Invoices;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(114 rows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5B249-CA57-7E52-6DE1-E59694B7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7E4E-974A-BA38-9CCC-3FDFD9CD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3EB4-CE9A-C569-A7B0-268B6461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21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6463-97A9-5459-8A88-A4E288E2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subquery used in a search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A3C5-E754-7572-AB06-EE8C867C6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(SELECT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Vendors 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'Blue Cross');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 rows affected)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statement using a join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'Blue Cross';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 rows affected)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C3694-6F5C-3090-A920-5ED87DDD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B6155-8A4F-F5B4-C41F-F54EB64A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D84D-90E6-83A6-BD4B-64F4EDA2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47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5F69-A8E5-286B-A95A-3D00FF65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subquery used in a search condition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3C4F-6614-1DCE-B900-41E2C0096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IN 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(SELECT DISTINCT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Invoices);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(88 rows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E9547-22B3-C630-9A52-AEF3EA95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BB89E-AD2D-BF65-8501-E92A364D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DC42-5ED3-B773-21B5-C2DE3C84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55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39E1-712E-8AAC-6853-199D84FE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derived table joined with another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0879-9446-DD4C-05AB-318D587B6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SUM(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 rows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EDCDE-98F4-6F97-7806-A3C5C3D1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8650-6FB1-CB41-8592-19141D42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A297-10FB-19C0-7B14-3E6023E2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30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8877-207C-AAD0-7B3E-41F5F88F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MERGE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8E14-6115-72BA-AED9-969CD1DA0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[INTO]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table_target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join_condition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[WHEN MATCHED [AND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dml_statement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[WHEN NOT MATCHED [BY TARGET ][AND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dml_statement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[WHEN NOT MATCHED BY SOURCE [AND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dml_statement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C1378-F9F7-BCBC-5F74-B4FD9D07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E3BAE-8324-B227-4CBF-211C3B5C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8745-C8D9-8183-92C4-C41E4131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35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5FF7-30AD-50E3-7656-F113F136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and update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EB198-2CCB-B552-814B-B0C347AD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INTO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InvoiceArchive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Invoices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ia.InvoiceID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MATCHED AND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ic.PaymentDate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NOT NULL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ia.PaymentTotal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UPDATE SET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ia.PaymentTotal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ia.CreditTotal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ia.PaymentDate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ic.PaymentDate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NOT MATCHED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INSERT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VALUES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ic.InvoiceDueDate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AAF8-B5EC-B6F9-AAD2-CDCA6EEA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485D4-A659-AB93-A84F-A6770C36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9E5F-80A4-7085-6762-A4BA4738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68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AED7-C990-36CC-2A4C-2CFE3765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rows that aren’t matched by the source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B0ED5-B0E1-06AC-A9DF-748874F56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NOT MATCHED BY SOURCE THEN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DELETE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3B81-890B-878C-F60E-825C4955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BF82-5897-FB38-2163-A89A10E3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CAB0-6A84-9872-CA0E-69E3F26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2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93CD-81FB-C436-6A70-38DAEBE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complete copy of the Invoices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741EC-B9D0-6B7E-5642-21A636BBD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InvoiceCopy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(114 rows affected)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D6610-D2E1-B194-4811-59AB403B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9CDF-F47E-BD30-69FA-2B52C23B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662B3-8506-142E-4BAF-A3B07867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7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0082-1F80-6B46-9749-1D0DB1B8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partial copy of the Invoices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B4D2-AF11-9F2D-AF6F-DA62E855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(103 rows affected)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8F71A-5F77-0E09-6EA4-3FBCEA1C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7F45D-9DB7-1FDA-956C-E32EEABE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2320-22A1-73D6-7612-942E98D6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4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19E2-EE55-0AEA-83FA-B043094E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table with summary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9EE9-8638-6816-AFA8-6D0483C2B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VendorBalances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&lt;&gt; 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 rows affected)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1A996-6CE6-C060-BF20-DEDC691F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15F08-D366-1F80-6DB5-9D00688E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06CC-ED1D-DEF8-07FA-86F78F92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6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4D8C-DA33-F6F6-D5BD-62BC6D55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4CDE-E97E-A7C5-C439-562995C28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829A-566A-F352-2310-1DA34254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6D3CF-6AB5-E81E-8868-AF8A1A72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74A3-7787-BB93-0AC8-CFA0A63E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2EAE-CB98-FFDD-D4DC-1D45444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INSERT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3C5ED-A51E-47CC-BC02-728EE3AA4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[INTO]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[DEFAULT] VALUES (expression_1 [, expression_2]...)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(expression_1 [, expression_2]...)...]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EC86E-CA48-979F-E883-8A3C6332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2E918-509E-CCA2-227C-9CAECD73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CDD-DB09-9DC6-AF7F-44C91C28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67C0-061A-3BE3-88FE-5D07D285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values for a new row in the Invoices table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04072B3D-6599-3ADC-4032-65E4A92DE12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66194144"/>
              </p:ext>
            </p:extLst>
          </p:nvPr>
        </p:nvGraphicFramePr>
        <p:xfrm>
          <a:off x="914400" y="1143000"/>
          <a:ext cx="4683125" cy="4084320"/>
        </p:xfrm>
        <a:graphic>
          <a:graphicData uri="http://schemas.openxmlformats.org/drawingml/2006/table">
            <a:tbl>
              <a:tblPr first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1260162646"/>
                    </a:ext>
                  </a:extLst>
                </a:gridCol>
                <a:gridCol w="2244725">
                  <a:extLst>
                    <a:ext uri="{9D8B030D-6E8A-4147-A177-3AD203B41FA5}">
                      <a16:colId xmlns:a16="http://schemas.microsoft.com/office/drawing/2014/main" val="2418149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InvoiceID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(Next unique ID)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3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VendorID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97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6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InvoiceNumber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456789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7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InvoiceDate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3/01/2023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12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InvoiceTotal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8,344.50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8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PaymentTotal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1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CreditTotal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2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TermsID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390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InvoiceDueDate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3/31/2023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486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PaymentDate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null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9540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1D2CF-754E-115B-0400-40A3D60C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2363-A883-30AA-C721-5D1C92E3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57452-D851-0848-D5C4-6C044C473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82136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4152</TotalTime>
  <Words>1923</Words>
  <Application>Microsoft Office PowerPoint</Application>
  <PresentationFormat>On-screen Show (4:3)</PresentationFormat>
  <Paragraphs>422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Narrow</vt:lpstr>
      <vt:lpstr>Courier New</vt:lpstr>
      <vt:lpstr>Times New Roman</vt:lpstr>
      <vt:lpstr>Master slides_with_titles_logo</vt:lpstr>
      <vt:lpstr>Murach’s SQL Server 2022</vt:lpstr>
      <vt:lpstr>Objectives</vt:lpstr>
      <vt:lpstr>The syntax of the SELECT INTO statement</vt:lpstr>
      <vt:lpstr>Create a complete copy of the Invoices table</vt:lpstr>
      <vt:lpstr>Create a partial copy of the Invoices table</vt:lpstr>
      <vt:lpstr>Create a table with summary rows</vt:lpstr>
      <vt:lpstr>Delete a table</vt:lpstr>
      <vt:lpstr>The syntax of the INSERT statement</vt:lpstr>
      <vt:lpstr>The values for a new row in the Invoices table</vt:lpstr>
      <vt:lpstr>Insert the row</vt:lpstr>
      <vt:lpstr>Insert three rows</vt:lpstr>
      <vt:lpstr>The definition of the ColorSample table</vt:lpstr>
      <vt:lpstr>Six INSERT statements for the ColorSample table</vt:lpstr>
      <vt:lpstr>The ColorSample table after the rows are inserted</vt:lpstr>
      <vt:lpstr>The syntax for inserting rows from another table</vt:lpstr>
      <vt:lpstr>Insert paid invoices into the InvoiceArchive table</vt:lpstr>
      <vt:lpstr>The same INSERT statement with a column list</vt:lpstr>
      <vt:lpstr>The syntax of the UPDATE statement</vt:lpstr>
      <vt:lpstr>Update two columns of a single row</vt:lpstr>
      <vt:lpstr>Update one column of multiple rows</vt:lpstr>
      <vt:lpstr>Update a column using an arithmetic expression</vt:lpstr>
      <vt:lpstr>A subquery that returns the value assigned  to a column</vt:lpstr>
      <vt:lpstr>A subquery that searches for a vendor name</vt:lpstr>
      <vt:lpstr>A subquery that finds vendors in specific states</vt:lpstr>
      <vt:lpstr>A subquery that identifies the rows available  for update</vt:lpstr>
      <vt:lpstr>A joined column used in a WHERE clause</vt:lpstr>
      <vt:lpstr>Columns in a joined table used in a SET clause</vt:lpstr>
      <vt:lpstr>The syntax of the DELETE statement</vt:lpstr>
      <vt:lpstr>Delete a single row from the Invoices table</vt:lpstr>
      <vt:lpstr>Delete all the invoices for a vendor</vt:lpstr>
      <vt:lpstr>Delete all paid invoices</vt:lpstr>
      <vt:lpstr>Delete all the rows</vt:lpstr>
      <vt:lpstr>A subquery used in a search condition</vt:lpstr>
      <vt:lpstr>Another subquery used in a search condition</vt:lpstr>
      <vt:lpstr>A derived table joined with another table</vt:lpstr>
      <vt:lpstr>The syntax of the MERGE statement</vt:lpstr>
      <vt:lpstr>Insert and update rows</vt:lpstr>
      <vt:lpstr>Delete rows that aren’t matched by the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6</cp:revision>
  <cp:lastPrinted>2016-01-14T23:03:16Z</cp:lastPrinted>
  <dcterms:created xsi:type="dcterms:W3CDTF">2023-05-24T18:14:51Z</dcterms:created>
  <dcterms:modified xsi:type="dcterms:W3CDTF">2023-06-05T23:16:56Z</dcterms:modified>
</cp:coreProperties>
</file>