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6"/>
  </p:notesMasterIdLst>
  <p:handoutMasterIdLst>
    <p:handoutMasterId r:id="rId4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374" autoAdjust="0"/>
  </p:normalViewPr>
  <p:slideViewPr>
    <p:cSldViewPr>
      <p:cViewPr varScale="1">
        <p:scale>
          <a:sx n="110" d="100"/>
          <a:sy n="110" d="100"/>
        </p:scale>
        <p:origin x="139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6/5/2023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9298C-2E9E-4E3F-82C8-60A2EED58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609600"/>
            <a:ext cx="7772400" cy="457200"/>
          </a:xfrm>
        </p:spPr>
        <p:txBody>
          <a:bodyPr/>
          <a:lstStyle>
            <a:lvl1pPr>
              <a:defRPr sz="2400" b="1" i="1">
                <a:solidFill>
                  <a:srgbClr val="000099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 err="1"/>
              <a:t>Murach’s</a:t>
            </a:r>
            <a:r>
              <a:rPr lang="en-US" dirty="0"/>
              <a:t> SQL Server 2022 for Developers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C75D4F1-CB37-4CE0-983C-8406904B2B8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5000" y="1676400"/>
            <a:ext cx="5334000" cy="609600"/>
          </a:xfrm>
        </p:spPr>
        <p:txBody>
          <a:bodyPr/>
          <a:lstStyle>
            <a:lvl1pPr marL="0" indent="0" algn="ctr">
              <a:buNone/>
              <a:defRPr sz="36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Chapter X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D01CB5-9945-4C9B-9918-8CA19A7268A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590800"/>
            <a:ext cx="5334000" cy="914400"/>
          </a:xfrm>
        </p:spPr>
        <p:txBody>
          <a:bodyPr/>
          <a:lstStyle>
            <a:lvl1pPr marL="0" indent="0" algn="ctr">
              <a:buNone/>
              <a:defRPr sz="4800" b="1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27A70-7FFF-4919-9745-58612D6379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1E8C-669A-4FAF-AC57-930E4708DF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90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FE91D7-54F9-CE5B-2AF2-A8F87F29E5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042D0E-2D92-B61C-07C7-F98F35208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524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DC32C3D-5C99-8467-FB69-0545F95E5D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8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A92572-6C0F-2359-8B91-448DEEC456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C4B8B-4248-7B05-52E9-1493FB7EBB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133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434977"/>
            <a:ext cx="7391400" cy="39624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able Placeholder 7">
            <a:extLst>
              <a:ext uri="{FF2B5EF4-FFF2-40B4-BE49-F238E27FC236}">
                <a16:creationId xmlns:a16="http://schemas.microsoft.com/office/drawing/2014/main" id="{AFEF7FE6-D02E-FC18-3A1F-FB2B9BE04DFB}"/>
              </a:ext>
            </a:extLst>
          </p:cNvPr>
          <p:cNvSpPr>
            <a:spLocks noGrp="1"/>
          </p:cNvSpPr>
          <p:nvPr>
            <p:ph type="tbl" sz="quarter" idx="17" hasCustomPrompt="1"/>
          </p:nvPr>
        </p:nvSpPr>
        <p:spPr>
          <a:xfrm>
            <a:off x="914400" y="3973009"/>
            <a:ext cx="7315200" cy="20467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CB5F9A1-57CC-7079-49E6-F38139C60F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778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3A493-C9CB-60F1-C48D-911ADE2420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714E1-3205-D410-3DAF-7853C33707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7EDEF-2119-0C0C-90EC-29310C83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1EAB4BC0-D5C7-49B0-54AC-F67C80E1E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2A4128AF-FA95-FB1B-F7EC-9F06B102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706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EA07F-21E3-C43E-2483-EF255ABC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80A36CC2-90BA-4768-70BF-5E8F2F5CE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4541F783-317C-D9AD-83C7-5AE65ED5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6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FC2C4-3F43-BC0E-9A91-95841BAF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13DA2AB-954E-C0E2-3E5B-8B482B005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524000"/>
            <a:ext cx="73152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6200" y="6233011"/>
            <a:ext cx="27432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E757E026-CA30-31D4-7CB8-4AA11C85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10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45E84-27EF-B727-9BFE-6449CFCB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25CEF-B290-B84E-D2A4-6A86E123E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43200" y="6248400"/>
            <a:ext cx="3657600" cy="457200"/>
          </a:xfrm>
          <a:prstGeom prst="rect">
            <a:avLst/>
          </a:prstGeom>
        </p:spPr>
        <p:txBody>
          <a:bodyPr anchor="b"/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SQL Server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8" r:id="rId2"/>
    <p:sldLayoutId id="2147483689" r:id="rId3"/>
    <p:sldLayoutId id="2147483679" r:id="rId4"/>
    <p:sldLayoutId id="2147483690" r:id="rId5"/>
    <p:sldLayoutId id="2147483686" r:id="rId6"/>
    <p:sldLayoutId id="2147483691" r:id="rId7"/>
    <p:sldLayoutId id="2147483680" r:id="rId8"/>
    <p:sldLayoutId id="2147483683" r:id="rId9"/>
    <p:sldLayoutId id="2147483681" r:id="rId10"/>
    <p:sldLayoutId id="2147483692" r:id="rId11"/>
    <p:sldLayoutId id="2147483674" r:id="rId12"/>
    <p:sldLayoutId id="2147483687" r:id="rId13"/>
    <p:sldLayoutId id="2147483693" r:id="rId14"/>
    <p:sldLayoutId id="2147483676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FE5-8375-D164-FDE0-BF8171B53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>
                <a:latin typeface="Arial Narrow" panose="020B0606020202030204" pitchFamily="34" charset="0"/>
              </a:rPr>
              <a:t>Murach’s</a:t>
            </a:r>
            <a:r>
              <a:rPr lang="en-US" i="1" dirty="0">
                <a:latin typeface="Arial Narrow" panose="020B0606020202030204" pitchFamily="34" charset="0"/>
              </a:rPr>
              <a:t> SQL Server 2022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D95E-CA26-40EE-A4C2-C6996AE674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Chapter 11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E7F6B-A2C0-7F4D-05A2-99783B3350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590800"/>
            <a:ext cx="7315200" cy="914400"/>
          </a:xfrm>
        </p:spPr>
        <p:txBody>
          <a:bodyPr/>
          <a:lstStyle/>
          <a:p>
            <a:pPr marL="0" marR="0" algn="ctr"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</a:t>
            </a:r>
            <a:b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maintain a database with SQL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6FCE-A3D0-628E-E5D0-512C937165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147AD-1470-5E7E-09D0-BB3BAEB36D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92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80AA-2CC8-3C1B-A82B-1AE4C0EBC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syntax of the CREATE INDEX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795C0-0F2C-AC6D-1C8A-5EB3885E96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[CLUSTERED|</a:t>
            </a:r>
            <a:r>
              <a:rPr lang="en-US" sz="1800" b="1" u="sng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NONCLUSTERED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INDEX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index_name</a:t>
            </a:r>
            <a:b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(col_name_1 [</a:t>
            </a:r>
            <a:r>
              <a:rPr lang="en-US" sz="1800" b="1" u="sng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|DESC]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[, col_name_2 [</a:t>
            </a:r>
            <a:r>
              <a:rPr lang="en-US" sz="1800" b="1" u="sng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|DESC]]...)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485775" algn="l"/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[WHERE filter-condition]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11667-47A5-9161-925D-D887C093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298AB-49A0-63B8-C702-F48743498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F00C-2AC3-43F0-EC50-B9CB63D12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124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8984-A2D7-7648-A187-4EA50741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FC308-52F1-2343-43C5-B82AFFA8B2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non-clustered index based on a single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IX_VendorID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Invoices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non-clustered index based on two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IX_Invoices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Invoices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filtered index for a subset of data in a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IX_InvoicesPaymentFilter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Invoices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NULL;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filtered index for categories in a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IX_InvoicesDateFilter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Invoices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'2023-02-01';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C5B98-A161-E929-13EC-46F68344B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436FC-F7D3-E0E4-9C3F-6D10B6F9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AAB5C-6E4A-AB3F-702B-76496014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109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29FA-E3D0-57A1-CC6E-FFF86A18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constraints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81F1B-868A-6294-BB3D-79FEB43660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NULL </a:t>
            </a:r>
            <a:r>
              <a:rPr lang="en-US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 only)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[FOREIGN KEY] REFERENCES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ED365-A02D-E36D-9ACD-CFDB231D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6F4DC-BAF3-DF43-300A-D83F3BE7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E656E-5D78-31B2-24B1-1B9642AA3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441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EC89-FE8C-A079-02CF-7EDB0611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 with a two-column primary key constraint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A17-608A-D1D1-CD32-4F394E1AB9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InvoiceLineItems1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INT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InvoiceSequence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SMALLINT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InvoiceLineItemAmount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MONEY        NOT NULL,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 (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InvoiceSequence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C1119F-58FB-0CD7-F05D-26B92E37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D51F0-3D38-3C0F-91E5-D7E32294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2A8D9-AF62-AAD7-939C-357DA41D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72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A727-FCC8-FB38-E732-3945888B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table with two check constraints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76B1A-567E-D8D8-C4C7-E2B1858A41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Coded at the column level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Invoices1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  NOT NULL IDENTITY PRIMARY 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MONEY NOT NULL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0)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MONEY NOT NULL DEFAULT 0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0)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Coded at the table level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Invoices2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   NOT NULL IDENTITY PRIMARY 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MONEY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MONEY NOT NULL DEFAULT 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((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0) AND (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0))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296A5F-4C40-AFA0-8EC5-8BE5EAD2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180A8-34B4-2CD3-A229-853F5B1BD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EC427-ACCD-7A28-6349-50326592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596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726D-C78D-0538-8C2D-9B2222F9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column-level check constraint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748C6-3340-A019-29D2-BCA94E9786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defines the check constraint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Invoices3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INT   NOT NULL IDENTITY PRIMARY KEY,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MONEY NOT NULL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 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INSERT statement that fails due to the check constraint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Invoices3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(-100);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INSERT statement conflicted with the CHECK constraint "CK__Invoices3__Invoi__0BC6C43E". The conflict occurred in database "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New_AP</a:t>
            </a:r>
            <a:r>
              <a:rPr lang="en-US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table "dbo.Invoices3", column '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statement has been terminated.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37734-862B-3DAC-8788-14D49127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57D8B-7A73-3A11-4989-D5CB2E2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706B2-3AD1-38B0-173A-740246DF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377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AB43-6FA2-6C5C-1263-CC577B8D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table-level check constraint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64D79-3F31-DF4F-94DA-1B6B6DA9D1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defines the check constraint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Vendors1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VendorCode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CHAR(6)     NOT NULL PRIMARY 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VARCHAR(50)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CHECK((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VendorCode</a:t>
            </a: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LIKE '[A-Z][A-Z][0-9][0-9][0-9][0-9]') 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AND (LEFT(VendorCode,2) = LEFT(VendorName,2))));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INSERT statement that fails due to the check constraint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Vendors1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fr-FR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('Mc4559','Castle Printers, Inc.');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INSERT statement conflicted with the CHECK constraint "CK__Vendors1__164452B1". The conflict occurred in database "</a:t>
            </a:r>
            <a:r>
              <a:rPr lang="en-US" sz="14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New_AP</a:t>
            </a:r>
            <a:r>
              <a:rPr lang="en-US" sz="14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table "dbo.Vendors1".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statement has been terminated.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16603-CA73-3A1E-DD27-181FFBA7B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8122B-BD63-EA49-2A6A-E2054D719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Murach’s SQL Server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C149C-A56E-908F-D29B-7DAF27CD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784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DEC83-7C14-DB84-DF8E-74C92197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a foreign key constraint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8DE76-15CB-4CE7-D99F-EE0B5D95FA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column level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[FOREIGN KEY] REFERENCES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ref_table_name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ref_column_name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[ON DELETE {CASCADE|</a:t>
            </a:r>
            <a:r>
              <a:rPr lang="en-US" sz="1800" b="1" u="sng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ACTION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[ON UPDATE {CASCADE|</a:t>
            </a:r>
            <a:r>
              <a:rPr lang="en-US" sz="1800" b="1" u="sng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ACTION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}]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the table level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FOREIGN KEY (column_name_1 [, column_name_2]...)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REFERENCES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ref_table_name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(ref_column_name_1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[, ref_column_name_2]...)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[ON DELETE {CASCADE|</a:t>
            </a:r>
            <a:r>
              <a:rPr lang="en-US" sz="1800" b="1" u="sng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ACTION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[ON UPDATE {CASCADE|</a:t>
            </a:r>
            <a:r>
              <a:rPr lang="en-US" sz="1800" b="1" u="sng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 ACTION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}]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28D3D-5C4D-F171-F1E0-B3371DAF4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9F8A3-3D98-7976-65C3-A1DD7707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6013-4E04-C1F6-CA90-A5A35F0D9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886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BA53-9FEC-EFBF-77BC-AAB1C2E4F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column-level foreign key constraint (part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E30B6-D136-1970-562D-7CF1B4C1CD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the primary key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Vendors7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NOT NULL PRIMARY KEY,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VARCHAR(50) NOT NULL);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the foreign key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Invoices7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 NOT NULL PRIMARY 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NOT NULL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 Vendors7 (</a:t>
            </a:r>
            <a:r>
              <a:rPr lang="en-US" sz="1800" b="1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MONEY NULL);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45FBEA-F349-7614-2197-86075F91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C407A-DB05-28F7-4FC1-6BD04595A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5B575F-40D8-6C3F-563B-B1555C39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467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A684-9EF9-C6BF-897B-BF27B516B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column-level foreign key constraint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0074F-DBD2-C771-D343-3D203E109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INSERT statement that fails due to the constraint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Invoices7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(1, 99, 100);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INSERT statement conflicted with the FOREIGN KEY constraint "FK__Invoices7__Vendo__1367E606". The conflict occurred in database "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New_AP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table "dbo.Vendors7", column '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'.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statement has been terminated.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FCADC-D739-F8FD-DFB4-37573421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2EE3-D597-510B-0982-1254EFAC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FC29F-E743-1D6E-0118-EE252A8D3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20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ABE2-FC1F-6C14-6F53-CAEBB550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B22EC-2FCF-EDF4-D105-F7E595C525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Given a complete database design, write the SQL DDL statements to create the database, including all tables, relationships, constraints, indexes, and sequences.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each of these types of constraints restricts the values that can be stored in a table: NOT NULL, PRIMARY KEY, UNIQUE, CHECK, and FOREIGN KEY (or REFERENCES).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difference between a column-level constraint and a table-level constraint.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the CASCADE and NO ACTION options differ in enforcing referential integrity on deletes and updates.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sequence.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DBB86-01D5-0C5F-DBD5-C3C5137B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9DDD4-4EFD-A6EF-0F5F-1D01AC9F6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16847-D629-EBD0-2ECE-83131FB3D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29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1ADD0-FFEF-A36E-18DA-B24624EA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delete an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6635E-2B7A-ED8E-8C40-D455E9B84B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DROP INDEX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INDEX index_name_1 ON table_name_1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[, index_name_2 ON table_name_2]...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 that deletes an index from a table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INDEX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IX_Invoices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Invoices;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89D57-91A3-F25C-22F6-C558816E2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4B26D-865C-0F36-F813-CA8A10253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91502-E17F-9B75-9A91-5A189FE2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62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8A68-F143-3D1C-ED50-DA389F70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delete a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9E29D-2F9E-1823-7C71-B59BFD0AD4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DROP TABLE statement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TABLE table_name_1 [, table_name_2]...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deletes a table from the current database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TABLE Vendors1;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qualifies the table to be deleted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TABLE New_AP.dbo.Vendors1;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46640-1700-67B2-C1DE-0F88E9502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79B07-E702-53C5-D9F4-F7D71DCF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7D5E7-C4CE-6803-247F-51A9F906D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967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438B-18B4-2ED5-9A7F-B2CC24F2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delete a 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64E7A-B44E-6FF1-E564-A8F54B8942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DROP DATABASE statement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DATABASE database_name_1 [, database_name_2]...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deletes a database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DATABASE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New_AP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29633-180C-2D15-45CB-0584BC4D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B14B5-39CA-950A-94C4-B7867696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D9EF1-F649-2486-F0D8-391B2A3F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226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EB6C-29D9-1496-8647-C3579348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of the ALTER TABLE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77944-0452-7A62-EEB1-9EA4B380B4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b="1" u="sng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CHECK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|WITH NOCHECK]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{ADD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new_column_name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column_attributes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|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DROP COLUMN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ALTER COLUMN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new_data_type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[NULL|NOT NULL] |</a:t>
            </a:r>
          </a:p>
          <a:p>
            <a:pPr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ADD [CONSTRAINT]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new_constraint_definition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DROP [CONSTRAINT]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constraint_name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6F797C-86C8-E8EF-27D3-FABD9F6B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967D7-2A93-6511-4D9E-771A7E11F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BDE88-B0C8-6202-E22C-B610DC53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08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4B3E-0583-C890-72BE-96EAF729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the ALTER TABLE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93F27-88A5-A68A-E117-414CDF8E92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new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LastTranDate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 NULL;</a:t>
            </a:r>
            <a:endParaRPr lang="en-US" sz="20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a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COLUMN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LastTranDate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check constraint for new rows only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Invoices WITH NOCHECK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CHECK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1);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a foreign key constraint for new and existing rows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CHECK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FOREIGN KEY 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AccountNo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REFERENCES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GLAccounts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AccountNo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the data type of a column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InvoiceLineItems</a:t>
            </a:r>
            <a:endParaRPr lang="en-US" sz="14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COLUMN </a:t>
            </a:r>
            <a:r>
              <a:rPr lang="en-US" sz="14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InvoiceLineItemDescription</a:t>
            </a:r>
            <a:r>
              <a:rPr lang="en-US" sz="14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VARCHAR(200);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0BF40F-9537-56B9-577B-29942D44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81D30-FBBB-B253-12BB-02F5BAC43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D7847-C906-5B31-9DE7-0C116C68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56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3E826-9A68-F917-FE1E-CCE56EC60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CREATE SEQUENCE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7EA6B-8AF4-6FDE-82BD-FDF8CF7D7D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SEQUENCE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sequence_name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integer_type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[START WITH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starting_integer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[INCREMENT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increment_integer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[{MINVALUE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minimum_integer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NO MINVALUE}]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[{MAXVALUE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maximum_integer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NO MAXVALUE}]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[{CYCLE|</a:t>
            </a:r>
            <a:r>
              <a:rPr lang="en-US" sz="1800" b="1" u="sng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NOCYCLE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[{CACHE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cache_size|NOCACHE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}]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A1FBA-364F-6953-ABE8-DB107C9BE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B3763-5071-1140-E237-EEC8DCBD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336CF-130E-DE59-C8BE-CCF7E728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782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3251-A144-E5A4-D8E7-2433DF57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that create sequences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A4F87-3F23-4529-75F0-4546818DD4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sequence that starts with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SEQUENCE TestSequence1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START WITH 1;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Specify a starting value and an increment for a sequence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SEQUENCE TestSequence2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START WITH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INCREMENT BY 10;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Specify all optional parameters for a sequence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SEQUENCE TestSequence3 AS 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START WITH 100 INCREMENT BY 10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MINVALUE 0 MAXVALUE 1000000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CYCLE CACHE 10;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F8A25-4258-85F5-CE41-D3D6C1374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C48B1-9FAB-2F87-5DC8-DFA0256D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6EC57-8AC8-1971-5DB3-723A674DA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014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38812-DDAD-3BB8-2990-78B4053EF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a 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318BD-B1E5-6D73-51B2-206B6C48A8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test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SequenceTable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SequenceNo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INT,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Description    VARCHAR(50));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 that get the next value for a sequence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SequenceTable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(NEXT VALUE FOR TestSequence3, 'First inserted row');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SequenceTable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VALUES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(NEXT VALUE FOR TestSequence3, 'Second inserted row');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gets the current value of the sequence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current_value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sys.sequences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name = 'TestSequence3';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4CEDCCB2-9401-B4D9-BF1D-BF28D96F2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5181600"/>
            <a:ext cx="6553200" cy="49911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C72B40-6571-160A-278E-EAC583C25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304A9-F7E5-7AB6-6675-858879D00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Murach’s SQL Server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813C5-4434-B85A-8ADA-B7B9C8374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787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AC87-35A9-8D51-08F6-7EBD84E6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delete a 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AA256-263D-ABB3-7A86-2FE77E1952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DROP SEQUENCE statement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SEQUENCE sequence_name1[, sequence_name2]...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drops a sequence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SEQUENCE TestSequence2;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F2A62-345D-DCF4-E6E8-3A7082B3C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DD02C-89E6-1E36-6D3B-823C520A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7EE5C-5794-36C0-6B3F-B78A8C44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506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96DB-E529-8A49-6F72-C56C7F06C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alter a sequence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51ED2-DFE9-CF93-E987-904AA94258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ALTER SEQUENCE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SEQUENCE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sequence_name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[RESTART [WITH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starting_integer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[INCREMENT BY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increment_integer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[{MINVALUE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minimum_integer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NO MINVALUE}]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[{MAXVALUE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maximum_integer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 NO MAXVALUE}]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[{CYCLE|</a:t>
            </a:r>
            <a:r>
              <a:rPr lang="en-US" sz="1800" b="1" u="sng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NOCYCLE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[{CACHE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cache_size|NOCACHE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}]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alters a sequence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SEQUENCE TestSequence1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INCREMENT BY 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MINVALUE 1 MAXVALUE 999999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CACHE 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CYCLE;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AF26D-70E6-587D-0EF9-5D0D5A66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679A0-BEE4-43D5-F340-4D0AC3C27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2085A-459D-90F4-B203-09E29A42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1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A87A-389F-B6F2-0D66-83127CF2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D93F6-274D-8AEB-C8EE-A26DE56FB9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Name two character sets and four encodings frequently used with SQL Server.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Compare and contrast the UCS-2, UTF-8, and UTF-16 encodings.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what a collation is and how you specify a collation.</a:t>
            </a:r>
          </a:p>
          <a:p>
            <a:pPr marL="457200" marR="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  <a:tabLst>
                <a:tab pos="347345" algn="l"/>
                <a:tab pos="347345" algn="l"/>
                <a:tab pos="365760" algn="l"/>
              </a:tabLst>
            </a:pPr>
            <a:r>
              <a:rPr lang="en-US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a script that contains one or more batches for creating a database.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083E78-CEED-3F34-6105-0E8D4FE1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F9111-5F6D-CCBF-4D78-1A6410F7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D723B-4827-B96F-6202-C04B96A7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820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28E5-B804-DE39-E961-5B01AB860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character encodings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D2BBE2-C43B-6F98-C00C-3DDB8F4AF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294509"/>
              </p:ext>
            </p:extLst>
          </p:nvPr>
        </p:nvGraphicFramePr>
        <p:xfrm>
          <a:off x="914400" y="1219200"/>
          <a:ext cx="4340225" cy="1981200"/>
        </p:xfrm>
        <a:graphic>
          <a:graphicData uri="http://schemas.openxmlformats.org/drawingml/2006/table">
            <a:tbl>
              <a:tblPr firstRow="1"/>
              <a:tblGrid>
                <a:gridCol w="1482725">
                  <a:extLst>
                    <a:ext uri="{9D8B030D-6E8A-4147-A177-3AD203B41FA5}">
                      <a16:colId xmlns:a16="http://schemas.microsoft.com/office/drawing/2014/main" val="3618848388"/>
                    </a:ext>
                  </a:extLst>
                </a:gridCol>
                <a:gridCol w="2857500">
                  <a:extLst>
                    <a:ext uri="{9D8B030D-6E8A-4147-A177-3AD203B41FA5}">
                      <a16:colId xmlns:a16="http://schemas.microsoft.com/office/drawing/2014/main" val="4366630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spc="-1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Name</a:t>
                      </a:r>
                      <a:endParaRPr lang="en-US" sz="2000" spc="-1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spc="-10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Bytes per character</a:t>
                      </a:r>
                      <a:endParaRPr lang="en-US" sz="2000" spc="-1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8843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spc="-1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Latin1</a:t>
                      </a:r>
                      <a:endParaRPr lang="en-US" sz="2400" spc="-1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</a:t>
                      </a:r>
                      <a:endParaRPr lang="en-US" sz="2000" spc="-1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770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spc="-1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UCS-2</a:t>
                      </a:r>
                      <a:endParaRPr lang="en-US" sz="2400" spc="-1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spc="-1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</a:t>
                      </a:r>
                      <a:endParaRPr lang="en-US" sz="2000" spc="-1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916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spc="-1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UTF-8</a:t>
                      </a:r>
                      <a:endParaRPr lang="en-US" sz="2400" spc="-1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1-4</a:t>
                      </a:r>
                      <a:endParaRPr lang="en-US" sz="2000" spc="-1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444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spc="-1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</a:rPr>
                        <a:t>UTF-16</a:t>
                      </a:r>
                      <a:endParaRPr lang="en-US" sz="2400" spc="-1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spc="-1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 or 4</a:t>
                      </a:r>
                      <a:endParaRPr lang="en-US" sz="2000" spc="-1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123396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772DC-B945-6036-30C2-405A8DE0E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D9051-06E5-D997-1DBA-FCA32BA20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41727-84A9-90EA-A633-D1807C09F1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926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C823-91EB-ADFC-0285-10B1F71BC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Collation sets supported by SQL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B774E-62B9-8FBA-8668-DC985A8066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 Server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Binary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94FC1-5DF9-D921-DAD0-B6877ABC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F1375-929C-7D8A-A8A7-DE584414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2EA1D-5FC1-7529-02BD-88F48D2D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566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C7FA-F9D0-5B7F-DA3A-C4513427C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collation options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4E9F11-A548-F140-8B65-3A2292B2D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442975"/>
              </p:ext>
            </p:extLst>
          </p:nvPr>
        </p:nvGraphicFramePr>
        <p:xfrm>
          <a:off x="914400" y="1219200"/>
          <a:ext cx="3711575" cy="3566160"/>
        </p:xfrm>
        <a:graphic>
          <a:graphicData uri="http://schemas.openxmlformats.org/drawingml/2006/table">
            <a:tbl>
              <a:tblPr firstRow="1"/>
              <a:tblGrid>
                <a:gridCol w="1425575">
                  <a:extLst>
                    <a:ext uri="{9D8B030D-6E8A-4147-A177-3AD203B41FA5}">
                      <a16:colId xmlns:a16="http://schemas.microsoft.com/office/drawing/2014/main" val="1392846843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486750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spc="-1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Option</a:t>
                      </a:r>
                      <a:endParaRPr lang="en-US" sz="2000" spc="-1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b="1" spc="-1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</a:rPr>
                        <a:t>Name</a:t>
                      </a:r>
                      <a:endParaRPr lang="en-US" sz="2000" spc="-1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9235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spc="-1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_CS</a:t>
                      </a:r>
                      <a:endParaRPr lang="en-US" sz="2000" spc="-1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Case Sensitive</a:t>
                      </a:r>
                      <a:endParaRPr lang="en-US" sz="2000" spc="-1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682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_CI</a:t>
                      </a:r>
                      <a:endParaRPr lang="en-US" sz="2000" spc="-1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Case Insensitive</a:t>
                      </a:r>
                      <a:endParaRPr lang="en-US" sz="2000" spc="-1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47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_AS</a:t>
                      </a:r>
                      <a:endParaRPr lang="en-US" sz="2000" spc="-1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Accent Sensitive</a:t>
                      </a:r>
                      <a:endParaRPr lang="en-US" sz="2000" spc="-1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638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_AI</a:t>
                      </a:r>
                      <a:endParaRPr lang="en-US" sz="2000" spc="-1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spc="-1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Accent Insensitive</a:t>
                      </a:r>
                      <a:endParaRPr lang="en-US" sz="2000" spc="-1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0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_BIN</a:t>
                      </a:r>
                      <a:endParaRPr lang="en-US" sz="2000" spc="-1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Binary (legacy)</a:t>
                      </a:r>
                      <a:endParaRPr lang="en-US" sz="2000" spc="-1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549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_BIN2</a:t>
                      </a:r>
                      <a:endParaRPr lang="en-US" sz="2000" spc="-1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Binary (new)</a:t>
                      </a:r>
                      <a:endParaRPr lang="en-US" sz="2000" spc="-1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869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_SC</a:t>
                      </a:r>
                      <a:endParaRPr lang="en-US" sz="2000" spc="-1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Supplementary</a:t>
                      </a:r>
                      <a:endParaRPr lang="en-US" sz="2000" spc="-1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732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spc="-1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_UTF8</a:t>
                      </a:r>
                      <a:endParaRPr lang="en-US" sz="2000" spc="-1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274320" indent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2000" spc="-1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UTF-8</a:t>
                      </a:r>
                      <a:endParaRPr lang="en-US" sz="2000" spc="-1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14242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C2F68-A43F-E487-483F-D64493C6B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4494D-540A-305D-F0DE-9EDA56C8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F07DB-CB68-1F0A-72C9-75D15494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769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29E22-C901-C836-B498-38F488FA5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Collation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8BE09-8F65-1F35-2AE5-A89D72BBBC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default server collation for the English (U.S.) locale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SQL_Latin1_General_CP1_CI_AS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closest Windows equivalent to this collation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Latin1_General_100_CI_AS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collation that provides for supplementary characters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Latin1_General_100_CI_AS_SC_UTF8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4B940-1764-0822-CC14-ECDA6CE91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A62B7-C19A-1E2C-B874-D2CEFFD9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809B9-0298-A7D7-48B2-E232D3AA0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1188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A33D-7F4D-A665-48EF-85364909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collations for a server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A3897-CC8A-9FF0-07CD-ABF0DC6635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762000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default collation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CONVERT(varchar, SERVERPROPERTY('collation'));</a:t>
            </a:r>
          </a:p>
          <a:p>
            <a:endParaRPr lang="en-US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6267F55D-6C2A-AE93-3D30-4BF494B61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27245"/>
            <a:ext cx="6189980" cy="42926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D9E0570-EE32-B859-734D-EE6C1367BF03}"/>
              </a:ext>
            </a:extLst>
          </p:cNvPr>
          <p:cNvSpPr txBox="1">
            <a:spLocks/>
          </p:cNvSpPr>
          <p:nvPr/>
        </p:nvSpPr>
        <p:spPr bwMode="auto">
          <a:xfrm>
            <a:off x="838200" y="2368752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available collations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sys.fn_helpcollations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</p:txBody>
      </p:sp>
      <p:pic>
        <p:nvPicPr>
          <p:cNvPr id="9" name="Picture 8" descr="Title describes slide.">
            <a:extLst>
              <a:ext uri="{FF2B5EF4-FFF2-40B4-BE49-F238E27FC236}">
                <a16:creationId xmlns:a16="http://schemas.microsoft.com/office/drawing/2014/main" id="{7BB93A10-D259-1876-0AEF-8AB52E61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101684"/>
            <a:ext cx="5696585" cy="2020570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71D769F-8386-6A95-6378-BF3A0064613F}"/>
              </a:ext>
            </a:extLst>
          </p:cNvPr>
          <p:cNvSpPr txBox="1">
            <a:spLocks/>
          </p:cNvSpPr>
          <p:nvPr/>
        </p:nvSpPr>
        <p:spPr bwMode="auto">
          <a:xfrm>
            <a:off x="838200" y="5181600"/>
            <a:ext cx="7391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18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collations with a specific 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sys.fn_helpcollations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name LIKE 'Latin1_General_100%';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B5FC8-37E0-1267-2D76-73A52B40A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4E7AF-A170-41DB-E802-DB76CB65A5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10FB1-489C-D970-B0A3-92172AE52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8751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89F2-363D-F6AF-C609-B03DECBC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collation for a 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64F9B-A276-9D17-C06A-882231D81B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name,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collation_name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sys.databases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name = 'AP';</a:t>
            </a:r>
          </a:p>
          <a:p>
            <a:endParaRPr lang="en-US" sz="18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BB0A55CB-83C3-0501-87B1-1A52A075E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581" y="2129879"/>
            <a:ext cx="6906260" cy="4953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02A9D-208E-A50E-B313-D1E7D81AA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5DF29-9B8A-1D13-2F20-9076EF3F8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FE22-6B87-59D2-9DC1-AB55D66BC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49804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52E2E-364D-4712-1719-D32AB526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r>
              <a:rPr lang="en-US" dirty="0"/>
              <a:t>How to view the collations for the columns </a:t>
            </a:r>
            <a:br>
              <a:rPr lang="en-US" dirty="0"/>
            </a:br>
            <a:r>
              <a:rPr lang="en-US" dirty="0"/>
              <a:t>in a database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2A6D7-02A3-D65A-3D94-6B170BFC7B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173736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t.name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c.name AS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collation_name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sys.columns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sys.tables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c.object_id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t.object_id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sz="1800" dirty="0"/>
          </a:p>
        </p:txBody>
      </p:sp>
      <p:pic>
        <p:nvPicPr>
          <p:cNvPr id="7" name="Picture 6" descr="Title describes slide.">
            <a:extLst>
              <a:ext uri="{FF2B5EF4-FFF2-40B4-BE49-F238E27FC236}">
                <a16:creationId xmlns:a16="http://schemas.microsoft.com/office/drawing/2014/main" id="{B598CAC9-7CC9-F38E-D7BC-6DACD9B9E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602" y="3124200"/>
            <a:ext cx="6614795" cy="19145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5731-197E-8BBE-8D50-05448C51D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0BD25-45E2-2627-8582-E8B79A43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566B6-C6E7-52BB-85DA-56D21D8EC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9255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5727-867B-447F-1C4B-8B52DE005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specify a collation at the database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D7E05-47CE-0E64-C41E-A779223B88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new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DATABASE Payroll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COLLATE Latin1_General_100_CI_AS;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 existing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DATABASE Payroll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COLLATE Latin1_General_100_CI_AS_SC_UTF8;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CDCD5-AEFE-4E73-2A7E-66DCD6CD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C021F-0AF1-F146-4A02-5F7001DF1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E07E8-60B3-E2EE-1D0B-0F81E7FC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38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F4BE5-6E80-6956-09B5-28FFB5B6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specify a collation at the column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E73565-3F8E-292C-58B3-BDB3F393F5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column in a new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Employees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INT            PRIMARY 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VARCHAR(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COLLATE Latin1_General_100_CI_AS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column in an existing 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 Employees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COLUMN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</a:t>
            </a:r>
            <a:r>
              <a:rPr lang="en-US" sz="18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COLLATE Latin1_General_100_CI_AS_SC_UTF8;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D8AB5-0975-8111-2930-FA98BD55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7C64-5991-6D01-2CB2-A5E51D8A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A29CB-821B-44D3-5E46-F8AEC55E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1598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CBDA5-8C26-011E-E2DA-742A4493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specify a collation for an expression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8406A-6EF5-CD79-B966-A33912C8FA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Employees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EmployeeName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COLLATE Latin1_General_100_BIN2;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3F5D79-3067-AFAC-2423-C38DA90FC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E7325-97FA-C813-583A-1CBE9362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602C6-FA1E-0301-4AD7-3AC47849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052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33809-9BA5-9CAF-1D44-F8407E27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DDL statements to create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0B1AC-A02E-6065-82DA-2E668B16C5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DATABASE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SEQUENCE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FUNCTION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PROCEDURE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TRIGGER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7DE27-9ABC-32E8-9C8C-45FE4D32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65C12-5EF1-7B67-48EA-049A25DF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EF49B-F0AC-63B4-4AD0-93AB50F41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700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6BBBC-9FEA-40F8-9BEB-05BA6A84E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creates the AP database	 (part 1)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E9A24-F5A2-7982-AEB4-F0AE31E61C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DATABASE AP;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AP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Terms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          NOT NULL PRIMARY 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VARCHAR(50)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TermsDueDays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SMALLINT      NOT NULL);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GLAccounts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AccountNo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INT           NOT NULL PRIMARY 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VARCHAR(50)   NOT NULL);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106F0-22F4-47E1-39B3-CA6203184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0ED99-DE33-5B48-D91B-33CD10566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7D47-4BC8-BDB2-F842-23FEE277E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430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3541C-F958-938B-A346-B7BB6B67E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create the AP database (part 2)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8E019-F3EB-236C-A67F-A2025581D9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INT NOT NULL IDENTITY PRIMARY 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VARCHAR(50)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VendorAddress1      VARCHAR(50)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VendorAddress2      VARCHAR(50) SPARSE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VendorCity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VARCHAR(50)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VendorState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CHAR(2)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VendorZipCode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VARCHAR(20)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VendorPhone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VARCHAR(50)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VendorContactLName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VARCHAR(50)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VendorContactFName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VARCHAR(50)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INT         NOT NULL              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REFERENCES Terms(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DefaultAccountNo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INT         NOT NULL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REFERENCES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GLAccounts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AccountNo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663D2C-D346-F5A6-2312-D1870C104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F4EA6-C630-DA03-DB71-0ED215E8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D4B85-81AB-319D-D08D-A278CD82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526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BD645-1844-5BE2-11CA-D3B3D06F8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creates the AP database	 (part 3)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DE513-263A-A201-CC22-18A0C10EE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INT    NOT NULL IDENTITY PRIMARY KEY,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INT    NOT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REFERENCES Vendors(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InvoiceNumber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VARCHAR(50)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DATE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MONEY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MONEY  NOT NULL DEFAULT 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CreditTotal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MONEY  NOT NULL DEFAULT 0,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   NOT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REFERENCES Terms(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InvoiceDueDate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DATE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DATE   NULL);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D045B-7EBC-352E-5D33-EE1BC1FB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C1C07-377B-4B32-8F1E-BB5001DB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A6E7-C11B-457F-3188-82D60C1C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3582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FD7A-F2AE-499C-FC3E-98B731CE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creates the AP database (part 4)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F582C-ADBF-BE64-70BF-BEBFE3CB75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InvoiceLineItems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INT              NOT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REFERENCES Invoices(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ON DELETE CASCADE,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InvoiceSequence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SMALLINT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AccountNo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INT              NOT NULL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REFERENCES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GLAccounts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AccountNo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InvoiceLineItemAmount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MONEY    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InvoiceLineItemDescription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VARCHAR(100)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PRIMARY KEY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InvoiceSequence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F90FE-2D4E-80EB-DE26-AB01FE601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71B68-3E22-BEBD-2C47-183867A8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4687D-71B0-E44A-31B6-C96BB90F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1852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2C61-2D95-4290-0FFF-956C8C9CB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create the AP database (part 5)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1866D-4879-995B-3F17-8E98A3328C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IX_Invoices_VendorID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Invoices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IX_Invoices_TermsID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Invoices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IX_Vendors_TermsID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Vendors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DefaultTermsID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IX_Vendors_AccountNo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Vendors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DefaultAccountNo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IX_InvoiceLineItems_AccountNo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InvoiceLineItems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AccountNo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IX_VendorName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Vendors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INDEX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IX_InvoiceDate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Invoices (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DESC);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ACBF6-A06F-455B-4A34-26F4026D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941B2-7340-A7BA-A197-700D065B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ED5AD-5934-E65E-68D7-85C01930F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595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5367-BBC1-B297-D867-04115DD0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DDL statements to modify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765A0-CE7C-5CA2-18CD-A48F9E7C1E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TABLE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SEQUENCE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FUNCTION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PROCEDURE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TRIGGER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VIEW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2458FD-A271-4036-29D2-44EF716C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3AC98-ABC4-881C-7CF1-C0033BF6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7EE84-4469-94E0-431D-ED974529D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586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B910-AAB6-4CDE-5496-ED5F8668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DDL statements to delete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E322B-E4E2-3423-BC59-70BCFC5596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DATABASE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TABLE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SEQUENCE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INDEX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FUNCTION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PROCEDURE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TRIGGER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VIEW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B8F1FF-865A-BD79-C9F7-45823FD1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C7907-80A0-E701-1FD3-201E0A19E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55A6B-01B7-C1A9-48E2-96163F6F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525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0417-7E5D-B4B0-47D1-449F63CDB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A940C-946F-2E15-2E7B-55A3049181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basic syntax of the CREATE DATABASE statement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DATABASE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database_name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[ON [PRIMARY] (FILENAME = '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[FOR ATTACH]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new database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DATABASE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New_AP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Command(s) completed successfully.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attaches an existing database file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DATABASE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Test_AP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PRIMARY (FILENAME = 'C:\Murach\SQL Server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2022\Databases\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Test_AP.mdf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12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FOR ATTACH;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Command(s) completed successfully.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0D07C-D691-AF0A-CA08-B0BA0FAC3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729F7-567D-04F8-5E55-D9D644D9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1B395-1850-DCF8-FB4F-94E9CDBF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978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ECFDA-54F2-65C8-F305-C5371250F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Basic syntax of the CREATE TABLE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308C7-9E87-DBB4-6A43-5AD927AD91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(column_name_1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column_attributes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column_name_2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data_type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column_attributes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]]...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fr-FR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</a:t>
            </a:r>
            <a:r>
              <a:rPr lang="fr-FR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table_attributes</a:t>
            </a:r>
            <a:r>
              <a:rPr lang="fr-FR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fr-FR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fr-FR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fr-FR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endParaRPr lang="en-US" sz="2400" b="1" dirty="0">
              <a:solidFill>
                <a:srgbClr val="000099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NULL|NOT NULL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PRIMARY KEY|UNIQUE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default_value</a:t>
            </a:r>
            <a:endParaRPr lang="en-US" sz="18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SPARSE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48EC3-1AB2-8BCB-055D-676069368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F0F99-CBB6-B754-13A9-65E9266A9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E569D-7CC0-DE63-7F8E-0F31A201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054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0D7B1-7A61-ADE1-58DB-60CF303A6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examples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1DB9D-65D1-CD19-3202-DCD98F71ED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table without column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VendorName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VARCHAR(50));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table with column attributes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TABLE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INT        PRIMARY KEY IDENTITY,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VendorID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INT        NOT NULL,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InvoiceDate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DATE       NULL,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InvoiceTotal</a:t>
            </a: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MONEY      NULL DEFAULT 0);</a:t>
            </a:r>
            <a:endParaRPr lang="en-US" sz="20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column definition that uses the SPARSE attribute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8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VendorAddress2 VARCHAR(50) SPARSE NULL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8DDF9-1866-17AF-BE4D-D877350F4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6AFDD2-96D7-12A7-1C0D-799DC7B7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Murach’s SQL Server 2022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1B7BA-F4D8-A14F-BB38-AD22F156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133636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0A271138-EF40-43CF-B1D6-2A17D400D419}" vid="{7BCE82F2-E32A-4E55-A097-B4E12B0256E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 - new format for SQL Server</Template>
  <TotalTime>184</TotalTime>
  <Words>3167</Words>
  <Application>Microsoft Office PowerPoint</Application>
  <PresentationFormat>On-screen Show (4:3)</PresentationFormat>
  <Paragraphs>559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Murach’s SQL Server 2022</vt:lpstr>
      <vt:lpstr>Objectives</vt:lpstr>
      <vt:lpstr>Objectives (cont.)</vt:lpstr>
      <vt:lpstr>DDL statements to create objects</vt:lpstr>
      <vt:lpstr>DDL statements to modify objects</vt:lpstr>
      <vt:lpstr>DDL statements to delete objects</vt:lpstr>
      <vt:lpstr>How to create a database</vt:lpstr>
      <vt:lpstr>Basic syntax of the CREATE TABLE statement</vt:lpstr>
      <vt:lpstr>CREATE TABLE examples</vt:lpstr>
      <vt:lpstr>Basic syntax of the CREATE INDEX statement</vt:lpstr>
      <vt:lpstr>CREATE INDEX examples</vt:lpstr>
      <vt:lpstr>Column constraints</vt:lpstr>
      <vt:lpstr>A table with a two-column primary key constraint</vt:lpstr>
      <vt:lpstr>A table with two check constraints</vt:lpstr>
      <vt:lpstr>A column-level check constraint</vt:lpstr>
      <vt:lpstr>A table-level check constraint</vt:lpstr>
      <vt:lpstr>The syntax for a foreign key constraint</vt:lpstr>
      <vt:lpstr>A column-level foreign key constraint (part 1)</vt:lpstr>
      <vt:lpstr>A column-level foreign key constraint (part 2)</vt:lpstr>
      <vt:lpstr>How to delete an index</vt:lpstr>
      <vt:lpstr>How to delete a table</vt:lpstr>
      <vt:lpstr>How to delete a database</vt:lpstr>
      <vt:lpstr>The basic syntax of the ALTER TABLE statement</vt:lpstr>
      <vt:lpstr>Examples of the ALTER TABLE statement</vt:lpstr>
      <vt:lpstr>The syntax of the CREATE SEQUENCE statement</vt:lpstr>
      <vt:lpstr>Examples that create sequences</vt:lpstr>
      <vt:lpstr>How to use a sequence</vt:lpstr>
      <vt:lpstr>How to delete a sequence</vt:lpstr>
      <vt:lpstr>How to alter a sequence</vt:lpstr>
      <vt:lpstr>Common character encodings</vt:lpstr>
      <vt:lpstr>Collation sets supported by SQL Server</vt:lpstr>
      <vt:lpstr>Some collation options</vt:lpstr>
      <vt:lpstr>Collation examples</vt:lpstr>
      <vt:lpstr>How to view collations for a server</vt:lpstr>
      <vt:lpstr>How to view the collation for a database</vt:lpstr>
      <vt:lpstr>How to view the collations for the columns  in a database</vt:lpstr>
      <vt:lpstr>How to specify a collation at the database level</vt:lpstr>
      <vt:lpstr>How to specify a collation at the column level</vt:lpstr>
      <vt:lpstr>How to specify a collation for an expression</vt:lpstr>
      <vt:lpstr>A script that creates the AP database  (part 1)</vt:lpstr>
      <vt:lpstr>A script that create the AP database (part 2)</vt:lpstr>
      <vt:lpstr>A script that creates the AP database  (part 3)</vt:lpstr>
      <vt:lpstr>A script that creates the AP database (part 4)</vt:lpstr>
      <vt:lpstr>A script that create the AP database (part 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Murach’s SQL Server 2022</dc:title>
  <dc:creator>Joel Murach</dc:creator>
  <cp:lastModifiedBy>Anne Boehm</cp:lastModifiedBy>
  <cp:revision>6</cp:revision>
  <cp:lastPrinted>2016-01-14T23:03:16Z</cp:lastPrinted>
  <dcterms:created xsi:type="dcterms:W3CDTF">2023-05-30T17:32:09Z</dcterms:created>
  <dcterms:modified xsi:type="dcterms:W3CDTF">2023-06-05T23:19:16Z</dcterms:modified>
</cp:coreProperties>
</file>