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6374" autoAdjust="0"/>
  </p:normalViewPr>
  <p:slideViewPr>
    <p:cSldViewPr>
      <p:cViewPr varScale="1">
        <p:scale>
          <a:sx n="110" d="100"/>
          <a:sy n="110" d="100"/>
        </p:scale>
        <p:origin x="139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6/5/2023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err="1"/>
              <a:t>Murach’s</a:t>
            </a:r>
            <a:r>
              <a:rPr lang="en-US" dirty="0"/>
              <a:t> SQL Server 2022 for Developers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C9DB30-34BE-96FA-7B54-E87F9C4E81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885964"/>
            <a:ext cx="7391400" cy="212390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8A2F5D8-5D05-A927-8C1D-DF0CB0CDC4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1142421"/>
            <a:ext cx="7391400" cy="212390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BB5D45B-93AC-473C-2B3F-F4B331181F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63078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</p:spTree>
    <p:extLst>
      <p:ext uri="{BB962C8B-B14F-4D97-AF65-F5344CB8AC3E}">
        <p14:creationId xmlns:p14="http://schemas.microsoft.com/office/powerpoint/2010/main" val="3653906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_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20CEEDA3-7349-E3CD-6E0F-109644886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58335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20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ine_split_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7BA0E986-D83B-F01B-96EC-A243D104B3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20CEEDA3-7349-E3CD-6E0F-109644886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5574"/>
            <a:ext cx="7391400" cy="2204584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02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93" r:id="rId14"/>
    <p:sldLayoutId id="2147483696" r:id="rId15"/>
    <p:sldLayoutId id="2147483676" r:id="rId16"/>
    <p:sldLayoutId id="2147483694" r:id="rId17"/>
    <p:sldLayoutId id="2147483695" r:id="rId18"/>
    <p:sldLayoutId id="2147483675" r:id="rId19"/>
    <p:sldLayoutId id="2147483684" r:id="rId2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FE5-8375-D164-FDE0-BF8171B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 Narrow" panose="020B0606020202030204" pitchFamily="34" charset="0"/>
              </a:rPr>
              <a:t>Murach’s</a:t>
            </a:r>
            <a:r>
              <a:rPr lang="en-US" i="1" dirty="0">
                <a:latin typeface="Arial Narrow" panose="020B0606020202030204" pitchFamily="34" charset="0"/>
              </a:rPr>
              <a:t> SQL Server 2022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D95E-CA26-40EE-A4C2-C6996AE67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7F6B-A2C0-7F4D-05A2-99783B33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0600" y="2590800"/>
            <a:ext cx="7162800" cy="914400"/>
          </a:xfrm>
        </p:spPr>
        <p:txBody>
          <a:bodyPr/>
          <a:lstStyle/>
          <a:p>
            <a:r>
              <a:rPr lang="en-US" dirty="0"/>
              <a:t>How to retrieve data from two or more tables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6FCE-A3D0-628E-E5D0-512C93716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47AD-1470-5E7E-09D0-BB3BAEB36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2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94DB-DCB5-55F5-BBFE-40968C96C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inner join with two conditions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E540F95-D382-B450-8BF9-1D7E67C3E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InvoiceLineItemAmount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JOIN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InvoiceLineItems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li.InvoiceID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li.InvoiceLineItemAmount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</a:t>
            </a:r>
          </a:p>
        </p:txBody>
      </p:sp>
      <p:pic>
        <p:nvPicPr>
          <p:cNvPr id="9" name="Content Placeholder 8" descr="Title describes image.">
            <a:extLst>
              <a:ext uri="{FF2B5EF4-FFF2-40B4-BE49-F238E27FC236}">
                <a16:creationId xmlns:a16="http://schemas.microsoft.com/office/drawing/2014/main" id="{92493521-DF8B-31FF-9BA4-D31D554C660E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1295400" y="3460102"/>
            <a:ext cx="6917180" cy="163162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D0A9D-9E90-5F00-D349-5D40C1054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0C9B38-D766-2E37-2E95-6F3ABEB8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46B4-8FEA-3225-A2DF-9DE26FBC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143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0695B4F-8FA5-0C26-F621-75B2D6272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same join with the second condition </a:t>
            </a:r>
            <a:br>
              <a:rPr lang="en-US" dirty="0"/>
            </a:br>
            <a:r>
              <a:rPr lang="en-US" dirty="0"/>
              <a:t>coded in a WHERE clause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901EC4-26F5-BA67-F426-6E8E529BA3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InvoiceLineItemAmount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JOIN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InvoiceLineItems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li.InvoiceID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li.InvoiceLineItemAmount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result set</a:t>
            </a:r>
          </a:p>
        </p:txBody>
      </p:sp>
      <p:pic>
        <p:nvPicPr>
          <p:cNvPr id="9" name="Content Placeholder 8" descr="Title describes image.">
            <a:extLst>
              <a:ext uri="{FF2B5EF4-FFF2-40B4-BE49-F238E27FC236}">
                <a16:creationId xmlns:a16="http://schemas.microsoft.com/office/drawing/2014/main" id="{70947CA3-45FC-EE44-9007-C7B985246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6040" y="4192084"/>
            <a:ext cx="6420160" cy="151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23D60-0D06-597F-210E-D02FFC98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BCA32-76B1-907F-6B88-ADAB3DBC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B50AA-74D0-0971-4BD8-ED68EA05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212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0695B4F-8FA5-0C26-F621-75B2D6272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self-join that returns vendors from cities </a:t>
            </a:r>
            <a:br>
              <a:rPr lang="en-US" dirty="0"/>
            </a:br>
            <a:r>
              <a:rPr lang="en-US" dirty="0"/>
              <a:t>in common with other vendors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901EC4-26F5-BA67-F426-6E8E529BA3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DISTINCT v1.VendorName, v1.VendorCity,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v1.VendorState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 v1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JOIN Vendors v2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v1.VendorCity = v2.VendorCity AND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v1.VendorState = v2.VendorState AND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v1.VendorID &lt;&gt; v2.VendorID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v1.VendorState, v1.VendorCity;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 (84 rows)</a:t>
            </a:r>
          </a:p>
        </p:txBody>
      </p:sp>
      <p:pic>
        <p:nvPicPr>
          <p:cNvPr id="3" name="Picture 2" descr="Title describes image.">
            <a:extLst>
              <a:ext uri="{FF2B5EF4-FFF2-40B4-BE49-F238E27FC236}">
                <a16:creationId xmlns:a16="http://schemas.microsoft.com/office/drawing/2014/main" id="{C1EC8FAF-8E7F-80CB-C908-9D5518361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4187279"/>
            <a:ext cx="6972300" cy="188468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23D60-0D06-597F-210E-D02FFC98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BCA32-76B1-907F-6B88-ADAB3DBC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B50AA-74D0-0971-4BD8-ED68EA05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961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0695B4F-8FA5-0C26-F621-75B2D6272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join of four tables that uses the explicit syntax </a:t>
            </a:r>
            <a:br>
              <a:rPr lang="en-US" dirty="0"/>
            </a:br>
            <a:r>
              <a:rPr lang="en-US" dirty="0"/>
              <a:t>(11 rows)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901EC4-26F5-BA67-F426-6E8E529BA3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5574"/>
            <a:ext cx="7391400" cy="2897826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InvoiceLineItemAmount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LineItemAmount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AccountDescription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 v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JOIN Invoices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i.VendorID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JOIN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InvoiceLineItems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li.InvoiceID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JOIN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GLAccounts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li.AccountNo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gla.AccountNo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LineItemAmount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</p:txBody>
      </p:sp>
      <p:pic>
        <p:nvPicPr>
          <p:cNvPr id="10" name="Picture 9" descr="Title describes image.">
            <a:extLst>
              <a:ext uri="{FF2B5EF4-FFF2-40B4-BE49-F238E27FC236}">
                <a16:creationId xmlns:a16="http://schemas.microsoft.com/office/drawing/2014/main" id="{2FA0B006-6EBA-DEFA-CEE3-366128455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220" y="4481513"/>
            <a:ext cx="6672580" cy="157482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23D60-0D06-597F-210E-D02FFC98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BCA32-76B1-907F-6B88-ADAB3DBC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B50AA-74D0-0971-4BD8-ED68EA05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28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EC6B-158C-5D03-35E5-A0AF3938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implicit syntax for an inner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EEC1A-C08A-C79A-1A33-9755BE95B9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select_list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table_1, table_2 [, table_3]...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table_1.column_name operator table_2.column_name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[AND table_2.column_name operator table_3.column_name]...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04BD1-E30F-6666-8797-ABC09DE2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1E454-029B-A5C0-2611-7D517595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CDA51-476D-93BD-9C08-A77E102F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730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7690-5419-210F-4643-2F7E3E73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implicit join of the Vendors and Invoices tables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FCA1A-1E74-725D-B82B-F9C75A03CA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 v, Invoices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800" dirty="0"/>
          </a:p>
        </p:txBody>
      </p:sp>
      <p:pic>
        <p:nvPicPr>
          <p:cNvPr id="8" name="Content Placeholder 7" descr="Title describes image.">
            <a:extLst>
              <a:ext uri="{FF2B5EF4-FFF2-40B4-BE49-F238E27FC236}">
                <a16:creationId xmlns:a16="http://schemas.microsoft.com/office/drawing/2014/main" id="{A4309D83-B2E3-6DDF-09D3-9F5625B1AE8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620" y="2204087"/>
            <a:ext cx="6932969" cy="176203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C3C11-720C-8E04-59BC-09E49F9C6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A5D469B-6ED3-481E-5C7F-AE456A9A9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96E13-7294-9F11-E912-1FC03A1B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419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EBA5-591A-CFA8-3556-509389E9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implicit join of four tables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A1F59E4-EC99-7CCD-F3B8-B7648B8BEC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2583358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InvoiceLineItemAmount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LineItemAmount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AccountDescription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 AS v, Invoices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InvoiceLineItems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li,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GLAccounts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gla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i.VendorID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AND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li.InvoiceID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AND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li.AccountNo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gla.AccountNo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AND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LineItemAmount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</a:t>
            </a:r>
          </a:p>
        </p:txBody>
      </p:sp>
      <p:pic>
        <p:nvPicPr>
          <p:cNvPr id="9" name="Content Placeholder 8" descr="Title describes image.">
            <a:extLst>
              <a:ext uri="{FF2B5EF4-FFF2-40B4-BE49-F238E27FC236}">
                <a16:creationId xmlns:a16="http://schemas.microsoft.com/office/drawing/2014/main" id="{128AED97-1AE0-E5A4-9450-BD4C7908361D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1295400" y="4267200"/>
            <a:ext cx="6553200" cy="166551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548F6-887D-8F3F-DCBD-CD0EAA8D2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0ECE66-A721-DF21-018F-024CD71E4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9A961-9615-63DE-9C97-453344B87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904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2B47F-41DC-C284-E4AF-D61336E4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explicit syntax for an outer join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BED3D-2E16-D813-1189-4C5F52FA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DAE0F-CDA1-28C7-CFA1-D4C687CB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E8D52-6E60-2096-B127-D744010B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274EB1-51DD-359B-C65F-72EA616F76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select_list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table_1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{LEFT|RIGHT|FULL} [OUTER] JOIN table_2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join_condition_1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[{LEFT|RIGHT|FULL} [OUTER] JOIN table_3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join_condition_2]...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types of outer joins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left outer join keeps unmatched rows from the first table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right outer join keeps unmatched rows from the second table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full outer join keeps unmatched rows from both tables</a:t>
            </a:r>
          </a:p>
        </p:txBody>
      </p:sp>
    </p:spTree>
    <p:extLst>
      <p:ext uri="{BB962C8B-B14F-4D97-AF65-F5344CB8AC3E}">
        <p14:creationId xmlns:p14="http://schemas.microsoft.com/office/powerpoint/2010/main" val="60874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DCD6096-913F-F11F-A998-DD886BDE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SELECT statement that uses a left outer join</a:t>
            </a:r>
            <a:br>
              <a:rPr lang="en-US" dirty="0"/>
            </a:br>
            <a:r>
              <a:rPr lang="en-US" dirty="0"/>
              <a:t>(202 rows)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359FBF-73C3-9733-13A9-B47BCE7127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 v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LEFT JOIN Invoices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i.VendorID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600" dirty="0"/>
          </a:p>
        </p:txBody>
      </p:sp>
      <p:pic>
        <p:nvPicPr>
          <p:cNvPr id="9" name="Content Placeholder 8" descr="Title describes image.">
            <a:extLst>
              <a:ext uri="{FF2B5EF4-FFF2-40B4-BE49-F238E27FC236}">
                <a16:creationId xmlns:a16="http://schemas.microsoft.com/office/drawing/2014/main" id="{F046C723-7DFB-95D8-E85A-8EC0035557F9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1247755" y="3088090"/>
            <a:ext cx="6981845" cy="148391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764CA-AD82-14EA-7C35-2D9433A24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7EED7-A345-AFF2-516D-70E30158D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9531-D0EE-FFD7-401B-B24C7A957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71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E214-C791-4F64-8D63-FB39A946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Departments and Employees tables</a:t>
            </a:r>
          </a:p>
        </p:txBody>
      </p:sp>
      <p:pic>
        <p:nvPicPr>
          <p:cNvPr id="8" name="Picture 7" descr="Title describes image.">
            <a:extLst>
              <a:ext uri="{FF2B5EF4-FFF2-40B4-BE49-F238E27FC236}">
                <a16:creationId xmlns:a16="http://schemas.microsoft.com/office/drawing/2014/main" id="{9F7C800F-4EDA-FBE9-78E3-FD3F3BB4F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295400"/>
            <a:ext cx="2213333" cy="1560000"/>
          </a:xfrm>
          <a:prstGeom prst="rect">
            <a:avLst/>
          </a:prstGeom>
        </p:spPr>
      </p:pic>
      <p:pic>
        <p:nvPicPr>
          <p:cNvPr id="9" name="Picture 8" descr="Title describes image.">
            <a:extLst>
              <a:ext uri="{FF2B5EF4-FFF2-40B4-BE49-F238E27FC236}">
                <a16:creationId xmlns:a16="http://schemas.microsoft.com/office/drawing/2014/main" id="{9178097D-949B-39A7-24C5-0F775DDF6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295400"/>
            <a:ext cx="3893333" cy="257333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A7F95-3911-3CD9-38AA-A426CD76B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CFF1C-5484-50C1-CB7F-C1E7B47D2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A4D0-6FFF-0A8B-3BCF-8EE6F560A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27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73C-3AF0-F399-B4B1-4C9E7D277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6098F-8E85-8BF3-D986-2CEC4E30C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explicit syntax to code an inner join that returns data from a single table or multiple tables.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a union that combines data from a single table or multiple tables.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Explain when column names need to be qualified.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Describe the proper use of table aliases.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Describe the differences between an inner join, a left outer join, a right outer join, a full outer join, and a cross join.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Describe the use of the implicit syntax for coding inner joins.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Describe the use of the set operators: UNION, EXCEPT, and INTERSECT.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9FFFA-0AF5-FFE5-1C4E-0E8127AE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5CD6C-7318-E522-D42F-73800703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41D09-5D43-F5AE-FB80-1CACE2C2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764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4AB8-F778-A8F9-3B04-C0E029FA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left outer join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A1D1ED2-21B7-2151-F7D6-FB860CB05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DeptName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d.DeptNo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Departments 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LEFT JOIN Employees 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d.DeptNo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e.DeptNo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</a:t>
            </a:r>
          </a:p>
        </p:txBody>
      </p:sp>
      <p:pic>
        <p:nvPicPr>
          <p:cNvPr id="9" name="Content Placeholder 8" descr="Title describes image.">
            <a:extLst>
              <a:ext uri="{FF2B5EF4-FFF2-40B4-BE49-F238E27FC236}">
                <a16:creationId xmlns:a16="http://schemas.microsoft.com/office/drawing/2014/main" id="{FDE4584C-BE33-98AC-3AAD-DE85078B45A1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95" y="2971800"/>
            <a:ext cx="3342857" cy="248571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34312-8A08-409B-FB3F-5D1B2A5D7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5E6D6A9-9B60-83B5-D961-963C3BA7A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EEB6D-10CF-58F2-95CE-53BB19D8B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592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4AB8-F778-A8F9-3B04-C0E029FA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right outer join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A1D1ED2-21B7-2151-F7D6-FB860CB05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DeptName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e.DeptNo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Departments d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RIGHT JOIN Employees e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d.DeptNo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e.DeptNo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Title describes image.">
            <a:extLst>
              <a:ext uri="{FF2B5EF4-FFF2-40B4-BE49-F238E27FC236}">
                <a16:creationId xmlns:a16="http://schemas.microsoft.com/office/drawing/2014/main" id="{BB0EC894-B43E-AED2-171A-64B00FFBA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2514601"/>
            <a:ext cx="3342857" cy="275714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34312-8A08-409B-FB3F-5D1B2A5D7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5E6D6A9-9B60-83B5-D961-963C3BA7A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EEB6D-10CF-58F2-95CE-53BB19D8B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427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4AB8-F778-A8F9-3B04-C0E029FA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full outer join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A1D1ED2-21B7-2151-F7D6-FB860CB05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DeptName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d.DeptNo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e.DeptNo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Departments 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FULL JOIN Employees 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d.DeptNo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e.DeptNo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9" name="Picture 8" descr="Title describes image.">
            <a:extLst>
              <a:ext uri="{FF2B5EF4-FFF2-40B4-BE49-F238E27FC236}">
                <a16:creationId xmlns:a16="http://schemas.microsoft.com/office/drawing/2014/main" id="{E25244BB-6E44-9178-5A0A-A60AB730F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438400"/>
            <a:ext cx="4017010" cy="297020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34312-8A08-409B-FB3F-5D1B2A5D7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5E6D6A9-9B60-83B5-D961-963C3BA7A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EEB6D-10CF-58F2-95CE-53BB19D8B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400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E214-C791-4F64-8D63-FB39A946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Departments, Employees, and Projects tables</a:t>
            </a:r>
          </a:p>
        </p:txBody>
      </p:sp>
      <p:pic>
        <p:nvPicPr>
          <p:cNvPr id="3" name="Picture 2" descr="Title describes image.">
            <a:extLst>
              <a:ext uri="{FF2B5EF4-FFF2-40B4-BE49-F238E27FC236}">
                <a16:creationId xmlns:a16="http://schemas.microsoft.com/office/drawing/2014/main" id="{63CBA844-9BD8-F7CE-8DCD-E44CA86CB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272305"/>
            <a:ext cx="2213333" cy="1560000"/>
          </a:xfrm>
          <a:prstGeom prst="rect">
            <a:avLst/>
          </a:prstGeom>
        </p:spPr>
      </p:pic>
      <p:pic>
        <p:nvPicPr>
          <p:cNvPr id="7" name="Picture 6" descr="Title describes image.">
            <a:extLst>
              <a:ext uri="{FF2B5EF4-FFF2-40B4-BE49-F238E27FC236}">
                <a16:creationId xmlns:a16="http://schemas.microsoft.com/office/drawing/2014/main" id="{5A52CF2F-F01D-064D-A9CF-8901AEF56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272306"/>
            <a:ext cx="3893333" cy="2573333"/>
          </a:xfrm>
          <a:prstGeom prst="rect">
            <a:avLst/>
          </a:prstGeom>
        </p:spPr>
      </p:pic>
      <p:pic>
        <p:nvPicPr>
          <p:cNvPr id="10" name="Picture 9" descr="Title describes image.">
            <a:extLst>
              <a:ext uri="{FF2B5EF4-FFF2-40B4-BE49-F238E27FC236}">
                <a16:creationId xmlns:a16="http://schemas.microsoft.com/office/drawing/2014/main" id="{4DF1A350-A7E1-629B-0B78-DDEEB1EE23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340762"/>
            <a:ext cx="2279999" cy="2320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A7F95-3911-3CD9-38AA-A426CD76B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CFF1C-5484-50C1-CB7F-C1E7B47D2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A4D0-6FFF-0A8B-3BCF-8EE6F560A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596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4AB8-F778-A8F9-3B04-C0E029FA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the three tables using left outer joins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A1D1ED2-21B7-2151-F7D6-FB860CB05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1371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DeptName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ProjectNo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Departments 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LEFT JOIN Employees 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d.DeptNo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e.DeptNo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LEFT JOIN Projects 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e.EmployeeID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p.EmployeeID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DeptName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ProjectNo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4" name="Picture 3" descr="Title describes image.">
            <a:extLst>
              <a:ext uri="{FF2B5EF4-FFF2-40B4-BE49-F238E27FC236}">
                <a16:creationId xmlns:a16="http://schemas.microsoft.com/office/drawing/2014/main" id="{BD6C0686-7C49-CDB7-A639-F0BDF131D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20" y="3276600"/>
            <a:ext cx="3611880" cy="257175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34312-8A08-409B-FB3F-5D1B2A5D7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5E6D6A9-9B60-83B5-D961-963C3BA7A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EEB6D-10CF-58F2-95CE-53BB19D8B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036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4AB8-F778-A8F9-3B04-C0E029FA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the three tables using full outer joins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A1D1ED2-21B7-2151-F7D6-FB860CB05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1905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DeptName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ProjectNo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Departments 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FULL JOIN Employees 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d.DeptNo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e.DeptNo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FULL JOIN Projects 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e.EmployeeID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p.EmployeeID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DeptName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9" name="Picture 8" descr="Title describes image.">
            <a:extLst>
              <a:ext uri="{FF2B5EF4-FFF2-40B4-BE49-F238E27FC236}">
                <a16:creationId xmlns:a16="http://schemas.microsoft.com/office/drawing/2014/main" id="{A378EA71-CB08-9B79-0D98-CBB6878C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57" y="3171825"/>
            <a:ext cx="2931473" cy="277177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34312-8A08-409B-FB3F-5D1B2A5D7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5E6D6A9-9B60-83B5-D961-963C3BA7A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EEB6D-10CF-58F2-95CE-53BB19D8B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979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4AB8-F778-A8F9-3B04-C0E029FA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an outer and an inner join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A1D1ED2-21B7-2151-F7D6-FB860CB05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1905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DeptName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ProjectNo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Departments 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JOIN Employees 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d.DeptNo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e.DeptNo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LEFT JOIN Projects 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e.EmployeeID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p.EmployeeID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DeptName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4" name="Picture 3" descr="Title describes image.">
            <a:extLst>
              <a:ext uri="{FF2B5EF4-FFF2-40B4-BE49-F238E27FC236}">
                <a16:creationId xmlns:a16="http://schemas.microsoft.com/office/drawing/2014/main" id="{A8B024DC-B18A-C710-32F0-28804E122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35" y="3245802"/>
            <a:ext cx="3923665" cy="248709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34312-8A08-409B-FB3F-5D1B2A5D7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5E6D6A9-9B60-83B5-D961-963C3BA7A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EEB6D-10CF-58F2-95CE-53BB19D8B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703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ADCA-B653-4D8C-047F-57ED99565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code cross joins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26D13-F2D7-6E79-EE0F-8012DD3ECD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cross join that uses the explicit syntax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d.DeptNo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DeptName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Departments 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CROSS JOIN Employees 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d.DeptNo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cross join that uses the implicit syntax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d.DeptNo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DeptName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Departments d, Employees 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d.DeptNo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D5967-C0BB-39E0-B02D-7870A26B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54D42-526D-B57E-E77C-50ABE9B4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A5CD4-6966-692E-A7F6-24E0793B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074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DB6EE-0B16-FD80-8AD7-F02EDB90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result set created by the cross joins</a:t>
            </a:r>
            <a:br>
              <a:rPr lang="en-US" dirty="0"/>
            </a:br>
            <a:r>
              <a:rPr lang="en-US" dirty="0"/>
              <a:t>(45 rows)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1479B-FFE4-0455-36F1-F98A65B6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6A2B0-B53E-5140-9A2D-A324013C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AD345-014B-DEFF-D00E-29461587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Title describes image.">
            <a:extLst>
              <a:ext uri="{FF2B5EF4-FFF2-40B4-BE49-F238E27FC236}">
                <a16:creationId xmlns:a16="http://schemas.microsoft.com/office/drawing/2014/main" id="{74E5C443-AFB0-E3FD-AD1D-01D9A1DA9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600200"/>
            <a:ext cx="7254863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73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A0457-E63F-4667-EC79-AA48AC00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a union operation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F1BF8E-8474-8686-A63C-80A3AA139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6F33F-863F-5655-0994-8745483D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8F58B-5156-EB6B-5707-45A49282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3AF203-038F-77F8-59A9-E76E85390F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SELECT_statement_1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UNION [ALL]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SELECT_statement_2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[UNION [ALL]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SELECT_statement_3]...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[ORDER 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order_by_list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Rules for unions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result set must return the same number of columns.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corresponding columns in each result set must have compatible data types.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column names in the final result set are taken from the first SELECT clause.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4001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0D06-6104-7E3D-92B6-3D9D7FB0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explicit syntax for an inner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B705F-7F97-D681-2253-551207A002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select_list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table_1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[INNER] JOIN table_2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join_condition_1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[[INNER] JOIN table_3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join_condition_2]...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CC0EE-F3C4-36F3-DD4D-FD0F6474D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D06D-A2BA-2C8E-0504-EB60148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E28E5-31CF-ABC9-632F-3D6AE9B4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6604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B4697-DEC2-510B-083D-8D0893972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union that combines data from two tables</a:t>
            </a:r>
            <a:br>
              <a:rPr lang="en-US" dirty="0"/>
            </a:br>
            <a:r>
              <a:rPr lang="en-US" dirty="0"/>
              <a:t>(35 rows)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F0365-A70F-4657-DBBD-06DB468FCB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265176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'Active' AS Source,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ActiveInvoices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'01/01/2023'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'Paid' AS Source,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PaidInvoices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'01/01/2023'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  <a:p>
            <a:endParaRPr lang="en-US" sz="1600" dirty="0"/>
          </a:p>
        </p:txBody>
      </p:sp>
      <p:pic>
        <p:nvPicPr>
          <p:cNvPr id="7" name="Picture 6" descr="Title describes image.">
            <a:extLst>
              <a:ext uri="{FF2B5EF4-FFF2-40B4-BE49-F238E27FC236}">
                <a16:creationId xmlns:a16="http://schemas.microsoft.com/office/drawing/2014/main" id="{8E05C71A-0863-6654-1359-B29DC1E1C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697" y="4038600"/>
            <a:ext cx="6542405" cy="199263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FC88E-0C28-3E3D-EE12-25BFE7935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45886-6DBF-656A-0352-BD001E334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353A1-EEB2-667D-F295-A47D8AF6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864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B4697-DEC2-510B-083D-8D0893972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union that combines data from the same table </a:t>
            </a:r>
            <a:br>
              <a:rPr lang="en-US" dirty="0"/>
            </a:br>
            <a:r>
              <a:rPr lang="en-US" dirty="0"/>
              <a:t>(114 rows)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F0365-A70F-4657-DBBD-06DB468FCB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265176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'Active' AS Source,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'Paid' AS Source,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0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</p:txBody>
      </p:sp>
      <p:pic>
        <p:nvPicPr>
          <p:cNvPr id="8" name="Picture 7" descr="Title describes image.">
            <a:extLst>
              <a:ext uri="{FF2B5EF4-FFF2-40B4-BE49-F238E27FC236}">
                <a16:creationId xmlns:a16="http://schemas.microsoft.com/office/drawing/2014/main" id="{876FA9FE-BBD5-6BB9-A903-C4176483B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170390"/>
            <a:ext cx="6934200" cy="139221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FC88E-0C28-3E3D-EE12-25BFE7935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45886-6DBF-656A-0352-BD001E334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353A1-EEB2-667D-F295-A47D8AF6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629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4726-BB1F-B8D6-51E8-93B4D08A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union that combines payment data </a:t>
            </a:r>
            <a:br>
              <a:rPr lang="en-US" dirty="0"/>
            </a:br>
            <a:r>
              <a:rPr lang="en-US" dirty="0"/>
              <a:t>from the same joined tables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CF8EB-8701-0E32-164D-C85EBACC3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'33% Payment'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Total,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0.333 AS Payment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Invoices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JOIN Vendors v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v.VendorID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10000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'50% Payment'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Total,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0.5 AS Payment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Invoices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JOIN Vendors v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v.VendorID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BETWEEN 500 AND 10000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09EC9-503E-B9B9-2869-28231C27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3E107-87FE-48DD-3697-385078FA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590FC-E2F5-ED8E-FF7A-D119CE5F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140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EDC9DD3-F7AD-519B-26C4-FD87C25C7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union that combines payment data </a:t>
            </a:r>
            <a:br>
              <a:rPr lang="en-US" dirty="0"/>
            </a:br>
            <a:r>
              <a:rPr lang="en-US" dirty="0"/>
              <a:t>from the same joined tables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5941AE-0E20-8783-A3D3-58A990F2C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'Full amount'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Total,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Payment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Invoices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JOIN Vendors v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v.VendorID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500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 (114 rows)</a:t>
            </a:r>
          </a:p>
        </p:txBody>
      </p:sp>
      <p:pic>
        <p:nvPicPr>
          <p:cNvPr id="9" name="Content Placeholder 8" descr="Title describes image.">
            <a:extLst>
              <a:ext uri="{FF2B5EF4-FFF2-40B4-BE49-F238E27FC236}">
                <a16:creationId xmlns:a16="http://schemas.microsoft.com/office/drawing/2014/main" id="{97C392A4-E414-71BF-5B46-429BC7E8DCDD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1268918" y="4419600"/>
            <a:ext cx="6960682" cy="139907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FD63F-80AE-FF15-BF42-2E53D585B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5139F-7152-F965-4FB5-1814E0D02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0BB7-7C49-87A8-972E-CC38ADB05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8522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BE578-2E6C-F312-E8CE-5553BB88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for the EXCEPT and INTERSECT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1B2F3-EBFE-E178-7DD5-BCDB7E9B0B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SELECT_statement_1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{EXCEPT|INTERSECT}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SELECT_statement_2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[ORDER 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order_by_list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8C3619-198C-7915-A349-5032C50AB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070B5-9B8F-B5EB-25C8-05D105C3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F0E07-3C9C-59CE-5BEF-675E6258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753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06DD-2447-9945-81FB-67687BCBA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Customers table (24 rows)</a:t>
            </a:r>
            <a:br>
              <a:rPr lang="en-US" dirty="0"/>
            </a:br>
            <a:r>
              <a:rPr lang="en-US" dirty="0"/>
              <a:t>and Employees table (9 rows)</a:t>
            </a:r>
          </a:p>
        </p:txBody>
      </p:sp>
      <p:pic>
        <p:nvPicPr>
          <p:cNvPr id="7" name="Picture 6" descr="Title describes image.">
            <a:extLst>
              <a:ext uri="{FF2B5EF4-FFF2-40B4-BE49-F238E27FC236}">
                <a16:creationId xmlns:a16="http://schemas.microsoft.com/office/drawing/2014/main" id="{3A6181D7-8A93-08A2-B2C1-038127227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42158"/>
            <a:ext cx="3071429" cy="1942857"/>
          </a:xfrm>
          <a:prstGeom prst="rect">
            <a:avLst/>
          </a:prstGeom>
        </p:spPr>
      </p:pic>
      <p:pic>
        <p:nvPicPr>
          <p:cNvPr id="8" name="Picture 7" descr="Title describes image.">
            <a:extLst>
              <a:ext uri="{FF2B5EF4-FFF2-40B4-BE49-F238E27FC236}">
                <a16:creationId xmlns:a16="http://schemas.microsoft.com/office/drawing/2014/main" id="{D9C6133C-BD0D-2E66-B8E1-FFD096C1B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42157"/>
            <a:ext cx="3485714" cy="194285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124A9-4FB6-9344-575C-FCEDA42C1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C76AA-A9CE-1CB9-AD2E-E0C05279F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994B4-526F-8CB1-1536-03E399ACB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56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8E2F322-4032-20C5-0255-1A006F7A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Exclude rows from the first query </a:t>
            </a:r>
            <a:br>
              <a:rPr lang="en-US" dirty="0"/>
            </a:br>
            <a:r>
              <a:rPr lang="en-US" dirty="0"/>
              <a:t>if they also occur in the second query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954002-82F4-2F23-FED0-21D973C2EE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CustomerFirst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CustomerLast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Customers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FirstName,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Employees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CustomerLast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800" dirty="0"/>
          </a:p>
        </p:txBody>
      </p:sp>
      <p:pic>
        <p:nvPicPr>
          <p:cNvPr id="9" name="Content Placeholder 8" descr="Title describes image.">
            <a:extLst>
              <a:ext uri="{FF2B5EF4-FFF2-40B4-BE49-F238E27FC236}">
                <a16:creationId xmlns:a16="http://schemas.microsoft.com/office/drawing/2014/main" id="{30B3FB76-E67D-19A7-D561-69093A5485B3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54" y="3359210"/>
            <a:ext cx="6960546" cy="128899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D0826-9402-0A3C-0729-E62057624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656F0-6DB8-A478-F206-A7E44EEB2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47E1A-8DAF-2D76-709C-CD0C0B527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56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8E2F322-4032-20C5-0255-1A006F7A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Only include rows that occur in both queries</a:t>
            </a:r>
            <a:br>
              <a:rPr lang="en-US" dirty="0"/>
            </a:br>
            <a:r>
              <a:rPr lang="en-US" dirty="0"/>
              <a:t>(1 row)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954002-82F4-2F23-FED0-21D973C2EE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CustomerFirst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CustomerLast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Customers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INTERSECT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FirstName,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Employees;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Title describes slide.">
            <a:extLst>
              <a:ext uri="{FF2B5EF4-FFF2-40B4-BE49-F238E27FC236}">
                <a16:creationId xmlns:a16="http://schemas.microsoft.com/office/drawing/2014/main" id="{2074483E-8EC1-0E9D-E27E-CAF3FD49A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3147514"/>
            <a:ext cx="6724650" cy="58356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D0826-9402-0A3C-0729-E6205762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656F0-6DB8-A478-F206-A7E44EEB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47E1A-8DAF-2D76-709C-CD0C0B527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37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CA80-9B46-AAF4-5875-C090B91D9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inner join of the Vendors and Invoices tables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7B449E-E8EA-F7C4-8557-B671A2559A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JOIN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Vendors.VendorID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Invoices.VendorID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 (114 rows)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4630271-3995-DB66-265D-BC1641F0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5D0C288-C98D-6D89-1685-5FB6E072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1295400" y="2970256"/>
            <a:ext cx="6879823" cy="166209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83B95-899A-15F9-BF23-7DD5E8BD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0DBB6-7453-E66F-7E56-6AE46DD0D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45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0C56-2088-C2E6-5476-A0668388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an inner join that uses table aliases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EC8D3-9EFC-73EB-F373-6998701680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select_list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table_1 [AS] n1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[INNER] JOIN table_2 [AS] n2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n1.column_name operator n2.column_name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[[INNER] JOIN table_3 [AS] n3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n2.column_name operator n3.column_name]...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B097A-579E-CCA9-16AA-CB3CB969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4B833-10A4-90D2-B8CE-0F2F8E97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CF328-0030-5E8A-0FCB-7A07A0FB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25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BAF9-72A7-2DE1-1850-C81D0547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inner join that doesn’t use table aliases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DF8955-2A19-0431-CEA1-8667A3B29B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InvoiceDueDate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BalanceDue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JOIN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Vendors.VendorID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Invoices.VendorID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InvoiceDueDate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 (11 rows)</a:t>
            </a:r>
          </a:p>
          <a:p>
            <a:endParaRPr lang="en-US" sz="1600" dirty="0"/>
          </a:p>
        </p:txBody>
      </p:sp>
      <p:pic>
        <p:nvPicPr>
          <p:cNvPr id="9" name="Content Placeholder 8" descr="Title describes image.">
            <a:extLst>
              <a:ext uri="{FF2B5EF4-FFF2-40B4-BE49-F238E27FC236}">
                <a16:creationId xmlns:a16="http://schemas.microsoft.com/office/drawing/2014/main" id="{26AED775-4215-B1D0-0B74-05A119B90B35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1295400" y="3886201"/>
            <a:ext cx="6934200" cy="1036674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8951B67-5C76-966F-A03A-CA00FBE3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11C2F-77B3-5D6E-2A8F-CF1752568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7A34A-D044-8370-C3A6-7B35D80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1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BAF9-72A7-2DE1-1850-C81D0547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inner join that uses table aliases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DF8955-2A19-0431-CEA1-8667A3B29B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InvoiceDueDate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BalanceDue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 v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JOIN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.VendorID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InvoiceDueDate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result set (11 rows)</a:t>
            </a:r>
          </a:p>
        </p:txBody>
      </p:sp>
      <p:pic>
        <p:nvPicPr>
          <p:cNvPr id="9" name="Content Placeholder 8" descr="Title describes image.">
            <a:extLst>
              <a:ext uri="{FF2B5EF4-FFF2-40B4-BE49-F238E27FC236}">
                <a16:creationId xmlns:a16="http://schemas.microsoft.com/office/drawing/2014/main" id="{26AED775-4215-B1D0-0B74-05A119B90B35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1295399" y="3834907"/>
            <a:ext cx="6934201" cy="103667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11C2F-77B3-5D6E-2A8F-CF1752568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7A34A-D044-8370-C3A6-7B35D80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8951B67-5C76-966F-A03A-CA00FBE3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46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BAF9-72A7-2DE1-1850-C81D0547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fully-qualify object names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DF8955-2A19-0431-CEA1-8667A3B29B3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a fully-qualified object name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database.schema.object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join with fully-qualified table names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CustLastName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CustFirstName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State,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VendorCity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City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AP.dbo.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JOIN 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ProductOrders.dbo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.Customers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v.VendorZipCode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c.CustZip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State, City;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 (37 rows)</a:t>
            </a:r>
          </a:p>
        </p:txBody>
      </p:sp>
      <p:pic>
        <p:nvPicPr>
          <p:cNvPr id="13" name="Content Placeholder 9" descr="Title describes image.">
            <a:extLst>
              <a:ext uri="{FF2B5EF4-FFF2-40B4-BE49-F238E27FC236}">
                <a16:creationId xmlns:a16="http://schemas.microsoft.com/office/drawing/2014/main" id="{5BA12901-FC97-6FDA-E83B-C1B6513B4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95400" y="4462534"/>
            <a:ext cx="6934200" cy="1261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8951B67-5C76-966F-A03A-CA00FBE3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11C2F-77B3-5D6E-2A8F-CF1752568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7A34A-D044-8370-C3A6-7B35D80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2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BAF9-72A7-2DE1-1850-C81D0547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same join with partially-qualified table names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DF8955-2A19-0431-CEA1-8667A3B29B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CustLastName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CustFirstName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State,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VendorCity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City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 v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JOIN 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ProductOrders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Customers c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v.VendorZipCode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c.CustZip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State, City;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result set (37 rows)</a:t>
            </a:r>
          </a:p>
        </p:txBody>
      </p:sp>
      <p:pic>
        <p:nvPicPr>
          <p:cNvPr id="10" name="Content Placeholder 9" descr="Title describes image.">
            <a:extLst>
              <a:ext uri="{FF2B5EF4-FFF2-40B4-BE49-F238E27FC236}">
                <a16:creationId xmlns:a16="http://schemas.microsoft.com/office/drawing/2014/main" id="{D6AE4298-7409-C524-051E-9FF548C7D31E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1295400" y="3548134"/>
            <a:ext cx="6934200" cy="126172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11C2F-77B3-5D6E-2A8F-CF1752568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7A34A-D044-8370-C3A6-7B35D80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8951B67-5C76-966F-A03A-CA00FBE3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6974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0A271138-EF40-43CF-B1D6-2A17D400D419}" vid="{7BCE82F2-E32A-4E55-A097-B4E12B0256E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 for SQL Server</Template>
  <TotalTime>168</TotalTime>
  <Words>2254</Words>
  <Application>Microsoft Office PowerPoint</Application>
  <PresentationFormat>On-screen Show (4:3)</PresentationFormat>
  <Paragraphs>394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Murach’s SQL Server 2022</vt:lpstr>
      <vt:lpstr>Objectives</vt:lpstr>
      <vt:lpstr>The explicit syntax for an inner join</vt:lpstr>
      <vt:lpstr>An inner join of the Vendors and Invoices tables</vt:lpstr>
      <vt:lpstr>The syntax for an inner join that uses table aliases</vt:lpstr>
      <vt:lpstr>An inner join that doesn’t use table aliases</vt:lpstr>
      <vt:lpstr>An inner join that uses table aliases</vt:lpstr>
      <vt:lpstr>How to fully-qualify object names</vt:lpstr>
      <vt:lpstr>The same join with partially-qualified table names</vt:lpstr>
      <vt:lpstr>An inner join with two conditions</vt:lpstr>
      <vt:lpstr>The same join with the second condition  coded in a WHERE clause</vt:lpstr>
      <vt:lpstr>A self-join that returns vendors from cities  in common with other vendors</vt:lpstr>
      <vt:lpstr>A join of four tables that uses the explicit syntax  (11 rows)</vt:lpstr>
      <vt:lpstr>The implicit syntax for an inner join</vt:lpstr>
      <vt:lpstr>An implicit join of the Vendors and Invoices tables </vt:lpstr>
      <vt:lpstr>An implicit join of four tables </vt:lpstr>
      <vt:lpstr>The explicit syntax for an outer join</vt:lpstr>
      <vt:lpstr>A SELECT statement that uses a left outer join (202 rows)</vt:lpstr>
      <vt:lpstr>The Departments and Employees tables</vt:lpstr>
      <vt:lpstr>A left outer join</vt:lpstr>
      <vt:lpstr>A right outer join</vt:lpstr>
      <vt:lpstr>A full outer join</vt:lpstr>
      <vt:lpstr>The Departments, Employees, and Projects tables</vt:lpstr>
      <vt:lpstr>Join the three tables using left outer joins</vt:lpstr>
      <vt:lpstr>Join the three tables using full outer joins</vt:lpstr>
      <vt:lpstr>Combine an outer and an inner join</vt:lpstr>
      <vt:lpstr>How to code cross joins</vt:lpstr>
      <vt:lpstr>The result set created by the cross joins (45 rows)</vt:lpstr>
      <vt:lpstr>The syntax for a union operation</vt:lpstr>
      <vt:lpstr>A union that combines data from two tables (35 rows)</vt:lpstr>
      <vt:lpstr>A union that combines data from the same table  (114 rows)</vt:lpstr>
      <vt:lpstr>A union that combines payment data  from the same joined tables (part 1)</vt:lpstr>
      <vt:lpstr>A union that combines payment data  from the same joined tables (part 2)</vt:lpstr>
      <vt:lpstr>Syntax for the EXCEPT and INTERSECT operators</vt:lpstr>
      <vt:lpstr>The Customers table (24 rows) and Employees table (9 rows)</vt:lpstr>
      <vt:lpstr>Exclude rows from the first query  if they also occur in the second query</vt:lpstr>
      <vt:lpstr>Only include rows that occur in both queries (1 row)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SQL Server 2022</dc:title>
  <dc:creator>Joel Murach</dc:creator>
  <cp:lastModifiedBy>Anne Boehm</cp:lastModifiedBy>
  <cp:revision>8</cp:revision>
  <cp:lastPrinted>2016-01-14T23:03:16Z</cp:lastPrinted>
  <dcterms:created xsi:type="dcterms:W3CDTF">2023-05-24T18:12:24Z</dcterms:created>
  <dcterms:modified xsi:type="dcterms:W3CDTF">2023-06-05T23:15:15Z</dcterms:modified>
</cp:coreProperties>
</file>