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85" r:id="rId20"/>
    <p:sldId id="287" r:id="rId21"/>
    <p:sldId id="28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5/30/2023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2242-1A38-8B7D-064F-63C57C96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that calculates the average invoice amount by vendor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F8EE-2DBB-F998-70A7-1D1437C567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118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AverageInvoiceAmount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2000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AverageInvoiceAmount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2B75E61F-049B-63B0-310E-D7F4539F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429000"/>
            <a:ext cx="6479540" cy="2012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EE1FD-F89B-8287-0159-CA75C70EF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2A6C-9EBE-51E1-600D-8F6FB6A6A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E8FB-AB08-C16E-B311-40541147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4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E682-ABC5-D5F3-DAB4-F348606D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counts the number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invoices by vendor (34 rows)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0271-58DB-1791-8C76-F46B437A8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1277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81D91D6D-5C5F-02BE-05CD-3DA93D29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1778"/>
            <a:ext cx="6719570" cy="1403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A10E1-6A80-DA4D-7564-28F1B62A4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567A3-1C4D-859A-AA52-6DB52B6A5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FDBC1-42FE-6526-64CB-CBA55916D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DD0C-56E7-05AB-ADD6-B2323E5D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that groups by two columns</a:t>
            </a:r>
            <a:br>
              <a:rPr lang="en-US" dirty="0"/>
            </a:br>
            <a:r>
              <a:rPr lang="en-US" dirty="0"/>
              <a:t>(20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184A-E143-B90E-D4A2-E7274FAD3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499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44DCD06-6871-8324-647E-F5B3B698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34097"/>
            <a:ext cx="6915150" cy="1444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F8CC0-3414-FE6A-302A-9A38B4D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4F60-A56F-1179-A7F7-4EE2726A3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5B30-11D3-4B95-209B-75051264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F0C6-3E07-449D-B67D-CB843DF5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with a HAVING clause</a:t>
            </a:r>
            <a:br>
              <a:rPr lang="en-US" dirty="0"/>
            </a:br>
            <a:r>
              <a:rPr lang="en-US" dirty="0"/>
              <a:t>that limits the groups (12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6F799-589B-AE57-2541-79832E489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880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COUNT(*) &gt;= 2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E7AB09B0-2F56-7296-BD50-15163F51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191000"/>
            <a:ext cx="6934200" cy="1461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E710-7C38-A3D8-64C1-5BF0F638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B97E3-C5FA-A4C1-FB6D-31FB98FB7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2731-A75F-F15F-A111-7E79A135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6141-9A26-8468-C540-6C81C351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with a search condition </a:t>
            </a:r>
            <a:br>
              <a:rPr lang="en-US" dirty="0"/>
            </a:br>
            <a:r>
              <a:rPr lang="en-US" dirty="0"/>
              <a:t>in the HAVING clause (19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8E91-D101-75E3-BB92-FC747D49D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3469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AVG(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500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09D840B0-1203-7807-F179-3BF95FCC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657600"/>
            <a:ext cx="6985000" cy="1459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1D4AD-597D-5086-D6FC-E7EAB8679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2DDC4-EEBE-3989-5F2F-E19C6F67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1D88-6F8F-C557-D2BF-47C7FF35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2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FBA7-69A9-AD50-6810-D605E6F8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with a search condition </a:t>
            </a:r>
            <a:br>
              <a:rPr lang="en-US" dirty="0"/>
            </a:br>
            <a:r>
              <a:rPr lang="en-US" dirty="0"/>
              <a:t>in the WHERE clause (20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57D0-2DD1-C475-62A0-5B5A5586F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194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InvoiceAvg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4BB625DE-234E-67EA-8FDC-6FC07C2F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657600"/>
            <a:ext cx="6972300" cy="14560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14D21-13B7-9315-0FD3-1A6F76E8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F22C3-04F6-38BA-00D1-ECAD6750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786-0EA9-8136-FD2A-588908BEC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7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8A91-97A1-A991-9988-81F8BE6F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with a compound condition </a:t>
            </a:r>
            <a:br>
              <a:rPr lang="en-US" dirty="0"/>
            </a:br>
            <a:r>
              <a:rPr lang="en-US" dirty="0"/>
              <a:t>in the HAVING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86EB0-D334-BC61-7559-8FDEBE5A3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8041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InvoiceSum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'2023-01-01' AND '2023-01-31'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COUNT(*) &gt;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100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26E6A87E-0660-40C7-777D-CE18E35C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91000"/>
            <a:ext cx="6842125" cy="17824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9CD90-8D0A-E5EA-E34F-4E834BEAA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65EF9-5165-7E9C-4193-3F9ADA8A3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B155-53C8-D1B2-CA87-5CA5D2C98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9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24AC-5020-90C7-7C2B-CF389A04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query coded with a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1F35-5D1A-A003-A788-D732458F1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InvoiceSum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'2023-01-01' AND '2023-01-31'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COUNT(*) &gt;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9E65BC3F-8864-2A2C-67F2-AA065B06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3733800"/>
            <a:ext cx="6913245" cy="1800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E187-F33A-1CA9-DA83-B24DE3CA7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21FD-A2D8-557B-F902-C4FF7C8B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F638-C2BC-0117-5685-58C665DC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1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02FA-5864-CE98-6917-52B0A6A1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ROLLUP operator in a summary query </a:t>
            </a:r>
            <a:br>
              <a:rPr lang="en-US" dirty="0"/>
            </a:br>
            <a:r>
              <a:rPr lang="en-US" dirty="0"/>
              <a:t>with a final summary row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06B-7840-114F-F9C7-809A7222C4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89166"/>
            <a:ext cx="7391400" cy="133023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ROLLUP(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19A295F6-11D1-B28F-6578-26BDBBBFE6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88920"/>
            <a:ext cx="6705600" cy="142414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7EC38-A77D-20E5-5FA9-2DA6AEBB40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452802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GROUP BY clause</a:t>
            </a:r>
          </a:p>
          <a:p>
            <a:pPr marL="347472"/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 ROLLUP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4CD8-5468-6C8A-87FD-2FAE9121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1A494-947C-1636-74C6-06BD5296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797487-EBF1-0FF2-89E2-B058E7B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0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DE9-134A-5F5C-3A0C-42DCCEC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summary row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grouping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E643-633F-3CCF-2B06-B6369B266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371600"/>
          </a:xfrm>
        </p:spPr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QtyVendors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('IA', 'NJ')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ROLLUP(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FB4232D5-C898-6136-AD1B-0A4AD3A4BE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4715" y="3314564"/>
            <a:ext cx="6060485" cy="16549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262EE-B3A8-E0FF-B2A3-2753607B37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148262"/>
            <a:ext cx="7391400" cy="117633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GROUP BY clause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2B4B-977B-2100-793E-567C495E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167F2-7A04-5EF1-BC38-6C113210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81AB40-3C4C-3CD9-2D9B-C8030A74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5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6752-D4EB-78FD-DB15-41CDB161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B37B-124B-3E4C-C56A-44E16BB05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summary queries that use the aggregate functions such as AVG, SUM, MIN, MAX, and COUNT.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and summarize data using aggregate functions and the GROUP BY and HAVING clauses.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and summarize data using the ROLLUP, CUBE, and GROUPING SETS operators and the OVER clause.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summary queries.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HAVING clause and the WHERE clause.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914F9-D327-14D6-2917-668D594E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E2F2-4579-550E-E87D-6D134339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7858-F4BA-E027-376D-495BC09C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1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0D6-178B-F9AF-E609-37506FD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The CUBE operator in a summary query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with a final summary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160A-993B-1BD7-B22F-CAE63646D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371600"/>
          </a:xfrm>
        </p:spPr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CUBE(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B82249B2-87A5-4A7F-0132-223F833250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857" y="2819400"/>
            <a:ext cx="6523285" cy="121930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B8F93-8090-3ADD-A3B5-E711079C81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21795"/>
            <a:ext cx="7391400" cy="141459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GROUP BY clause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CUBE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DE39-4A83-448F-A70F-F2A1F8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652A5-1081-05DA-6BB8-F11FD744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402D8F-F836-26E2-D309-1093F3DA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BB3-1096-4828-26B5-B4FF99FF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 summary query with a summary row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for each set of groups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944E-3120-E492-8A36-D4C6A2FB1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371599"/>
          </a:xfrm>
        </p:spPr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QtyVendors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('IA', 'NJ')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CUBE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F1116394-0292-BDC3-163D-0AA0046A15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5326" y="2895530"/>
            <a:ext cx="6058502" cy="22003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00038-B450-58DB-1B51-7C86125BFF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257800"/>
            <a:ext cx="7391400" cy="838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the GROUP BY clause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CUBE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D17A-5414-79E7-A7BF-7D35C315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FC46F-5184-8331-AC0C-F73C1DBA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B51FB0-282C-1CA3-47A9-FA84DF18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4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2091-3858-CBC7-6585-7EB2B9A6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with two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4F28-F5C9-702F-E61E-B11F8D99C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('IA', 'NJ')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 SETS(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C4E8382B-8007-8163-7BEC-5C19A1DD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42818"/>
            <a:ext cx="6621462" cy="14078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D7581-2C2E-9916-8D19-5571398C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B62B-576A-00E8-3C85-C72D4723C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4DB4-0769-E740-B179-2B51822AD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5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6859-B6F3-C57A-28E6-B97A1C4F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with a composite grouping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DB47-5E66-86CD-4041-0A1E6617E7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('IA', 'NJ')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 SETS((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D87E91D7-6F8C-86ED-96EC-5EC0703A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11402"/>
            <a:ext cx="6172200" cy="27321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9EE3D-D8BA-FFE4-F890-0663E057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B0BA9-1706-CF75-2133-B0187362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BB06-2D4B-4444-97E5-F7646F80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6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7B0B-8E18-9FB0-2BBC-8BA34E44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summary query with a group </a:t>
            </a:r>
            <a:br>
              <a:rPr lang="en-US" dirty="0"/>
            </a:br>
            <a:r>
              <a:rPr lang="en-US" dirty="0"/>
              <a:t>that uses the ROLLUP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615D-ADBB-34B0-5AF4-62D15C1B4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GROUPING SETS(ROLLUP(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F384C-9534-9210-4354-21489B4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7990-E7C2-5CC6-AA63-9E4D2BAA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D7A1-7209-57FA-D5DC-B116E8EF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2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F2BE-1BA4-A24C-400E-940BED2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OVER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2D8D-6819-7D93-6343-6CC596FE4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aggregate_function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 ([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partition_by_clause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order_by_clause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E7918-150E-C262-6951-F35994A5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4ADB-0DAC-47DD-9778-72C28B7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5CAC-D00D-F0D1-7E5D-AE9B332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4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3029-D777-F561-2984-E00FED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groups the summary data by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918B-9A01-EACE-5269-F7C46E9F4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574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(PARTITION BY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 (PARTITION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 (PARTITION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DateAvg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endParaRPr lang="en-US" sz="16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F663867-13D3-2235-E8B9-AF2C8166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3276600"/>
            <a:ext cx="7308850" cy="19044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DA2F-9CFE-655E-F99B-916CE696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891B-806C-1390-2F63-1FA718E0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0E2E-0E4E-31CD-7421-30CC5A0D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3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9FEE-762F-E23E-E05A-065464EF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calculates a cumulative total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moving average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27F4-AFD6-F7E1-5997-3A5B12616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4325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(ORDER BY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 (ORDER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AVG(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 (ORDER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MovingAvg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endParaRPr lang="en-US" sz="14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F65D5E59-A163-30DA-D886-30F2123B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62250"/>
            <a:ext cx="7240063" cy="1885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501F1-FA8D-F3EE-4114-ECF9BD1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AB9D-2251-7681-8A17-2CD1C5C6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4FED-3623-6DE9-18F0-23E940D50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5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E28-D73A-BB10-E8D6-66D9C8CD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query grouped by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78E8-8AE9-5039-02F2-B26AB93C7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8194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(PARTITION BY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OVER (PARTITION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Count,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AVG(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OVER (PARTITION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MovingAvg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endParaRPr lang="en-US" sz="16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1A618EE-0437-6833-C269-24E54D4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38600"/>
            <a:ext cx="7018958" cy="1828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7856F-F1F1-DCA4-A05E-F4AE7EA98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4033-281F-5080-B94F-9B9469310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0CB0-ACF0-C572-3CA5-892CAB9CB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248-16C2-DFF9-3067-E7D991B5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2A49-A555-23E4-89C7-C46BC1D74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</a:p>
          <a:p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73C1A-D8DB-596E-8503-5D7C69C1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DDA5-1210-2FCD-CFE8-A08E781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0D7E-B8D5-D500-F807-C5BCFFA7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C2A8-C0A5-1CAB-E540-9BDB6CC3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that counts unpaid invoices </a:t>
            </a:r>
            <a:br>
              <a:rPr lang="en-US" dirty="0"/>
            </a:br>
            <a:r>
              <a:rPr lang="en-US" dirty="0"/>
              <a:t>and calculates the total due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FD57-1C14-BAB2-DF4B-CCA596F00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6611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endParaRPr lang="en-US" sz="16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690E8912-2658-41FA-C162-8ABBD3A2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999851"/>
            <a:ext cx="6838950" cy="5511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62CE7-94A3-7DF7-33ED-D3EAA3086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62159-5A13-075F-2044-4F37C8E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C818-E7F8-D006-5810-7B6F5D461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6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FBFF-979C-C9EE-30AD-9119CFF0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with COUNT(*), AVG, and 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EC1C-5DE9-BC34-9CEB-856B7F93E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'After 7/1/2022'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AverageInvoiceAmount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TotalInvoiceAmount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'2022-07-01';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1AB09591-180A-D5F8-4ECF-487DDF07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18790"/>
            <a:ext cx="6915150" cy="5156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6522A-E308-7CC8-BF09-D1DD7ED2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B7BB8-3DE8-4917-025D-1AD81E2D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326C-0467-3F5A-3FFB-374405AF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D389-93BB-54A3-1407-2B63063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with MIN and 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DE76-D842-7DA7-334B-2ECA55878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57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'After 7/1/2022'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'2022-07-01';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3142DEC2-A76F-9F51-07A3-6C1EE11E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048000"/>
            <a:ext cx="6867525" cy="5118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6DD51-1775-A766-6FA4-592C044C5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EF03-3F11-0748-3FB6-E5B3B7F53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ADF3-1B8E-77BC-983C-E1CFC47B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8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935-F458-B162-A0B5-29245AFE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for non-numeric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CDEF-7D87-291F-6BB4-6057BC885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MIN(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FirstVendor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LastVendor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93DFCE88-3DCB-2236-0CF0-E8A43F5E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438400"/>
            <a:ext cx="6886575" cy="5137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7739-BD3E-6595-E6C8-B5198811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917B-496B-9A05-C978-35BFBD2FC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2BDB-9579-5058-2B06-BBE3D77D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A86-7E5C-56C5-191F-87967665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query with the DISTINCT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ED29-D65D-7EC4-D545-DD7B6A0B3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362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COUNT(DISTINCT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NumberOfVendors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AverageInvoiceAmount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TotalInvoiceAmount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'2022-07-01';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0934904E-7FEC-A597-D2B5-65926767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8566"/>
            <a:ext cx="6934200" cy="5171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B1D26-F5E2-84D8-FF55-ABB69674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3468-8F24-3559-AC8F-2F1D1C56D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0956-0ADD-CC11-E70B-DD989E52C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E3B9-0328-A568-27C9-75E550FD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SELECT statement syntax </a:t>
            </a:r>
            <a:br>
              <a:rPr lang="en-US" dirty="0"/>
            </a:br>
            <a:r>
              <a:rPr lang="en-US" dirty="0"/>
              <a:t>with the GROUP BY and HAVING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209AC-4741-7395-7949-FF7F1AB0D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[GROUP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[HAVING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 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can be included in the SELECT clause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grouping is used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Aggregate functions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columns used for grouping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Expressions that result in a constant value.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B05D-DEED-D508-6218-34676993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480C-56E4-E0FB-5643-EDACFCA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BCB1-B452-24F0-79FC-352CF04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495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103</TotalTime>
  <Words>1642</Words>
  <Application>Microsoft Office PowerPoint</Application>
  <PresentationFormat>On-screen Show (4:3)</PresentationFormat>
  <Paragraphs>281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The syntax of the aggregate functions</vt:lpstr>
      <vt:lpstr>A summary query that counts unpaid invoices  and calculates the total due</vt:lpstr>
      <vt:lpstr>A summary query with COUNT(*), AVG, and SUM</vt:lpstr>
      <vt:lpstr>A summary query with MIN and MAX</vt:lpstr>
      <vt:lpstr>A summary query for non-numeric columns</vt:lpstr>
      <vt:lpstr>A summary query with the DISTINCT keyword</vt:lpstr>
      <vt:lpstr>The SELECT statement syntax  with the GROUP BY and HAVING clauses</vt:lpstr>
      <vt:lpstr>A summary query that calculates the average invoice amount by vendor</vt:lpstr>
      <vt:lpstr>A summary query that counts the number  of invoices by vendor (34 rows)</vt:lpstr>
      <vt:lpstr>A summary query that groups by two columns (20 rows)</vt:lpstr>
      <vt:lpstr>A summary query with a HAVING clause that limits the groups (12 rows)</vt:lpstr>
      <vt:lpstr>A summary query with a search condition  in the HAVING clause (19 rows)</vt:lpstr>
      <vt:lpstr>A summary query with a search condition  in the WHERE clause (20 rows)</vt:lpstr>
      <vt:lpstr>A summary query with a compound condition  in the HAVING clause</vt:lpstr>
      <vt:lpstr>The same query coded with a WHERE clause</vt:lpstr>
      <vt:lpstr>The ROLLUP operator in a summary query  with a final summary row </vt:lpstr>
      <vt:lpstr>A summary query with a summary row  for each grouping level</vt:lpstr>
      <vt:lpstr>The CUBE operator in a summary query  with a final summary row</vt:lpstr>
      <vt:lpstr>A summary query with a summary row  for each set of groups </vt:lpstr>
      <vt:lpstr>A summary query with two groups</vt:lpstr>
      <vt:lpstr>A summary query with a composite grouping</vt:lpstr>
      <vt:lpstr>A summary query with a group  that uses the ROLLUP operator</vt:lpstr>
      <vt:lpstr>The syntax of the OVER clause</vt:lpstr>
      <vt:lpstr>A query that groups the summary data by date</vt:lpstr>
      <vt:lpstr>A query that calculates a cumulative total  and moving average</vt:lpstr>
      <vt:lpstr>The same query grouped by TermsID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5</cp:revision>
  <cp:lastPrinted>2016-01-14T23:03:16Z</cp:lastPrinted>
  <dcterms:created xsi:type="dcterms:W3CDTF">2023-05-24T18:12:56Z</dcterms:created>
  <dcterms:modified xsi:type="dcterms:W3CDTF">2023-05-30T17:30:44Z</dcterms:modified>
</cp:coreProperties>
</file>