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53"/>
  </p:notesMasterIdLst>
  <p:handoutMasterIdLst>
    <p:handoutMasterId r:id="rId5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0000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96374" autoAdjust="0"/>
  </p:normalViewPr>
  <p:slideViewPr>
    <p:cSldViewPr>
      <p:cViewPr varScale="1">
        <p:scale>
          <a:sx n="110" d="100"/>
          <a:sy n="110" d="100"/>
        </p:scale>
        <p:origin x="139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6/5/2023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9298C-2E9E-4E3F-82C8-60A2EED583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09600"/>
            <a:ext cx="7772400" cy="457200"/>
          </a:xfrm>
        </p:spPr>
        <p:txBody>
          <a:bodyPr/>
          <a:lstStyle>
            <a:lvl1pPr>
              <a:defRPr sz="2400" b="1" i="1">
                <a:solidFill>
                  <a:srgbClr val="000099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 dirty="0" err="1"/>
              <a:t>Murach’s</a:t>
            </a:r>
            <a:r>
              <a:rPr lang="en-US" dirty="0"/>
              <a:t> SQL Server 2022 for Developers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C75D4F1-CB37-4CE0-983C-8406904B2B8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5000" y="1676400"/>
            <a:ext cx="5334000" cy="609600"/>
          </a:xfrm>
        </p:spPr>
        <p:txBody>
          <a:bodyPr/>
          <a:lstStyle>
            <a:lvl1pPr marL="0" indent="0" algn="ctr">
              <a:buNone/>
              <a:defRPr sz="36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Chapter X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5D01CB5-9945-4C9B-9918-8CA19A7268A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590800"/>
            <a:ext cx="5334000" cy="914400"/>
          </a:xfrm>
        </p:spPr>
        <p:txBody>
          <a:bodyPr/>
          <a:lstStyle>
            <a:lvl1pPr marL="0" indent="0" algn="ctr">
              <a:buNone/>
              <a:defRPr sz="4800" b="1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A27A70-7FFF-4919-9745-58612D63792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91E8C-669A-4FAF-AC57-930E4708DFF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901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FE91D7-54F9-CE5B-2AF2-A8F87F29E5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SQL Server 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901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_2_lin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28042D0E-2D92-B61C-07C7-F98F35208D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524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2DC32C3D-5C99-8467-FB69-0545F95E5D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SQL Server 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8121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A92572-6C0F-2359-8B91-448DEEC456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SQL Server 2022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028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A428B99-D0BB-4B7F-A30C-E347F02920DF}"/>
              </a:ext>
            </a:extLst>
          </p:cNvPr>
          <p:cNvSpPr>
            <a:spLocks noGrp="1"/>
          </p:cNvSpPr>
          <p:nvPr>
            <p:ph type="tbl" sz="quarter" idx="16" hasCustomPrompt="1"/>
          </p:nvPr>
        </p:nvSpPr>
        <p:spPr>
          <a:xfrm>
            <a:off x="914400" y="1143000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1C4B8B-4248-7B05-52E9-1493FB7EBB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SQL Server 2022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3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Text_Tab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A428B99-D0BB-4B7F-A30C-E347F02920DF}"/>
              </a:ext>
            </a:extLst>
          </p:cNvPr>
          <p:cNvSpPr>
            <a:spLocks noGrp="1"/>
          </p:cNvSpPr>
          <p:nvPr>
            <p:ph type="tbl" sz="quarter" idx="16" hasCustomPrompt="1"/>
          </p:nvPr>
        </p:nvSpPr>
        <p:spPr>
          <a:xfrm>
            <a:off x="914400" y="1143000"/>
            <a:ext cx="7315200" cy="2133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434977"/>
            <a:ext cx="7391400" cy="396241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able Placeholder 7">
            <a:extLst>
              <a:ext uri="{FF2B5EF4-FFF2-40B4-BE49-F238E27FC236}">
                <a16:creationId xmlns:a16="http://schemas.microsoft.com/office/drawing/2014/main" id="{AFEF7FE6-D02E-FC18-3A1F-FB2B9BE04DFB}"/>
              </a:ext>
            </a:extLst>
          </p:cNvPr>
          <p:cNvSpPr>
            <a:spLocks noGrp="1"/>
          </p:cNvSpPr>
          <p:nvPr>
            <p:ph type="tbl" sz="quarter" idx="17" hasCustomPrompt="1"/>
          </p:nvPr>
        </p:nvSpPr>
        <p:spPr>
          <a:xfrm>
            <a:off x="914400" y="3973009"/>
            <a:ext cx="7315200" cy="204679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2CB5F9A1-57CC-7079-49E6-F38139C60F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SQL Server 2022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778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914400" y="4267200"/>
            <a:ext cx="7315200" cy="167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33A493-C9CB-60F1-C48D-911ADE2420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SQL Server 2022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1478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22138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714E1-3205-D410-3DAF-7853C33707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SQL Server 2022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0972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7566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812800" y="2895600"/>
            <a:ext cx="7315200" cy="163340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2800" y="4605202"/>
            <a:ext cx="7391400" cy="1414598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77EDEF-2119-0C0C-90EC-29310C8309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SQL Server 2022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246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1EAB4BC0-D5C7-49B0-54AC-F67C80E1EA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SQL Server 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7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_2-lin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463040"/>
            <a:ext cx="7391400" cy="4495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2A4128AF-FA95-FB1B-F7EC-9F06B1029B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SQL Server 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706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3EA07F-21E3-C43E-2483-EF255ABC73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SQL Server 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222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_2_lin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80A36CC2-90BA-4768-70BF-5E8F2F5CE4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524000"/>
            <a:ext cx="7315200" cy="4419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4541F783-317C-D9AD-83C7-5AE65ED51C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SQL Server 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636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67ED070-8611-4D83-A3C6-478B6900305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914400" y="1143000"/>
            <a:ext cx="7315200" cy="4495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" y="6233011"/>
            <a:ext cx="2743200" cy="457200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8FC2C4-3F43-BC0E-9A91-95841BAF30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SQL Server 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67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layout_2_lin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F13DA2AB-954E-C0E2-3E5B-8B482B0051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67ED070-8611-4D83-A3C6-478B6900305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914400" y="1524000"/>
            <a:ext cx="7315200" cy="4114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" y="6233011"/>
            <a:ext cx="2743200" cy="457200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E757E026-CA30-31D4-7CB8-4AA11C85AF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SQL Server 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105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7432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3892100"/>
            <a:ext cx="6934200" cy="2049956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745E84-27EF-B727-9BFE-6449CFCB85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SQL Server 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12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Text_Conso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990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1295400" y="2150899"/>
            <a:ext cx="6934200" cy="815635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38200" y="3347534"/>
            <a:ext cx="7391400" cy="149673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4982112"/>
            <a:ext cx="6934200" cy="885288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F25CEF-B290-B84E-D2A4-6A86E123EE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SQL Server 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291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78" r:id="rId2"/>
    <p:sldLayoutId id="2147483689" r:id="rId3"/>
    <p:sldLayoutId id="2147483679" r:id="rId4"/>
    <p:sldLayoutId id="2147483690" r:id="rId5"/>
    <p:sldLayoutId id="2147483686" r:id="rId6"/>
    <p:sldLayoutId id="2147483691" r:id="rId7"/>
    <p:sldLayoutId id="2147483680" r:id="rId8"/>
    <p:sldLayoutId id="2147483683" r:id="rId9"/>
    <p:sldLayoutId id="2147483681" r:id="rId10"/>
    <p:sldLayoutId id="2147483692" r:id="rId11"/>
    <p:sldLayoutId id="2147483674" r:id="rId12"/>
    <p:sldLayoutId id="2147483687" r:id="rId13"/>
    <p:sldLayoutId id="2147483693" r:id="rId14"/>
    <p:sldLayoutId id="2147483676" r:id="rId15"/>
    <p:sldLayoutId id="2147483675" r:id="rId16"/>
    <p:sldLayoutId id="2147483684" r:id="rId17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DAFE5-8375-D164-FDE0-BF8171B53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>
                <a:latin typeface="Arial Narrow" panose="020B0606020202030204" pitchFamily="34" charset="0"/>
              </a:rPr>
              <a:t>Murach’s</a:t>
            </a:r>
            <a:r>
              <a:rPr lang="en-US" i="1" dirty="0">
                <a:latin typeface="Arial Narrow" panose="020B0606020202030204" pitchFamily="34" charset="0"/>
              </a:rPr>
              <a:t> SQL Server 2022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90D95E-CA26-40EE-A4C2-C6996AE6746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Chapter 15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E7F6B-A2C0-7F4D-05A2-99783B3350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81100" y="2590800"/>
            <a:ext cx="6781800" cy="914400"/>
          </a:xfrm>
        </p:spPr>
        <p:txBody>
          <a:bodyPr/>
          <a:lstStyle/>
          <a:p>
            <a:pPr marL="0" marR="0" algn="ctr">
              <a:spcBef>
                <a:spcPts val="24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4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code stored procedures, functions, and triggers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536FCE-A3D0-628E-E5D0-512C937165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147AD-1470-5E7E-09D0-BB3BAEB36D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922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90F39-085F-7E33-AFC6-4BCB51E3F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A procedure that uses an input </a:t>
            </a:r>
            <a:br>
              <a:rPr lang="en-US" dirty="0"/>
            </a:br>
            <a:r>
              <a:rPr lang="en-US" dirty="0"/>
              <a:t>and an output parameter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58F20E-AD4E-1518-7751-DA8BAC2BE1B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PROC spInvTotal1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8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@DateVar date,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8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@InvTotal money OUTPUT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8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@InvTotal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SUM(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Invoices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InvoiceDate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&gt;= </a:t>
            </a:r>
            <a:r>
              <a:rPr lang="en-US" sz="18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@DateVar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US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33F2A4-46EF-D469-1BB8-87C825CA7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15AE08-E980-9B5C-E705-4B99CC424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A5C5F-939C-5A04-C430-DA0660C75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0470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E26CC-9DBD-0282-95C5-9EC303569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procedure that uses an optional parameter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72360A-52AC-F7DA-298E-19252E2B3D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PROC spInvTotal2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@DateVar date = NULL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@DateVar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NULL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SELECT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@DateVar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MIN(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InvoiceDate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FROM Invoices;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SUM(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Invoices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InvoiceDate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&gt;=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@DateVar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0C1EC3-E2F6-F7B7-5275-52FEB5E20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C9D734-4C9B-017C-3A69-7291F963F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6ADCCC-38CD-A791-486B-7B4759B15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8824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656B6-4137-5046-5BF4-B0794A0CC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procedure that includes three parameters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D450BB-4AC8-E6E2-C8AF-63529D7868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PROC spInvTotal3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@InvTotal money OUTPUT,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@DateVar date = NULL,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@VendorVar varchar(40) = '%'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@DateVar IS NULL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SELECT @DateVar = MIN(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InvoiceDate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FROM Invoices;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@InvTotal = SUM(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Invoices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JOIN Vendors v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ON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i.VendorID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v.VendorID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InvoiceDate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&gt;= @DateVar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AND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LIKE @VendorVar;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5B109C-EBA7-8E63-CF7E-9D7E5EB3D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E69198-569C-678A-A4E0-BB963EFAB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0AB45B-A064-581D-9C94-6770872BA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642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33A70-AE2D-B2B9-0629-91365798F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call the procedure with parameters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FE4D6A-E40F-011F-4755-D5B3361691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passes the parameters by position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DECLARE @MyInvTotal money;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EXEC spInvTotal3 @MyInvTotal OUTPUT, '2023-01-01', 'P%';</a:t>
            </a:r>
          </a:p>
          <a:p>
            <a:pPr marL="0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passes the parameters by name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DECLARE @MyInvTotal money;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EXEC spInvTotal3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@DateVar = '2023-01-01',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@VendorVar = 'P%',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@InvTotal = @MyInvTotal OUTPUT;</a:t>
            </a:r>
          </a:p>
          <a:p>
            <a:pPr marL="0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omits one optional parameter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DECLARE @MyInvTotal money;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EXEC spInvTotal3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@VendorVar = 'P%', @InvTotal = @MyInvTotal OUTPUT;</a:t>
            </a:r>
          </a:p>
          <a:p>
            <a:pPr marL="0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omits both optional parameters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DECLARE @MyInvTotal money;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EXEC spInvTotal3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@MyInvTotal OUTPUT;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D08CE7-BECC-1A4A-5072-99C07F896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89D897-E200-CC08-D08B-575616CE6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C1077-29F9-F6D0-EE06-ACD1108AF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16945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156C4-C894-377E-8AC8-A218BDB06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stored procedure that returns a value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3BD813-9EB2-AD71-075F-47BE21D3E5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PROC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spInvCount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@DateVar date = NULL,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@VendorVar varchar(40) = '%'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@DateVar IS NULL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SELECT @DateVar = MIN(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InvoiceDate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FROM Invoices;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DECLARE @InvCount int;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@InvCount = COUNT(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InvoiceID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Invoices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JOIN Vendors v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ON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i.VendorID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v.VendorID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InvoiceDate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&gt;= @DateVar) AND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LIKE @VendorVar);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 @InvCount;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66458F-2929-6A4E-BBB9-FDC9F5FF7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3C3A9-C4CF-5493-A15D-83A6FD8D6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E43EB9-AD2E-989A-33B2-62CB78A86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45155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5064F-0475-7337-BECB-25FD4FC10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Call the stored procedure that returns a value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54601C-7E28-BB6C-55E4-EAE95D8E00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DECLARE @InvCount int;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EXEC @InvCount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spInvCount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'2023-01-01', 'P%';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 'Invoice count: ' + CONVERT(varchar, @InvCount);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response from the system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 count: 2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F1FC60-A565-0A2A-02FD-B4F75AC7E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088EC4-77F7-A7D6-566D-F4D7F40D3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9F751B-BA18-8C4F-D7A9-BB8811DA1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7200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10592-3FB1-9B1D-6ACA-FE863269F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validate data and raise errors (part 1)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5394D1-A60C-6B3B-CDA6-72A2CED30E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of the THROW statement</a:t>
            </a:r>
          </a:p>
          <a:p>
            <a:pPr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THROW [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error_number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message, state]</a:t>
            </a:r>
          </a:p>
          <a:p>
            <a:pPr marL="0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stored procedure that tests for a valid foreign key</a:t>
            </a: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PROC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spInsertInvoice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@VendorID    int,  @InvoiceNumber  varchar(50),</a:t>
            </a: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@InvoiceDate date, @InvoiceTotal   money,</a:t>
            </a: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@TermsID     int,  @InvoiceDueDate date</a:t>
            </a: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EXISTS(SELECT * FROM Vendors </a:t>
            </a: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WHERE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VendorID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@VendorID)</a:t>
            </a: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INSERT Invoices</a:t>
            </a: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VALUES (@VendorID, @InvoiceNumber,</a:t>
            </a: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@InvoiceDate, @InvoiceTotal, 0, 0,</a:t>
            </a: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@TermsID, @InvoiceDueDate, NULL);</a:t>
            </a: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 </a:t>
            </a: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THROW 50001, 'Not a valid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VendorID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!', 1;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ADBB47-39BF-AEA1-439C-E40617A5A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74184A-A13B-A414-648B-D6376D2D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950302-E730-F3F4-E8D4-45D5B4132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9924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77C84-A866-11C4-7C87-0067B4974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validate data and raise errors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A7127D-F9AB-3E32-13BB-4E8D4671AD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script that calls the procedure</a:t>
            </a: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BEGIN TRY</a:t>
            </a: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EXEC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spInsertInvoice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799,'ZXK-799','2023-03-01',299.95,1,'2023-04-01';</a:t>
            </a: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 TRY</a:t>
            </a: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BEGIN CATCH</a:t>
            </a: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 'An error occurred.';</a:t>
            </a: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r-FR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 'Message: ' + CONVERT(varchar, ERROR_MESSAGE());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fr-FR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ERROR_NUMBER() &gt;= 50000</a:t>
            </a: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PRINT 'This is a custom error message.';</a:t>
            </a:r>
          </a:p>
          <a:p>
            <a:pPr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 CATCH;</a:t>
            </a:r>
          </a:p>
          <a:p>
            <a:pPr marL="0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response from the system</a:t>
            </a: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error occurred.</a:t>
            </a: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Message: Not a valid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VendorID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is a custom error message.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D16A80-069F-3D3C-5660-31F546EBF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EFF562-4DAA-C702-F6CA-EB0A41652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7753DF-76B2-9411-9C12-5E2BAC342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5557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37802-44EE-9FDD-E10C-7D1D079C4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A stored procedure that validates the data </a:t>
            </a:r>
            <a:br>
              <a:rPr lang="en-US" dirty="0"/>
            </a:br>
            <a:r>
              <a:rPr lang="en-US" dirty="0"/>
              <a:t>in a new invoice (part 1)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4A560B-8CB9-66A0-EDF3-5F07984B5D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Handles insertion of new invoices into AP database,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including data validation.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Author:         Bryan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Syverson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Created:        2002-07-17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Modified:       2008-07-29 by Joel Murach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2016-05-09 by Ray Halliday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2020-01-31 by Anne Boehm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2023-01-30 by Scott McCoy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 value: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InvoiceID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for the new row if successful,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0 if unsuccessful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*/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AP;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DROP PROC IF EXISTS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spInsertInvoice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916B65-DD30-ECFC-E68E-EB2711205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D9F095-4A08-9F44-F2ED-50733520C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9A902-17C2-7E38-3B20-F08E1663B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21460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420E3-2116-5ED9-4B29-EC6F2D2D4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369332"/>
          </a:xfrm>
        </p:spPr>
        <p:txBody>
          <a:bodyPr/>
          <a:lstStyle/>
          <a:p>
            <a:r>
              <a:rPr lang="en-US" dirty="0"/>
              <a:t>A stored procedure that validates data (part 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CC8701-EAC9-8274-2017-96A1B54968F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495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PROC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spInsertInvoice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@VendorID       int = NULL,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@InvoiceNumber  varchar(50) = NULL,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@InvoiceDate    date = NULL,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@InvoiceTotal   money = NULL,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@PaymentTotal   money = NULL,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@CreditTotal    money = NULL,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@TermsID        int = NULL,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@InvoiceDueDate date = NULL,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@PaymentDate    date = NULL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NOT EXISTS (SELECT * FROM Vendors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WHERE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VendorID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@VendorID)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THROW 50001, 'Invalid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VendorID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.', 1;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@InvoiceNumber IS NULL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THROW 50001, 'Invalid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InvoiceNumber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.', 1;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@InvoiceDate IS NULL OR @InvoiceDate &gt; GETDATE()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OR DATEDIFF(dd, @InvoiceDate, GETDATE()) &gt; 30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THROW 50001, 'Invalid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InvoiceDate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.', 1;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82A7E2-7CD3-2282-1A35-48FB6FD87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262AAA-EB29-D9FA-C197-B0AF35D48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D76BB-529F-80E0-1A00-BE7067AD6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1617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AF5AA-9FBA-88D7-CEC6-DC9940FEF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5AB9E1-3DFF-0903-1762-48F2124CC5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Code and use stored procedures that include input and output parameters and validate data.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Given an expression, write a scalar-valued user-defined function based on the expression.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Given a SELECT statement with a WHERE clause, write a table-valued user-defined function that replaces it.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Code triggers to prevent potential problems when running action queries.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F140FC-5A55-66A4-30D6-DBB98BA5C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0BC4CD-9E09-5F53-D71D-42A7C035F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9F1BA-2347-D42C-3DA2-70CAD1AFC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58781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39A5A-7D38-37DB-A79F-8C7B00660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369332"/>
          </a:xfrm>
        </p:spPr>
        <p:txBody>
          <a:bodyPr/>
          <a:lstStyle/>
          <a:p>
            <a:r>
              <a:rPr lang="en-US" dirty="0"/>
              <a:t>A stored procedure that validates data (part 3)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8A4C71-6641-56F4-71B9-C1BA0A3958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143000"/>
            <a:ext cx="7391400" cy="4495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@InvoiceTotal IS NULL OR @InvoiceTotal &lt;= 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THROW 50001, 'Invalid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.', 1;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@PaymentTotal IS NULL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SET @PaymentTotal = 0;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@CreditTotal IS NULL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SET @CreditTotal = 0;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@CreditTotal &gt; @InvoiceTotal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THROW 50001, 'Invalid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CreditTotal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.', 1;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@PaymentTotal &gt; @InvoiceTotal - @CreditTotal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THROW 50001, 'Invalid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PaymentTotal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.', 1;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NOT EXISTS (SELECT * FROM Terms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WHERE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TermsID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@TermsID)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@TermsID IS NULL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SELECT @TermsID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DefaultTermsID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FROM Vendors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WHERE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VendorID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@VendorID;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ELSE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THROW 50001, 'Invalid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TermsID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.', 1;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A05C4A-5876-202C-0247-4AFA0D34B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DEDA36-B886-91D5-F1DE-8D3487C2C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CF4827-E0B4-28BD-1FA8-5D21DAA26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15327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45CB2-15C8-4325-A04B-0B5523FD1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369332"/>
          </a:xfrm>
        </p:spPr>
        <p:txBody>
          <a:bodyPr/>
          <a:lstStyle/>
          <a:p>
            <a:r>
              <a:rPr lang="en-US" dirty="0"/>
              <a:t>A stored procedure that validates data (part 4)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50BCA8-605D-4926-E5A2-24A528C131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143000"/>
            <a:ext cx="7391400" cy="4495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@InvoiceDueDate IS NULL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BEGIN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DECLARE @TermsDueDays int = (SELECT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TermsDueDays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FROM Terms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WHERE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TermsID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@TermsID);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SET @InvoiceDueDate =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DATEADD(day, @TermsDueDays, @InvoiceDate);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END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@InvoiceDueDate &lt; @InvoiceDate OR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DATEDIFF(dd, @InvoiceDueDate, @InvoiceDate) &gt; 180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THROW 50001, 'Invalid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InvoiceDueDate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.', 1;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@PaymentDate &lt; @InvoiceDate OR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DATEDIFF(dd, @PaymentDate, GETDATE()) &gt; 14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THROW 50001, 'Invalid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PaymentDate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.', 1;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INSERT Invoices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VALUES (@VendorID, @InvoiceNumber,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@InvoiceDate, @InvoiceTotal,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@PaymentTotal, @CreditTotal, @TermsID,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@InvoiceDueDate, @PaymentDate);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 @@IDENTITY;</a:t>
            </a:r>
          </a:p>
          <a:p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E0FAB0-2820-5088-228F-C1D173A6C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6307C8-13C9-3C68-83AD-4C9CD7F87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14DAB5-2EE4-A8D9-8792-AEAC78C28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6494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99E67-444E-615B-5963-DFF4430FC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Call the stored procedure that validates data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E831C2-40E7-2175-4A88-EDEEA7D88D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BEGIN TRY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DECLARE @InvoiceID int;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EXEC @InvoiceID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spInsertInvoice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@VendorID = 799,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@InvoiceNumber = 'RZ99381',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@InvoiceDate = '2023-02-12',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@InvoiceTotal = 1292.45;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 'Row was inserted.';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 'New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InvoiceID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' +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CONVERT(varchar, @InvoiceID);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 TRY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BEGIN CATCH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 'An error occurred. Row was not inserted.';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 'Error number: ' +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CONVERT(varchar, ERROR_NUMBER());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 'Error message: ' +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CONVERT(varchar, ERROR_MESSAGE());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 CATCH;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0A4360-A165-98B5-D423-13861B58E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A78E4F-D7A7-F59F-ABC4-3184F928B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8F0441-D44B-E117-D876-B42E1D187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60582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125CF-8295-1BEB-8472-C841F794A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response from the validation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17718E-477E-6804-C502-CE79B5A1E4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a successful insert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Row was inserted.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InvoiceID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115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When an error occurs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error occurred. Row was not inserted.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s-E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 </a:t>
            </a:r>
            <a:r>
              <a:rPr lang="es-E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s-E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50001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s-E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 </a:t>
            </a:r>
            <a:r>
              <a:rPr lang="es-E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</a:t>
            </a:r>
            <a:r>
              <a:rPr lang="es-E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s-E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Invalid</a:t>
            </a:r>
            <a:r>
              <a:rPr lang="es-E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VendorID</a:t>
            </a:r>
            <a:r>
              <a:rPr lang="es-E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91E0A0-B19D-5EE4-A617-74F21309F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9839E3-DFA9-0FD2-5F4A-0588ED999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BB4E0-52BF-2C9F-50FF-0A895558C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1651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DBC5B-599D-1CEE-48B2-DFE752097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for creating a user-defined table type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CD0991-49EC-220C-71DF-C7BCC0FBD1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TYPE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TableTypeName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table_definition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61115E-25E5-5657-331D-B5938A1E9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BFAF58-B3F5-83C5-B264-B72F0C709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01E21-E1E1-416C-D186-8FC61214A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10834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53140-99AB-9375-D211-D57D4E667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statement that creates a user-defined table type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EAFD2A-1D6B-9016-49F3-92016417BC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TYPE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LineItems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InvoiceID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int           NOT NULL,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InvoiceSequence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smallint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NOT NULL,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AccountNo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int           NOT NULL,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ItemAmount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money         NOT NULL,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ItemDescription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varchar(100)  NOT NULL,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PRIMARY KEY (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InvoiceID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InvoiceSequence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</a:p>
          <a:p>
            <a:endParaRPr lang="en-US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F6049C-3989-43C0-F5C0-3C2667AE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B1342E-BA75-64FA-1C2F-D3D199F77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BD52E-121B-B832-56E2-1438A07B9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27242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FA463-F7BF-B0D1-1ED1-E57169E3D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stored procedure that accepts a table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 a parameter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A737F8-202B-0EE7-4755-3924CB40DDB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PROC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spInsertLineItems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@NewLineItems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LineItems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READONLY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INSERT INTO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InvoiceLineItems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SELECT *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FROM @NewLineItems;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E8BD93-9F1D-A558-D740-48CE69992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7C251-63E3-8495-B4FD-C7E393EEA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4D343-3E67-1D40-1C48-416845B75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2782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2C6D1-F0DE-6E01-F573-35BE63EC9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Statements that pass a table to the procedure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4A24BC-49D3-E521-B9A9-B9990E1C5A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DECLARE @NewLineItems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LineItems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INSERT INTO @NewLineItems VALUES 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(114, 2, 553, 152.25, 'Freight');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INSERT INTO @NewLineItems VALUES 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(114, 3, 553, 29.25, 'Freight');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INSERT INTO @NewLineItems VALUES 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(114, 4, 553, 48.50, 'Freight');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EXEC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spInsertLineItems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@NewLineItems;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response from the system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 row(s) affected)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 row(s) affected)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 row(s) affected)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(3 row(s) affected)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4A7681-6363-2E9F-E774-C4C8C4F6B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F83774-5BD0-0AE8-D445-D169C29AD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9449D-2B0A-7987-6E2F-89081D9AE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4846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D856B-7BDB-3913-20E8-2F51E2D7E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statement that creates a procedure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8DCE3C-F934-A6E2-7D1E-95C7FBB6E8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PROC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spVendorState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@State varchar(20)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VendorName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Vendors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VendorState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@State;</a:t>
            </a:r>
          </a:p>
          <a:p>
            <a:endParaRPr lang="en-US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4FF4ED-5FCF-1923-FBBE-A2ADA71DF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A128C4-A763-6817-B368-F2DE9F94A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A4FC8-2015-1E6B-8D1C-A6704A8DF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470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D3FDC-A158-1810-0738-7183A13DD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change the procedure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E69287-F967-75E8-9A01-C68EC3B6CD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of the ALTER PROC statement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ALTER {PROC|PROCEDURE}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procedure_name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[parameter declarations]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[WITH [RECOMPILE] [, ENCRYPTION] [,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EXECUTE_AS_clause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]]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sql_statements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Change the parameter defined by the procedure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ALTER PROC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spVendorState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@State varchar(20) = NULL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@State IS NULL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SELECT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VendorName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FROM Vendors;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SELECT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VendorName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FROM Vendors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WHERE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VendorState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@State;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0C56EF-5248-0BF1-3C9A-F12B30354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0C3B79-5F9A-EC6C-BEC6-F178C2E73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FAB59-E4A5-B16D-C462-F011365BF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3554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57CB-5C6D-4B0B-4F27-A1D39AF54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B06378-111A-1CE8-C655-DFC2E3383E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47345" algn="l"/>
                <a:tab pos="365760" algn="l"/>
              </a:tabLst>
            </a:pPr>
            <a:r>
              <a:rPr lang="en-US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Explain why a stored procedure executes faster than an equivalent SQL script.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47345" algn="l"/>
                <a:tab pos="365760" algn="l"/>
              </a:tabLst>
            </a:pPr>
            <a:r>
              <a:rPr lang="en-US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basic purpose of the system stored procedures.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47345" algn="l"/>
                <a:tab pos="365760" algn="l"/>
              </a:tabLst>
            </a:pPr>
            <a:r>
              <a:rPr lang="en-US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two types of user-defined functions.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47345" algn="l"/>
                <a:tab pos="365760" algn="l"/>
              </a:tabLst>
            </a:pPr>
            <a:r>
              <a:rPr lang="en-US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two types of triggers.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47345" algn="l"/>
                <a:tab pos="365760" algn="l"/>
              </a:tabLst>
            </a:pPr>
            <a:r>
              <a:rPr lang="en-US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effects of the WITH ENCRYPTION and WITH SCHEMABINDING clauses on a stored procedure, user-defined function, or trigger.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47345" algn="l"/>
                <a:tab pos="365760" algn="l"/>
              </a:tabLst>
            </a:pPr>
            <a:r>
              <a:rPr lang="en-US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Explain why you’d want to use the ALTER statement rather than dropping and recreating a procedure, function, or trigger.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256C7F-F500-6672-8CA5-1DA77D1B9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C61CE9-FE21-CEE4-AE22-207C642B1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420219-2F51-F891-F8E1-D466AFA87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96436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A77B0-4CCE-96D8-C132-440F7F11B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delete the procedure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4FCE05-FDBE-155B-E49A-D809588011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of the DROP PROC statement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DROP {PROC|PROCEDURE}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procedure_name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[, ...]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 the procedure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DROP PROC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spVendorState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471195-56AC-33C4-A180-060CE4174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F232E7-652D-425F-AB33-FB39DC005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B178D-6A17-4910-A881-1BBE19828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18743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E9430-9C4B-172F-390E-7B83954E9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 system stored procedures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614F7-CCAA-5BB2-E0DD-96AFE9FBAD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sp_Help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[name]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sp_HelpText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name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sp_HelpDb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database_name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sp_Who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login_ID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sp_Columns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name</a:t>
            </a:r>
          </a:p>
          <a:p>
            <a:endParaRPr lang="en-US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27F9ED-C6C0-832C-1CD0-DB6341632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83C6AF-26B7-7302-F063-319952E81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A76F6F-212D-8DC9-8432-655AFAFC7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96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EB485-A27B-1F9F-F3E2-AA34F786F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</a:t>
            </a:r>
            <a:r>
              <a:rPr lang="en-US" dirty="0" err="1"/>
              <a:t>sp_HelpText</a:t>
            </a:r>
            <a:r>
              <a:rPr lang="en-US" dirty="0"/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03068D-8DBA-7BB1-9159-DC877E057A0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12954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AP;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EXEC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sp_HelpText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spInvoiceReport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results returned by the procedure</a:t>
            </a:r>
          </a:p>
          <a:p>
            <a:endParaRPr lang="en-US" dirty="0"/>
          </a:p>
        </p:txBody>
      </p:sp>
      <p:pic>
        <p:nvPicPr>
          <p:cNvPr id="7" name="Picture 6" descr="Title describes slide.">
            <a:extLst>
              <a:ext uri="{FF2B5EF4-FFF2-40B4-BE49-F238E27FC236}">
                <a16:creationId xmlns:a16="http://schemas.microsoft.com/office/drawing/2014/main" id="{2DC27854-3AAA-C134-8580-3C3A4D5DB5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362200"/>
            <a:ext cx="7010400" cy="1787576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4E89A0C3-BFF6-F042-50C5-C359E9373002}"/>
              </a:ext>
            </a:extLst>
          </p:cNvPr>
          <p:cNvSpPr txBox="1">
            <a:spLocks/>
          </p:cNvSpPr>
          <p:nvPr/>
        </p:nvSpPr>
        <p:spPr bwMode="auto">
          <a:xfrm>
            <a:off x="914400" y="4343400"/>
            <a:ext cx="73914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</a:defRPr>
            </a:lvl2pPr>
            <a:lvl3pPr marL="914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3pPr>
            <a:lvl4pPr marL="1371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results if WITH ENCRYPTION is used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text for object '</a:t>
            </a: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spInvoiceReport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 is encrypted.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4209EB-5DEB-291B-E5F7-EC58F2403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72E1E7-2513-59A4-BD9B-F1FE7FD9A1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E635B-CA93-F0E4-7A05-928183DEF9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87873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32961-6FCE-7BDB-6599-09BC2E7D7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three types of user-defined functions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9613F-782E-5809-E6AC-CCD86B0314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Scalar-valued function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Simple table-valued function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Multi-statement table-valued function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BB37BC-B432-A843-A5D7-F01720B1F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FD76E3-5336-C525-C653-7B0EF9257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1F5FA-3C28-DD21-7718-CB9CFCCB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05116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E266A-BBDD-84E8-D6A7-D5C591EFB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for creating a scalar-valued function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6919DF-70AC-D3C4-2929-F57B1A0ED6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FUNCTION [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schema_name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.]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function_name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([@parameter_name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data_type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[= default]] [, ...])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RETURNS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data_type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[WITH [ENCRYPTION] [, SCHEMABINDING]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[,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EXECUTE_AS_clause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[AS]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[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sql_statements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scalar_expression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FC9961-D448-8D87-106A-2049262B0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2A496D-933B-3816-65EE-2FC4239C5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889099-C364-D9B5-FECC-B452350ED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07936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F329A-C128-1C20-279E-D16C71AFF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use a scalar-valued function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9CCE58-AEF2-F1B9-4159-62221169D8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 marL="0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statement that creates a scalar-valued function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FUNCTION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fnBalanceDue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RETURNS money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RETURN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(SELECT SUM(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PaymentTotal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CreditTotal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FROM Invoices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WHERE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PaymentTotal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CreditTotal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 0);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END;</a:t>
            </a:r>
          </a:p>
          <a:p>
            <a:pPr marL="0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script that invokes the function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 'Balance due: $' + 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CONVERT(varchar,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dbo.fnBalanceDue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(), 1);</a:t>
            </a:r>
          </a:p>
          <a:p>
            <a:pPr marL="0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response from the system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Balance due: $32,020.42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4A462A-CE8F-4D36-FB3E-D3AB57530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2D0A3C-A2DC-83B6-5524-4AE68E4B9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69678-8088-D79C-FAB9-09EE83B23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9727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E320F-A536-B319-A74B-D682A823C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for creating a table-valued function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CAA8DB-8C1E-4828-4D37-97AAB25CDC2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CREATE FUNCTION [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schema_name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.]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function_name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([@parameter_name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data_type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[= default]] [, ...])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RETURNS table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[WITH [ENCRYPTION] [, SCHEMABINDING]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[,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EXECUTE_AS_clause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[AS]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RETURN [(]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select_statement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[)]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2F7841-E817-A696-AFD9-BD02AF795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28026D-55D6-9D4A-C006-3F7EBA4EB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7C9971-AAC7-FE40-02DD-344B35C6D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80591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844CF-E669-82B1-1F00-E9EA12E35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use a table-valued function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62E6A1-4704-28C6-4D1A-6B17EF01C9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267200"/>
          </a:xfrm>
        </p:spPr>
        <p:txBody>
          <a:bodyPr/>
          <a:lstStyle/>
          <a:p>
            <a:pPr marL="0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statement that creates a table-valued function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FUNCTION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fnTopVendorsDue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(@CutOff money = 0)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RETURNS table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SELECT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SUM(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TotalDue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FROM Vendors v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JOIN Invoices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ON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v.VendorID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i.VendorID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WHERE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CreditTotal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PaymentTotal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 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GROUP BY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VendorName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HAVING SUM(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&gt;= @CutOff;</a:t>
            </a:r>
          </a:p>
          <a:p>
            <a:pPr marL="0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SELECT statement that invokes the function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* FROM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dbo.fnTopVendorsDue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(5000);</a:t>
            </a:r>
          </a:p>
          <a:p>
            <a:pPr marL="0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result set</a:t>
            </a:r>
          </a:p>
          <a:p>
            <a:endParaRPr lang="en-US" sz="1600" dirty="0"/>
          </a:p>
        </p:txBody>
      </p:sp>
      <p:pic>
        <p:nvPicPr>
          <p:cNvPr id="7" name="Picture 6" descr="Title describes slide.">
            <a:extLst>
              <a:ext uri="{FF2B5EF4-FFF2-40B4-BE49-F238E27FC236}">
                <a16:creationId xmlns:a16="http://schemas.microsoft.com/office/drawing/2014/main" id="{BDEE8603-9DFA-41FE-B65D-2B90059106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5334000"/>
            <a:ext cx="6822440" cy="51625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E0E30C-9A71-0D47-6EFA-063AFD5B5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6CF45C-2168-E5F2-1D56-AED43E683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B5CE0-0A38-D4D6-501A-9CB164681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45816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329E3-3E2A-85D1-9A0B-4BF449C0D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the function in a join operation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004E3F-08F0-B4EA-ACFF-F6305426FD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19050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v.VendorName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VendorCity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TotalDue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Vendors v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JOIN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dbo.fnTopVendorsDue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(DEFAULT) t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ON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v.VendorName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t.VendorName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result set</a:t>
            </a:r>
          </a:p>
          <a:p>
            <a:endParaRPr lang="en-US" sz="1800" dirty="0"/>
          </a:p>
        </p:txBody>
      </p:sp>
      <p:pic>
        <p:nvPicPr>
          <p:cNvPr id="7" name="Picture 6" descr="Title describes slide.">
            <a:extLst>
              <a:ext uri="{FF2B5EF4-FFF2-40B4-BE49-F238E27FC236}">
                <a16:creationId xmlns:a16="http://schemas.microsoft.com/office/drawing/2014/main" id="{3D658200-616A-0C8F-09E1-859FD4A59D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971800"/>
            <a:ext cx="6750685" cy="177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BC535A-E6DB-FB5A-47ED-F9CFE44D3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DDD709-0D08-8369-8396-F11875C96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F55E4-6FBE-74EA-F749-C030B2330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1818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CA200-E105-FAE0-2F71-4D78A1DD4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Syntax of the DROP FUNCTION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ALTER FUNCTION statements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04528A-8D29-67D1-4F1F-057396F969E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DROP FUNCTION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DROP FUNCTION [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schema_name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.]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function_name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[, ...]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ALTER FUNCTION for a scalar-valued function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ALTER FUNCTION [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schema_name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.]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function_name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([@parameter_name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data_type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[= default]] [, ...])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RETURNS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data_type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[WITH [ENCRYPTION] [, SCHEMABINDING] [,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EXECUTE_AS_clause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]]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[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sql_statements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scalar_expression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ALTER FUNCTION for a table-valued function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ALTER FUNCTION [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schema_name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.]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function_name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([@parameter_name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data_type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[= default]] [, ...])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RETURNS table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[WITH [ENCRYPTION] [, SCHEMABINDING] [,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EXECUTE_AS_clause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]]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 [(]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select_statement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[)]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BB3101-2117-B908-0E05-A187905A0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BF5A35-640D-1C7D-C4AA-D855C6BD6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30DC4-F86E-66B0-441A-3570A87B4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829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E397C-0F8D-F735-A105-B474E557D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 options for storing T-SQL statements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9DAB4A-D6F5-7920-E441-484EA747382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Script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Stored procedure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User-defined function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Trigger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0298D7-448D-3080-482F-D29C19B32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839573-7B86-C3E2-36B3-7FCDB1173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AA7BB-9199-B779-7071-AA9035820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9637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4773C-76A0-1508-AF20-E665C9A90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4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of the CREATE TRIGGER statement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3ABFA6-4A1F-3450-9173-0F850863653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CREATE TRIGGER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trigger_name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ON {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table_name|view_name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[WITH [ENCRYPTION] [,] [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EXECUTE_AS_clause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{FOR|AFTER|INSTEAD OF} [INSERT] [,] [UPDATE]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       [,] [DELETE]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AS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sql_statements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B8849D-CC47-683B-898B-70038DCC1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15B64E-A5EA-0BA5-8AEE-A8C92A7D4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51F0F-8546-AA7C-D3F7-E422A5C54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0531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13163-8A19-FD2B-BDA2-4348174B7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trigger that corrects mixed-case state names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0DEC5E-B72E-8CC5-FCDE-B60ABAAAE5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114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TRIGGER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Vendors_INSERT_UPDATE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ON Vendors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AFTER INSERT,UPDATE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UPDATE Vendors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SET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VendorState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UPPER(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VendorState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WHERE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VendorID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(SELECT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VendorID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FROM Inserted);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INSERT statement that fires the trigger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INSERT Vendors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VALUES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('Peerless Uniforms, Inc.', '785 S Pixley Rd', NULL,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'Piqua', 'Oh', '45356', '(937) 555-8845', NULL, NULL,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4, 550);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new row that’s inserted into the Vendors table</a:t>
            </a:r>
          </a:p>
          <a:p>
            <a:endParaRPr lang="en-US" sz="1400" dirty="0"/>
          </a:p>
        </p:txBody>
      </p:sp>
      <p:pic>
        <p:nvPicPr>
          <p:cNvPr id="7" name="Picture 6" descr="Title describes slide.">
            <a:extLst>
              <a:ext uri="{FF2B5EF4-FFF2-40B4-BE49-F238E27FC236}">
                <a16:creationId xmlns:a16="http://schemas.microsoft.com/office/drawing/2014/main" id="{AE9D6396-8118-4818-078F-AA2E50D9AE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645" y="5361940"/>
            <a:ext cx="6442710" cy="65786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7863AF-6A26-5B1A-B0A7-E98D423C55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D283D4-524F-0271-3692-238C8E838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71953-2E97-376F-7B0F-06937553E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68575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7BE28-4F09-D99A-CA9D-6A7832C29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AFTER trigger that archives deleted data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C6E751-7053-5B8A-2E2B-3B3F1A5F1BB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TRIGGER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Invoices_DELETE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ON Invoices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AFTER DELETE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INSERT INTO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InvoiceArchive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InvoiceID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VendorID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InvoiceNumber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InvoiceDate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PaymentTotal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CreditTotal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TermsID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InvoiceDueDate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PaymentDate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SELECT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InvoiceID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VendorID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InvoiceNumber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InvoiceDate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PaymentTotal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CreditTotal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TermsID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InvoiceDueDate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PaymentDate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FROM Deleted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20E2B1-3D04-C346-F10E-1CD84B601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CC2547-9122-146F-847E-7B6B54007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942C9-654C-6294-572F-F75BDE455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5756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4A9FC-F95F-5F7A-D37D-52F590241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DELETE statement that causes the AFTER trigger to fire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5C6C51-A9DE-F786-5620-8BDC1B275B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463040"/>
            <a:ext cx="7391400" cy="128016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 Invoices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VendorID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37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rows inserted into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InvoiceArchive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table</a:t>
            </a:r>
          </a:p>
          <a:p>
            <a:endParaRPr lang="en-US" dirty="0"/>
          </a:p>
        </p:txBody>
      </p:sp>
      <p:pic>
        <p:nvPicPr>
          <p:cNvPr id="7" name="Picture 6" descr="Title describes slide.">
            <a:extLst>
              <a:ext uri="{FF2B5EF4-FFF2-40B4-BE49-F238E27FC236}">
                <a16:creationId xmlns:a16="http://schemas.microsoft.com/office/drawing/2014/main" id="{97CF640B-C145-D55E-51FC-7AF944A73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794518"/>
            <a:ext cx="7099300" cy="10668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DBAB0C-8C5E-655F-01F6-9DB068568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CBE233-0FCF-5C9F-EA8D-85864FA5B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F2A16-7E92-E118-A7B7-43984A085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15804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2456D-662E-6ECF-8A0B-CD13BA3B0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INSTEAD OF INSERT trigger for a view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539255-2E52-52BB-3046-C218B5A367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TRIGGER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IBM_Invoices_INSERT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ON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IBM_Invoices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INSTEAD OF INSERT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DECLARE @InvoiceDate date,  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@InvoiceNumber varchar(50),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@InvoiceTotal money,    @VendorID int,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@InvoiceDueDate date,   @TermsID int,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@DefaultDays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smallint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 @RowCount int;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@RowCount = COUNT(*) FROM Inserted;</a:t>
            </a:r>
          </a:p>
          <a:p>
            <a:endParaRPr lang="en-US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FBBB5A-A9FA-8193-D2C6-3869E3083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1FE777-472E-B949-C70F-C984BD1C9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C33CAE-C0AD-E731-9C15-40C490A98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0685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0D9A0-7537-A7C1-ABF6-FE0A3DD33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INSTEAD OF INSERT trigger for a view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CB5104-D530-DF85-A40F-0A2726D07E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@RowCount = 1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BEGIN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SELECT @InvoiceNumber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InvoiceNumber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@InvoiceDate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InvoiceDate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@InvoiceTotal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FROM Inserted;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(@InvoiceDate IS NOT NULL AND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@InvoiceNumber IS NOT NULL AND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@InvoiceTotal IS NOT NULL)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BEGIN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SELECT @VendorID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VendorID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@TermsID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DefaultTermsID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FROM Vendors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WHERE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'IBM';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SELECT @DefaultDays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TermsDueDays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FROM Terms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WHERE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TermsID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@TermsID;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7FC6F0-9733-81E4-EA37-4889570DA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24E471-61D8-8CB7-4907-239154B39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75FA-7C3F-706E-C90C-F166C3615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953848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650F3-F92C-904E-D08D-9F447EE1A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INSTEAD OF INSERT trigger for a view (part 3)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FA1290-9005-E294-C363-2E6EC20D2D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SET @InvoiceDueDate =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DATEADD(day, @DefaultDays,@InvoiceDate);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INSERT Invoices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VendorID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InvoiceNumber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InvoiceDate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TermsID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InvoiceDueDate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PaymentDate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VALUES (@VendorID, @InvoiceNumber,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@InvoiceDate, @InvoiceTotal, @TermsID,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@InvoiceDueDate, NULL);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END;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END;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THROW 50027, 'Limit INSERT to a single row.', 1;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INSERT statement that succeeds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due to the trigger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INSERT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IBM_Invoices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VALUES ('RA23988', '2023-03-09', 417.34);</a:t>
            </a:r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51A9E6-DBEB-79B0-A691-28F5EE66B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8F134A-0C3B-D955-8EC8-3D1446B61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D08259-72CF-591A-7DA9-E2979600B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200776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CF803-6ED5-BDF4-A377-4DD9D6E7F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trigger that validates line item amounts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when posting a payment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A8D68C-5EA4-694E-04B2-74F8B20EAD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TRIGGER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Invoices_UPDATE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ON Invoices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AFTER UPDATE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EXISTS  --Test whether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PaymentTotal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was changed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(SELECT *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FROM Deleted 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JOIN Invoices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ON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d.InvoiceID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i.InvoiceID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WHERE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d.PaymentTotal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&lt;&gt;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i.PaymentTotal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BEGIN</a:t>
            </a:r>
          </a:p>
          <a:p>
            <a:endParaRPr lang="en-US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6CC079-4DAC-8299-AFAC-04D5624EA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AA43D9-A178-291A-DE99-860F2D97E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34050-D890-7E02-6B30-6097BF44D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022151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DFD79-A021-A53D-F076-C8750D367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trigger that validates line item amounts (part 2)   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62A903-4E57-E5A5-D9B4-73484B8654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6962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EXISTS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--Test whether line items total and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match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(SELECT *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FROM Invoices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JOIN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(SELECT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InvoiceID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SUM(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InvoiceLineItemAmount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SumOfInvoices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FROM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InvoiceLineItems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GROUP BY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InvoiceID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AS li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ON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i.InvoiceID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li.InvoiceID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WHERE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i.InvoiceTotal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&lt;&gt;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li.SumOfInvoices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AND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li.InvoiceID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(SELECT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InvoiceID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FROM Deleted)))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BEGIN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THROW 50113,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'Correct line item amounts before posting payment.', 1;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ROLLBACK TRAN;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END;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END;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452105-1239-7F75-5377-B85B23D4B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4E3B12-E439-A89F-481B-A0677E50D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6C620-7975-ED1A-4CE5-EAF895B2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90280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4FFC0-1E3C-6A0D-97BD-641CD4D63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statement that fires the validation trigger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35CF7C-2031-1587-E07F-A2A57BA550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UPDATE Invoices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PaymentTotal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662,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PaymentDate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'2023-03-09'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InvoiceID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98;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Response from the system if the validation fails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Msg 50113, Level 16, State 1, Procedure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Invoices_UPDATE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Line 23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Correct line item amounts before posting payment.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391C52-B2F4-1648-1201-26AB722FF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D07E73-2478-F9A8-6BD3-831F1666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7663A-7B22-5631-D2C1-D4EF3069D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3837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301C6-7B24-7CB5-0E76-BD3BC0208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script that creates a stored procedure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5624BA-375B-9CF5-41B4-D629D2FE9D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AP;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PROC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spInvoiceReport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InvoiceNumber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InvoiceDate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Invoices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JOIN Vendors v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ON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i.VendorID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v.VendorID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CreditTotal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PaymentTotal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 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 BY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response from the system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Commands completed successfully.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B592D5-ED4B-C9F7-51AB-800FCC9FD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DDFEAE-8718-050E-74F2-4C065DD4A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6D97F-798E-0BC4-18EC-6EF0A0FF6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330265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A55CD-2183-9FEF-81EF-350E61FA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delete a trigger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D22FB4-68BD-EC91-37C7-A6E19CD024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of the DROP TRIGGER statement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DROP TRIGGER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trigger_name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[, ...]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statement that deletes the trigger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DROP TRIGGER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Vendors_INSERT_UPDATE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E9EC9F-9F94-00A7-1B07-8C78F75A0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AF5E2F-3D91-67DD-8D28-52BD8A67B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5AD96-021F-E5F8-DD33-A0CC81BEA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405362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BBB72-1EA6-A136-2BFB-EBE463FAB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change a trigger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8DA644-47E0-F861-9AA7-D529AD1AA4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of the ALTER TRIGGER statement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ALTER TRIGGER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trigger_name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 {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table_name|view_name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[WITH [ENCRYPTION] [,] [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EXECUTE_AS_clause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{FOR|AFTER|INSTEAD OF} [INSERT] [,] [UPDATE] [,] [DELETE]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sql_statements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statement that modifies the trigger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ALTER TRIGGER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Vendors_INSERT_UPDATE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ON Vendors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AFTER INSERT, UPDATE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UPDATE Vendors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SET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VendorState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UPPER(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VendorState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VendorAddress1 = TRIM(VendorAddress1),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VendorAddress2 = TRIM(VendorAddress2)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WHERE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VendorID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(SELECT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VendorID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FROM Inserted);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4D8623-1C33-4FE1-D4F7-D460F2068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710FE5-85A3-25BA-D533-94DEB5130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720AB-B81F-E8F4-4BB6-830EC4F91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7063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EA90E-1EDB-C6A5-AB18-0B20B4816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statement that calls the stored procedure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D549D0-A2A0-1222-C1FC-1B3EFD5719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12192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EXEC </a:t>
            </a:r>
            <a:r>
              <a:rPr lang="en-US" sz="18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spInvoiceReport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result set created by the procedure (11 rows)</a:t>
            </a:r>
          </a:p>
          <a:p>
            <a:endParaRPr lang="en-US" dirty="0"/>
          </a:p>
        </p:txBody>
      </p:sp>
      <p:pic>
        <p:nvPicPr>
          <p:cNvPr id="7" name="Picture 6" descr="Title describes slide.">
            <a:extLst>
              <a:ext uri="{FF2B5EF4-FFF2-40B4-BE49-F238E27FC236}">
                <a16:creationId xmlns:a16="http://schemas.microsoft.com/office/drawing/2014/main" id="{F47048DF-BCB9-BE3A-ED18-3D17F33A38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511" y="2133600"/>
            <a:ext cx="6931660" cy="122745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9BDED5-3E46-7267-4AA4-35CA32E70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107D1A-B3CA-5482-B57A-EEE954ADD6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8FF43-1016-5DC6-9BC3-336CD79CA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1573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4402D-4B1A-5742-2513-75C99F237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of the CREATE PROC statement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DC245A-B29D-B54D-8E81-5A5C9CAE33A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{PROC|PROCEDURE}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procedure_name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parameter_declarations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[WITH [RECOMPILE] [, ENCRYPTION] [,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EXECUTE_AS_clause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]]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sql_statements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1DDCAF-DEF6-7753-25C1-49D437085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A5AAF4-3D95-6E16-2EFB-05F36F2ED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7AF6A-E0EB-A757-7047-0FD2B5805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415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6EAE1-5B7D-9644-53EC-BCF475F5A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a stored procedure that copies a table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5A8EC9-9A3A-7660-7989-D7ECA533FB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AP;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DROP PROC IF EXISTS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spCopyInvoices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PROC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spCopyInvoices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DROP TABLE IF EXISTS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InvoiceCopy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SELECT *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INTO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InvoiceCopy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FROM Invoices;</a:t>
            </a:r>
          </a:p>
          <a:p>
            <a:endParaRPr lang="en-US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ED957E-3C0B-C4AC-FC1F-B288D2AA7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20757C-24B9-B60D-363C-9DB882401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B23C9C-C8BC-BD5E-DA2A-031DC6FE3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4345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9F7A4-1AA3-2573-16FD-63715195B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declare parameters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086273-226E-4A01-4943-22C57C12F2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</a:t>
            </a: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@parameter_name_1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data_type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[= default] [OUTPUT]</a:t>
            </a:r>
          </a:p>
          <a:p>
            <a:pPr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[, @parameter_name_2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data_type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[= default] [OUTPUT]]...</a:t>
            </a:r>
          </a:p>
          <a:p>
            <a:pPr marL="0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Typical parameter declarations</a:t>
            </a: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@DateVar date            -- Input parameter that accepts</a:t>
            </a: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-- a date value</a:t>
            </a: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@VendorVar varchar(40) = NULL  -- Optional input </a:t>
            </a: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-- parameter that accepts</a:t>
            </a: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-- a character value</a:t>
            </a: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@InvTotal money OUTPUT   -- Output parameter that returns</a:t>
            </a:r>
          </a:p>
          <a:p>
            <a:pPr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-- a monetary value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AC61AF-B8FC-F234-9598-1C3A33FDF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A32FEE-C162-CA12-C584-E16729C25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9AE66-EB07-A641-8ADD-21D8C1846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7802047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0A271138-EF40-43CF-B1D6-2A17D400D419}" vid="{7BCE82F2-E32A-4E55-A097-B4E12B0256EB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accessible slides - new format for SQL Server</Template>
  <TotalTime>1482</TotalTime>
  <Words>4047</Words>
  <Application>Microsoft Office PowerPoint</Application>
  <PresentationFormat>On-screen Show (4:3)</PresentationFormat>
  <Paragraphs>749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7" baseType="lpstr">
      <vt:lpstr>Arial</vt:lpstr>
      <vt:lpstr>Arial Narrow</vt:lpstr>
      <vt:lpstr>Courier New</vt:lpstr>
      <vt:lpstr>Symbol</vt:lpstr>
      <vt:lpstr>Times New Roman</vt:lpstr>
      <vt:lpstr>Master slides_with_titles_logo</vt:lpstr>
      <vt:lpstr>Murach’s SQL Server 2022</vt:lpstr>
      <vt:lpstr>Objectives</vt:lpstr>
      <vt:lpstr>Objectives (cont.)</vt:lpstr>
      <vt:lpstr>Four options for storing T-SQL statements</vt:lpstr>
      <vt:lpstr>A script that creates a stored procedure</vt:lpstr>
      <vt:lpstr>A statement that calls the stored procedure</vt:lpstr>
      <vt:lpstr>The syntax of the CREATE PROC statement</vt:lpstr>
      <vt:lpstr>Create a stored procedure that copies a table</vt:lpstr>
      <vt:lpstr>How to declare parameters</vt:lpstr>
      <vt:lpstr>A procedure that uses an input  and an output parameter</vt:lpstr>
      <vt:lpstr>A procedure that uses an optional parameter</vt:lpstr>
      <vt:lpstr>A procedure that includes three parameters</vt:lpstr>
      <vt:lpstr>How to call the procedure with parameters</vt:lpstr>
      <vt:lpstr>A stored procedure that returns a value</vt:lpstr>
      <vt:lpstr>Call the stored procedure that returns a value</vt:lpstr>
      <vt:lpstr>How to validate data and raise errors (part 1)</vt:lpstr>
      <vt:lpstr>How to validate data and raise errors (part 2)</vt:lpstr>
      <vt:lpstr>A stored procedure that validates the data  in a new invoice (part 1)</vt:lpstr>
      <vt:lpstr>A stored procedure that validates data (part 2)</vt:lpstr>
      <vt:lpstr>A stored procedure that validates data (part 3)</vt:lpstr>
      <vt:lpstr>A stored procedure that validates data (part 4)</vt:lpstr>
      <vt:lpstr>Call the stored procedure that validates data</vt:lpstr>
      <vt:lpstr>The response from the validation</vt:lpstr>
      <vt:lpstr>The syntax for creating a user-defined table type</vt:lpstr>
      <vt:lpstr>A statement that creates a user-defined table type</vt:lpstr>
      <vt:lpstr>A stored procedure that accepts a table  as a parameter</vt:lpstr>
      <vt:lpstr>Statements that pass a table to the procedure</vt:lpstr>
      <vt:lpstr>A statement that creates a procedure</vt:lpstr>
      <vt:lpstr>How to change the procedure</vt:lpstr>
      <vt:lpstr>How to delete the procedure</vt:lpstr>
      <vt:lpstr>Common system stored procedures</vt:lpstr>
      <vt:lpstr>How to use sp_HelpText </vt:lpstr>
      <vt:lpstr>The three types of user-defined functions</vt:lpstr>
      <vt:lpstr>The syntax for creating a scalar-valued function</vt:lpstr>
      <vt:lpstr>How to use a scalar-valued function</vt:lpstr>
      <vt:lpstr>The syntax for creating a table-valued function</vt:lpstr>
      <vt:lpstr>How to use a table-valued function</vt:lpstr>
      <vt:lpstr>Use the function in a join operation</vt:lpstr>
      <vt:lpstr>Syntax of the DROP FUNCTION  and ALTER FUNCTION statements</vt:lpstr>
      <vt:lpstr>The syntax of the CREATE TRIGGER statement</vt:lpstr>
      <vt:lpstr>A trigger that corrects mixed-case state names</vt:lpstr>
      <vt:lpstr>An AFTER trigger that archives deleted data</vt:lpstr>
      <vt:lpstr>A DELETE statement that causes the AFTER trigger to fire</vt:lpstr>
      <vt:lpstr>An INSTEAD OF INSERT trigger for a view (part 1)</vt:lpstr>
      <vt:lpstr>An INSTEAD OF INSERT trigger for a view (part 2)</vt:lpstr>
      <vt:lpstr>An INSTEAD OF INSERT trigger for a view (part 3)</vt:lpstr>
      <vt:lpstr>A trigger that validates line item amounts  when posting a payment (part 1)</vt:lpstr>
      <vt:lpstr>A trigger that validates line item amounts (part 2)    </vt:lpstr>
      <vt:lpstr>A statement that fires the validation trigger</vt:lpstr>
      <vt:lpstr>How to delete a trigger</vt:lpstr>
      <vt:lpstr>How to change a trigger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Murach’s SQL Server 2022</dc:title>
  <dc:creator>Joel Murach</dc:creator>
  <cp:lastModifiedBy>Anne Boehm</cp:lastModifiedBy>
  <cp:revision>8</cp:revision>
  <cp:lastPrinted>2016-01-14T23:03:16Z</cp:lastPrinted>
  <dcterms:created xsi:type="dcterms:W3CDTF">2023-05-30T17:35:02Z</dcterms:created>
  <dcterms:modified xsi:type="dcterms:W3CDTF">2023-06-05T23:21:04Z</dcterms:modified>
</cp:coreProperties>
</file>