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8" r:id="rId4"/>
    <p:sldId id="267" r:id="rId5"/>
    <p:sldId id="259" r:id="rId6"/>
    <p:sldId id="261" r:id="rId7"/>
    <p:sldId id="262" r:id="rId8"/>
    <p:sldId id="263" r:id="rId9"/>
    <p:sldId id="265" r:id="rId10"/>
    <p:sldId id="264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7B068-B63E-ABEC-DF0B-446CEFC1408B}" v="12" dt="2025-01-21T03:28:38.797"/>
    <p1510:client id="{24EDFC81-3C0A-ECB1-5C38-2ABACDEEBDBF}" v="3" vWet="4" dt="2025-01-20T21:08:43.319"/>
    <p1510:client id="{28623439-BA87-66CA-D105-64F90B5EDC3F}" v="11" dt="2025-01-20T22:00:22.416"/>
    <p1510:client id="{4BA9354E-6F46-F8D9-A8CB-8492E29AE6BB}" v="4" dt="2025-01-21T19:59:28.473"/>
    <p1510:client id="{90ED8DB7-B878-4371-AAB0-9FBFB31384C8}" v="478" dt="2025-01-20T21:10:41.102"/>
    <p1510:client id="{9E0D6E34-AEE5-E247-ACB1-4F596A4DFE9E}" v="759" dt="2025-01-21T20:15:29.256"/>
    <p1510:client id="{E651C87C-B563-B316-1B64-49224A9E480E}" v="492" dt="2025-01-21T19:58:41.424"/>
    <p1510:client id="{F9C22D6F-6285-14D8-812A-F93BB02F0EE8}" v="2" dt="2025-01-21T20:29:0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8A0FE-9C6A-4DCB-A5AA-9296BAB8D20A}" type="datetimeFigureOut"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6411C-4166-4D58-9DD2-83A7F7607E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A656B-9E34-12AB-EE39-DB4CFDC17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FB541-C732-215D-C30D-4CF815467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B1B4C-FFEF-3A52-A3C0-55B778FC0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Send information between Apple Vision Pro and server for information processing or use of AI models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Distributed intelligence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Client-server architecture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B32BB-E179-3A99-8EE0-30420657A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6411C-4166-4D58-9DD2-83A7F7607E0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3103B-D83E-71FE-0560-B9F5588C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C8635-CF44-2A6B-739C-F2AC7F60F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B83E0-F790-089A-3108-907B2084D9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Send information between Apple Vision Pro and server for information processing or use of AI models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Distributed intelligence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Client-server architecture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A10B4-A9E0-0675-61A6-08A710BA5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6411C-4166-4D58-9DD2-83A7F7607E0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A656B-9E34-12AB-EE39-DB4CFDC17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FB541-C732-215D-C30D-4CF815467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B1B4C-FFEF-3A52-A3C0-55B778FC0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Send information between Apple Vision Pro and server for information processing or use of AI models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Distributed intelligence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Client-server architecture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B32BB-E179-3A99-8EE0-30420657A5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6411C-4166-4D58-9DD2-83A7F7607E0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Send information between Apple Vision Pro and server for information processing or use of AI models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Distributed intelligence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Client-server architecture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6411C-4166-4D58-9DD2-83A7F7607E09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9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hg3uOx9ZPw?start=54&amp;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Apple Vision Pro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Donovan Kohler, Trang Do, Anthony Rutherford, Sam Kwon, </a:t>
            </a:r>
            <a:r>
              <a:rPr lang="en-US" sz="2000" err="1">
                <a:solidFill>
                  <a:schemeClr val="bg1"/>
                </a:solidFill>
              </a:rPr>
              <a:t>Raudel</a:t>
            </a:r>
            <a:r>
              <a:rPr lang="en-US" sz="2000">
                <a:solidFill>
                  <a:schemeClr val="bg1"/>
                </a:solidFill>
              </a:rPr>
              <a:t> Armenta</a:t>
            </a: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B9333A-3150-155A-888B-3D7F3AD1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Initial Challenges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06" name="Freeform: Shape 6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79260C77-A589-B946-9317-3FE02F3B9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794" y="1130846"/>
            <a:ext cx="6220153" cy="435133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Converting collected data from Vision Pro to model-compatible inputs for data processing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Building skills in Machine Learning, Computer Vision, AR/VR Development</a:t>
            </a:r>
          </a:p>
        </p:txBody>
      </p:sp>
      <p:grpSp>
        <p:nvGrpSpPr>
          <p:cNvPr id="112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13" name="Freeform: Shape 72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73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74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75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76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8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0207B-1767-8D74-AA8C-B589AD8DA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Rectangle 25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254" name="Freeform: Shape 17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55" name="Freeform: Shape 17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56" name="Freeform: Shape 17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17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reeform: Shape 17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F6BE8-A252-E5E9-83DE-A6BD789E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25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0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6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18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18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18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5" name="Oval 264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7" name="Freeform: Shape 19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8" name="Freeform: Shape 19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242F60-992B-8A22-B853-7E8839EFD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69324C39-E650-229E-4D91-BFBF1D88A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74A3439-9058-CC16-1F51-E1566509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F6505DF-BD4E-B0C7-C76D-E17D97387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C265243-AB83-6A8B-8D96-F63B98FEA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aphic 38">
            <a:extLst>
              <a:ext uri="{FF2B5EF4-FFF2-40B4-BE49-F238E27FC236}">
                <a16:creationId xmlns:a16="http://schemas.microsoft.com/office/drawing/2014/main" id="{CDB4BB94-5395-F0FC-0CD2-4D840EBC1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4D090F-D8AC-9E67-544E-8AF1C4200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17">
              <a:extLst>
                <a:ext uri="{FF2B5EF4-FFF2-40B4-BE49-F238E27FC236}">
                  <a16:creationId xmlns:a16="http://schemas.microsoft.com/office/drawing/2014/main" id="{05A02DB0-335A-E0C9-5023-BB2E834BF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6" name="Graphic 212">
            <a:extLst>
              <a:ext uri="{FF2B5EF4-FFF2-40B4-BE49-F238E27FC236}">
                <a16:creationId xmlns:a16="http://schemas.microsoft.com/office/drawing/2014/main" id="{F7CC6DAF-6793-2E83-9A49-BE1E1461F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B0DDAB32-E5A7-82FF-AF81-C0E1D0CBF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8" name="Graphic 4">
            <a:extLst>
              <a:ext uri="{FF2B5EF4-FFF2-40B4-BE49-F238E27FC236}">
                <a16:creationId xmlns:a16="http://schemas.microsoft.com/office/drawing/2014/main" id="{B95872AC-71CD-A398-CCB0-B8C228B4C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89" name="Freeform: Shape 24">
              <a:extLst>
                <a:ext uri="{FF2B5EF4-FFF2-40B4-BE49-F238E27FC236}">
                  <a16:creationId xmlns:a16="http://schemas.microsoft.com/office/drawing/2014/main" id="{CC42B9E2-E88C-6C94-CDF2-3A1715877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5">
              <a:extLst>
                <a:ext uri="{FF2B5EF4-FFF2-40B4-BE49-F238E27FC236}">
                  <a16:creationId xmlns:a16="http://schemas.microsoft.com/office/drawing/2014/main" id="{815FCB2A-DD3E-931A-5102-32E66702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6">
              <a:extLst>
                <a:ext uri="{FF2B5EF4-FFF2-40B4-BE49-F238E27FC236}">
                  <a16:creationId xmlns:a16="http://schemas.microsoft.com/office/drawing/2014/main" id="{23B8B088-B2E7-6811-4C0B-226E22E5C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7">
              <a:extLst>
                <a:ext uri="{FF2B5EF4-FFF2-40B4-BE49-F238E27FC236}">
                  <a16:creationId xmlns:a16="http://schemas.microsoft.com/office/drawing/2014/main" id="{3CEAA7D2-EDC5-C562-999B-B26203206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B361AB-77A0-E1EE-0B22-C6A063DF4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23F96D-5FED-6E16-1B5D-63DC4B0A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C5E923-F270-1E08-06E0-D0B5067F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479FCE-110F-AB45-5FA9-B5237E8DA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A27451B-A29C-57C6-D2E0-2C4B15E51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F941D65-B5CD-9B09-DE80-BDB3491BA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483A35-B62F-A383-0F82-1FDC926DD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8EFF6A-9D3D-F753-F139-FE83B351E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805BF4A-C2F2-E8DD-8D5A-DEBF4B5C6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ED302D-D62C-0E4B-EF24-CBF97708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General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5DC0-E268-EE9D-6D88-A4E9C50C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567" y="1130846"/>
            <a:ext cx="5806689" cy="46491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For use in university research</a:t>
            </a:r>
          </a:p>
          <a:p>
            <a:r>
              <a:rPr lang="en-US" sz="2600">
                <a:solidFill>
                  <a:schemeClr val="bg1"/>
                </a:solidFill>
              </a:rPr>
              <a:t>Allow for communication between devices</a:t>
            </a:r>
          </a:p>
          <a:p>
            <a:r>
              <a:rPr lang="en-US" sz="2600">
                <a:solidFill>
                  <a:schemeClr val="bg1"/>
                </a:solidFill>
              </a:rPr>
              <a:t>Facilitate usage of Apple Vision Pro to collect and process data</a:t>
            </a:r>
          </a:p>
          <a:p>
            <a:r>
              <a:rPr lang="en-US" sz="2600">
                <a:solidFill>
                  <a:schemeClr val="bg1"/>
                </a:solidFill>
              </a:rPr>
              <a:t>Ability to explore human robot collaboration</a:t>
            </a:r>
          </a:p>
          <a:p>
            <a:r>
              <a:rPr lang="en-US" sz="2600">
                <a:solidFill>
                  <a:schemeClr val="bg1"/>
                </a:solidFill>
              </a:rPr>
              <a:t>Connect other robots to Apple Vision Pro</a:t>
            </a:r>
          </a:p>
          <a:p>
            <a:endParaRPr lang="en-US" sz="2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76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669A93-92EE-BD2D-6261-0A235E532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E280DA5C-3116-4B4F-F199-C3FBC965E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D49FF25-E126-4E74-4360-A6E0D3932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8310624-7E7D-3BDB-B6AF-BE970640E6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0A9F596-C105-E3B5-204F-5463E683D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aphic 38">
            <a:extLst>
              <a:ext uri="{FF2B5EF4-FFF2-40B4-BE49-F238E27FC236}">
                <a16:creationId xmlns:a16="http://schemas.microsoft.com/office/drawing/2014/main" id="{D993A930-FE26-DF96-833F-D6E9E04EF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5CC131-47A2-1EDD-5F4F-6B4C5B632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17">
              <a:extLst>
                <a:ext uri="{FF2B5EF4-FFF2-40B4-BE49-F238E27FC236}">
                  <a16:creationId xmlns:a16="http://schemas.microsoft.com/office/drawing/2014/main" id="{F2C6A25F-C9AF-8075-7847-8410E9A2A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6" name="Graphic 212">
            <a:extLst>
              <a:ext uri="{FF2B5EF4-FFF2-40B4-BE49-F238E27FC236}">
                <a16:creationId xmlns:a16="http://schemas.microsoft.com/office/drawing/2014/main" id="{77096BC2-318E-5BC5-5B4B-467FE1918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AF5B1CFC-B7BD-F780-4746-9503617E1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8" name="Graphic 4">
            <a:extLst>
              <a:ext uri="{FF2B5EF4-FFF2-40B4-BE49-F238E27FC236}">
                <a16:creationId xmlns:a16="http://schemas.microsoft.com/office/drawing/2014/main" id="{252DF382-A864-4FB3-827B-E1D0F0740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89" name="Freeform: Shape 24">
              <a:extLst>
                <a:ext uri="{FF2B5EF4-FFF2-40B4-BE49-F238E27FC236}">
                  <a16:creationId xmlns:a16="http://schemas.microsoft.com/office/drawing/2014/main" id="{F4055AEA-772E-02C0-8C67-96F439DA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5">
              <a:extLst>
                <a:ext uri="{FF2B5EF4-FFF2-40B4-BE49-F238E27FC236}">
                  <a16:creationId xmlns:a16="http://schemas.microsoft.com/office/drawing/2014/main" id="{0ADD9DA4-38FA-6D96-C781-CE5C4E4E7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6">
              <a:extLst>
                <a:ext uri="{FF2B5EF4-FFF2-40B4-BE49-F238E27FC236}">
                  <a16:creationId xmlns:a16="http://schemas.microsoft.com/office/drawing/2014/main" id="{C2719E4D-7037-CC53-52D1-3167E4A21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7">
              <a:extLst>
                <a:ext uri="{FF2B5EF4-FFF2-40B4-BE49-F238E27FC236}">
                  <a16:creationId xmlns:a16="http://schemas.microsoft.com/office/drawing/2014/main" id="{365D058E-3DB3-2D9D-4CFF-007942B65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6ECAEA-F981-BF68-A67D-4C9D7B5E0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DFD4026-1D7B-4B65-B83F-98A4BA78A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722F65-1E4B-12F3-09A7-6A5B31EB0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C8ABEC7-63F9-F977-4F1B-01ADF0FF1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F8F01C-282C-10DA-97BC-7D419FB34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0B55DB8-31E4-C061-2132-A04F117A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9A4B1D-F191-606E-C4D0-D51B5E10C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7E087E4-152D-8872-439D-1F6E6FD4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E6D4F81-015D-2835-A1E5-7AB7FCAB22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A05BEE-29DC-C043-5FB1-74F2D433B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General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94D0-A05D-5E9B-5D2B-78C9C383B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567" y="1130846"/>
            <a:ext cx="5806689" cy="46491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Targeted User: Research participants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Student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Faculty</a:t>
            </a:r>
          </a:p>
          <a:p>
            <a:pPr lvl="1"/>
            <a:r>
              <a:rPr lang="en-US" sz="2200">
                <a:solidFill>
                  <a:schemeClr val="bg1"/>
                </a:solidFill>
              </a:rPr>
              <a:t>Robotics engineers, Robotics technicians</a:t>
            </a:r>
          </a:p>
        </p:txBody>
      </p:sp>
    </p:spTree>
    <p:extLst>
      <p:ext uri="{BB962C8B-B14F-4D97-AF65-F5344CB8AC3E}">
        <p14:creationId xmlns:p14="http://schemas.microsoft.com/office/powerpoint/2010/main" val="18161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242F60-992B-8A22-B853-7E8839EFD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69324C39-E650-229E-4D91-BFBF1D88A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aphic 38">
            <a:extLst>
              <a:ext uri="{FF2B5EF4-FFF2-40B4-BE49-F238E27FC236}">
                <a16:creationId xmlns:a16="http://schemas.microsoft.com/office/drawing/2014/main" id="{CDB4BB94-5395-F0FC-0CD2-4D840EBC1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94D090F-D8AC-9E67-544E-8AF1C4200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17">
              <a:extLst>
                <a:ext uri="{FF2B5EF4-FFF2-40B4-BE49-F238E27FC236}">
                  <a16:creationId xmlns:a16="http://schemas.microsoft.com/office/drawing/2014/main" id="{05A02DB0-335A-E0C9-5023-BB2E834BF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6" name="Graphic 212">
            <a:extLst>
              <a:ext uri="{FF2B5EF4-FFF2-40B4-BE49-F238E27FC236}">
                <a16:creationId xmlns:a16="http://schemas.microsoft.com/office/drawing/2014/main" id="{F7CC6DAF-6793-2E83-9A49-BE1E1461F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7" name="Graphic 212">
            <a:extLst>
              <a:ext uri="{FF2B5EF4-FFF2-40B4-BE49-F238E27FC236}">
                <a16:creationId xmlns:a16="http://schemas.microsoft.com/office/drawing/2014/main" id="{B0DDAB32-E5A7-82FF-AF81-C0E1D0CBF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8" name="Graphic 4">
            <a:extLst>
              <a:ext uri="{FF2B5EF4-FFF2-40B4-BE49-F238E27FC236}">
                <a16:creationId xmlns:a16="http://schemas.microsoft.com/office/drawing/2014/main" id="{B95872AC-71CD-A398-CCB0-B8C228B4C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89" name="Freeform: Shape 24">
              <a:extLst>
                <a:ext uri="{FF2B5EF4-FFF2-40B4-BE49-F238E27FC236}">
                  <a16:creationId xmlns:a16="http://schemas.microsoft.com/office/drawing/2014/main" id="{CC42B9E2-E88C-6C94-CDF2-3A1715877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25">
              <a:extLst>
                <a:ext uri="{FF2B5EF4-FFF2-40B4-BE49-F238E27FC236}">
                  <a16:creationId xmlns:a16="http://schemas.microsoft.com/office/drawing/2014/main" id="{815FCB2A-DD3E-931A-5102-32E66702F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26">
              <a:extLst>
                <a:ext uri="{FF2B5EF4-FFF2-40B4-BE49-F238E27FC236}">
                  <a16:creationId xmlns:a16="http://schemas.microsoft.com/office/drawing/2014/main" id="{23B8B088-B2E7-6811-4C0B-226E22E5C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27">
              <a:extLst>
                <a:ext uri="{FF2B5EF4-FFF2-40B4-BE49-F238E27FC236}">
                  <a16:creationId xmlns:a16="http://schemas.microsoft.com/office/drawing/2014/main" id="{3CEAA7D2-EDC5-C562-999B-B26203206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2B361AB-77A0-E1EE-0B22-C6A063DF4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23F96D-5FED-6E16-1B5D-63DC4B0A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C5E923-F270-1E08-06E0-D0B5067F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D479FCE-110F-AB45-5FA9-B5237E8DA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A27451B-A29C-57C6-D2E0-2C4B15E51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F941D65-B5CD-9B09-DE80-BDB3491BAE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4483A35-B62F-A383-0F82-1FDC926DD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8EFF6A-9D3D-F753-F139-FE83B351E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805BF4A-C2F2-E8DD-8D5A-DEBF4B5C69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05DC0-E268-EE9D-6D88-A4E9C50C8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5567" y="1130846"/>
            <a:ext cx="5806689" cy="46491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600">
              <a:solidFill>
                <a:schemeClr val="bg1"/>
              </a:solidFill>
            </a:endParaRPr>
          </a:p>
          <a:p>
            <a:endParaRPr lang="en-US" sz="2600">
              <a:solidFill>
                <a:schemeClr val="bg1"/>
              </a:solidFill>
            </a:endParaRPr>
          </a:p>
        </p:txBody>
      </p:sp>
      <p:pic>
        <p:nvPicPr>
          <p:cNvPr id="5" name="Picture 4" descr="NVIDIA uses Apple Vision Pro to capture teleoperated demonstrations and  control humanoid robots - 9to5Mac">
            <a:extLst>
              <a:ext uri="{FF2B5EF4-FFF2-40B4-BE49-F238E27FC236}">
                <a16:creationId xmlns:a16="http://schemas.microsoft.com/office/drawing/2014/main" id="{E078E0B9-B950-0991-C976-6D7C3ED1D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" y="2722790"/>
            <a:ext cx="6085114" cy="3393621"/>
          </a:xfrm>
          <a:prstGeom prst="rect">
            <a:avLst/>
          </a:prstGeom>
        </p:spPr>
      </p:pic>
      <p:pic>
        <p:nvPicPr>
          <p:cNvPr id="4" name="Picture 3" descr="Watch scientists control a robot with their hands while wearing the Apple  Vision Pro | Live Science">
            <a:extLst>
              <a:ext uri="{FF2B5EF4-FFF2-40B4-BE49-F238E27FC236}">
                <a16:creationId xmlns:a16="http://schemas.microsoft.com/office/drawing/2014/main" id="{DEA84F98-DC19-17D6-38FB-56A50183F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516" y="121104"/>
            <a:ext cx="5671456" cy="318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3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F34C0-6C20-8462-E2E9-BB9BE83B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33" y="3642627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Core Features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D24D-64C8-0BF3-4934-954DFC14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358" y="706508"/>
            <a:ext cx="7535118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Distributed intelligence (client – server architecture)</a:t>
            </a:r>
            <a:endParaRPr lang="en-US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800">
                <a:solidFill>
                  <a:schemeClr val="bg1"/>
                </a:solidFill>
              </a:rPr>
              <a:t>Send data between headset and server</a:t>
            </a:r>
          </a:p>
          <a:p>
            <a:pPr>
              <a:lnSpc>
                <a:spcPct val="100000"/>
              </a:lnSpc>
              <a:buFont typeface="Arial"/>
            </a:pPr>
            <a:r>
              <a:rPr lang="en-US" sz="3200">
                <a:solidFill>
                  <a:schemeClr val="bg1"/>
                </a:solidFill>
              </a:rPr>
              <a:t>Server-side processing components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2800">
                <a:solidFill>
                  <a:schemeClr val="bg1"/>
                </a:solidFill>
              </a:rPr>
              <a:t>Use ML models</a:t>
            </a:r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2400">
                <a:solidFill>
                  <a:schemeClr val="bg1"/>
                </a:solidFill>
              </a:rPr>
              <a:t>Image recognition </a:t>
            </a:r>
          </a:p>
          <a:p>
            <a:pPr lvl="2">
              <a:lnSpc>
                <a:spcPct val="100000"/>
              </a:lnSpc>
              <a:buFont typeface="Wingdings" panose="020B0604020202020204" pitchFamily="34" charset="0"/>
              <a:buChar char="§"/>
            </a:pPr>
            <a:r>
              <a:rPr lang="en-US" sz="2400">
                <a:solidFill>
                  <a:schemeClr val="bg1"/>
                </a:solidFill>
              </a:rPr>
              <a:t>3D space</a:t>
            </a: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1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A yellow emoji with hands on it&#10;&#10;AI-generated content may be incorrect.">
            <a:extLst>
              <a:ext uri="{FF2B5EF4-FFF2-40B4-BE49-F238E27FC236}">
                <a16:creationId xmlns:a16="http://schemas.microsoft.com/office/drawing/2014/main" id="{AF213844-5190-FD10-7183-9CD7A0C0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844" y="4575409"/>
            <a:ext cx="2433918" cy="237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EE095-669A-768B-FCB4-3744102F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Technical Details</a:t>
            </a:r>
          </a:p>
        </p:txBody>
      </p: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77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9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2F46-1DCE-84D9-5CA9-D1597EFE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Possible Tech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Apple Vision Pro 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MacBook </a:t>
            </a:r>
          </a:p>
          <a:p>
            <a:pPr lvl="1" indent="-285750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VS Code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Possible APIs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>
                <a:solidFill>
                  <a:schemeClr val="bg1"/>
                </a:solidFill>
              </a:rPr>
              <a:t>Core ML --&gt; ML Preprocessing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>
                <a:solidFill>
                  <a:schemeClr val="bg1"/>
                </a:solidFill>
              </a:rPr>
              <a:t>ARKit --&gt; RESTful APIs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err="1">
                <a:solidFill>
                  <a:schemeClr val="bg1"/>
                </a:solidFill>
              </a:rPr>
              <a:t>CryptoKit</a:t>
            </a:r>
            <a:r>
              <a:rPr lang="en-US">
                <a:solidFill>
                  <a:schemeClr val="bg1"/>
                </a:solidFill>
              </a:rPr>
              <a:t> --&gt; Data encryption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err="1">
                <a:solidFill>
                  <a:schemeClr val="bg1"/>
                </a:solidFill>
              </a:rPr>
              <a:t>Gzip</a:t>
            </a:r>
            <a:r>
              <a:rPr lang="en-US">
                <a:solidFill>
                  <a:schemeClr val="bg1"/>
                </a:solidFill>
              </a:rPr>
              <a:t> --&gt; Data compression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 err="1">
                <a:solidFill>
                  <a:schemeClr val="bg1"/>
                </a:solidFill>
              </a:rPr>
              <a:t>RealityKit</a:t>
            </a:r>
            <a:r>
              <a:rPr lang="en-US">
                <a:solidFill>
                  <a:schemeClr val="bg1"/>
                </a:solidFill>
              </a:rPr>
              <a:t> --&gt; Visual rendering</a:t>
            </a:r>
          </a:p>
          <a:p>
            <a:pPr marL="971550" lvl="1" indent="-285750">
              <a:buFont typeface="Courier New,monospace"/>
              <a:buChar char="o"/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85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520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reeform: Shape 366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4D099-9743-51AD-54B1-DEE8816B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Development Environment</a:t>
            </a: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7" name="Freeform: Shape 376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674E7-2647-EE61-ECB1-28B5C748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855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Server-side: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VS Code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solidFill>
                  <a:schemeClr val="bg1"/>
                </a:solidFill>
              </a:rPr>
              <a:t>Python / </a:t>
            </a:r>
            <a:r>
              <a:rPr lang="en-US" err="1">
                <a:solidFill>
                  <a:schemeClr val="bg1"/>
                </a:solidFill>
              </a:rPr>
              <a:t>Jupyter</a:t>
            </a:r>
            <a:r>
              <a:rPr lang="en-US">
                <a:solidFill>
                  <a:schemeClr val="bg1"/>
                </a:solidFill>
              </a:rPr>
              <a:t> Notebooks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solidFill>
                  <a:schemeClr val="bg1"/>
                </a:solidFill>
              </a:rPr>
              <a:t>Hugging Face Models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solidFill>
                  <a:schemeClr val="bg1"/>
                </a:solidFill>
              </a:rPr>
              <a:t>AWS Cloud9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>
                <a:solidFill>
                  <a:schemeClr val="bg1"/>
                </a:solidFill>
              </a:rPr>
              <a:t>For working directly in cloud environment</a:t>
            </a:r>
          </a:p>
          <a:p>
            <a:pPr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Apple Vision Pro:</a:t>
            </a:r>
          </a:p>
          <a:p>
            <a:pPr marL="971550" lvl="1" indent="-285750">
              <a:buFont typeface="Courier New,monospace"/>
              <a:buChar char="o"/>
            </a:pPr>
            <a:r>
              <a:rPr lang="en-US">
                <a:solidFill>
                  <a:schemeClr val="bg1"/>
                </a:solidFill>
              </a:rPr>
              <a:t>Xcode</a:t>
            </a:r>
          </a:p>
          <a:p>
            <a:pPr marL="1428750" lvl="2" indent="-285750">
              <a:buFont typeface="Wingdings"/>
              <a:buChar char="§"/>
            </a:pPr>
            <a:r>
              <a:rPr lang="en-US" err="1">
                <a:solidFill>
                  <a:schemeClr val="bg1"/>
                </a:solidFill>
              </a:rPr>
              <a:t>VisionOS</a:t>
            </a:r>
            <a:r>
              <a:rPr lang="en-US">
                <a:solidFill>
                  <a:schemeClr val="bg1"/>
                </a:solidFill>
              </a:rPr>
              <a:t> SDK</a:t>
            </a:r>
          </a:p>
          <a:p>
            <a:pPr marL="1428750" lvl="2" indent="-285750">
              <a:buFont typeface="Wingdings"/>
              <a:buChar char="§"/>
            </a:pPr>
            <a:r>
              <a:rPr lang="en-US">
                <a:solidFill>
                  <a:schemeClr val="bg1"/>
                </a:solidFill>
              </a:rPr>
              <a:t>Vision Pro Simulator for testing</a:t>
            </a:r>
          </a:p>
          <a:p>
            <a:pPr marL="914400" lvl="2" indent="0">
              <a:buNone/>
            </a:pPr>
            <a:endParaRPr lang="en-US">
              <a:solidFill>
                <a:schemeClr val="bg1"/>
              </a:solidFill>
            </a:endParaRPr>
          </a:p>
          <a:p>
            <a:pPr lvl="2"/>
            <a:endParaRPr lang="en-US">
              <a:solidFill>
                <a:srgbClr val="000000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>
              <a:solidFill>
                <a:srgbClr val="FFFFFF"/>
              </a:solidFill>
            </a:endParaRPr>
          </a:p>
          <a:p>
            <a:pPr marL="914400" lvl="2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79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99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C49C4-66EB-0D0B-EF73-E84FAA3A7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chemeClr val="bg1"/>
                </a:solidFill>
              </a:rPr>
              <a:t>Similar Apps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nline Media 5" title="Advancing Humanoid Robot Development">
            <a:hlinkClick r:id="" action="ppaction://media"/>
            <a:extLst>
              <a:ext uri="{FF2B5EF4-FFF2-40B4-BE49-F238E27FC236}">
                <a16:creationId xmlns:a16="http://schemas.microsoft.com/office/drawing/2014/main" id="{FAA93541-CAF8-EF70-A268-0AFB7B68082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62057" y="1882068"/>
            <a:ext cx="5574890" cy="3100154"/>
          </a:xfrm>
        </p:spPr>
      </p:pic>
    </p:spTree>
    <p:extLst>
      <p:ext uri="{BB962C8B-B14F-4D97-AF65-F5344CB8AC3E}">
        <p14:creationId xmlns:p14="http://schemas.microsoft.com/office/powerpoint/2010/main" val="3486253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DD98C5-EC51-5FCD-CF1F-1C2A17143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C0EB49C7-A8DA-F5A5-D3DA-21B11C6CA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AC77F10-467A-F3F1-3FCA-A127896E2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7B0A372-93D8-9FD1-F7AD-5EF8B5584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2CDB392-3B46-67E4-51F6-691D0C556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A8993-3E1A-CA7E-2F6D-A7470CAF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Initial Challenges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1066FD-C628-E939-A07F-11169CA6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06" name="Freeform: Shape 60">
              <a:extLst>
                <a:ext uri="{FF2B5EF4-FFF2-40B4-BE49-F238E27FC236}">
                  <a16:creationId xmlns:a16="http://schemas.microsoft.com/office/drawing/2014/main" id="{0B341276-2F76-8603-6058-211B6436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64A38F3-BDDF-62A9-8954-BB190082B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07" name="Graphic 212">
            <a:extLst>
              <a:ext uri="{FF2B5EF4-FFF2-40B4-BE49-F238E27FC236}">
                <a16:creationId xmlns:a16="http://schemas.microsoft.com/office/drawing/2014/main" id="{7C8BFB41-F3CC-6584-10DE-564ECD19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Graphic 212">
            <a:extLst>
              <a:ext uri="{FF2B5EF4-FFF2-40B4-BE49-F238E27FC236}">
                <a16:creationId xmlns:a16="http://schemas.microsoft.com/office/drawing/2014/main" id="{DAB0DE21-F8E2-2755-56D6-1DCE3DAC1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EE16616-0094-37D6-082F-2F8B404DD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5BE2EE8E-261C-8720-C998-6E334CEEE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" name="Content Placeholder 2">
            <a:extLst>
              <a:ext uri="{FF2B5EF4-FFF2-40B4-BE49-F238E27FC236}">
                <a16:creationId xmlns:a16="http://schemas.microsoft.com/office/drawing/2014/main" id="{8BF5E42A-2B00-E13E-6F1D-D570083A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794" y="1130846"/>
            <a:ext cx="6220153" cy="4351338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bg1"/>
                </a:solidFill>
              </a:rPr>
              <a:t>Setting up Development Environment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Learning Curve for </a:t>
            </a:r>
            <a:r>
              <a:rPr lang="en-US" err="1">
                <a:solidFill>
                  <a:schemeClr val="bg1"/>
                </a:solidFill>
              </a:rPr>
              <a:t>visionOS</a:t>
            </a:r>
            <a:r>
              <a:rPr lang="en-US">
                <a:solidFill>
                  <a:schemeClr val="bg1"/>
                </a:solidFill>
              </a:rPr>
              <a:t> Development</a:t>
            </a:r>
          </a:p>
          <a:p>
            <a:pPr lvl="1"/>
            <a:r>
              <a:rPr lang="en-US" sz="2800" err="1">
                <a:solidFill>
                  <a:schemeClr val="bg1"/>
                </a:solidFill>
              </a:rPr>
              <a:t>visionOS</a:t>
            </a:r>
            <a:r>
              <a:rPr lang="en-US" sz="2800">
                <a:solidFill>
                  <a:schemeClr val="bg1"/>
                </a:solidFill>
              </a:rPr>
              <a:t> APIs (</a:t>
            </a:r>
            <a:r>
              <a:rPr lang="en-US" sz="2800" err="1">
                <a:solidFill>
                  <a:schemeClr val="bg1"/>
                </a:solidFill>
              </a:rPr>
              <a:t>RealityKit</a:t>
            </a:r>
            <a:r>
              <a:rPr lang="en-US" sz="2800">
                <a:solidFill>
                  <a:schemeClr val="bg1"/>
                </a:solidFill>
              </a:rPr>
              <a:t>, </a:t>
            </a:r>
            <a:r>
              <a:rPr lang="en-US" sz="2800" err="1">
                <a:solidFill>
                  <a:schemeClr val="bg1"/>
                </a:solidFill>
              </a:rPr>
              <a:t>ARKit</a:t>
            </a:r>
            <a:r>
              <a:rPr lang="en-US" sz="2800">
                <a:solidFill>
                  <a:schemeClr val="bg1"/>
                </a:solidFill>
              </a:rPr>
              <a:t>, and </a:t>
            </a:r>
            <a:r>
              <a:rPr lang="en-US" sz="2800" err="1">
                <a:solidFill>
                  <a:schemeClr val="bg1"/>
                </a:solidFill>
              </a:rPr>
              <a:t>VisionKit</a:t>
            </a:r>
            <a:r>
              <a:rPr lang="en-US" sz="2800">
                <a:solidFill>
                  <a:schemeClr val="bg1"/>
                </a:solidFill>
              </a:rPr>
              <a:t>)</a:t>
            </a:r>
          </a:p>
          <a:p>
            <a:pPr marL="457200" lvl="1" indent="0">
              <a:buNone/>
            </a:pPr>
            <a:endParaRPr lang="en-US" sz="280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Using Machine Learning models on Hugging Face</a:t>
            </a:r>
          </a:p>
        </p:txBody>
      </p:sp>
      <p:grpSp>
        <p:nvGrpSpPr>
          <p:cNvPr id="112" name="Graphic 185">
            <a:extLst>
              <a:ext uri="{FF2B5EF4-FFF2-40B4-BE49-F238E27FC236}">
                <a16:creationId xmlns:a16="http://schemas.microsoft.com/office/drawing/2014/main" id="{AF2600C7-04D0-0F8C-BCFB-6C66A4CFE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13" name="Freeform: Shape 72">
              <a:extLst>
                <a:ext uri="{FF2B5EF4-FFF2-40B4-BE49-F238E27FC236}">
                  <a16:creationId xmlns:a16="http://schemas.microsoft.com/office/drawing/2014/main" id="{C90D694A-1D65-CA0B-57D6-0FE466406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73">
              <a:extLst>
                <a:ext uri="{FF2B5EF4-FFF2-40B4-BE49-F238E27FC236}">
                  <a16:creationId xmlns:a16="http://schemas.microsoft.com/office/drawing/2014/main" id="{5F22A322-7CE9-638F-B603-F5EE52AE2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74">
              <a:extLst>
                <a:ext uri="{FF2B5EF4-FFF2-40B4-BE49-F238E27FC236}">
                  <a16:creationId xmlns:a16="http://schemas.microsoft.com/office/drawing/2014/main" id="{12BAEA4E-C786-70F5-FED0-54561DA8D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75">
              <a:extLst>
                <a:ext uri="{FF2B5EF4-FFF2-40B4-BE49-F238E27FC236}">
                  <a16:creationId xmlns:a16="http://schemas.microsoft.com/office/drawing/2014/main" id="{CAAB2EBF-1945-2FD0-2DEF-DAC1D30CF7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76">
              <a:extLst>
                <a:ext uri="{FF2B5EF4-FFF2-40B4-BE49-F238E27FC236}">
                  <a16:creationId xmlns:a16="http://schemas.microsoft.com/office/drawing/2014/main" id="{2C83F9CC-220B-5125-DE99-5F3B41BE6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274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Apple Vision Pro Project</vt:lpstr>
      <vt:lpstr>General Motivation</vt:lpstr>
      <vt:lpstr>General Motivation</vt:lpstr>
      <vt:lpstr>PowerPoint Presentation</vt:lpstr>
      <vt:lpstr>Core Features</vt:lpstr>
      <vt:lpstr>Technical Details</vt:lpstr>
      <vt:lpstr>Development Environment</vt:lpstr>
      <vt:lpstr>Similar Apps</vt:lpstr>
      <vt:lpstr>Initial Challenges</vt:lpstr>
      <vt:lpstr>Initial 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2025-01-16T20:50:52Z</dcterms:created>
  <dcterms:modified xsi:type="dcterms:W3CDTF">2025-03-16T08:00:30Z</dcterms:modified>
</cp:coreProperties>
</file>