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732" r:id="rId1"/>
  </p:sldMasterIdLst>
  <p:notesMasterIdLst>
    <p:notesMasterId r:id="rId97"/>
  </p:notesMasterIdLst>
  <p:sldIdLst>
    <p:sldId id="529" r:id="rId2"/>
    <p:sldId id="530" r:id="rId3"/>
    <p:sldId id="531" r:id="rId4"/>
    <p:sldId id="532" r:id="rId5"/>
    <p:sldId id="533" r:id="rId6"/>
    <p:sldId id="534" r:id="rId7"/>
    <p:sldId id="535" r:id="rId8"/>
    <p:sldId id="536" r:id="rId9"/>
    <p:sldId id="537" r:id="rId10"/>
    <p:sldId id="538" r:id="rId11"/>
    <p:sldId id="539" r:id="rId12"/>
    <p:sldId id="540" r:id="rId13"/>
    <p:sldId id="541" r:id="rId14"/>
    <p:sldId id="542" r:id="rId15"/>
    <p:sldId id="543" r:id="rId16"/>
    <p:sldId id="544" r:id="rId17"/>
    <p:sldId id="545" r:id="rId18"/>
    <p:sldId id="546" r:id="rId19"/>
    <p:sldId id="547" r:id="rId20"/>
    <p:sldId id="548" r:id="rId21"/>
    <p:sldId id="549" r:id="rId22"/>
    <p:sldId id="550" r:id="rId23"/>
    <p:sldId id="610" r:id="rId24"/>
    <p:sldId id="498" r:id="rId25"/>
    <p:sldId id="499" r:id="rId26"/>
    <p:sldId id="611" r:id="rId27"/>
    <p:sldId id="612" r:id="rId28"/>
    <p:sldId id="613" r:id="rId29"/>
    <p:sldId id="614" r:id="rId30"/>
    <p:sldId id="615" r:id="rId31"/>
    <p:sldId id="580" r:id="rId32"/>
    <p:sldId id="616" r:id="rId33"/>
    <p:sldId id="617" r:id="rId34"/>
    <p:sldId id="618" r:id="rId35"/>
    <p:sldId id="619" r:id="rId36"/>
    <p:sldId id="620" r:id="rId37"/>
    <p:sldId id="621" r:id="rId38"/>
    <p:sldId id="622" r:id="rId39"/>
    <p:sldId id="623" r:id="rId40"/>
    <p:sldId id="624" r:id="rId41"/>
    <p:sldId id="625" r:id="rId42"/>
    <p:sldId id="586" r:id="rId43"/>
    <p:sldId id="587" r:id="rId44"/>
    <p:sldId id="588" r:id="rId45"/>
    <p:sldId id="626" r:id="rId46"/>
    <p:sldId id="627" r:id="rId47"/>
    <p:sldId id="628" r:id="rId48"/>
    <p:sldId id="629" r:id="rId49"/>
    <p:sldId id="630" r:id="rId50"/>
    <p:sldId id="631" r:id="rId51"/>
    <p:sldId id="632" r:id="rId52"/>
    <p:sldId id="633" r:id="rId53"/>
    <p:sldId id="634" r:id="rId54"/>
    <p:sldId id="635" r:id="rId55"/>
    <p:sldId id="636" r:id="rId56"/>
    <p:sldId id="637" r:id="rId57"/>
    <p:sldId id="638" r:id="rId58"/>
    <p:sldId id="639" r:id="rId59"/>
    <p:sldId id="640" r:id="rId60"/>
    <p:sldId id="641" r:id="rId61"/>
    <p:sldId id="642" r:id="rId62"/>
    <p:sldId id="643" r:id="rId63"/>
    <p:sldId id="644" r:id="rId64"/>
    <p:sldId id="645" r:id="rId65"/>
    <p:sldId id="646" r:id="rId66"/>
    <p:sldId id="647" r:id="rId67"/>
    <p:sldId id="648" r:id="rId68"/>
    <p:sldId id="649" r:id="rId69"/>
    <p:sldId id="650" r:id="rId70"/>
    <p:sldId id="651" r:id="rId71"/>
    <p:sldId id="652" r:id="rId72"/>
    <p:sldId id="653" r:id="rId73"/>
    <p:sldId id="557" r:id="rId74"/>
    <p:sldId id="558" r:id="rId75"/>
    <p:sldId id="559" r:id="rId76"/>
    <p:sldId id="560" r:id="rId77"/>
    <p:sldId id="561" r:id="rId78"/>
    <p:sldId id="562" r:id="rId79"/>
    <p:sldId id="563" r:id="rId80"/>
    <p:sldId id="564" r:id="rId81"/>
    <p:sldId id="565" r:id="rId82"/>
    <p:sldId id="566" r:id="rId83"/>
    <p:sldId id="567" r:id="rId84"/>
    <p:sldId id="568" r:id="rId85"/>
    <p:sldId id="569" r:id="rId86"/>
    <p:sldId id="570" r:id="rId87"/>
    <p:sldId id="571" r:id="rId88"/>
    <p:sldId id="572" r:id="rId89"/>
    <p:sldId id="573" r:id="rId90"/>
    <p:sldId id="574" r:id="rId91"/>
    <p:sldId id="575" r:id="rId92"/>
    <p:sldId id="576" r:id="rId93"/>
    <p:sldId id="577" r:id="rId94"/>
    <p:sldId id="578" r:id="rId95"/>
    <p:sldId id="579" r:id="rId9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TTIPITCH KUPTAVANICH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CC3"/>
    <a:srgbClr val="CCECFF"/>
    <a:srgbClr val="C65D09"/>
    <a:srgbClr val="408090"/>
    <a:srgbClr val="627D25"/>
    <a:srgbClr val="FAAE76"/>
    <a:srgbClr val="DEC8EE"/>
    <a:srgbClr val="EEFFCC"/>
    <a:srgbClr val="5B89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19" autoAdjust="0"/>
    <p:restoredTop sz="84707" autoAdjust="0"/>
  </p:normalViewPr>
  <p:slideViewPr>
    <p:cSldViewPr>
      <p:cViewPr varScale="1">
        <p:scale>
          <a:sx n="75" d="100"/>
          <a:sy n="75" d="100"/>
        </p:scale>
        <p:origin x="121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502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1029D-3C85-4673-A865-D890332FC676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68A41-79C9-4486-BE30-27B82C445A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1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68A41-79C9-4486-BE30-27B82C445A4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11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68A41-79C9-4486-BE30-27B82C445A45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45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68A41-79C9-4486-BE30-27B82C445A4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72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68A41-79C9-4486-BE30-27B82C445A4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87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68A41-79C9-4486-BE30-27B82C445A4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96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FreeBSD: FreeBSD is the most popular BSD, aiming for high performance and ease of use. It works well on standard Intel and AMD 32-bit and 64-bit processors.</a:t>
            </a:r>
          </a:p>
          <a:p>
            <a:r>
              <a:rPr lang="en-US" dirty="0" err="1"/>
              <a:t>NetBSD</a:t>
            </a:r>
            <a:r>
              <a:rPr lang="en-US" dirty="0"/>
              <a:t>: </a:t>
            </a:r>
            <a:r>
              <a:rPr lang="en-US" dirty="0" err="1"/>
              <a:t>NetBSD</a:t>
            </a:r>
            <a:r>
              <a:rPr lang="en-US" dirty="0"/>
              <a:t> is designed to run on almost anything and supports many more architectures. The motto on their homepage is, "Of course it runs </a:t>
            </a:r>
            <a:r>
              <a:rPr lang="en-US" dirty="0" err="1"/>
              <a:t>NetBSD</a:t>
            </a:r>
            <a:r>
              <a:rPr lang="en-US" dirty="0"/>
              <a:t>."</a:t>
            </a:r>
          </a:p>
          <a:p>
            <a:r>
              <a:rPr lang="en-US" dirty="0" err="1"/>
              <a:t>OpenBSD</a:t>
            </a:r>
            <a:r>
              <a:rPr lang="en-US" dirty="0"/>
              <a:t>: </a:t>
            </a:r>
            <a:r>
              <a:rPr lang="en-US" dirty="0" err="1"/>
              <a:t>OpenBSD</a:t>
            </a:r>
            <a:r>
              <a:rPr lang="en-US" dirty="0"/>
              <a:t> is designed for maximum security — not just with its features, but with its implementation practices. It’s designed to be an operating system banks and other serious institutions would use for critical systems.</a:t>
            </a:r>
          </a:p>
          <a:p>
            <a:r>
              <a:rPr lang="en-US" dirty="0" err="1"/>
              <a:t>DragonFly</a:t>
            </a:r>
            <a:r>
              <a:rPr lang="en-US" dirty="0"/>
              <a:t> BSD: </a:t>
            </a:r>
            <a:r>
              <a:rPr lang="en-US" dirty="0" err="1"/>
              <a:t>DragonFly</a:t>
            </a:r>
            <a:r>
              <a:rPr lang="en-US" dirty="0"/>
              <a:t> BSD was created with the design goal of providing an operating system that would run well in multithreaded environments — for example, in clusters of multiple computers.</a:t>
            </a:r>
          </a:p>
          <a:p>
            <a:r>
              <a:rPr lang="en-US" dirty="0"/>
              <a:t>Darwin / Mac OS X: Mac OS X is actually based on the Darwin operating system, which is based on BSD. It’s a bit different from other BSDs. While the low-level kernel and other software is open-source BSD code, most of the rest of the operating system is closed-source Mac OS  code.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68A41-79C9-4486-BE30-27B82C445A4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00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E826C-F8E5-4B35-B236-62ACDBC62E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7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68A41-79C9-4486-BE30-27B82C445A45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064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68A41-79C9-4486-BE30-27B82C445A45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44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68A41-79C9-4486-BE30-27B82C445A45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97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 algn="r"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6400800"/>
            <a:ext cx="762000" cy="4530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fld id="{743B0E95-D48F-424C-BF34-E2C3A05F04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583362"/>
            <a:ext cx="1371600" cy="2705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1437820-2EE4-4D8A-B6A7-DFEECEE49FAE}" type="datetime1">
              <a:rPr lang="en-US" smtClean="0"/>
              <a:t>8/24/2016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60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8970-ACD1-4832-8361-7A4B3456C065}" type="datetime1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3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67A0-0F53-4A4E-B35F-E0F37D177DCE}" type="datetime1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0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normalizeH="0" baseline="0">
                <a:cs typeface="BrowalliaUPC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 b="1">
                <a:latin typeface="BrowalliaUPC" pitchFamily="34" charset="-34"/>
                <a:cs typeface="BrowalliaUPC" pitchFamily="34" charset="-34"/>
              </a:defRPr>
            </a:lvl1pPr>
            <a:lvl2pPr>
              <a:defRPr sz="3600" b="1">
                <a:latin typeface="BrowalliaUPC" pitchFamily="34" charset="-34"/>
                <a:cs typeface="BrowalliaUPC" pitchFamily="34" charset="-34"/>
              </a:defRPr>
            </a:lvl2pPr>
            <a:lvl3pPr>
              <a:defRPr sz="3200" b="1">
                <a:latin typeface="BrowalliaUPC" pitchFamily="34" charset="-34"/>
                <a:cs typeface="BrowalliaUPC" pitchFamily="34" charset="-34"/>
              </a:defRPr>
            </a:lvl3pPr>
            <a:lvl4pPr>
              <a:defRPr sz="2800" b="1">
                <a:latin typeface="BrowalliaUPC" pitchFamily="34" charset="-34"/>
                <a:cs typeface="BrowalliaUPC" pitchFamily="34" charset="-34"/>
              </a:defRPr>
            </a:lvl4pPr>
            <a:lvl5pPr>
              <a:defRPr sz="2400" b="1">
                <a:latin typeface="BrowalliaUPC" pitchFamily="34" charset="-34"/>
                <a:cs typeface="BrowalliaUPC" pitchFamily="34" charset="-3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6583362"/>
            <a:ext cx="1371600" cy="270518"/>
          </a:xfrm>
        </p:spPr>
        <p:txBody>
          <a:bodyPr/>
          <a:lstStyle/>
          <a:p>
            <a:fld id="{EB373861-43F8-4CBE-9F52-D8CFB130CBC6}" type="datetime1">
              <a:rPr lang="en-US" smtClean="0"/>
              <a:t>8/24/2016</a:t>
            </a:fld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762000" cy="453080"/>
          </a:xfrm>
        </p:spPr>
        <p:txBody>
          <a:bodyPr/>
          <a:lstStyle/>
          <a:p>
            <a:fld id="{743B0E95-D48F-424C-BF34-E2C3A05F04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3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91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57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EB32-8B89-4EB6-9B03-13E429B5C7EF}" type="datetime1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5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68ED-6EB8-4390-B3BA-39B710855C4E}" type="datetime1">
              <a:rPr lang="en-US" smtClean="0"/>
              <a:t>8/24/2016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8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620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BrowalliaUPC" panose="020B06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E26F-C597-4971-9A92-084994013B7D}" type="datetime1">
              <a:rPr lang="en-US" smtClean="0"/>
              <a:t>8/24/2016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8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832D-CCE8-4FB2-97CC-A726EEA815C5}" type="datetime1">
              <a:rPr lang="en-US" smtClean="0"/>
              <a:t>8/24/2016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77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E495-3D73-46DD-8711-0699F65157E8}" type="datetime1">
              <a:rPr lang="en-US" smtClean="0"/>
              <a:t>8/24/2016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0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5934456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6F3B-6D81-4F19-9755-D2FBF3BACA00}" type="datetime1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871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276726"/>
            <a:ext cx="9144000" cy="49048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D8E4-7E34-4C19-A432-3DC5FE3587D6}" type="datetime1">
              <a:rPr lang="en-US" smtClean="0"/>
              <a:t>8/24/2016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5334000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5934456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217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1" y="-13937"/>
            <a:ext cx="9144000" cy="2885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77200" y="-13936"/>
            <a:ext cx="685800" cy="284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6400800"/>
            <a:ext cx="762000" cy="4530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fld id="{743B0E95-D48F-424C-BF34-E2C3A05F04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583362"/>
            <a:ext cx="1371600" cy="2705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7173DAD-321B-470E-8686-964D5377B206}" type="datetime1">
              <a:rPr lang="en-US" smtClean="0"/>
              <a:t>8/24/2016</a:t>
            </a:fld>
            <a:endParaRPr lang="en-US" dirty="0"/>
          </a:p>
        </p:txBody>
      </p:sp>
      <p:sp>
        <p:nvSpPr>
          <p:cNvPr id="9" name="Footer Placeholder 2"/>
          <p:cNvSpPr txBox="1">
            <a:spLocks/>
          </p:cNvSpPr>
          <p:nvPr userDrawn="1"/>
        </p:nvSpPr>
        <p:spPr>
          <a:xfrm>
            <a:off x="1" y="1"/>
            <a:ext cx="8077199" cy="27463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1200" b="0" dirty="0">
                <a:solidFill>
                  <a:schemeClr val="bg2"/>
                </a:solidFill>
              </a:rPr>
              <a:t>CSCMU:</a:t>
            </a:r>
            <a:r>
              <a:rPr lang="en-US" sz="1200" b="0" baseline="0" dirty="0">
                <a:solidFill>
                  <a:schemeClr val="bg2"/>
                </a:solidFill>
              </a:rPr>
              <a:t> Linux Workshop 2016</a:t>
            </a:r>
            <a:endParaRPr lang="th-TH" sz="1200" b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80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3600" b="1" kern="1200">
          <a:solidFill>
            <a:schemeClr val="tx1"/>
          </a:solidFill>
          <a:latin typeface="BrowalliaUPC" panose="020B0604020202020204" pitchFamily="34" charset="-34"/>
          <a:ea typeface="+mn-ea"/>
          <a:cs typeface="BrowalliaUPC" panose="020B0604020202020204" pitchFamily="34" charset="-34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3600" b="1" kern="1200">
          <a:solidFill>
            <a:schemeClr val="tx1"/>
          </a:solidFill>
          <a:latin typeface="BrowalliaUPC" panose="020B0604020202020204" pitchFamily="34" charset="-34"/>
          <a:ea typeface="+mn-ea"/>
          <a:cs typeface="BrowalliaUPC" panose="020B0604020202020204" pitchFamily="34" charset="-34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3200" b="1" kern="1200">
          <a:solidFill>
            <a:schemeClr val="tx1"/>
          </a:solidFill>
          <a:latin typeface="BrowalliaUPC" panose="020B0604020202020204" pitchFamily="34" charset="-34"/>
          <a:ea typeface="+mn-ea"/>
          <a:cs typeface="BrowalliaUPC" panose="020B0604020202020204" pitchFamily="34" charset="-34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2800" b="1" kern="1200">
          <a:solidFill>
            <a:schemeClr val="tx1"/>
          </a:solidFill>
          <a:latin typeface="BrowalliaUPC" panose="020B0604020202020204" pitchFamily="34" charset="-34"/>
          <a:ea typeface="+mn-ea"/>
          <a:cs typeface="BrowalliaUPC" panose="020B0604020202020204" pitchFamily="34" charset="-34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400" b="1" kern="1200" baseline="0">
          <a:solidFill>
            <a:schemeClr val="tx1"/>
          </a:solidFill>
          <a:latin typeface="BrowalliaUPC" panose="020B0604020202020204" pitchFamily="34" charset="-34"/>
          <a:ea typeface="+mn-ea"/>
          <a:cs typeface="BrowalliaUPC" panose="020B0604020202020204" pitchFamily="34" charset="-34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n-US" dirty="0"/>
              <a:t>inux </a:t>
            </a:r>
            <a:r>
              <a:rPr lang="en-US" dirty="0">
                <a:solidFill>
                  <a:schemeClr val="accent1"/>
                </a:solidFill>
              </a:rPr>
              <a:t>W</a:t>
            </a:r>
            <a:r>
              <a:rPr lang="en-US" dirty="0"/>
              <a:t>orkshop</a:t>
            </a:r>
            <a:br>
              <a:rPr lang="en-US" dirty="0"/>
            </a:br>
            <a:r>
              <a:rPr lang="en-US" sz="4400">
                <a:solidFill>
                  <a:schemeClr val="accent1"/>
                </a:solidFill>
              </a:rPr>
              <a:t>P</a:t>
            </a:r>
            <a:r>
              <a:rPr lang="en-US" sz="4400"/>
              <a:t>art I: </a:t>
            </a:r>
            <a:r>
              <a:rPr lang="en-US" sz="4400" dirty="0">
                <a:solidFill>
                  <a:schemeClr val="accent1"/>
                </a:solidFill>
              </a:rPr>
              <a:t>B</a:t>
            </a:r>
            <a:r>
              <a:rPr lang="en-US" sz="4400" dirty="0"/>
              <a:t>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Department of Computer Science</a:t>
            </a:r>
            <a:br>
              <a:rPr lang="en-US" dirty="0"/>
            </a:br>
            <a:r>
              <a:rPr lang="en-US" dirty="0"/>
              <a:t>Chiang Mai University</a:t>
            </a:r>
            <a:endParaRPr lang="th-TH" dirty="0"/>
          </a:p>
          <a:p>
            <a:r>
              <a:rPr lang="en-US" dirty="0" smtClean="0"/>
              <a:t>August</a:t>
            </a:r>
            <a:r>
              <a:rPr lang="en-US" dirty="0" smtClean="0"/>
              <a:t> </a:t>
            </a:r>
            <a:r>
              <a:rPr lang="en-US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822039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Linux?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 uses Windows?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762000" y="2895600"/>
            <a:ext cx="7620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39017"/>
            <a:ext cx="6822881" cy="461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79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382000" cy="1143000"/>
          </a:xfrm>
        </p:spPr>
        <p:txBody>
          <a:bodyPr/>
          <a:lstStyle/>
          <a:p>
            <a:r>
              <a:rPr lang="en-US" sz="4000" dirty="0"/>
              <a:t>Computer is not only a laptop/desktop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Smartphone, Tablet, handheld game console, </a:t>
            </a:r>
            <a:br>
              <a:rPr lang="en-US" dirty="0"/>
            </a:br>
            <a:r>
              <a:rPr lang="en-US" dirty="0"/>
              <a:t>smart TV, Wearable computer</a:t>
            </a:r>
            <a:endParaRPr lang="en-US" b="0" dirty="0"/>
          </a:p>
          <a:p>
            <a:pPr fontAlgn="ctr"/>
            <a:r>
              <a:rPr lang="en-US" dirty="0"/>
              <a:t>Server (web)</a:t>
            </a:r>
            <a:endParaRPr lang="en-US" b="0" dirty="0"/>
          </a:p>
          <a:p>
            <a:pPr fontAlgn="ctr"/>
            <a:r>
              <a:rPr lang="en-US" dirty="0"/>
              <a:t>Supercomputer</a:t>
            </a:r>
            <a:endParaRPr lang="en-US" b="0" dirty="0"/>
          </a:p>
          <a:p>
            <a:pPr fontAlgn="ctr"/>
            <a:r>
              <a:rPr lang="en-US" dirty="0"/>
              <a:t>Mainframe</a:t>
            </a:r>
            <a:endParaRPr lang="en-US" b="0" dirty="0"/>
          </a:p>
          <a:p>
            <a:pPr fontAlgn="ctr"/>
            <a:r>
              <a:rPr lang="en-US" dirty="0"/>
              <a:t>Gaming console (Wii, Xbox, PS, etc.)</a:t>
            </a:r>
            <a:endParaRPr lang="en-US" b="0" dirty="0"/>
          </a:p>
          <a:p>
            <a:pPr fontAlgn="ctr"/>
            <a:r>
              <a:rPr lang="en-US" dirty="0"/>
              <a:t>Embedded 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82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0" y="0"/>
          <a:ext cx="9144002" cy="685387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8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13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125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062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0628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0628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6817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Category</a:t>
                      </a:r>
                    </a:p>
                  </a:txBody>
                  <a:tcPr marL="48006" marR="48006" marT="24003" marB="24003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Date</a:t>
                      </a:r>
                    </a:p>
                  </a:txBody>
                  <a:tcPr marL="48006" marR="48006" marT="24003" marB="240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Linux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Unix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 and </a:t>
                      </a:r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Unix-like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Windows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In-house</a:t>
                      </a:r>
                    </a:p>
                  </a:txBody>
                  <a:tcPr marL="48006" marR="48006" marT="24003" marB="240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Other</a:t>
                      </a:r>
                    </a:p>
                  </a:txBody>
                  <a:tcPr marL="48006" marR="48006" marT="24003" marB="240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06970">
                <a:tc>
                  <a:txBody>
                    <a:bodyPr/>
                    <a:lstStyle/>
                    <a:p>
                      <a:r>
                        <a:rPr lang="en-US" sz="2000" b="1" u="none" strike="noStrike" dirty="0">
                          <a:effectLst/>
                        </a:rPr>
                        <a:t>Smartphone</a:t>
                      </a:r>
                      <a:r>
                        <a:rPr lang="en-US" sz="2000" b="1" dirty="0">
                          <a:effectLst/>
                        </a:rPr>
                        <a:t>, </a:t>
                      </a:r>
                      <a:br>
                        <a:rPr lang="en-US" sz="2000" b="1" dirty="0">
                          <a:effectLst/>
                        </a:rPr>
                      </a:br>
                      <a:r>
                        <a:rPr lang="en-US" sz="2000" b="1" u="none" strike="noStrike" dirty="0">
                          <a:effectLst/>
                        </a:rPr>
                        <a:t>tablet</a:t>
                      </a:r>
                      <a:r>
                        <a:rPr lang="en-US" sz="2000" b="1" dirty="0">
                          <a:effectLst/>
                        </a:rPr>
                        <a:t>, </a:t>
                      </a:r>
                      <a:r>
                        <a:rPr lang="en-US" sz="2000" b="1" u="none" strike="noStrike" dirty="0">
                          <a:effectLst/>
                        </a:rPr>
                        <a:t>handheld game console</a:t>
                      </a:r>
                      <a:r>
                        <a:rPr lang="en-US" sz="2000" b="1" dirty="0">
                          <a:effectLst/>
                        </a:rPr>
                        <a:t>, </a:t>
                      </a:r>
                      <a:br>
                        <a:rPr lang="en-US" sz="2000" b="1" dirty="0">
                          <a:effectLst/>
                        </a:rPr>
                      </a:br>
                      <a:r>
                        <a:rPr lang="en-US" sz="2000" b="1" u="none" strike="noStrike" dirty="0">
                          <a:effectLst/>
                        </a:rPr>
                        <a:t>smart TV</a:t>
                      </a:r>
                      <a:r>
                        <a:rPr lang="en-US" sz="2000" b="1" dirty="0">
                          <a:effectLst/>
                        </a:rPr>
                        <a:t>, </a:t>
                      </a:r>
                      <a:br>
                        <a:rPr lang="en-US" sz="2000" b="1" dirty="0">
                          <a:effectLst/>
                        </a:rPr>
                      </a:br>
                      <a:r>
                        <a:rPr lang="en-US" sz="2000" b="1" u="none" strike="noStrike" dirty="0">
                          <a:effectLst/>
                        </a:rPr>
                        <a:t>Wearable computer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Dec 2014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53.86% </a:t>
                      </a:r>
                      <a:r>
                        <a:rPr lang="en-US" sz="1800" b="0" dirty="0">
                          <a:effectLst/>
                        </a:rPr>
                        <a:t>(</a:t>
                      </a:r>
                      <a:r>
                        <a:rPr lang="en-US" sz="1800" b="0" u="none" strike="noStrike">
                          <a:effectLst/>
                        </a:rPr>
                        <a:t>Android</a:t>
                      </a:r>
                      <a:r>
                        <a:rPr lang="en-US" sz="1800" b="0">
                          <a:effectLst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>
                          <a:effectLst/>
                        </a:rPr>
                        <a:t>31.10% </a:t>
                      </a:r>
                      <a:r>
                        <a:rPr lang="en-US" sz="1800" b="0">
                          <a:effectLst/>
                        </a:rPr>
                        <a:t>(</a:t>
                      </a:r>
                      <a:r>
                        <a:rPr lang="en-US" sz="1800" b="0" u="none" strike="noStrike">
                          <a:effectLst/>
                        </a:rPr>
                        <a:t>iOS</a:t>
                      </a:r>
                      <a:r>
                        <a:rPr lang="en-US" sz="1800" b="0">
                          <a:effectLst/>
                        </a:rPr>
                        <a:t>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1.87% </a:t>
                      </a:r>
                      <a:r>
                        <a:rPr lang="en-US" sz="1800" b="0" dirty="0">
                          <a:effectLst/>
                        </a:rPr>
                        <a:t>(</a:t>
                      </a:r>
                      <a:r>
                        <a:rPr lang="en-US" sz="1800" b="0" u="none" strike="noStrike" dirty="0">
                          <a:effectLst/>
                        </a:rPr>
                        <a:t>WP8</a:t>
                      </a:r>
                      <a:r>
                        <a:rPr lang="en-US" sz="1800" b="0" dirty="0">
                          <a:effectLst/>
                        </a:rPr>
                        <a:t>,</a:t>
                      </a:r>
                      <a:r>
                        <a:rPr lang="en-US" sz="1800" b="0" u="none" strike="noStrike" dirty="0">
                          <a:effectLst/>
                        </a:rPr>
                        <a:t>RT</a:t>
                      </a:r>
                      <a:r>
                        <a:rPr lang="en-US" sz="1800" b="0" dirty="0">
                          <a:effectLst/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13.17%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88568">
                <a:tc>
                  <a:txBody>
                    <a:bodyPr/>
                    <a:lstStyle/>
                    <a:p>
                      <a:r>
                        <a:rPr lang="en-US" sz="2000" b="1" u="none" strike="noStrike" dirty="0">
                          <a:effectLst/>
                        </a:rPr>
                        <a:t>Server (web)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Sep 2014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36.72% </a:t>
                      </a:r>
                      <a:r>
                        <a:rPr lang="en-US" sz="1800" b="0" dirty="0">
                          <a:effectLst/>
                        </a:rPr>
                        <a:t>(</a:t>
                      </a:r>
                      <a:r>
                        <a:rPr lang="en-US" sz="1800" b="0" u="none" strike="noStrike" dirty="0">
                          <a:effectLst/>
                        </a:rPr>
                        <a:t>Debian</a:t>
                      </a:r>
                      <a:r>
                        <a:rPr lang="en-US" sz="1800" b="0" dirty="0">
                          <a:effectLst/>
                        </a:rPr>
                        <a:t>, </a:t>
                      </a:r>
                      <a:r>
                        <a:rPr lang="en-US" sz="1800" b="0" u="none" strike="noStrike" dirty="0">
                          <a:effectLst/>
                        </a:rPr>
                        <a:t>Ubuntu</a:t>
                      </a:r>
                      <a:r>
                        <a:rPr lang="en-US" sz="1800" b="0" dirty="0">
                          <a:effectLst/>
                        </a:rPr>
                        <a:t>, </a:t>
                      </a:r>
                      <a:r>
                        <a:rPr lang="en-US" sz="1800" b="0" u="none" strike="noStrike" dirty="0">
                          <a:effectLst/>
                        </a:rPr>
                        <a:t>CentOS</a:t>
                      </a:r>
                      <a:r>
                        <a:rPr lang="en-US" sz="1800" b="0" dirty="0">
                          <a:effectLst/>
                        </a:rPr>
                        <a:t>, </a:t>
                      </a:r>
                      <a:r>
                        <a:rPr lang="en-US" sz="1800" b="0" u="none" strike="noStrike" dirty="0">
                          <a:effectLst/>
                        </a:rPr>
                        <a:t>RHEL</a:t>
                      </a:r>
                      <a:r>
                        <a:rPr lang="en-US" sz="1800" b="0" dirty="0">
                          <a:effectLst/>
                        </a:rPr>
                        <a:t>, </a:t>
                      </a:r>
                      <a:r>
                        <a:rPr lang="en-US" sz="1800" b="0" u="none" strike="noStrike" dirty="0">
                          <a:effectLst/>
                        </a:rPr>
                        <a:t>Gentoo</a:t>
                      </a:r>
                      <a:r>
                        <a:rPr lang="en-US" sz="1800" b="0" dirty="0">
                          <a:effectLst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effectLst/>
                        </a:rPr>
                        <a:t>30.18% </a:t>
                      </a:r>
                      <a:r>
                        <a:rPr lang="pt-BR" sz="1800" b="0" dirty="0">
                          <a:effectLst/>
                        </a:rPr>
                        <a:t>(</a:t>
                      </a:r>
                      <a:r>
                        <a:rPr lang="pt-BR" sz="1800" b="0" u="none" strike="noStrike" dirty="0">
                          <a:effectLst/>
                        </a:rPr>
                        <a:t>FreeBSD</a:t>
                      </a:r>
                      <a:r>
                        <a:rPr lang="pt-BR" sz="1800" b="0" dirty="0">
                          <a:effectLst/>
                        </a:rPr>
                        <a:t>, </a:t>
                      </a:r>
                      <a:r>
                        <a:rPr lang="pt-BR" sz="1800" b="0" u="none" strike="noStrike" dirty="0">
                          <a:effectLst/>
                        </a:rPr>
                        <a:t>HP-UX</a:t>
                      </a:r>
                      <a:r>
                        <a:rPr lang="pt-BR" sz="1800" b="0" dirty="0">
                          <a:effectLst/>
                        </a:rPr>
                        <a:t>, </a:t>
                      </a:r>
                      <a:r>
                        <a:rPr lang="pt-BR" sz="1800" b="0" u="none" strike="noStrike" dirty="0">
                          <a:effectLst/>
                        </a:rPr>
                        <a:t>Solaris</a:t>
                      </a:r>
                      <a:r>
                        <a:rPr lang="pt-BR" sz="1800" b="0" dirty="0">
                          <a:effectLst/>
                        </a:rPr>
                        <a:t>, </a:t>
                      </a:r>
                      <a:r>
                        <a:rPr lang="pt-BR" sz="1800" b="0" u="none" strike="noStrike" dirty="0">
                          <a:effectLst/>
                        </a:rPr>
                        <a:t>OS X Server</a:t>
                      </a:r>
                      <a:r>
                        <a:rPr lang="pt-BR" sz="1800" b="0" dirty="0">
                          <a:effectLst/>
                        </a:rPr>
                        <a:t>)</a:t>
                      </a:r>
                      <a:endParaRPr lang="pt-BR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33.10% </a:t>
                      </a:r>
                      <a:r>
                        <a:rPr lang="en-US" sz="1800" b="0" dirty="0">
                          <a:effectLst/>
                        </a:rPr>
                        <a:t>(</a:t>
                      </a:r>
                      <a:r>
                        <a:rPr lang="en-US" sz="1800" b="0" u="none" strike="noStrike" dirty="0">
                          <a:effectLst/>
                        </a:rPr>
                        <a:t>W2K3</a:t>
                      </a:r>
                      <a:r>
                        <a:rPr lang="en-US" sz="1800" b="0" dirty="0">
                          <a:effectLst/>
                        </a:rPr>
                        <a:t>,</a:t>
                      </a:r>
                      <a:br>
                        <a:rPr lang="en-US" sz="1800" b="0" dirty="0">
                          <a:effectLst/>
                        </a:rPr>
                      </a:br>
                      <a:r>
                        <a:rPr lang="en-US" sz="1800" b="0" u="none" strike="noStrike" dirty="0">
                          <a:effectLst/>
                        </a:rPr>
                        <a:t>W2K8</a:t>
                      </a:r>
                      <a:r>
                        <a:rPr lang="en-US" sz="1800" b="0" dirty="0">
                          <a:effectLst/>
                        </a:rPr>
                        <a:t>, </a:t>
                      </a:r>
                      <a:br>
                        <a:rPr lang="en-US" sz="1800" b="0" dirty="0">
                          <a:effectLst/>
                        </a:rPr>
                      </a:br>
                      <a:r>
                        <a:rPr lang="en-US" sz="1800" b="0" u="none" strike="noStrike" dirty="0">
                          <a:effectLst/>
                        </a:rPr>
                        <a:t>W2K12</a:t>
                      </a:r>
                      <a:r>
                        <a:rPr lang="en-US" sz="1800" b="0" dirty="0">
                          <a:effectLst/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5630">
                <a:tc>
                  <a:txBody>
                    <a:bodyPr/>
                    <a:lstStyle/>
                    <a:p>
                      <a:r>
                        <a:rPr lang="en-US" sz="2000" b="1" u="none" strike="noStrike" dirty="0">
                          <a:effectLst/>
                        </a:rPr>
                        <a:t>Supercomputer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Nov 2015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100% </a:t>
                      </a:r>
                      <a:r>
                        <a:rPr lang="en-US" sz="1800" b="0" dirty="0">
                          <a:effectLst/>
                        </a:rPr>
                        <a:t>(</a:t>
                      </a:r>
                      <a:r>
                        <a:rPr lang="en-US" sz="1800" b="0" u="none" strike="noStrike" dirty="0">
                          <a:effectLst/>
                        </a:rPr>
                        <a:t>Custom</a:t>
                      </a:r>
                      <a:r>
                        <a:rPr lang="en-US" sz="1800" b="0" dirty="0">
                          <a:effectLst/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13276">
                <a:tc>
                  <a:txBody>
                    <a:bodyPr/>
                    <a:lstStyle/>
                    <a:p>
                      <a:r>
                        <a:rPr lang="en-US" sz="2000" b="1" u="none" strike="noStrike" dirty="0">
                          <a:effectLst/>
                        </a:rPr>
                        <a:t>Mainframe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Dec 2008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28% </a:t>
                      </a:r>
                      <a:r>
                        <a:rPr lang="en-US" sz="1800" b="0" dirty="0">
                          <a:effectLst/>
                        </a:rPr>
                        <a:t>(</a:t>
                      </a:r>
                      <a:r>
                        <a:rPr lang="en-US" sz="1800" b="0" u="none" strike="noStrike" dirty="0">
                          <a:effectLst/>
                        </a:rPr>
                        <a:t>SLES</a:t>
                      </a:r>
                      <a:r>
                        <a:rPr lang="en-US" sz="1800" b="0" dirty="0">
                          <a:effectLst/>
                        </a:rPr>
                        <a:t>, </a:t>
                      </a:r>
                      <a:r>
                        <a:rPr lang="en-US" sz="1800" b="0" u="none" strike="noStrike" dirty="0">
                          <a:effectLst/>
                        </a:rPr>
                        <a:t>RHEL</a:t>
                      </a:r>
                      <a:r>
                        <a:rPr lang="en-US" sz="1800" b="0" dirty="0">
                          <a:effectLst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effectLst/>
                        </a:rPr>
                        <a:t>72% </a:t>
                      </a:r>
                      <a:r>
                        <a:rPr lang="pt-BR" sz="1800" b="0" dirty="0">
                          <a:effectLst/>
                        </a:rPr>
                        <a:t>(</a:t>
                      </a:r>
                      <a:r>
                        <a:rPr lang="pt-BR" sz="1800" b="0" u="none" strike="noStrike" dirty="0">
                          <a:effectLst/>
                        </a:rPr>
                        <a:t>z/OS</a:t>
                      </a:r>
                      <a:r>
                        <a:rPr lang="pt-BR" sz="1800" b="0" dirty="0">
                          <a:effectLst/>
                        </a:rPr>
                        <a:t>) UNIX System Services</a:t>
                      </a:r>
                      <a:endParaRPr lang="pt-BR" sz="1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5630">
                <a:tc>
                  <a:txBody>
                    <a:bodyPr/>
                    <a:lstStyle/>
                    <a:p>
                      <a:r>
                        <a:rPr lang="en-US" sz="2000" b="1" u="none" strike="noStrike" dirty="0">
                          <a:effectLst/>
                        </a:rPr>
                        <a:t>Gaming console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Jun 2013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0</a:t>
                      </a:r>
                      <a:r>
                        <a:rPr lang="en-US" sz="1800" b="0" dirty="0">
                          <a:effectLst/>
                        </a:rPr>
                        <a:t>% (</a:t>
                      </a:r>
                      <a:r>
                        <a:rPr lang="en-US" sz="1800" b="0" u="none" strike="noStrike" dirty="0">
                          <a:effectLst/>
                        </a:rPr>
                        <a:t>SteamOS</a:t>
                      </a:r>
                      <a:r>
                        <a:rPr lang="en-US" sz="1800" b="0" dirty="0">
                          <a:effectLst/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US" sz="1800" b="1" dirty="0">
                          <a:effectLst/>
                        </a:rPr>
                        <a:t>29.6% </a:t>
                      </a:r>
                      <a:r>
                        <a:rPr lang="en-US" sz="1800" b="0" dirty="0">
                          <a:effectLst/>
                        </a:rPr>
                        <a:t>(</a:t>
                      </a:r>
                      <a:r>
                        <a:rPr lang="en-US" sz="1800" b="0" u="none" strike="noStrike" dirty="0">
                          <a:effectLst/>
                        </a:rPr>
                        <a:t>PS3</a:t>
                      </a:r>
                      <a:r>
                        <a:rPr lang="en-US" sz="1800" b="0" dirty="0">
                          <a:effectLst/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29.5%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0" dirty="0">
                          <a:effectLst/>
                        </a:rPr>
                        <a:t>(</a:t>
                      </a:r>
                      <a:r>
                        <a:rPr lang="en-US" sz="1800" b="0" u="none" strike="noStrike" dirty="0">
                          <a:effectLst/>
                        </a:rPr>
                        <a:t>Xbox 360</a:t>
                      </a:r>
                      <a:r>
                        <a:rPr lang="en-US" sz="1800" b="0" dirty="0">
                          <a:effectLst/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40.9%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0" dirty="0">
                          <a:effectLst/>
                        </a:rPr>
                        <a:t>(</a:t>
                      </a:r>
                      <a:r>
                        <a:rPr lang="en-US" sz="1800" b="0" u="none" strike="noStrike" dirty="0">
                          <a:effectLst/>
                        </a:rPr>
                        <a:t>Wii</a:t>
                      </a:r>
                      <a:r>
                        <a:rPr lang="en-US" sz="1800" b="0" dirty="0">
                          <a:effectLst/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25630">
                <a:tc>
                  <a:txBody>
                    <a:bodyPr/>
                    <a:lstStyle/>
                    <a:p>
                      <a:r>
                        <a:rPr lang="en-US" sz="2000" b="1" u="none" strike="noStrike" dirty="0">
                          <a:effectLst/>
                        </a:rPr>
                        <a:t>Embedded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Mar 2012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u="none" strike="noStrike" dirty="0">
                          <a:effectLst/>
                        </a:rPr>
                        <a:t>29.44%</a:t>
                      </a: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0" dirty="0">
                          <a:effectLst/>
                        </a:rPr>
                        <a:t>(</a:t>
                      </a:r>
                      <a:r>
                        <a:rPr lang="en-US" sz="1800" b="0" u="none" strike="noStrike" dirty="0">
                          <a:effectLst/>
                        </a:rPr>
                        <a:t>Android</a:t>
                      </a:r>
                      <a:r>
                        <a:rPr lang="en-US" sz="1800" b="0" dirty="0">
                          <a:effectLst/>
                        </a:rPr>
                        <a:t>, </a:t>
                      </a:r>
                      <a:r>
                        <a:rPr lang="en-US" sz="1800" b="0" u="none" strike="noStrike" dirty="0">
                          <a:effectLst/>
                        </a:rPr>
                        <a:t>Other</a:t>
                      </a:r>
                      <a:r>
                        <a:rPr lang="en-US" sz="1800" b="0" dirty="0">
                          <a:effectLst/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US" sz="1800" b="1" dirty="0">
                          <a:effectLst/>
                        </a:rPr>
                        <a:t>4.29% </a:t>
                      </a:r>
                      <a:r>
                        <a:rPr lang="en-US" sz="1800" b="0" dirty="0">
                          <a:effectLst/>
                        </a:rPr>
                        <a:t>(</a:t>
                      </a:r>
                      <a:r>
                        <a:rPr lang="en-US" sz="1800" b="0" u="none" strike="noStrike" dirty="0">
                          <a:effectLst/>
                        </a:rPr>
                        <a:t>QNX</a:t>
                      </a:r>
                      <a:r>
                        <a:rPr lang="en-US" sz="1800" b="0" dirty="0">
                          <a:effectLst/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u="none" strike="noStrike" dirty="0">
                          <a:effectLst/>
                        </a:rPr>
                        <a:t>11.65%</a:t>
                      </a:r>
                      <a:r>
                        <a:rPr lang="en-US" sz="1800" b="1" dirty="0">
                          <a:effectLst/>
                        </a:rPr>
                        <a:t> 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0" dirty="0">
                          <a:effectLst/>
                        </a:rPr>
                        <a:t>(</a:t>
                      </a:r>
                      <a:r>
                        <a:rPr lang="en-US" sz="1800" b="0" u="none" strike="noStrike" dirty="0">
                          <a:effectLst/>
                        </a:rPr>
                        <a:t>WCE 7</a:t>
                      </a:r>
                      <a:r>
                        <a:rPr lang="en-US" sz="1800" b="0" dirty="0">
                          <a:effectLst/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13.5%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41.1%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56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z="3200" dirty="0"/>
              <a:t>Why Linux/UNIX are </a:t>
            </a:r>
            <a:r>
              <a:rPr lang="en-US" sz="4000" dirty="0"/>
              <a:t>the most </a:t>
            </a:r>
            <a:r>
              <a:rPr lang="en-US" sz="4000"/>
              <a:t>popular choice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305800" cy="45236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Linux is reliable – No Blue screen of death (BSOD)</a:t>
            </a:r>
          </a:p>
          <a:p>
            <a:r>
              <a:rPr lang="en-US" dirty="0"/>
              <a:t>Linux is multi-platform - Macintosh to a mainframe.</a:t>
            </a:r>
          </a:p>
          <a:p>
            <a:r>
              <a:rPr lang="en-US" dirty="0"/>
              <a:t>Linux has no licensing mechanism</a:t>
            </a:r>
          </a:p>
          <a:p>
            <a:r>
              <a:rPr lang="en-US" dirty="0"/>
              <a:t>Linux is free and requires no costly add-ons</a:t>
            </a:r>
          </a:p>
          <a:p>
            <a:r>
              <a:rPr lang="en-US" dirty="0"/>
              <a:t>Powerful 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shell</a:t>
            </a:r>
            <a:r>
              <a:rPr lang="en-US" dirty="0"/>
              <a:t>  - GUI is optional </a:t>
            </a:r>
          </a:p>
          <a:p>
            <a:r>
              <a:rPr lang="en-US" dirty="0"/>
              <a:t>More secure – no virus/malware</a:t>
            </a:r>
          </a:p>
          <a:p>
            <a:r>
              <a:rPr lang="en-US" dirty="0"/>
              <a:t>Community support</a:t>
            </a:r>
          </a:p>
          <a:p>
            <a:r>
              <a:rPr lang="en-US" dirty="0"/>
              <a:t>Linux is a good career move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77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382000" cy="1143000"/>
          </a:xfrm>
        </p:spPr>
        <p:txBody>
          <a:bodyPr/>
          <a:lstStyle/>
          <a:p>
            <a:r>
              <a:rPr lang="en-US" dirty="0"/>
              <a:t>Linux Basic Skill for Programmers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and manipulate the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filesystem</a:t>
            </a:r>
          </a:p>
          <a:p>
            <a:r>
              <a:rPr lang="en-US" dirty="0"/>
              <a:t>Compose processes with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pipes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Comfortably edit a file with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emacs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vim</a:t>
            </a:r>
          </a:p>
          <a:p>
            <a:r>
              <a:rPr lang="en-US" dirty="0"/>
              <a:t>Create, modify and execute a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Makefile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a software project</a:t>
            </a:r>
          </a:p>
          <a:p>
            <a:r>
              <a:rPr lang="en-US" dirty="0"/>
              <a:t>Write simple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shell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scripts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38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 Linux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those who want to be </a:t>
            </a:r>
            <a:r>
              <a:rPr lang="en-US" dirty="0">
                <a:solidFill>
                  <a:srgbClr val="C00000"/>
                </a:solidFill>
              </a:rPr>
              <a:t>System Administrator</a:t>
            </a:r>
          </a:p>
          <a:p>
            <a:r>
              <a:rPr lang="en-US" dirty="0">
                <a:solidFill>
                  <a:srgbClr val="C00000"/>
                </a:solidFill>
              </a:rPr>
              <a:t>Install and administer </a:t>
            </a:r>
            <a:r>
              <a:rPr lang="en-US" dirty="0"/>
              <a:t>a Linux distribution.</a:t>
            </a:r>
          </a:p>
          <a:p>
            <a:r>
              <a:rPr lang="en-US" dirty="0"/>
              <a:t>Configure and </a:t>
            </a:r>
            <a:r>
              <a:rPr lang="en-US" dirty="0">
                <a:solidFill>
                  <a:srgbClr val="C00000"/>
                </a:solidFill>
              </a:rPr>
              <a:t>compile the Linux kernel</a:t>
            </a:r>
            <a:r>
              <a:rPr lang="en-US" dirty="0"/>
              <a:t>.</a:t>
            </a:r>
          </a:p>
          <a:p>
            <a:r>
              <a:rPr lang="en-US" dirty="0"/>
              <a:t>Troubleshoot a connection with 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</a:rPr>
              <a:t>dig</a:t>
            </a:r>
            <a:r>
              <a:rPr lang="en-US" dirty="0"/>
              <a:t>, 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</a:rPr>
              <a:t>ping</a:t>
            </a:r>
            <a:r>
              <a:rPr lang="en-US" dirty="0"/>
              <a:t> and 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</a:rPr>
              <a:t>traceroute</a:t>
            </a:r>
            <a:r>
              <a:rPr lang="en-US" dirty="0"/>
              <a:t>.</a:t>
            </a:r>
          </a:p>
          <a:p>
            <a:r>
              <a:rPr lang="en-US" dirty="0"/>
              <a:t>Compile and </a:t>
            </a:r>
            <a:r>
              <a:rPr lang="en-US" dirty="0">
                <a:solidFill>
                  <a:srgbClr val="C00000"/>
                </a:solidFill>
              </a:rPr>
              <a:t>configure a web server </a:t>
            </a:r>
            <a:r>
              <a:rPr lang="en-US" dirty="0"/>
              <a:t>like apache.</a:t>
            </a:r>
          </a:p>
          <a:p>
            <a:r>
              <a:rPr lang="en-US" dirty="0"/>
              <a:t>Compile and </a:t>
            </a:r>
            <a:r>
              <a:rPr lang="en-US" dirty="0">
                <a:solidFill>
                  <a:srgbClr val="C00000"/>
                </a:solidFill>
              </a:rPr>
              <a:t>configure a DNS </a:t>
            </a:r>
            <a:r>
              <a:rPr lang="en-US" dirty="0"/>
              <a:t>daemon like bind.</a:t>
            </a:r>
          </a:p>
          <a:p>
            <a:r>
              <a:rPr lang="en-US" dirty="0">
                <a:solidFill>
                  <a:srgbClr val="C00000"/>
                </a:solidFill>
              </a:rPr>
              <a:t>Maintain a web site </a:t>
            </a:r>
            <a:r>
              <a:rPr lang="en-US" dirty="0"/>
              <a:t>with a text editor.</a:t>
            </a:r>
          </a:p>
          <a:p>
            <a:r>
              <a:rPr lang="en-US" dirty="0"/>
              <a:t>Cut and crimp a network cable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04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Cygwin?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Unix-like environment and command-line interface for Microsoft Windows.</a:t>
            </a:r>
          </a:p>
          <a:p>
            <a:r>
              <a:rPr lang="en-US" dirty="0"/>
              <a:t>Cygwin provides native integration of </a:t>
            </a:r>
            <a:r>
              <a:rPr lang="en-US" dirty="0">
                <a:solidFill>
                  <a:srgbClr val="0070C0"/>
                </a:solidFill>
              </a:rPr>
              <a:t>Windows-based</a:t>
            </a:r>
            <a:r>
              <a:rPr lang="en-US" dirty="0"/>
              <a:t> applications, data, and other system resources </a:t>
            </a:r>
          </a:p>
          <a:p>
            <a:pPr lvl="1"/>
            <a:r>
              <a:rPr lang="en-US" dirty="0"/>
              <a:t>with applications, software tools, and data of the </a:t>
            </a:r>
            <a:r>
              <a:rPr lang="en-US" dirty="0">
                <a:solidFill>
                  <a:srgbClr val="C65D09"/>
                </a:solidFill>
              </a:rPr>
              <a:t>Unix-like</a:t>
            </a:r>
            <a:r>
              <a:rPr lang="en-US" dirty="0"/>
              <a:t> environment. </a:t>
            </a:r>
          </a:p>
          <a:p>
            <a:r>
              <a:rPr lang="en-US" dirty="0"/>
              <a:t>Possible to launch Windows applications from the Cygwin environment, as well as to use Cygwin tools and applications within the Windows operating context.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91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" dirty="0"/>
              <a:t>What is a shell?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983162"/>
          </a:xfrm>
        </p:spPr>
        <p:txBody>
          <a:bodyPr>
            <a:normAutofit lnSpcReduction="10000"/>
          </a:bodyPr>
          <a:lstStyle/>
          <a:p>
            <a:r>
              <a:rPr lang="en-US" sz="3200" i="1" dirty="0">
                <a:solidFill>
                  <a:srgbClr val="0070C0"/>
                </a:solidFill>
              </a:rPr>
              <a:t>Shell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th-TH" sz="3200" dirty="0"/>
              <a:t>คือ </a:t>
            </a:r>
            <a:r>
              <a:rPr lang="en-US" sz="3200" dirty="0"/>
              <a:t>Command Line Interpreter</a:t>
            </a:r>
          </a:p>
          <a:p>
            <a:pPr lvl="1"/>
            <a:r>
              <a:rPr lang="th-TH" sz="2800" dirty="0"/>
              <a:t>ทำหน้าที่รับคำสั่งจาก </a:t>
            </a:r>
            <a:r>
              <a:rPr lang="en-US" sz="2800" dirty="0"/>
              <a:t>keyboard </a:t>
            </a:r>
            <a:r>
              <a:rPr lang="th-TH" sz="2800" dirty="0"/>
              <a:t>แล้วส่งให้ </a:t>
            </a:r>
            <a:r>
              <a:rPr lang="en-US" sz="2800" dirty="0"/>
              <a:t>OS </a:t>
            </a:r>
            <a:r>
              <a:rPr lang="th-TH" sz="2800" dirty="0"/>
              <a:t>เพื่อดำเนินการต่อ</a:t>
            </a:r>
          </a:p>
          <a:p>
            <a:pPr lvl="1"/>
            <a:r>
              <a:rPr lang="th-TH" sz="2800" dirty="0"/>
              <a:t>เป็น </a:t>
            </a:r>
            <a:r>
              <a:rPr lang="en-US" sz="2800" dirty="0"/>
              <a:t>interface (CLI) </a:t>
            </a:r>
            <a:r>
              <a:rPr lang="th-TH" sz="2800" dirty="0"/>
              <a:t>แบบหนึ่ง</a:t>
            </a:r>
            <a:endParaRPr lang="en-US" sz="2800" dirty="0"/>
          </a:p>
          <a:p>
            <a:pPr lvl="0"/>
            <a:r>
              <a:rPr lang="en-US" sz="3200" i="1" dirty="0">
                <a:solidFill>
                  <a:srgbClr val="980000"/>
                </a:solidFill>
                <a:highlight>
                  <a:srgbClr val="FFFFFF"/>
                </a:highlight>
                <a:latin typeface="BrowalliaUPC"/>
                <a:ea typeface="BrowalliaUPC"/>
                <a:cs typeface="BrowalliaUPC"/>
              </a:rPr>
              <a:t>Bash</a:t>
            </a:r>
            <a:r>
              <a:rPr lang="en-US" sz="3200" dirty="0"/>
              <a:t>: </a:t>
            </a:r>
            <a:r>
              <a:rPr lang="th" sz="3200" dirty="0">
                <a:highlight>
                  <a:srgbClr val="FFFFFF"/>
                </a:highlight>
                <a:latin typeface="BrowalliaUPC"/>
                <a:ea typeface="BrowalliaUPC"/>
                <a:cs typeface="BrowalliaUPC"/>
                <a:sym typeface="BrowalliaUPC"/>
              </a:rPr>
              <a:t>The </a:t>
            </a:r>
            <a:r>
              <a:rPr lang="th" sz="3200" dirty="0">
                <a:solidFill>
                  <a:srgbClr val="980000"/>
                </a:solidFill>
                <a:highlight>
                  <a:srgbClr val="FFFFFF"/>
                </a:highlight>
                <a:latin typeface="BrowalliaUPC"/>
                <a:ea typeface="BrowalliaUPC"/>
                <a:cs typeface="BrowalliaUPC"/>
                <a:sym typeface="BrowalliaUPC"/>
              </a:rPr>
              <a:t>B</a:t>
            </a:r>
            <a:r>
              <a:rPr lang="th" sz="3200" dirty="0">
                <a:highlight>
                  <a:srgbClr val="FFFFFF"/>
                </a:highlight>
                <a:latin typeface="BrowalliaUPC"/>
                <a:ea typeface="BrowalliaUPC"/>
                <a:cs typeface="BrowalliaUPC"/>
                <a:sym typeface="BrowalliaUPC"/>
              </a:rPr>
              <a:t>ourne </a:t>
            </a:r>
            <a:r>
              <a:rPr lang="th" sz="3200" dirty="0">
                <a:solidFill>
                  <a:srgbClr val="980000"/>
                </a:solidFill>
                <a:highlight>
                  <a:srgbClr val="FFFFFF"/>
                </a:highlight>
                <a:latin typeface="BrowalliaUPC"/>
                <a:ea typeface="BrowalliaUPC"/>
                <a:cs typeface="BrowalliaUPC"/>
                <a:sym typeface="BrowalliaUPC"/>
              </a:rPr>
              <a:t>A</a:t>
            </a:r>
            <a:r>
              <a:rPr lang="th" sz="3200" dirty="0">
                <a:highlight>
                  <a:srgbClr val="FFFFFF"/>
                </a:highlight>
                <a:latin typeface="BrowalliaUPC"/>
                <a:ea typeface="BrowalliaUPC"/>
                <a:cs typeface="BrowalliaUPC"/>
                <a:sym typeface="BrowalliaUPC"/>
              </a:rPr>
              <a:t>gain </a:t>
            </a:r>
            <a:r>
              <a:rPr lang="th" sz="3200" dirty="0">
                <a:solidFill>
                  <a:srgbClr val="980000"/>
                </a:solidFill>
                <a:highlight>
                  <a:srgbClr val="FFFFFF"/>
                </a:highlight>
                <a:latin typeface="BrowalliaUPC"/>
                <a:ea typeface="BrowalliaUPC"/>
                <a:cs typeface="BrowalliaUPC"/>
                <a:sym typeface="BrowalliaUPC"/>
              </a:rPr>
              <a:t>Sh</a:t>
            </a:r>
            <a:r>
              <a:rPr lang="th" sz="3200" dirty="0">
                <a:highlight>
                  <a:srgbClr val="FFFFFF"/>
                </a:highlight>
                <a:latin typeface="BrowalliaUPC"/>
                <a:ea typeface="BrowalliaUPC"/>
                <a:cs typeface="BrowalliaUPC"/>
                <a:sym typeface="BrowalliaUPC"/>
              </a:rPr>
              <a:t>ell</a:t>
            </a:r>
            <a:endParaRPr lang="en-US" sz="3200" dirty="0">
              <a:highlight>
                <a:srgbClr val="FFFFFF"/>
              </a:highlight>
              <a:latin typeface="BrowalliaUPC"/>
              <a:ea typeface="BrowalliaUPC"/>
              <a:cs typeface="BrowalliaUPC"/>
              <a:sym typeface="BrowalliaUPC"/>
            </a:endParaRPr>
          </a:p>
          <a:p>
            <a:pPr lvl="1"/>
            <a:r>
              <a:rPr lang="th-TH" sz="2800" dirty="0">
                <a:highlight>
                  <a:srgbClr val="FFFFFF"/>
                </a:highlight>
                <a:latin typeface="BrowalliaUPC"/>
                <a:ea typeface="BrowalliaUPC"/>
                <a:cs typeface="BrowalliaUPC"/>
                <a:sym typeface="BrowalliaUPC"/>
              </a:rPr>
              <a:t>เป็น </a:t>
            </a:r>
            <a:r>
              <a:rPr lang="en-US" sz="2800" dirty="0">
                <a:highlight>
                  <a:srgbClr val="FFFFFF"/>
                </a:highlight>
                <a:latin typeface="BrowalliaUPC"/>
                <a:ea typeface="BrowalliaUPC"/>
                <a:cs typeface="BrowalliaUPC"/>
                <a:sym typeface="BrowalliaUPC"/>
              </a:rPr>
              <a:t>Program </a:t>
            </a:r>
            <a:r>
              <a:rPr lang="th-TH" sz="2800" dirty="0">
                <a:highlight>
                  <a:srgbClr val="FFFFFF"/>
                </a:highlight>
                <a:latin typeface="BrowalliaUPC"/>
                <a:ea typeface="BrowalliaUPC"/>
                <a:cs typeface="BrowalliaUPC"/>
                <a:sym typeface="BrowalliaUPC"/>
              </a:rPr>
              <a:t>หนึ่งที่ทำหน้าที่เป็น </a:t>
            </a:r>
            <a:r>
              <a:rPr lang="en-US" sz="2800" dirty="0">
                <a:highlight>
                  <a:srgbClr val="FFFFFF"/>
                </a:highlight>
                <a:latin typeface="BrowalliaUPC"/>
                <a:ea typeface="BrowalliaUPC"/>
                <a:cs typeface="BrowalliaUPC"/>
                <a:sym typeface="BrowalliaUPC"/>
              </a:rPr>
              <a:t>shell</a:t>
            </a:r>
          </a:p>
          <a:p>
            <a:pPr lvl="1"/>
            <a:r>
              <a:rPr lang="th" sz="2800" dirty="0">
                <a:highlight>
                  <a:srgbClr val="FFFFFF"/>
                </a:highlight>
                <a:latin typeface="BrowalliaUPC"/>
                <a:ea typeface="BrowalliaUPC"/>
                <a:cs typeface="BrowalliaUPC"/>
                <a:sym typeface="BrowalliaUPC"/>
              </a:rPr>
              <a:t>BASH is only an interface for you to execute statements</a:t>
            </a:r>
            <a:endParaRPr lang="en-US" sz="2800" dirty="0">
              <a:highlight>
                <a:srgbClr val="FFFFFF"/>
              </a:highlight>
              <a:latin typeface="BrowalliaUPC"/>
              <a:ea typeface="BrowalliaUPC"/>
              <a:cs typeface="BrowalliaUPC"/>
              <a:sym typeface="BrowalliaUPC"/>
            </a:endParaRPr>
          </a:p>
          <a:p>
            <a:r>
              <a:rPr lang="en-US" sz="2800" dirty="0">
                <a:highlight>
                  <a:srgbClr val="FFFFFF"/>
                </a:highlight>
                <a:latin typeface="BrowalliaUPC"/>
                <a:ea typeface="BrowalliaUPC"/>
                <a:cs typeface="BrowalliaUPC"/>
                <a:sym typeface="BrowalliaUPC"/>
              </a:rPr>
              <a:t>What is </a:t>
            </a:r>
            <a:r>
              <a:rPr lang="en-US" sz="2800" dirty="0" err="1">
                <a:highlight>
                  <a:srgbClr val="FFFFFF"/>
                </a:highlight>
                <a:latin typeface="BrowalliaUPC"/>
                <a:ea typeface="BrowalliaUPC"/>
                <a:cs typeface="BrowalliaUPC"/>
                <a:sym typeface="BrowalliaUPC"/>
              </a:rPr>
              <a:t>mintty</a:t>
            </a:r>
            <a:r>
              <a:rPr lang="en-US" sz="2800" dirty="0">
                <a:highlight>
                  <a:srgbClr val="FFFFFF"/>
                </a:highlight>
                <a:latin typeface="BrowalliaUPC"/>
                <a:ea typeface="BrowalliaUPC"/>
                <a:cs typeface="BrowalliaUPC"/>
                <a:sym typeface="BrowalliaUPC"/>
              </a:rPr>
              <a:t> (Cygwin), </a:t>
            </a:r>
            <a:r>
              <a:rPr lang="en-US" sz="2800" dirty="0" err="1">
                <a:highlight>
                  <a:srgbClr val="FFFFFF"/>
                </a:highlight>
                <a:latin typeface="BrowalliaUPC"/>
                <a:ea typeface="BrowalliaUPC"/>
                <a:cs typeface="BrowalliaUPC"/>
                <a:sym typeface="BrowalliaUPC"/>
              </a:rPr>
              <a:t>xterm</a:t>
            </a:r>
            <a:r>
              <a:rPr lang="en-US" sz="2800" dirty="0">
                <a:highlight>
                  <a:srgbClr val="FFFFFF"/>
                </a:highlight>
                <a:latin typeface="BrowalliaUPC"/>
                <a:ea typeface="BrowalliaUPC"/>
                <a:cs typeface="BrowalliaUPC"/>
                <a:sym typeface="BrowalliaUPC"/>
              </a:rPr>
              <a:t>, gnome-terminal, console?</a:t>
            </a:r>
          </a:p>
          <a:p>
            <a:pPr lvl="1"/>
            <a:r>
              <a:rPr lang="th-TH" sz="2800" dirty="0">
                <a:highlight>
                  <a:srgbClr val="FFFFFF"/>
                </a:highlight>
                <a:latin typeface="BrowalliaUPC"/>
                <a:ea typeface="BrowalliaUPC"/>
                <a:cs typeface="BrowalliaUPC"/>
                <a:sym typeface="BrowalliaUPC"/>
              </a:rPr>
              <a:t>โปรแกรมที่เรียกว่า </a:t>
            </a:r>
            <a:r>
              <a:rPr lang="en-US" sz="2800" dirty="0">
                <a:highlight>
                  <a:srgbClr val="FFFFFF"/>
                </a:highlight>
                <a:latin typeface="BrowalliaUPC"/>
                <a:ea typeface="BrowalliaUPC"/>
                <a:cs typeface="BrowalliaUPC"/>
                <a:sym typeface="BrowalliaUPC"/>
              </a:rPr>
              <a:t>Terminal Emulator </a:t>
            </a:r>
          </a:p>
          <a:p>
            <a:pPr lvl="1"/>
            <a:r>
              <a:rPr lang="th-TH" sz="2800" dirty="0">
                <a:highlight>
                  <a:srgbClr val="FFFFFF"/>
                </a:highlight>
                <a:latin typeface="BrowalliaUPC"/>
                <a:ea typeface="BrowalliaUPC"/>
                <a:cs typeface="BrowalliaUPC"/>
                <a:sym typeface="BrowalliaUPC"/>
              </a:rPr>
              <a:t>สร้างหน้าต่างโปรแกรมและ </a:t>
            </a:r>
            <a:r>
              <a:rPr lang="en-US" sz="2800" dirty="0">
                <a:highlight>
                  <a:srgbClr val="FFFFFF"/>
                </a:highlight>
                <a:latin typeface="BrowalliaUPC"/>
                <a:ea typeface="BrowalliaUPC"/>
                <a:cs typeface="BrowalliaUPC"/>
                <a:sym typeface="BrowalliaUPC"/>
              </a:rPr>
              <a:t>run </a:t>
            </a:r>
            <a:r>
              <a:rPr lang="en-US" sz="2800" i="1" dirty="0">
                <a:solidFill>
                  <a:srgbClr val="0070C0"/>
                </a:solidFill>
                <a:highlight>
                  <a:srgbClr val="FFFFFF"/>
                </a:highlight>
                <a:latin typeface="BrowalliaUPC"/>
                <a:ea typeface="BrowalliaUPC"/>
                <a:cs typeface="BrowalliaUPC"/>
                <a:sym typeface="BrowalliaUPC"/>
              </a:rPr>
              <a:t>Shell</a:t>
            </a:r>
            <a:r>
              <a:rPr lang="en-US" sz="2800" dirty="0">
                <a:highlight>
                  <a:srgbClr val="FFFFFF"/>
                </a:highlight>
                <a:latin typeface="BrowalliaUPC"/>
                <a:ea typeface="BrowalliaUPC"/>
                <a:cs typeface="BrowalliaUPC"/>
                <a:sym typeface="BrowalliaUPC"/>
              </a:rPr>
              <a:t> </a:t>
            </a:r>
            <a:r>
              <a:rPr lang="th-TH" sz="2800" dirty="0">
                <a:highlight>
                  <a:srgbClr val="FFFFFF"/>
                </a:highlight>
                <a:latin typeface="BrowalliaUPC"/>
                <a:ea typeface="BrowalliaUPC"/>
                <a:cs typeface="BrowalliaUPC"/>
                <a:sym typeface="BrowalliaUPC"/>
              </a:rPr>
              <a:t>โปรแกรมอีกที</a:t>
            </a:r>
            <a:endParaRPr lang="th" sz="2800" dirty="0">
              <a:highlight>
                <a:srgbClr val="FFFFFF"/>
              </a:highlight>
              <a:latin typeface="BrowalliaUPC"/>
              <a:ea typeface="BrowalliaUPC"/>
              <a:cs typeface="BrowalliaUPC"/>
              <a:sym typeface="BrowalliaUPC"/>
            </a:endParaRPr>
          </a:p>
          <a:p>
            <a:pPr lvl="1"/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70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382000" cy="1143000"/>
          </a:xfrm>
        </p:spPr>
        <p:txBody>
          <a:bodyPr/>
          <a:lstStyle/>
          <a:p>
            <a:r>
              <a:rPr lang="en-US" dirty="0"/>
              <a:t>Terminals vs Terminal Emulators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91640"/>
            <a:ext cx="2860302" cy="178999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691640"/>
            <a:ext cx="2386661" cy="17899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63" y="3934970"/>
            <a:ext cx="63912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02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vs GUI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26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41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2"/>
            <a:ext cx="7620000" cy="4800599"/>
          </a:xfrm>
        </p:spPr>
        <p:txBody>
          <a:bodyPr>
            <a:normAutofit lnSpcReduction="10000"/>
          </a:bodyPr>
          <a:lstStyle/>
          <a:p>
            <a:r>
              <a:rPr lang="th-TH" sz="3200" dirty="0"/>
              <a:t>ชื่อเต็มคือ </a:t>
            </a:r>
            <a:r>
              <a:rPr lang="en-US" sz="3200" dirty="0">
                <a:solidFill>
                  <a:srgbClr val="FF0000"/>
                </a:solidFill>
              </a:rPr>
              <a:t>C</a:t>
            </a:r>
            <a:r>
              <a:rPr lang="en-US" sz="3200" dirty="0"/>
              <a:t>ommand-</a:t>
            </a:r>
            <a:r>
              <a:rPr lang="en-US" sz="3200" dirty="0">
                <a:solidFill>
                  <a:srgbClr val="FF0000"/>
                </a:solidFill>
              </a:rPr>
              <a:t>L</a:t>
            </a:r>
            <a:r>
              <a:rPr lang="en-US" sz="3200" dirty="0"/>
              <a:t>ine </a:t>
            </a:r>
            <a:r>
              <a:rPr lang="en-US" sz="3200" dirty="0">
                <a:solidFill>
                  <a:srgbClr val="FF0000"/>
                </a:solidFill>
              </a:rPr>
              <a:t>I</a:t>
            </a:r>
            <a:r>
              <a:rPr lang="en-US" sz="3200" dirty="0"/>
              <a:t>nterface</a:t>
            </a:r>
            <a:endParaRPr lang="th-TH" sz="3200" dirty="0"/>
          </a:p>
          <a:p>
            <a:r>
              <a:rPr lang="th-TH" sz="3200" dirty="0"/>
              <a:t>เป็นลักษณะโปรแกรมคอมพิวเตอร์ที่มีปฏิสัมพันธ์กับผู้ใช้งานผ่านการใช้คำสั่ง </a:t>
            </a:r>
            <a:r>
              <a:rPr lang="en-US" sz="3200" dirty="0"/>
              <a:t>(Command) </a:t>
            </a:r>
            <a:r>
              <a:rPr lang="th-TH" sz="3200" dirty="0"/>
              <a:t>และแสดงผลลัพธ์ของคำสั่งในรูปของข้อความ </a:t>
            </a:r>
            <a:r>
              <a:rPr lang="en-US" sz="3200" dirty="0"/>
              <a:t>(Text)</a:t>
            </a:r>
            <a:endParaRPr lang="th-TH" sz="3200" dirty="0"/>
          </a:p>
          <a:p>
            <a:r>
              <a:rPr lang="en-US" sz="3200" dirty="0"/>
              <a:t>Command Line </a:t>
            </a:r>
            <a:r>
              <a:rPr lang="th-TH" sz="3200" dirty="0"/>
              <a:t>เหมาะสำหรับผู้ที่มีความเชี่ยวชาญด้านการใช้งานคอมพิวเตอร์</a:t>
            </a:r>
            <a:r>
              <a:rPr lang="en-US" sz="3200" dirty="0"/>
              <a:t> </a:t>
            </a:r>
            <a:r>
              <a:rPr lang="th-TH" sz="3200" dirty="0"/>
              <a:t>ถูกใช้ในการควบคุมโปรแกรมต่างๆ รวมไปถึง </a:t>
            </a:r>
            <a:r>
              <a:rPr lang="en-US" sz="3200" dirty="0"/>
              <a:t>OS</a:t>
            </a:r>
            <a:endParaRPr lang="th-TH" sz="3200" dirty="0"/>
          </a:p>
          <a:p>
            <a:r>
              <a:rPr lang="th-TH" sz="3200" dirty="0"/>
              <a:t>บน </a:t>
            </a:r>
            <a:r>
              <a:rPr lang="en-US" sz="3200" dirty="0"/>
              <a:t>Linux </a:t>
            </a:r>
            <a:r>
              <a:rPr lang="th-TH" sz="3200" dirty="0"/>
              <a:t>มี </a:t>
            </a:r>
            <a:r>
              <a:rPr lang="en-US" sz="3200" dirty="0"/>
              <a:t>CLI </a:t>
            </a:r>
            <a:r>
              <a:rPr lang="th-TH" sz="3200" dirty="0"/>
              <a:t>ที่ชื่อว่า </a:t>
            </a:r>
            <a:r>
              <a:rPr lang="en-US" sz="3200" dirty="0"/>
              <a:t>Terminal</a:t>
            </a:r>
            <a:endParaRPr lang="th-TH" sz="3200" dirty="0"/>
          </a:p>
          <a:p>
            <a:r>
              <a:rPr lang="th-TH" sz="3200" dirty="0"/>
              <a:t>บน </a:t>
            </a:r>
            <a:r>
              <a:rPr lang="en-US" sz="3200" dirty="0"/>
              <a:t>Windows </a:t>
            </a:r>
            <a:r>
              <a:rPr lang="th-TH" sz="3200" dirty="0"/>
              <a:t>มี</a:t>
            </a:r>
            <a:r>
              <a:rPr lang="en-US" sz="3200" dirty="0"/>
              <a:t> CLI </a:t>
            </a:r>
            <a:r>
              <a:rPr lang="th-TH" sz="3200" dirty="0"/>
              <a:t>ที่ชื่อว่า </a:t>
            </a:r>
            <a:r>
              <a:rPr lang="en-US" sz="3200" dirty="0"/>
              <a:t>Command Prompt</a:t>
            </a:r>
          </a:p>
          <a:p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6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2"/>
            <a:ext cx="7620000" cy="4800599"/>
          </a:xfrm>
        </p:spPr>
        <p:txBody>
          <a:bodyPr>
            <a:normAutofit/>
          </a:bodyPr>
          <a:lstStyle/>
          <a:p>
            <a:r>
              <a:rPr lang="th-TH" sz="3200" dirty="0"/>
              <a:t>ชื่อเต็มคือ </a:t>
            </a:r>
            <a:r>
              <a:rPr lang="en-US" sz="3200" dirty="0">
                <a:solidFill>
                  <a:srgbClr val="FF0000"/>
                </a:solidFill>
              </a:rPr>
              <a:t>G</a:t>
            </a:r>
            <a:r>
              <a:rPr lang="en-US" sz="3200" dirty="0"/>
              <a:t>raphical </a:t>
            </a:r>
            <a:r>
              <a:rPr lang="en-US" sz="3200" dirty="0">
                <a:solidFill>
                  <a:srgbClr val="FF0000"/>
                </a:solidFill>
              </a:rPr>
              <a:t>U</a:t>
            </a:r>
            <a:r>
              <a:rPr lang="en-US" sz="3200" dirty="0"/>
              <a:t>ser </a:t>
            </a:r>
            <a:r>
              <a:rPr lang="en-US" sz="3200" dirty="0">
                <a:solidFill>
                  <a:srgbClr val="FF0000"/>
                </a:solidFill>
              </a:rPr>
              <a:t>I</a:t>
            </a:r>
            <a:r>
              <a:rPr lang="en-US" sz="3200" dirty="0"/>
              <a:t>nterface</a:t>
            </a:r>
            <a:endParaRPr lang="th-TH" sz="3200" dirty="0"/>
          </a:p>
          <a:p>
            <a:r>
              <a:rPr lang="th-TH" sz="3200" dirty="0"/>
              <a:t>ลักษณะของโปรแกรมคอมพิวเตอร์ที่มีการใช้สัญลักษณ์ สามารถตอบโต้กับผู้ใช้ได้ ผ่านการใช้ไอคอน รูปภาพ ต่างๆ</a:t>
            </a:r>
          </a:p>
          <a:p>
            <a:r>
              <a:rPr lang="th-TH" sz="3200" dirty="0"/>
              <a:t>สัญลักษณ์สามารถสื่อความหมายเข้าใจได้ง่ายหรืออาจจะเข้าใจได้ในทันที โดยที่ไม่ต้องจดจำคำสั่งเหมือนกับ </a:t>
            </a:r>
            <a:r>
              <a:rPr lang="en-US" sz="3200" dirty="0"/>
              <a:t>CLI </a:t>
            </a:r>
            <a:r>
              <a:rPr lang="th-TH" sz="3200" dirty="0"/>
              <a:t>สามารถใช้เมาส์คลิกได้เลย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460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vs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2"/>
            <a:ext cx="7620000" cy="5253678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GUI </a:t>
            </a:r>
            <a:r>
              <a:rPr lang="th-TH" sz="3200" dirty="0"/>
              <a:t>มีไอคอน สัญลักษณ์ ให้คลิก แทนที่จะเป็นการพิมพ์คำสั่งตรงๆ แบบ </a:t>
            </a:r>
            <a:r>
              <a:rPr lang="en-US" sz="3200" dirty="0"/>
              <a:t>CLI </a:t>
            </a:r>
            <a:r>
              <a:rPr lang="th-TH" sz="3200" dirty="0"/>
              <a:t>แต่ </a:t>
            </a:r>
            <a:r>
              <a:rPr lang="en-US" sz="3200" dirty="0"/>
              <a:t>CLI </a:t>
            </a:r>
            <a:r>
              <a:rPr lang="th-TH" sz="3200" dirty="0"/>
              <a:t>สามารถเขียน</a:t>
            </a:r>
            <a:r>
              <a:rPr lang="th-TH" sz="3200" dirty="0" err="1"/>
              <a:t>สคริป</a:t>
            </a:r>
            <a:r>
              <a:rPr lang="th-TH" sz="3200" dirty="0"/>
              <a:t>เพื่อรันคำสั่งเป็นลำดับเพื่อกระทำหลายๆ คำสั่งในคราวเดียวได้</a:t>
            </a:r>
          </a:p>
          <a:p>
            <a:r>
              <a:rPr lang="en-US" sz="3200" dirty="0"/>
              <a:t>GUI </a:t>
            </a:r>
            <a:r>
              <a:rPr lang="th-TH" sz="3200" dirty="0"/>
              <a:t>ใช้เมาส์ แต่ </a:t>
            </a:r>
            <a:r>
              <a:rPr lang="en-US" sz="3200" dirty="0"/>
              <a:t>CLI </a:t>
            </a:r>
            <a:r>
              <a:rPr lang="th-TH" sz="3200" dirty="0"/>
              <a:t>ไม่ใช้เมาส์เลย</a:t>
            </a:r>
          </a:p>
          <a:p>
            <a:r>
              <a:rPr lang="en-US" sz="3200" dirty="0"/>
              <a:t>CLI </a:t>
            </a:r>
            <a:r>
              <a:rPr lang="th-TH" sz="3200" dirty="0"/>
              <a:t>มีคำสั่งสามารถทำงานได้มากกว่า</a:t>
            </a:r>
            <a:r>
              <a:rPr lang="en-US" sz="3200" dirty="0"/>
              <a:t>(</a:t>
            </a:r>
            <a:r>
              <a:rPr lang="th-TH" sz="3200" dirty="0"/>
              <a:t>คำสั่งที่เกี่ยวกับ </a:t>
            </a:r>
            <a:r>
              <a:rPr lang="en-US" sz="3200" dirty="0"/>
              <a:t>OS)</a:t>
            </a:r>
          </a:p>
          <a:p>
            <a:r>
              <a:rPr lang="en-US" sz="3200" dirty="0"/>
              <a:t>GUI </a:t>
            </a:r>
            <a:r>
              <a:rPr lang="th-TH" sz="3200" dirty="0"/>
              <a:t>ใช้งานได้ง่ายกว่า เพราะไม่ต้องจดจำเหมือน </a:t>
            </a:r>
            <a:r>
              <a:rPr lang="en-US" sz="3200" dirty="0"/>
              <a:t>CLI</a:t>
            </a:r>
          </a:p>
          <a:p>
            <a:r>
              <a:rPr lang="en-US" sz="3200" dirty="0"/>
              <a:t>CLI </a:t>
            </a:r>
            <a:r>
              <a:rPr lang="th-TH" sz="3200" dirty="0"/>
              <a:t>มีประโยชน์มากกว่าในแง่ของการทำงานแบบอัตโนมัติ</a:t>
            </a:r>
          </a:p>
          <a:p>
            <a:r>
              <a:rPr lang="en-US" sz="3200" dirty="0"/>
              <a:t>GUI </a:t>
            </a:r>
            <a:r>
              <a:rPr lang="th-TH" sz="3200" dirty="0"/>
              <a:t>ง่ายที่จะทำงานหลายๆ อย่างพร้อมๆ กัน </a:t>
            </a:r>
            <a:r>
              <a:rPr lang="en-US" sz="3200" dirty="0"/>
              <a:t>(Multi-tasking)</a:t>
            </a:r>
          </a:p>
          <a:p>
            <a:r>
              <a:rPr lang="en-US" sz="3200" dirty="0"/>
              <a:t>CLI </a:t>
            </a:r>
            <a:r>
              <a:rPr lang="th-TH" sz="3200" dirty="0"/>
              <a:t>ประหยัดทรัพยากรคอมพิวเตอร์มากกว่า </a:t>
            </a:r>
            <a:r>
              <a:rPr lang="en-US" sz="3200" dirty="0"/>
              <a:t>GUI </a:t>
            </a:r>
            <a:r>
              <a:rPr lang="th-TH" sz="3200" u="sng" dirty="0">
                <a:solidFill>
                  <a:srgbClr val="FF0000"/>
                </a:solidFill>
              </a:rPr>
              <a:t>หลายเท่า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250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 on </a:t>
            </a:r>
            <a:r>
              <a:rPr lang="en-US" dirty="0" err="1"/>
              <a:t>linux</a:t>
            </a:r>
            <a:endParaRPr lang="th-TH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1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ตัวแทนเนื้อหา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7" y="303213"/>
            <a:ext cx="8184407" cy="581523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Linux Directory Structure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Praewa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Tepsri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24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Directories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Directory = Folder</a:t>
            </a:r>
          </a:p>
          <a:p>
            <a:r>
              <a:rPr lang="th-TH" dirty="0"/>
              <a:t>ชื่อของ </a:t>
            </a:r>
            <a:r>
              <a:rPr lang="en-US" dirty="0"/>
              <a:t>Directory </a:t>
            </a:r>
            <a:r>
              <a:rPr lang="th-TH" dirty="0"/>
              <a:t>เป็น </a:t>
            </a:r>
            <a:r>
              <a:rPr lang="en-US" dirty="0"/>
              <a:t>case-sensitive</a:t>
            </a:r>
          </a:p>
          <a:p>
            <a:pPr marL="114300" indent="0">
              <a:buNone/>
            </a:pPr>
            <a:r>
              <a:rPr lang="en-US" dirty="0"/>
              <a:t>    </a:t>
            </a:r>
            <a:r>
              <a:rPr lang="en-US" u="sng" dirty="0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ownloads </a:t>
            </a:r>
            <a:r>
              <a:rPr lang="th-TH" sz="4400" dirty="0">
                <a:solidFill>
                  <a:srgbClr val="C00000"/>
                </a:solidFill>
                <a:latin typeface="Georgia" panose="02040502050405020303" pitchFamily="18" charset="0"/>
              </a:rPr>
              <a:t>≠</a:t>
            </a:r>
            <a:r>
              <a:rPr lang="th-TH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u="sng" dirty="0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ownloads</a:t>
            </a:r>
            <a:endParaRPr lang="th-TH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th-TH" dirty="0"/>
          </a:p>
          <a:p>
            <a:endParaRPr lang="th-TH" dirty="0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07163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Praewa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Tepsri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837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th-TH" sz="3200" dirty="0"/>
              <a:t>โดยปกติแล้ว </a:t>
            </a:r>
          </a:p>
          <a:p>
            <a:r>
              <a:rPr lang="en-US" sz="2800" dirty="0"/>
              <a:t>input </a:t>
            </a:r>
            <a:r>
              <a:rPr lang="th-TH" sz="2800" dirty="0"/>
              <a:t>ของ </a:t>
            </a:r>
            <a:r>
              <a:rPr lang="en-US" sz="2800" dirty="0"/>
              <a:t>command </a:t>
            </a:r>
            <a:r>
              <a:rPr lang="th-TH" sz="2800" dirty="0"/>
              <a:t>ต่างๆ  จะมาจาก </a:t>
            </a:r>
            <a:r>
              <a:rPr lang="en-US" sz="2800" dirty="0"/>
              <a:t>keyboard</a:t>
            </a:r>
          </a:p>
          <a:p>
            <a:pPr lvl="1"/>
            <a:r>
              <a:rPr lang="en-US" sz="2400" dirty="0"/>
              <a:t>standard input -</a:t>
            </a:r>
            <a:r>
              <a:rPr lang="en-US" sz="2800" dirty="0"/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stdin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(0)</a:t>
            </a:r>
            <a:endParaRPr lang="th-TH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800" dirty="0"/>
              <a:t>output </a:t>
            </a:r>
            <a:r>
              <a:rPr lang="th-TH" sz="2800" dirty="0"/>
              <a:t>จากการ </a:t>
            </a:r>
            <a:r>
              <a:rPr lang="en-US" sz="2800" dirty="0"/>
              <a:t>run </a:t>
            </a:r>
            <a:br>
              <a:rPr lang="en-US" sz="2800" dirty="0"/>
            </a:br>
            <a:r>
              <a:rPr lang="en-US" sz="2800" dirty="0"/>
              <a:t>command </a:t>
            </a:r>
            <a:r>
              <a:rPr lang="th-TH" sz="2800" dirty="0"/>
              <a:t>จะแสดง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th-TH" sz="2800" dirty="0"/>
              <a:t>ไปที่ </a:t>
            </a:r>
            <a:r>
              <a:rPr lang="en-US" sz="2800" dirty="0"/>
              <a:t>Terminal </a:t>
            </a:r>
          </a:p>
          <a:p>
            <a:pPr lvl="1"/>
            <a:r>
              <a:rPr lang="en-US" sz="2400" dirty="0"/>
              <a:t>standard output - </a:t>
            </a:r>
            <a:r>
              <a:rPr lang="en-US" sz="2000" dirty="0" err="1">
                <a:solidFill>
                  <a:srgbClr val="627D25"/>
                </a:solidFill>
                <a:latin typeface="Consolas" panose="020B0609020204030204" pitchFamily="49" charset="0"/>
              </a:rPr>
              <a:t>stdout</a:t>
            </a:r>
            <a:r>
              <a:rPr lang="en-US" sz="2000" dirty="0">
                <a:solidFill>
                  <a:srgbClr val="627D25"/>
                </a:solidFill>
                <a:latin typeface="Consolas" panose="020B0609020204030204" pitchFamily="49" charset="0"/>
              </a:rPr>
              <a:t> (1)</a:t>
            </a:r>
          </a:p>
          <a:p>
            <a:pPr lvl="1"/>
            <a:r>
              <a:rPr lang="en-US" sz="2400" dirty="0"/>
              <a:t>Standard error -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stderr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(2)</a:t>
            </a:r>
          </a:p>
          <a:p>
            <a:pPr lvl="1"/>
            <a:endParaRPr 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stdin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627D25"/>
                </a:solidFill>
                <a:latin typeface="Consolas" panose="020B0609020204030204" pitchFamily="49" charset="0"/>
              </a:rPr>
              <a:t>stdout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  <a:r>
              <a:rPr lang="en-US" sz="3200" dirty="0"/>
              <a:t> </a:t>
            </a:r>
            <a:r>
              <a:rPr lang="th-TH" sz="2800" dirty="0"/>
              <a:t>และ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stderr</a:t>
            </a:r>
            <a:r>
              <a:rPr lang="th-TH" sz="3200" dirty="0">
                <a:solidFill>
                  <a:srgbClr val="C00000"/>
                </a:solidFill>
              </a:rPr>
              <a:t> </a:t>
            </a:r>
            <a:r>
              <a:rPr lang="th-TH" sz="2800" dirty="0"/>
              <a:t>เป็นไฟล์ระบบที่เปิดไว้ตลอดเวลา</a:t>
            </a:r>
            <a:r>
              <a:rPr lang="en-US" sz="2800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724400" y="3168757"/>
            <a:ext cx="3886200" cy="2286672"/>
            <a:chOff x="3886200" y="2702336"/>
            <a:chExt cx="4224338" cy="25898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2702336"/>
              <a:ext cx="4224338" cy="2589875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Oval 6"/>
            <p:cNvSpPr/>
            <p:nvPr/>
          </p:nvSpPr>
          <p:spPr>
            <a:xfrm>
              <a:off x="5998369" y="33528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915025" y="4562475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27D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934200" y="5057775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</p:grp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Praewa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Tepsri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262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Redirection [2]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25908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/>
              <a:t>Redirection </a:t>
            </a:r>
            <a:r>
              <a:rPr lang="th-TH" sz="3200" dirty="0"/>
              <a:t>เป็นการระบุให้อ่าน </a:t>
            </a:r>
            <a:r>
              <a:rPr lang="en-US" sz="3200" dirty="0"/>
              <a:t>input </a:t>
            </a:r>
            <a:r>
              <a:rPr lang="th-TH" sz="3200" dirty="0"/>
              <a:t>และแสดงผล </a:t>
            </a:r>
            <a:r>
              <a:rPr lang="en-US" sz="3200" dirty="0"/>
              <a:t>output </a:t>
            </a:r>
            <a:r>
              <a:rPr lang="th-TH" sz="3200" dirty="0"/>
              <a:t>ไปที่ไฟล์อื่นๆ นอกเหนือจาก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stdin</a:t>
            </a:r>
            <a:r>
              <a:rPr lang="en-US" sz="3200" dirty="0"/>
              <a:t>, </a:t>
            </a:r>
            <a:r>
              <a:rPr lang="en-US" sz="2000" dirty="0" err="1">
                <a:solidFill>
                  <a:srgbClr val="627D25"/>
                </a:solidFill>
                <a:latin typeface="Consolas" panose="020B0609020204030204" pitchFamily="49" charset="0"/>
              </a:rPr>
              <a:t>stdout</a:t>
            </a:r>
            <a:r>
              <a:rPr lang="en-US" sz="3200" dirty="0"/>
              <a:t> </a:t>
            </a:r>
            <a:r>
              <a:rPr lang="th-TH" sz="3200" dirty="0"/>
              <a:t>หรือ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stderr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th-TH" sz="3200" dirty="0"/>
              <a:t>ผ่าน </a:t>
            </a:r>
            <a:r>
              <a:rPr lang="en-US" sz="3200" dirty="0"/>
              <a:t>Operator </a:t>
            </a:r>
            <a:r>
              <a:rPr lang="th-TH" sz="3200" dirty="0"/>
              <a:t>ต่างๆ </a:t>
            </a:r>
          </a:p>
          <a:p>
            <a:r>
              <a:rPr lang="th-TH" sz="2800" dirty="0"/>
              <a:t>เครื่องหมาย</a:t>
            </a:r>
            <a:r>
              <a:rPr lang="en-US" sz="2800" dirty="0"/>
              <a:t>: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lvl="1"/>
            <a:r>
              <a:rPr lang="th-TH" sz="2800" dirty="0">
                <a:solidFill>
                  <a:prstClr val="black"/>
                </a:solidFill>
              </a:rPr>
              <a:t>นำ </a:t>
            </a:r>
            <a:r>
              <a:rPr lang="en-US" sz="2800" dirty="0">
                <a:solidFill>
                  <a:prstClr val="black"/>
                </a:solidFill>
              </a:rPr>
              <a:t>Output </a:t>
            </a:r>
            <a:r>
              <a:rPr lang="th-TH" sz="2800" dirty="0">
                <a:solidFill>
                  <a:prstClr val="black"/>
                </a:solidFill>
              </a:rPr>
              <a:t>จาก </a:t>
            </a:r>
            <a:r>
              <a:rPr lang="en-US" sz="2800" dirty="0">
                <a:solidFill>
                  <a:prstClr val="black"/>
                </a:solidFill>
              </a:rPr>
              <a:t>Command </a:t>
            </a:r>
            <a:r>
              <a:rPr lang="th-TH" sz="2800" dirty="0">
                <a:solidFill>
                  <a:prstClr val="black"/>
                </a:solidFill>
              </a:rPr>
              <a:t>เขียนไปยัง </a:t>
            </a:r>
            <a:r>
              <a:rPr lang="en-US" sz="2800" dirty="0">
                <a:solidFill>
                  <a:prstClr val="black"/>
                </a:solidFill>
              </a:rPr>
              <a:t>File </a:t>
            </a:r>
            <a:r>
              <a:rPr lang="th-TH" sz="2800" dirty="0">
                <a:solidFill>
                  <a:prstClr val="black"/>
                </a:solidFill>
              </a:rPr>
              <a:t>ที่ระบุ</a:t>
            </a:r>
            <a:r>
              <a:rPr lang="en-US" sz="2800" dirty="0">
                <a:solidFill>
                  <a:prstClr val="black"/>
                </a:solidFill>
              </a:rPr>
              <a:t> (Overwrite)</a:t>
            </a:r>
            <a:endParaRPr lang="th-TH" sz="2800" dirty="0">
              <a:solidFill>
                <a:prstClr val="black"/>
              </a:solidFill>
            </a:endParaRP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62000" y="4185026"/>
            <a:ext cx="7620000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C65D09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command1 </a:t>
            </a:r>
            <a:r>
              <a:rPr lang="en-US" alt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BrowalliaUPC" panose="020B0604020202020204" pitchFamily="34" charset="-34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file1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4652384"/>
            <a:ext cx="7620000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228600">
              <a:spcBef>
                <a:spcPct val="20000"/>
              </a:spcBef>
              <a:buClr>
                <a:srgbClr val="3891A7"/>
              </a:buClr>
              <a:buFont typeface="Arial" pitchFamily="34" charset="0"/>
              <a:buChar char="•"/>
            </a:pP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เครื่องหมาย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: 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BrowalliaUPC" panose="020B0604020202020204" pitchFamily="34" charset="-34"/>
              </a:rPr>
              <a:t>&lt;</a:t>
            </a:r>
            <a:endParaRPr lang="en-US" b="1" dirty="0">
              <a:solidFill>
                <a:srgbClr val="7030A0"/>
              </a:solidFill>
              <a:latin typeface="Consolas" panose="020B0609020204030204" pitchFamily="49" charset="0"/>
              <a:cs typeface="BrowalliaUPC" panose="020B0604020202020204" pitchFamily="34" charset="-34"/>
            </a:endParaRPr>
          </a:p>
          <a:p>
            <a:pPr marL="640080" lvl="1" indent="-228600">
              <a:spcBef>
                <a:spcPct val="20000"/>
              </a:spcBef>
              <a:buClr>
                <a:srgbClr val="FEB80A"/>
              </a:buClr>
              <a:buFont typeface="Arial" pitchFamily="34" charset="0"/>
              <a:buChar char="•"/>
            </a:pP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อ่าน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Input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จาก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File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ที่ระบุ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แล้วส่งให้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Command </a:t>
            </a:r>
            <a:endParaRPr lang="th-TH" sz="2800" b="1" dirty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762000" y="5683066"/>
            <a:ext cx="7620000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C65D09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command1 </a:t>
            </a:r>
            <a:r>
              <a:rPr lang="en-US" alt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BrowalliaUPC" panose="020B0604020202020204" pitchFamily="34" charset="-34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file1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Praewa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Tepsri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28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Redirection [3]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1066800"/>
          </a:xfrm>
        </p:spPr>
        <p:txBody>
          <a:bodyPr>
            <a:normAutofit/>
          </a:bodyPr>
          <a:lstStyle/>
          <a:p>
            <a:r>
              <a:rPr lang="th-TH" sz="2800" dirty="0"/>
              <a:t>เครื่องหมาย</a:t>
            </a:r>
            <a:r>
              <a:rPr lang="en-US" sz="2800" dirty="0"/>
              <a:t>: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&gt;&gt;</a:t>
            </a:r>
            <a:endParaRPr lang="en-US" sz="1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lvl="1"/>
            <a:r>
              <a:rPr lang="th-TH" sz="2800" dirty="0">
                <a:solidFill>
                  <a:prstClr val="black"/>
                </a:solidFill>
              </a:rPr>
              <a:t>นำ </a:t>
            </a:r>
            <a:r>
              <a:rPr lang="en-US" sz="2800" dirty="0">
                <a:solidFill>
                  <a:prstClr val="black"/>
                </a:solidFill>
              </a:rPr>
              <a:t>Output </a:t>
            </a:r>
            <a:r>
              <a:rPr lang="th-TH" sz="2800" dirty="0">
                <a:solidFill>
                  <a:prstClr val="black"/>
                </a:solidFill>
              </a:rPr>
              <a:t>จาก </a:t>
            </a:r>
            <a:r>
              <a:rPr lang="en-US" sz="2800" dirty="0">
                <a:solidFill>
                  <a:prstClr val="black"/>
                </a:solidFill>
              </a:rPr>
              <a:t>Command </a:t>
            </a:r>
            <a:r>
              <a:rPr lang="th-TH" sz="2800" dirty="0">
                <a:solidFill>
                  <a:prstClr val="black"/>
                </a:solidFill>
              </a:rPr>
              <a:t>เขียนไปยังท้าย </a:t>
            </a:r>
            <a:r>
              <a:rPr lang="en-US" sz="2800" dirty="0">
                <a:solidFill>
                  <a:prstClr val="black"/>
                </a:solidFill>
              </a:rPr>
              <a:t>File </a:t>
            </a:r>
            <a:r>
              <a:rPr lang="th-TH" sz="2800" dirty="0">
                <a:solidFill>
                  <a:prstClr val="black"/>
                </a:solidFill>
              </a:rPr>
              <a:t>ที่ระบุ</a:t>
            </a:r>
            <a:r>
              <a:rPr lang="en-US" sz="2800" dirty="0">
                <a:solidFill>
                  <a:prstClr val="black"/>
                </a:solidFill>
              </a:rPr>
              <a:t> (Append)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62000" y="2677583"/>
            <a:ext cx="7620000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C65D09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command1 </a:t>
            </a:r>
            <a:r>
              <a:rPr lang="en-US" alt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BrowalliaUPC" panose="020B0604020202020204" pitchFamily="34" charset="-34"/>
              </a:rPr>
              <a:t>&gt;&gt;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logfile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3236893"/>
            <a:ext cx="7620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228600">
              <a:spcBef>
                <a:spcPct val="20000"/>
              </a:spcBef>
              <a:buClr>
                <a:srgbClr val="3891A7"/>
              </a:buClr>
              <a:buFont typeface="Arial" pitchFamily="34" charset="0"/>
              <a:buChar char="•"/>
            </a:pP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เราสามารถใช้เครื่องหมาย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Redirection Operator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ทำงานร่วมกันได้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เช่น 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4186535"/>
            <a:ext cx="7620000" cy="461665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C65D09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command1 </a:t>
            </a:r>
            <a:r>
              <a:rPr lang="en-US" alt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BrowalliaUPC" panose="020B0604020202020204" pitchFamily="34" charset="-34"/>
              </a:rPr>
              <a:t>&lt;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infile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BrowalliaUPC" panose="020B0604020202020204" pitchFamily="34" charset="-34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outfile</a:t>
            </a:r>
            <a:endParaRPr lang="en-US" alt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000" y="4760893"/>
            <a:ext cx="7620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0" lvl="1" indent="-228600">
              <a:spcBef>
                <a:spcPct val="20000"/>
              </a:spcBef>
              <a:buClr>
                <a:srgbClr val="FEB80A"/>
              </a:buClr>
              <a:buFont typeface="Arial" pitchFamily="34" charset="0"/>
              <a:buChar char="•"/>
            </a:pP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กรณีนี้จะเป็นการอ่าน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input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จากไฟล์ </a:t>
            </a:r>
            <a:r>
              <a:rPr lang="en-US" sz="2800" b="1" dirty="0" err="1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infile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และเขียนผลลัพธ์ที่ได้ ไปยังไฟล์ </a:t>
            </a:r>
            <a:r>
              <a:rPr lang="en-US" sz="2800" b="1" dirty="0" err="1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outfile</a:t>
            </a:r>
            <a:endParaRPr lang="en-US" sz="3200" b="1" dirty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Praewa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Tepsri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744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Redirection [4]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1477834"/>
          </a:xfrm>
        </p:spPr>
        <p:txBody>
          <a:bodyPr/>
          <a:lstStyle/>
          <a:p>
            <a:r>
              <a:rPr lang="th-TH" sz="2800" dirty="0"/>
              <a:t>เครื่องหมาย</a:t>
            </a:r>
            <a:r>
              <a:rPr lang="en-US" sz="2800" dirty="0"/>
              <a:t>: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US" sz="2800" dirty="0"/>
              <a:t> (piping)</a:t>
            </a:r>
          </a:p>
          <a:p>
            <a:pPr lvl="1"/>
            <a:r>
              <a:rPr lang="en-US" sz="2800" dirty="0">
                <a:solidFill>
                  <a:prstClr val="black"/>
                </a:solidFill>
              </a:rPr>
              <a:t>Piping </a:t>
            </a:r>
            <a:r>
              <a:rPr lang="th-TH" sz="2800" dirty="0">
                <a:solidFill>
                  <a:prstClr val="black"/>
                </a:solidFill>
              </a:rPr>
              <a:t>คือการทำ </a:t>
            </a:r>
            <a:r>
              <a:rPr lang="en-US" sz="2800" dirty="0">
                <a:solidFill>
                  <a:prstClr val="black"/>
                </a:solidFill>
              </a:rPr>
              <a:t>output </a:t>
            </a:r>
            <a:r>
              <a:rPr lang="th-TH" sz="2800" dirty="0">
                <a:solidFill>
                  <a:prstClr val="black"/>
                </a:solidFill>
              </a:rPr>
              <a:t>ของ </a:t>
            </a:r>
            <a:r>
              <a:rPr lang="en-US" sz="2800" dirty="0">
                <a:solidFill>
                  <a:prstClr val="black"/>
                </a:solidFill>
              </a:rPr>
              <a:t>command </a:t>
            </a:r>
            <a:r>
              <a:rPr lang="th-TH" sz="2800" dirty="0">
                <a:solidFill>
                  <a:prstClr val="black"/>
                </a:solidFill>
              </a:rPr>
              <a:t>หนึ่งไปเป็น</a:t>
            </a:r>
            <a:r>
              <a:rPr lang="en-US" sz="2800" dirty="0">
                <a:solidFill>
                  <a:prstClr val="black"/>
                </a:solidFill>
              </a:rPr>
              <a:t> input </a:t>
            </a:r>
            <a:r>
              <a:rPr lang="th-TH" sz="2800" dirty="0">
                <a:solidFill>
                  <a:prstClr val="black"/>
                </a:solidFill>
              </a:rPr>
              <a:t>ของอีก </a:t>
            </a:r>
            <a:r>
              <a:rPr lang="en-US" sz="2800" dirty="0">
                <a:solidFill>
                  <a:prstClr val="black"/>
                </a:solidFill>
              </a:rPr>
              <a:t>command </a:t>
            </a:r>
            <a:r>
              <a:rPr lang="th-TH" sz="2800" dirty="0">
                <a:solidFill>
                  <a:prstClr val="black"/>
                </a:solidFill>
              </a:rPr>
              <a:t>โดยตรง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1998" y="3058984"/>
            <a:ext cx="7620002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C65D09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command1 </a:t>
            </a:r>
            <a:r>
              <a:rPr lang="en-US" alt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BrowalliaUPC" panose="020B0604020202020204" pitchFamily="34" charset="-34"/>
              </a:rPr>
              <a:t>|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command2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1998" y="4343401"/>
            <a:ext cx="4143377" cy="949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3600" b="1" kern="1200">
                <a:solidFill>
                  <a:schemeClr val="tx1"/>
                </a:solidFill>
                <a:latin typeface="BrowalliaUPC" panose="020B0604020202020204" pitchFamily="34" charset="-34"/>
                <a:ea typeface="+mn-ea"/>
                <a:cs typeface="BrowalliaUPC" panose="020B0604020202020204" pitchFamily="34" charset="-34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3600" b="1" kern="1200">
                <a:solidFill>
                  <a:schemeClr val="tx1"/>
                </a:solidFill>
                <a:latin typeface="BrowalliaUPC" panose="020B0604020202020204" pitchFamily="34" charset="-34"/>
                <a:ea typeface="+mn-ea"/>
                <a:cs typeface="BrowalliaUPC" panose="020B0604020202020204" pitchFamily="34" charset="-34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BrowalliaUPC" panose="020B0604020202020204" pitchFamily="34" charset="-34"/>
                <a:ea typeface="+mn-ea"/>
                <a:cs typeface="BrowalliaUPC" panose="020B0604020202020204" pitchFamily="34" charset="-34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BrowalliaUPC" panose="020B0604020202020204" pitchFamily="34" charset="-34"/>
                <a:ea typeface="+mn-ea"/>
                <a:cs typeface="BrowalliaUPC" panose="020B0604020202020204" pitchFamily="34" charset="-34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2400" b="1" kern="1200" baseline="0">
                <a:solidFill>
                  <a:schemeClr val="tx1"/>
                </a:solidFill>
                <a:latin typeface="BrowalliaUPC" panose="020B0604020202020204" pitchFamily="34" charset="-34"/>
                <a:ea typeface="+mn-ea"/>
                <a:cs typeface="BrowalliaUPC" panose="020B0604020202020204" pitchFamily="34" charset="-34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th-TH" sz="2800" dirty="0">
                <a:solidFill>
                  <a:prstClr val="black"/>
                </a:solidFill>
              </a:rPr>
              <a:t>ชุดคำสั่งด้านบนให้ผลเหมือนกับ</a:t>
            </a:r>
          </a:p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61998" y="5292804"/>
            <a:ext cx="7620002" cy="1107996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C65D09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command1 </a:t>
            </a:r>
            <a:r>
              <a:rPr lang="en-US" alt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BrowalliaUPC" panose="020B0604020202020204" pitchFamily="34" charset="-34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tempfile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kumimoji="0" lang="th-TH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C65D09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command2 </a:t>
            </a:r>
            <a:r>
              <a:rPr lang="en-US" alt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BrowalliaUPC" panose="020B0604020202020204" pitchFamily="34" charset="-34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tempfile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kumimoji="0" lang="th-TH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C65D09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tempfile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		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90"/>
                </a:solidFill>
                <a:effectLst/>
                <a:latin typeface="Consolas" panose="020B0609020204030204" pitchFamily="49" charset="0"/>
              </a:rPr>
              <a:t># removing</a:t>
            </a:r>
            <a:r>
              <a:rPr kumimoji="0" lang="en-US" altLang="en-US" b="0" i="1" u="none" strike="noStrike" cap="none" normalizeH="0" dirty="0">
                <a:ln>
                  <a:noFill/>
                </a:ln>
                <a:solidFill>
                  <a:srgbClr val="408090"/>
                </a:solidFill>
                <a:effectLst/>
                <a:latin typeface="Consolas" panose="020B0609020204030204" pitchFamily="49" charset="0"/>
              </a:rPr>
              <a:t> the </a:t>
            </a:r>
            <a:r>
              <a:rPr kumimoji="0" lang="en-US" altLang="en-US" b="0" i="1" u="none" strike="noStrike" cap="none" normalizeH="0" dirty="0" err="1">
                <a:ln>
                  <a:noFill/>
                </a:ln>
                <a:solidFill>
                  <a:srgbClr val="408090"/>
                </a:solidFill>
                <a:effectLst/>
                <a:latin typeface="Consolas" panose="020B0609020204030204" pitchFamily="49" charset="0"/>
              </a:rPr>
              <a:t>tempfile</a:t>
            </a:r>
            <a:endParaRPr kumimoji="0" lang="en-US" altLang="en-US" b="0" i="1" u="none" strike="noStrike" cap="none" normalizeH="0" baseline="0" dirty="0">
              <a:ln>
                <a:noFill/>
              </a:ln>
              <a:solidFill>
                <a:srgbClr val="40809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474" y="2631995"/>
            <a:ext cx="3476625" cy="32997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Praewa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Tepsri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19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1066799" y="4036308"/>
            <a:ext cx="6545667" cy="2524432"/>
          </a:xfrm>
          <a:prstGeom prst="rightArrow">
            <a:avLst>
              <a:gd name="adj1" fmla="val 69027"/>
              <a:gd name="adj2" fmla="val 50000"/>
            </a:avLst>
          </a:prstGeom>
          <a:solidFill>
            <a:srgbClr val="FAAE7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sz="3200" dirty="0"/>
              <a:t>ในสมัยก่อน </a:t>
            </a:r>
            <a:r>
              <a:rPr lang="en-US" sz="3200" dirty="0"/>
              <a:t>(30 – 40 </a:t>
            </a:r>
            <a:r>
              <a:rPr lang="th-TH" sz="3200" dirty="0"/>
              <a:t>ปี</a:t>
            </a:r>
            <a:r>
              <a:rPr lang="en-US" sz="3200" dirty="0"/>
              <a:t>) </a:t>
            </a:r>
            <a:r>
              <a:rPr lang="th-TH" sz="3200" dirty="0"/>
              <a:t>เครื่องคอมพิวเตอร์มีขนาดใหญ่ และระบบปฏิบัติการและ โปรแกรมระบบต่างๆ โดยมากเขียนด้วยภาษา </a:t>
            </a:r>
            <a:r>
              <a:rPr lang="en-US" sz="3200" dirty="0"/>
              <a:t>Assembly</a:t>
            </a:r>
          </a:p>
          <a:p>
            <a:pPr lvl="1"/>
            <a:r>
              <a:rPr lang="th-TH" sz="3200" dirty="0"/>
              <a:t>คำสั่งและลักษณะการทำงานเป็นไปแบบเฉพาะเครื่อง</a:t>
            </a:r>
          </a:p>
          <a:p>
            <a:r>
              <a:rPr lang="th-TH" sz="3200" dirty="0"/>
              <a:t>ในปี </a:t>
            </a:r>
            <a:r>
              <a:rPr lang="en-US" sz="3200" dirty="0"/>
              <a:t>1969 Bell Labs laboratories (AT&amp;T) </a:t>
            </a:r>
            <a:r>
              <a:rPr lang="th-TH" sz="3200" dirty="0"/>
              <a:t>มีโครงการที่จะสร้างระบบปฏิบัติการที่</a:t>
            </a:r>
            <a:endParaRPr lang="en-US" sz="3200" dirty="0"/>
          </a:p>
          <a:p>
            <a:pPr lvl="1"/>
            <a:r>
              <a:rPr lang="en-US" sz="3200" dirty="0"/>
              <a:t>Simple </a:t>
            </a:r>
            <a:r>
              <a:rPr lang="th-TH" sz="3200" dirty="0"/>
              <a:t>และ </a:t>
            </a:r>
            <a:r>
              <a:rPr lang="en-US" sz="3200" dirty="0"/>
              <a:t>Elegant</a:t>
            </a:r>
          </a:p>
          <a:p>
            <a:pPr lvl="1"/>
            <a:r>
              <a:rPr lang="th-TH" sz="3200" dirty="0"/>
              <a:t>เขียนด้วยภาษา </a:t>
            </a:r>
            <a:r>
              <a:rPr lang="en-US" sz="3200" dirty="0"/>
              <a:t>C (</a:t>
            </a:r>
            <a:r>
              <a:rPr lang="th-TH" sz="3200" dirty="0"/>
              <a:t>แทนที่จะเป็น </a:t>
            </a:r>
            <a:r>
              <a:rPr lang="en-US" sz="3200" dirty="0"/>
              <a:t>Assembly)</a:t>
            </a:r>
          </a:p>
          <a:p>
            <a:pPr lvl="1"/>
            <a:r>
              <a:rPr lang="th-TH" sz="3200" dirty="0"/>
              <a:t>สามารถนำ </a:t>
            </a:r>
            <a:r>
              <a:rPr lang="en-US" sz="3200" dirty="0"/>
              <a:t>code </a:t>
            </a:r>
            <a:r>
              <a:rPr lang="th-TH" sz="3200" dirty="0"/>
              <a:t>กลับมาใช้ใหม่ได้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12467" y="5036914"/>
            <a:ext cx="1074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pc="-100" dirty="0">
                <a:solidFill>
                  <a:srgbClr val="C00000"/>
                </a:solidFill>
                <a:latin typeface="Georgia" panose="02040502050405020303" pitchFamily="18" charset="0"/>
                <a:ea typeface="+mj-ea"/>
                <a:cs typeface="BrowalliaUPC" pitchFamily="34" charset="-34"/>
              </a:rPr>
              <a:t>UNIX</a:t>
            </a:r>
          </a:p>
        </p:txBody>
      </p:sp>
    </p:spTree>
    <p:extLst>
      <p:ext uri="{BB962C8B-B14F-4D97-AF65-F5344CB8AC3E}">
        <p14:creationId xmlns:p14="http://schemas.microsoft.com/office/powerpoint/2010/main" val="2362770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Redirection [5]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1676400"/>
          </a:xfrm>
        </p:spPr>
        <p:txBody>
          <a:bodyPr>
            <a:normAutofit fontScale="92500"/>
          </a:bodyPr>
          <a:lstStyle/>
          <a:p>
            <a:r>
              <a:rPr lang="th-TH" sz="2800" dirty="0"/>
              <a:t>เราสามารถอ้างถึง</a:t>
            </a:r>
            <a:r>
              <a:rPr lang="en-US" sz="2800" dirty="0"/>
              <a:t> stream </a:t>
            </a:r>
            <a:r>
              <a:rPr lang="th-TH" sz="2800" dirty="0"/>
              <a:t>ได้โดยใช้ตัวเลข</a:t>
            </a:r>
          </a:p>
          <a:p>
            <a:pPr lvl="1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stdin</a:t>
            </a:r>
            <a:r>
              <a:rPr lang="th-TH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(0)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627D25"/>
                </a:solidFill>
                <a:latin typeface="Consolas" panose="020B0609020204030204" pitchFamily="49" charset="0"/>
              </a:rPr>
              <a:t>stdout</a:t>
            </a:r>
            <a:r>
              <a:rPr lang="en-US" sz="2000" dirty="0">
                <a:solidFill>
                  <a:srgbClr val="627D25"/>
                </a:solidFill>
                <a:latin typeface="Consolas" panose="020B0609020204030204" pitchFamily="49" charset="0"/>
              </a:rPr>
              <a:t> (1)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  <a:r>
              <a:rPr lang="en-US" sz="3200" dirty="0"/>
              <a:t> </a:t>
            </a:r>
            <a:r>
              <a:rPr lang="th-TH" sz="2800" dirty="0"/>
              <a:t>และ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stderr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(2)</a:t>
            </a:r>
          </a:p>
          <a:p>
            <a:r>
              <a:rPr lang="th-TH" sz="2800" dirty="0"/>
              <a:t>การ</a:t>
            </a:r>
            <a:r>
              <a:rPr lang="en-US" sz="2800" dirty="0"/>
              <a:t> redirect</a:t>
            </a:r>
            <a:r>
              <a:rPr lang="th-TH" sz="2800" dirty="0"/>
              <a:t> </a:t>
            </a:r>
            <a:r>
              <a:rPr lang="en-US" sz="2100" i="1" u="sng" dirty="0">
                <a:latin typeface="Consolas" panose="020B0609020204030204" pitchFamily="49" charset="0"/>
              </a:rPr>
              <a:t>error</a:t>
            </a:r>
            <a:r>
              <a:rPr lang="en-US" sz="2800" dirty="0"/>
              <a:t> (</a:t>
            </a:r>
            <a:r>
              <a:rPr lang="th-TH" sz="2800" dirty="0"/>
              <a:t>ย้ายจาก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</a:rPr>
              <a:t>stderr</a:t>
            </a:r>
            <a:r>
              <a:rPr lang="en-US" sz="2800" dirty="0"/>
              <a:t> </a:t>
            </a:r>
            <a:r>
              <a:rPr lang="th-TH" sz="2800" dirty="0"/>
              <a:t>ไปไฟล์อื่น</a:t>
            </a:r>
            <a:r>
              <a:rPr lang="en-US" sz="2800" dirty="0"/>
              <a:t>) </a:t>
            </a:r>
            <a:r>
              <a:rPr lang="th-TH" sz="2800" dirty="0"/>
              <a:t>จึงใช้เครื่องหมาย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endParaRPr lang="th-TH" sz="2400" dirty="0">
              <a:latin typeface="Consolas" panose="020B0609020204030204" pitchFamily="49" charset="0"/>
            </a:endParaRPr>
          </a:p>
          <a:p>
            <a:pPr lvl="1"/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3276600"/>
            <a:ext cx="7620000" cy="1661993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C65D09"/>
                </a:solidFill>
                <a:latin typeface="Consolas" panose="020B0609020204030204" pitchFamily="49" charset="0"/>
              </a:rPr>
              <a:t>$</a:t>
            </a:r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ls hello.txt </a:t>
            </a:r>
            <a:r>
              <a:rPr lang="en-US" sz="17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out.txt 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17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err.txt</a:t>
            </a:r>
          </a:p>
          <a:p>
            <a:endParaRPr lang="en-US" sz="17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C65D09"/>
                </a:solidFill>
                <a:latin typeface="Consolas" panose="020B0609020204030204" pitchFamily="49" charset="0"/>
              </a:rPr>
              <a:t>$</a:t>
            </a:r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cat out.txt</a:t>
            </a:r>
          </a:p>
          <a:p>
            <a:endParaRPr lang="en-US" sz="17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C65D09"/>
                </a:solidFill>
                <a:latin typeface="Consolas" panose="020B0609020204030204" pitchFamily="49" charset="0"/>
              </a:rPr>
              <a:t>$</a:t>
            </a:r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cat err.txt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ls: cannot access hello.txt: No such file or directory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4953000"/>
            <a:ext cx="7620000" cy="4985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3600" b="1" kern="1200">
                <a:solidFill>
                  <a:schemeClr val="tx1"/>
                </a:solidFill>
                <a:latin typeface="BrowalliaUPC" panose="020B0604020202020204" pitchFamily="34" charset="-34"/>
                <a:ea typeface="+mn-ea"/>
                <a:cs typeface="BrowalliaUPC" panose="020B0604020202020204" pitchFamily="34" charset="-34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3600" b="1" kern="1200">
                <a:solidFill>
                  <a:schemeClr val="tx1"/>
                </a:solidFill>
                <a:latin typeface="BrowalliaUPC" panose="020B0604020202020204" pitchFamily="34" charset="-34"/>
                <a:ea typeface="+mn-ea"/>
                <a:cs typeface="BrowalliaUPC" panose="020B0604020202020204" pitchFamily="34" charset="-34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BrowalliaUPC" panose="020B0604020202020204" pitchFamily="34" charset="-34"/>
                <a:ea typeface="+mn-ea"/>
                <a:cs typeface="BrowalliaUPC" panose="020B0604020202020204" pitchFamily="34" charset="-34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BrowalliaUPC" panose="020B0604020202020204" pitchFamily="34" charset="-34"/>
                <a:ea typeface="+mn-ea"/>
                <a:cs typeface="BrowalliaUPC" panose="020B0604020202020204" pitchFamily="34" charset="-34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2400" b="1" kern="1200" baseline="0">
                <a:solidFill>
                  <a:schemeClr val="tx1"/>
                </a:solidFill>
                <a:latin typeface="BrowalliaUPC" panose="020B0604020202020204" pitchFamily="34" charset="-34"/>
                <a:ea typeface="+mn-ea"/>
                <a:cs typeface="BrowalliaUPC" panose="020B0604020202020204" pitchFamily="34" charset="-34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/>
              <a:t>หรือ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5410200"/>
            <a:ext cx="7620000" cy="353943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1700" dirty="0">
                <a:solidFill>
                  <a:srgbClr val="C65D09"/>
                </a:solidFill>
                <a:latin typeface="Consolas" panose="020B0609020204030204" pitchFamily="49" charset="0"/>
              </a:rPr>
              <a:t>$</a:t>
            </a:r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ls hello.txt 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1700" b="1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US" sz="1700" b="1" u="sng" dirty="0">
                <a:solidFill>
                  <a:srgbClr val="627D25"/>
                </a:solidFill>
                <a:latin typeface="Consolas" panose="020B0609020204030204" pitchFamily="49" charset="0"/>
                <a:cs typeface="BrowalliaUPC" panose="020B0604020202020204" pitchFamily="34" charset="-34"/>
              </a:rPr>
              <a:t>&amp;</a:t>
            </a:r>
            <a:r>
              <a:rPr lang="en-US" sz="1700" b="1" dirty="0">
                <a:solidFill>
                  <a:srgbClr val="627D25"/>
                </a:solidFill>
                <a:latin typeface="Consolas" panose="020B0609020204030204" pitchFamily="49" charset="0"/>
                <a:cs typeface="BrowalliaUPC" panose="020B0604020202020204" pitchFamily="34" charset="-34"/>
              </a:rPr>
              <a:t>1</a:t>
            </a:r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|</a:t>
            </a:r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less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62001" y="5818862"/>
            <a:ext cx="7620000" cy="1039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3600" b="1" kern="1200">
                <a:solidFill>
                  <a:schemeClr val="tx1"/>
                </a:solidFill>
                <a:latin typeface="BrowalliaUPC" panose="020B0604020202020204" pitchFamily="34" charset="-34"/>
                <a:ea typeface="+mn-ea"/>
                <a:cs typeface="BrowalliaUPC" panose="020B0604020202020204" pitchFamily="34" charset="-34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3600" b="1" kern="1200">
                <a:solidFill>
                  <a:schemeClr val="tx1"/>
                </a:solidFill>
                <a:latin typeface="BrowalliaUPC" panose="020B0604020202020204" pitchFamily="34" charset="-34"/>
                <a:ea typeface="+mn-ea"/>
                <a:cs typeface="BrowalliaUPC" panose="020B0604020202020204" pitchFamily="34" charset="-34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BrowalliaUPC" panose="020B0604020202020204" pitchFamily="34" charset="-34"/>
                <a:ea typeface="+mn-ea"/>
                <a:cs typeface="BrowalliaUPC" panose="020B0604020202020204" pitchFamily="34" charset="-34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BrowalliaUPC" panose="020B0604020202020204" pitchFamily="34" charset="-34"/>
                <a:ea typeface="+mn-ea"/>
                <a:cs typeface="BrowalliaUPC" panose="020B0604020202020204" pitchFamily="34" charset="-34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2400" b="1" kern="1200" baseline="0">
                <a:solidFill>
                  <a:schemeClr val="tx1"/>
                </a:solidFill>
                <a:latin typeface="BrowalliaUPC" panose="020B0604020202020204" pitchFamily="34" charset="-34"/>
                <a:ea typeface="+mn-ea"/>
                <a:cs typeface="BrowalliaUPC" panose="020B0604020202020204" pitchFamily="34" charset="-34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/>
              <a:t>เป็นการ </a:t>
            </a:r>
            <a:r>
              <a:rPr lang="en-US" sz="2800" dirty="0"/>
              <a:t>redirect </a:t>
            </a:r>
            <a:r>
              <a:rPr lang="en-US" sz="1900" i="1" u="sng" dirty="0">
                <a:latin typeface="Consolas" panose="020B0609020204030204" pitchFamily="49" charset="0"/>
              </a:rPr>
              <a:t>error</a:t>
            </a:r>
            <a:r>
              <a:rPr lang="en-US" sz="2800" dirty="0"/>
              <a:t> </a:t>
            </a:r>
            <a:r>
              <a:rPr lang="th-TH" sz="2800" dirty="0"/>
              <a:t>ไปที่ </a:t>
            </a:r>
            <a:r>
              <a:rPr lang="en-US" sz="2800" dirty="0"/>
              <a:t>stream </a:t>
            </a:r>
            <a:r>
              <a:rPr lang="th-TH" sz="2800" dirty="0"/>
              <a:t>หมายเลข </a:t>
            </a:r>
            <a:r>
              <a:rPr lang="en-US" sz="2800" dirty="0"/>
              <a:t>1 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27D25"/>
                </a:solidFill>
                <a:latin typeface="Consolas" panose="020B0609020204030204" pitchFamily="49" charset="0"/>
              </a:rPr>
              <a:t>stdout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th-TH" sz="2400" dirty="0"/>
              <a:t>แล้วส่ง </a:t>
            </a:r>
            <a:r>
              <a:rPr lang="en-US" sz="2400" dirty="0"/>
              <a:t>output </a:t>
            </a:r>
            <a:r>
              <a:rPr lang="th-TH" sz="2400" dirty="0"/>
              <a:t>ต่อไปที่คำสั่ง </a:t>
            </a:r>
            <a:r>
              <a:rPr lang="en-US" sz="2400" dirty="0"/>
              <a:t>less </a:t>
            </a:r>
            <a:r>
              <a:rPr lang="th-TH" sz="2400" dirty="0"/>
              <a:t>ด้วย </a:t>
            </a:r>
            <a:r>
              <a:rPr lang="en-US" sz="2400" dirty="0"/>
              <a:t>pipe</a:t>
            </a:r>
            <a:endParaRPr lang="th-TH" sz="2400" dirty="0"/>
          </a:p>
          <a:p>
            <a:pPr lvl="1"/>
            <a:endParaRPr lang="en-US" sz="2800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Praewa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Tepsri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401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62963" y="545815"/>
            <a:ext cx="7620000" cy="1143000"/>
          </a:xfrm>
        </p:spPr>
        <p:txBody>
          <a:bodyPr/>
          <a:lstStyle/>
          <a:p>
            <a:r>
              <a:rPr lang="en-US" dirty="0"/>
              <a:t>Man command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762963" y="1826740"/>
            <a:ext cx="7620000" cy="2516660"/>
          </a:xfrm>
        </p:spPr>
        <p:txBody>
          <a:bodyPr>
            <a:normAutofit/>
          </a:bodyPr>
          <a:lstStyle/>
          <a:p>
            <a:r>
              <a:rPr lang="th-TH" sz="2800" dirty="0"/>
              <a:t>เป็นคำสั่งแสดงข้อความ อธิบายการใช้คำสั่ง</a:t>
            </a:r>
            <a:endParaRPr lang="en-US" sz="2800" dirty="0"/>
          </a:p>
          <a:p>
            <a:pPr marL="114300" indent="0">
              <a:buNone/>
            </a:pPr>
            <a:r>
              <a:rPr lang="th-TH" sz="2800" dirty="0"/>
              <a:t>เช่น ต้องการทราบคำสั่ง </a:t>
            </a:r>
            <a:r>
              <a:rPr lang="en-US" sz="2800" dirty="0"/>
              <a:t>ls </a:t>
            </a:r>
            <a:r>
              <a:rPr lang="th-TH" sz="2800" dirty="0"/>
              <a:t>ว่าใช้อย่างไร </a:t>
            </a:r>
            <a:endParaRPr lang="en-US" sz="2800" dirty="0"/>
          </a:p>
          <a:p>
            <a:pPr marL="85725" indent="0">
              <a:buNone/>
            </a:pPr>
            <a:endParaRPr lang="en-US" sz="2800" dirty="0"/>
          </a:p>
          <a:p>
            <a:pPr marL="85725" indent="0">
              <a:buNone/>
            </a:pPr>
            <a:endParaRPr lang="en-US" sz="2800" dirty="0"/>
          </a:p>
          <a:p>
            <a:pPr marL="85725" indent="0">
              <a:buNone/>
            </a:pPr>
            <a:endParaRPr lang="en-US" sz="2800" dirty="0"/>
          </a:p>
          <a:p>
            <a:pPr marL="85725" indent="0">
              <a:buNone/>
            </a:pPr>
            <a:endParaRPr lang="en-US" sz="2800" dirty="0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914400" y="3085070"/>
            <a:ext cx="761695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man ls</a:t>
            </a:r>
          </a:p>
        </p:txBody>
      </p:sp>
      <p:pic>
        <p:nvPicPr>
          <p:cNvPr id="1026" name="Picture 2" descr="http://www.ubuntujourneyman.com/wp-content/uploads/2011/05/man-ls-output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3" r="2426" b="38206"/>
          <a:stretch/>
        </p:blipFill>
        <p:spPr bwMode="auto">
          <a:xfrm>
            <a:off x="1656828" y="3953889"/>
            <a:ext cx="613209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Praewa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Tepsri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561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grep </a:t>
            </a:r>
            <a:r>
              <a:rPr lang="en-US" dirty="0"/>
              <a:t>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80059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th-TH" sz="3200" dirty="0"/>
              <a:t>ค้นหารูปแบบของข้อความที่กำหนดจากไฟล์หรืออินพุต หากพบรูปแบบของข้อความที่ต้องการจะแสดงผลทั้งบรรทัดนั้น และจะเน้นสีคำที่ถูกค้นหา</a:t>
            </a:r>
            <a:endParaRPr lang="en-US" sz="2800" dirty="0"/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r>
              <a:rPr lang="th-TH" sz="2800" dirty="0"/>
              <a:t>ค้นหาคำว่า </a:t>
            </a:r>
            <a:r>
              <a:rPr lang="en-US" sz="2800" i="1" dirty="0">
                <a:solidFill>
                  <a:srgbClr val="C00000"/>
                </a:solidFill>
              </a:rPr>
              <a:t>is </a:t>
            </a:r>
            <a:r>
              <a:rPr lang="th-TH" sz="2800" dirty="0"/>
              <a:t>จากไฟล์ </a:t>
            </a:r>
            <a:r>
              <a:rPr lang="en-US" sz="2800" i="1" dirty="0"/>
              <a:t>hello.txt</a:t>
            </a:r>
            <a:r>
              <a:rPr lang="en-US" sz="2800" dirty="0"/>
              <a:t> </a:t>
            </a:r>
            <a:r>
              <a:rPr lang="th-TH" sz="2800" dirty="0"/>
              <a:t>หากเจอในบรรทัดไหน ข้อความบรรทัดนั้นจะถูกแสดง</a:t>
            </a:r>
            <a:endParaRPr lang="en-US" sz="2800" dirty="0"/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th-TH" sz="2800" dirty="0"/>
              <a:t>เหมือนคำสั่งด้านบน เพียงแต่จะแสดงหมายเลขบรรทัดด้วย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3194701"/>
            <a:ext cx="7620000" cy="4351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grep [OPTIONS] PATTERN [FILE...]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3812401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grep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"is" hello.txt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5276295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grep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–n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"is" hello.txt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Praewa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Tepsri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769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grep </a:t>
            </a:r>
            <a:r>
              <a:rPr lang="en-US" dirty="0"/>
              <a:t>Command [2]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87333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th-TH" sz="2800" dirty="0"/>
              <a:t>เหมือนคำสั่งก่อนหน้า เพียงแต่จะค้นหาคำว่า </a:t>
            </a:r>
            <a:r>
              <a:rPr lang="en-US" sz="2800" i="1" dirty="0">
                <a:solidFill>
                  <a:srgbClr val="C00000"/>
                </a:solidFill>
              </a:rPr>
              <a:t>is </a:t>
            </a:r>
            <a:r>
              <a:rPr lang="th-TH" sz="2800" dirty="0"/>
              <a:t>ในลักษณะที่ไม่สนใจ</a:t>
            </a:r>
            <a:r>
              <a:rPr lang="th-TH" sz="2800" dirty="0" err="1"/>
              <a:t>ตัวพิมพ์</a:t>
            </a:r>
            <a:r>
              <a:rPr lang="th-TH" sz="2800" dirty="0"/>
              <a:t>ใหญ่พิมพ์เล็ก </a:t>
            </a:r>
            <a:r>
              <a:rPr lang="th-TH" sz="2800" dirty="0">
                <a:solidFill>
                  <a:srgbClr val="C00000"/>
                </a:solidFill>
              </a:rPr>
              <a:t>(</a:t>
            </a:r>
            <a:r>
              <a:rPr lang="en-US" sz="2800" dirty="0">
                <a:solidFill>
                  <a:srgbClr val="C00000"/>
                </a:solidFill>
              </a:rPr>
              <a:t>case-insensitive)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th-TH" sz="2800" dirty="0"/>
              <a:t>ค้นหาคำว่า </a:t>
            </a:r>
            <a:r>
              <a:rPr lang="en-US" sz="2800" i="1" dirty="0">
                <a:solidFill>
                  <a:srgbClr val="C00000"/>
                </a:solidFill>
              </a:rPr>
              <a:t>is </a:t>
            </a:r>
            <a:r>
              <a:rPr lang="th-TH" sz="2800" dirty="0"/>
              <a:t>จากไฟล์ที่มีนามสกุล .</a:t>
            </a:r>
            <a:r>
              <a:rPr lang="en-US" sz="2800" dirty="0"/>
              <a:t>txt </a:t>
            </a:r>
            <a:r>
              <a:rPr lang="th-TH" sz="2800" dirty="0"/>
              <a:t>ใน</a:t>
            </a:r>
            <a:r>
              <a:rPr lang="en-US" sz="2800" dirty="0"/>
              <a:t> directory </a:t>
            </a:r>
            <a:r>
              <a:rPr lang="th-TH" sz="2800" dirty="0"/>
              <a:t>ปัจจุบัน โดยที่การค้นหาจะไม่สนใจ</a:t>
            </a:r>
            <a:r>
              <a:rPr lang="th-TH" sz="2800" dirty="0" err="1"/>
              <a:t>ตัวพิมพ์</a:t>
            </a:r>
            <a:r>
              <a:rPr lang="th-TH" sz="2800" dirty="0"/>
              <a:t>ใหญ่พิมพ์เล็ก หากเจอในบรรทัดไหนข้อความบรรทัดนั้นจะถูกแสดง พร้อมกับหมายเลขบรรทัด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600200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grep -n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"is" hello.txt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3187527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grep -n -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"is"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*.txt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Praewa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Tepsri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391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grep </a:t>
            </a:r>
            <a:r>
              <a:rPr lang="en-US" dirty="0"/>
              <a:t>Command [3]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87333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th-TH" sz="2800" dirty="0"/>
              <a:t>ค้นหาคำว่า </a:t>
            </a:r>
            <a:r>
              <a:rPr lang="en-US" sz="2800" i="1" dirty="0">
                <a:solidFill>
                  <a:srgbClr val="C00000"/>
                </a:solidFill>
              </a:rPr>
              <a:t>is </a:t>
            </a:r>
            <a:r>
              <a:rPr lang="th-TH" sz="2800" dirty="0"/>
              <a:t>จากทุกไฟล์ใน</a:t>
            </a:r>
            <a:r>
              <a:rPr lang="en-US" sz="2800" dirty="0"/>
              <a:t> directory </a:t>
            </a:r>
            <a:r>
              <a:rPr lang="th-TH" sz="2800" dirty="0"/>
              <a:t>ปัจจุบัน รวมถึงใน</a:t>
            </a:r>
            <a:r>
              <a:rPr lang="en-US" sz="2800" dirty="0"/>
              <a:t> directory </a:t>
            </a:r>
            <a:r>
              <a:rPr lang="th-TH" sz="2800" dirty="0"/>
              <a:t>ย่อย หากเจอในบรรทัดไหนข้อความบรรทัดนั้นจะถูกแสดง พร้อมกับชื่อไฟล์ที่พบและหมายเลขบรรทัด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600200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grep -n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-r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"is" *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Praewa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Tepsri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7851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grep </a:t>
            </a:r>
            <a:r>
              <a:rPr lang="en-US" dirty="0"/>
              <a:t>Command [4]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87333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th-TH" sz="2800" dirty="0"/>
              <a:t>โดยปกติเรามักจะใช้ </a:t>
            </a:r>
            <a:r>
              <a:rPr lang="en-US" sz="2800" dirty="0"/>
              <a:t>grep </a:t>
            </a:r>
            <a:r>
              <a:rPr lang="th-TH" sz="2800" dirty="0"/>
              <a:t>ร่วมกับคำสั่งอื่นๆ ด้วยการใช้ </a:t>
            </a:r>
            <a:r>
              <a:rPr lang="en-US" sz="2800" dirty="0"/>
              <a:t>Pipeline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2140527"/>
            <a:ext cx="762000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prstClr val="black"/>
                </a:solidFill>
                <a:latin typeface="Consolas" panose="020B0609020204030204" pitchFamily="49" charset="0"/>
              </a:rPr>
              <a:t>ls -la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pt-BR" sz="2000" dirty="0">
                <a:solidFill>
                  <a:prstClr val="black"/>
                </a:solidFill>
                <a:latin typeface="Consolas" panose="020B0609020204030204" pitchFamily="49" charset="0"/>
              </a:rPr>
              <a:t> grep 4096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prstClr val="black"/>
                </a:solidFill>
                <a:latin typeface="Consolas" panose="020B0609020204030204" pitchFamily="49" charset="0"/>
              </a:rPr>
              <a:t>ls -la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pt-BR" sz="2000" dirty="0">
                <a:solidFill>
                  <a:prstClr val="black"/>
                </a:solidFill>
                <a:latin typeface="Consolas" panose="020B0609020204030204" pitchFamily="49" charset="0"/>
              </a:rPr>
              <a:t> grep -i "WaLLpapeR"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Praewa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Tepsri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2339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find </a:t>
            </a:r>
            <a:r>
              <a:rPr lang="en-US" dirty="0"/>
              <a:t>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80059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th-TH" sz="3200" dirty="0"/>
              <a:t>คำสั่งสำหรับค้นหาไฟล์หรือ</a:t>
            </a:r>
            <a:r>
              <a:rPr lang="en-US" sz="3200" dirty="0"/>
              <a:t> directory </a:t>
            </a:r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r>
              <a:rPr lang="th-TH" sz="2800" dirty="0"/>
              <a:t>จะแสดงตำแหน่งที่อยู่ (</a:t>
            </a:r>
            <a:r>
              <a:rPr lang="en-US" sz="2800" dirty="0"/>
              <a:t>path) </a:t>
            </a:r>
            <a:r>
              <a:rPr lang="th-TH" sz="2800" dirty="0"/>
              <a:t>ของไฟล์และ</a:t>
            </a:r>
            <a:r>
              <a:rPr lang="en-US" sz="2800" dirty="0"/>
              <a:t> directory </a:t>
            </a:r>
            <a:r>
              <a:rPr lang="th-TH" sz="2800" dirty="0"/>
              <a:t>ย่อยทั้งหมดที่อยู่ในตำแหน่งที่อยู่ปัจจุบัน</a:t>
            </a:r>
            <a:endParaRPr lang="en-US" sz="2800" dirty="0"/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th-TH" sz="2800" dirty="0"/>
              <a:t>จะแสดงตำแหน่งที่อยู่ของไฟล์และ</a:t>
            </a:r>
            <a:r>
              <a:rPr lang="en-US" sz="2800" dirty="0"/>
              <a:t> directory </a:t>
            </a:r>
            <a:r>
              <a:rPr lang="th-TH" sz="2800" dirty="0"/>
              <a:t>ย่อยทั้งหมดที่อยู่ใน</a:t>
            </a:r>
            <a:r>
              <a:rPr lang="en-US" sz="2800" dirty="0"/>
              <a:t> directory </a:t>
            </a:r>
            <a:r>
              <a:rPr lang="en-US" sz="2800" i="1" dirty="0"/>
              <a:t>dir1</a:t>
            </a:r>
            <a:r>
              <a:rPr lang="en-US" sz="2800" dirty="0"/>
              <a:t> </a:t>
            </a:r>
            <a:r>
              <a:rPr lang="th-TH" sz="2800" dirty="0"/>
              <a:t>และ </a:t>
            </a:r>
            <a:r>
              <a:rPr lang="en-US" sz="2800" i="1" dirty="0"/>
              <a:t>dir2</a:t>
            </a:r>
            <a:endParaRPr lang="en-US" sz="32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2174469"/>
            <a:ext cx="7620000" cy="4351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find [path...] [expression]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2805871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find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4231347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find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./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dir1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./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dir2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Praewa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Tepsri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5350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find </a:t>
            </a:r>
            <a:r>
              <a:rPr lang="en-US" dirty="0"/>
              <a:t>Command [2]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525368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th-TH" sz="2800" dirty="0"/>
              <a:t>ค้นหาไฟล์และ</a:t>
            </a:r>
            <a:r>
              <a:rPr lang="en-US" sz="2800" dirty="0"/>
              <a:t> directory </a:t>
            </a:r>
            <a:r>
              <a:rPr lang="th-TH" sz="2800" dirty="0"/>
              <a:t>ทั้งหมดที่มี </a:t>
            </a:r>
            <a:r>
              <a:rPr lang="en-US" sz="2800" i="1" dirty="0">
                <a:solidFill>
                  <a:srgbClr val="C00000"/>
                </a:solidFill>
              </a:rPr>
              <a:t>Thai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th-TH" sz="2800" dirty="0"/>
              <a:t>เป็นส่วนประกอบในชื่อ ใน</a:t>
            </a:r>
            <a:r>
              <a:rPr lang="en-US" sz="2800" dirty="0"/>
              <a:t> directory </a:t>
            </a:r>
            <a:r>
              <a:rPr lang="en-US" sz="2800" i="1" dirty="0"/>
              <a:t>dir1</a:t>
            </a:r>
            <a:r>
              <a:rPr lang="en-US" sz="2800" dirty="0"/>
              <a:t> </a:t>
            </a:r>
            <a:r>
              <a:rPr lang="th-TH" sz="2800" dirty="0"/>
              <a:t>และแสดงตำแหน่งที่อยู่ของแต่ละรายการ</a:t>
            </a:r>
            <a:endParaRPr lang="en-US" sz="2800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th-TH" sz="2800" dirty="0"/>
              <a:t>ค้นหาไฟล์และ</a:t>
            </a:r>
            <a:r>
              <a:rPr lang="en-US" sz="2800" dirty="0"/>
              <a:t> directory </a:t>
            </a:r>
            <a:r>
              <a:rPr lang="th-TH" sz="2800" dirty="0"/>
              <a:t>ทั้งหมดที่มีชื่อว่า </a:t>
            </a:r>
            <a:r>
              <a:rPr lang="en-US" sz="2800" i="1" dirty="0">
                <a:solidFill>
                  <a:srgbClr val="C00000"/>
                </a:solidFill>
              </a:rPr>
              <a:t>Thai</a:t>
            </a:r>
            <a:r>
              <a:rPr lang="en-US" sz="2800" dirty="0"/>
              <a:t> </a:t>
            </a:r>
            <a:r>
              <a:rPr lang="th-TH" sz="2800" dirty="0"/>
              <a:t>โดยจะต้องเป็น</a:t>
            </a:r>
            <a:r>
              <a:rPr lang="th-TH" sz="2800" dirty="0" err="1"/>
              <a:t>ตัวพิมพ์</a:t>
            </a:r>
            <a:r>
              <a:rPr lang="th-TH" sz="2800" dirty="0"/>
              <a:t>เล็กทั้งหมด</a:t>
            </a:r>
            <a:r>
              <a:rPr lang="en-US" sz="2800" dirty="0"/>
              <a:t> </a:t>
            </a:r>
            <a:r>
              <a:rPr lang="th-TH" sz="2800" dirty="0">
                <a:solidFill>
                  <a:schemeClr val="accent3"/>
                </a:solidFill>
              </a:rPr>
              <a:t>(</a:t>
            </a:r>
            <a:r>
              <a:rPr lang="en-US" sz="2800" dirty="0">
                <a:solidFill>
                  <a:schemeClr val="accent3"/>
                </a:solidFill>
              </a:rPr>
              <a:t>case-sensitive) </a:t>
            </a:r>
            <a:r>
              <a:rPr lang="th-TH" sz="2800" dirty="0"/>
              <a:t>ใน</a:t>
            </a:r>
            <a:r>
              <a:rPr lang="en-US" sz="2800" dirty="0"/>
              <a:t> directory </a:t>
            </a:r>
            <a:r>
              <a:rPr lang="en-US" sz="2800" i="1" dirty="0"/>
              <a:t>dir1</a:t>
            </a:r>
            <a:r>
              <a:rPr lang="en-US" sz="2800" dirty="0"/>
              <a:t> </a:t>
            </a:r>
            <a:r>
              <a:rPr lang="th-TH" sz="2800" dirty="0"/>
              <a:t>และแสดงตำแหน่งที่อยู่ของแต่ละรายการ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600200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find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./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dir1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-name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Thai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3187527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find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./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dir1 </a:t>
            </a:r>
            <a:r>
              <a:rPr lang="en-US" sz="2000" dirty="0">
                <a:latin typeface="Consolas" panose="020B0609020204030204" pitchFamily="49" charset="0"/>
              </a:rPr>
              <a:t>-name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'*Thai*'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Praewa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Tepsri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384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find </a:t>
            </a:r>
            <a:r>
              <a:rPr lang="en-US" dirty="0"/>
              <a:t>Command [3]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525368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th-TH" sz="2800" dirty="0"/>
              <a:t>ค้นหาไฟล์และ</a:t>
            </a:r>
            <a:r>
              <a:rPr lang="en-US" sz="2800" dirty="0"/>
              <a:t> directory </a:t>
            </a:r>
            <a:r>
              <a:rPr lang="th-TH" sz="2800" dirty="0"/>
              <a:t>ทั้งหมดที่มีชื่อว่า </a:t>
            </a:r>
            <a:r>
              <a:rPr lang="en-US" sz="2800" i="1" dirty="0">
                <a:solidFill>
                  <a:srgbClr val="C00000"/>
                </a:solidFill>
              </a:rPr>
              <a:t>Thai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th-TH" sz="2800" dirty="0"/>
              <a:t>โดยที่ไม่สนใจ</a:t>
            </a:r>
            <a:r>
              <a:rPr lang="th-TH" sz="2800" dirty="0" err="1"/>
              <a:t>ตัวพิมพ์</a:t>
            </a:r>
            <a:r>
              <a:rPr lang="th-TH" sz="2800" dirty="0"/>
              <a:t>เล็กพิมพ์ใหญ่ </a:t>
            </a:r>
            <a:r>
              <a:rPr lang="th-TH" sz="2800" dirty="0">
                <a:solidFill>
                  <a:srgbClr val="C00000"/>
                </a:solidFill>
              </a:rPr>
              <a:t>(</a:t>
            </a:r>
            <a:r>
              <a:rPr lang="en-US" sz="2800" dirty="0">
                <a:solidFill>
                  <a:srgbClr val="C00000"/>
                </a:solidFill>
              </a:rPr>
              <a:t>case-insensitive) </a:t>
            </a:r>
            <a:r>
              <a:rPr lang="th-TH" sz="2800" dirty="0"/>
              <a:t>ใน</a:t>
            </a:r>
            <a:r>
              <a:rPr lang="en-US" sz="2800" dirty="0"/>
              <a:t> directory </a:t>
            </a:r>
            <a:r>
              <a:rPr lang="en-US" sz="2800" i="1" dirty="0"/>
              <a:t>dir1</a:t>
            </a:r>
            <a:r>
              <a:rPr lang="en-US" sz="2800" dirty="0"/>
              <a:t> </a:t>
            </a:r>
            <a:r>
              <a:rPr lang="th-TH" sz="2800" dirty="0"/>
              <a:t>และแสดงตำแหน่งที่อยู่ของแต่ละรายการ</a:t>
            </a:r>
            <a:endParaRPr lang="en-US" sz="2800" dirty="0"/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th-TH" sz="2800" dirty="0"/>
              <a:t>ค้นหาไฟล์ที่มีนามสกุลเป็น </a:t>
            </a:r>
            <a:r>
              <a:rPr lang="th-TH" sz="2800" i="1" dirty="0">
                <a:solidFill>
                  <a:srgbClr val="C00000"/>
                </a:solidFill>
              </a:rPr>
              <a:t>.</a:t>
            </a:r>
            <a:r>
              <a:rPr lang="en-US" sz="2800" i="1" dirty="0">
                <a:solidFill>
                  <a:srgbClr val="C00000"/>
                </a:solidFill>
              </a:rPr>
              <a:t>jpg </a:t>
            </a:r>
            <a:r>
              <a:rPr lang="th-TH" sz="2800" dirty="0"/>
              <a:t>ใน</a:t>
            </a:r>
            <a:r>
              <a:rPr lang="en-US" sz="2800" dirty="0"/>
              <a:t> directory </a:t>
            </a:r>
            <a:r>
              <a:rPr lang="en-US" sz="2800" i="1" dirty="0" smtClean="0"/>
              <a:t>dir1</a:t>
            </a:r>
            <a:r>
              <a:rPr lang="en-US" sz="2800" dirty="0" smtClean="0"/>
              <a:t> </a:t>
            </a:r>
            <a:r>
              <a:rPr lang="th-TH" sz="2800" dirty="0"/>
              <a:t>และแสดงตำแหน่งที่อยู่ของแต่ละรายการ</a:t>
            </a:r>
            <a:endParaRPr lang="en-US" sz="2800" dirty="0"/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th-TH" sz="2800" dirty="0"/>
              <a:t>ค้นหา</a:t>
            </a:r>
            <a:r>
              <a:rPr lang="th-TH" sz="2800" u="sng" dirty="0">
                <a:solidFill>
                  <a:srgbClr val="FF0000"/>
                </a:solidFill>
              </a:rPr>
              <a:t>เฉพาะ</a:t>
            </a:r>
            <a:r>
              <a:rPr lang="th-TH" sz="2800" dirty="0">
                <a:solidFill>
                  <a:srgbClr val="FF0000"/>
                </a:solidFill>
              </a:rPr>
              <a:t>ไฟล์</a:t>
            </a:r>
            <a:r>
              <a:rPr lang="th-TH" sz="2800" dirty="0"/>
              <a:t>ที่มี </a:t>
            </a:r>
            <a:r>
              <a:rPr lang="en-US" sz="2800" i="1" dirty="0">
                <a:solidFill>
                  <a:srgbClr val="C00000"/>
                </a:solidFill>
              </a:rPr>
              <a:t>Thai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th-TH" sz="2800" dirty="0"/>
              <a:t>เป็นส่วนประกอบในชื่อ ใน</a:t>
            </a:r>
            <a:r>
              <a:rPr lang="en-US" sz="2800" dirty="0"/>
              <a:t> directory </a:t>
            </a:r>
            <a:r>
              <a:rPr lang="th-TH" sz="2800" dirty="0"/>
              <a:t>ปัจจุบัน และแสดงตำแหน่งที่อยู่ของแต่ละรายการ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600200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find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./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dir1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–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-name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'*Thai*'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3509109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find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./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dir1 </a:t>
            </a:r>
            <a:r>
              <a:rPr lang="en-US" sz="2000" dirty="0">
                <a:latin typeface="Consolas" panose="020B0609020204030204" pitchFamily="49" charset="0"/>
              </a:rPr>
              <a:t>-name '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*.jpg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4981439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find . -name '*Thai*'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-type </a:t>
            </a:r>
            <a:r>
              <a:rPr lang="en-US" sz="2000" dirty="0">
                <a:latin typeface="Consolas" panose="020B0609020204030204" pitchFamily="49" charset="0"/>
              </a:rPr>
              <a:t>f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Praewa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Tepsri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90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find </a:t>
            </a:r>
            <a:r>
              <a:rPr lang="en-US" dirty="0"/>
              <a:t>Command [4]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525368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th-TH" sz="2800" dirty="0"/>
              <a:t>ค้นหา</a:t>
            </a:r>
            <a:r>
              <a:rPr lang="th-TH" sz="2800" u="sng" dirty="0">
                <a:solidFill>
                  <a:srgbClr val="FF0000"/>
                </a:solidFill>
              </a:rPr>
              <a:t>เฉพาะ</a:t>
            </a:r>
            <a:r>
              <a:rPr lang="en-US" sz="2800" dirty="0">
                <a:solidFill>
                  <a:srgbClr val="FF0000"/>
                </a:solidFill>
              </a:rPr>
              <a:t> directory </a:t>
            </a:r>
            <a:r>
              <a:rPr lang="th-TH" sz="2800" dirty="0"/>
              <a:t>ที่มี </a:t>
            </a:r>
            <a:r>
              <a:rPr lang="en-US" sz="2800" i="1" dirty="0">
                <a:solidFill>
                  <a:srgbClr val="C00000"/>
                </a:solidFill>
              </a:rPr>
              <a:t>Thai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th-TH" sz="2800" dirty="0"/>
              <a:t>เป็นส่วนประกอบในชื่อ ใน</a:t>
            </a:r>
            <a:r>
              <a:rPr lang="en-US" sz="2800" dirty="0"/>
              <a:t> directory </a:t>
            </a:r>
            <a:r>
              <a:rPr lang="th-TH" sz="2800" dirty="0"/>
              <a:t>ปัจจุบัน และแสดงตำแหน่งที่อยู่ของแต่ละรายการ</a:t>
            </a:r>
            <a:endParaRPr lang="en-US" sz="2800" dirty="0"/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th-TH" sz="2800" dirty="0"/>
              <a:t>ค้นหาไฟล์และ</a:t>
            </a:r>
            <a:r>
              <a:rPr lang="en-US" sz="2800" dirty="0"/>
              <a:t> directory </a:t>
            </a:r>
            <a:r>
              <a:rPr lang="th-TH" sz="2800" dirty="0"/>
              <a:t>ทั้งหมด</a:t>
            </a:r>
            <a:r>
              <a:rPr lang="th-TH" sz="2800" u="sng" dirty="0">
                <a:solidFill>
                  <a:srgbClr val="FF0000"/>
                </a:solidFill>
              </a:rPr>
              <a:t>ที่ไม่ได้ลงท้าย</a:t>
            </a:r>
            <a:r>
              <a:rPr lang="th-TH" sz="2800" dirty="0"/>
              <a:t>ด้วยคำว่า </a:t>
            </a:r>
            <a:r>
              <a:rPr lang="en-US" sz="2800" i="1" dirty="0">
                <a:solidFill>
                  <a:srgbClr val="C00000"/>
                </a:solidFill>
              </a:rPr>
              <a:t>Thai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th-TH" sz="2800" dirty="0"/>
              <a:t>เป็นส่วนประกอบในชื่อ ใน</a:t>
            </a:r>
            <a:r>
              <a:rPr lang="en-US" sz="2800" dirty="0"/>
              <a:t> directory </a:t>
            </a:r>
            <a:r>
              <a:rPr lang="th-TH" sz="2800" dirty="0"/>
              <a:t>ปัจจุบัน  และแสดงตำแหน่งที่อยู่ของแต่ละรายการ</a:t>
            </a:r>
            <a:endParaRPr lang="en-US" sz="2800" dirty="0"/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th-TH" sz="2800" dirty="0"/>
              <a:t>ค้นหาไฟล์ที่มีขนาด</a:t>
            </a:r>
            <a:r>
              <a:rPr lang="th-TH" sz="2800" u="sng" dirty="0">
                <a:solidFill>
                  <a:srgbClr val="FF0000"/>
                </a:solidFill>
              </a:rPr>
              <a:t>มากกว่า</a:t>
            </a:r>
            <a:r>
              <a:rPr lang="th-TH" sz="2800" i="1" dirty="0">
                <a:solidFill>
                  <a:srgbClr val="C00000"/>
                </a:solidFill>
              </a:rPr>
              <a:t> 1</a:t>
            </a:r>
            <a:r>
              <a:rPr lang="en-US" sz="2800" i="1" dirty="0">
                <a:solidFill>
                  <a:srgbClr val="C00000"/>
                </a:solidFill>
              </a:rPr>
              <a:t>MB </a:t>
            </a:r>
            <a:r>
              <a:rPr lang="th-TH" sz="2800" dirty="0"/>
              <a:t>ใน</a:t>
            </a:r>
            <a:r>
              <a:rPr lang="en-US" sz="2800" dirty="0"/>
              <a:t> directory </a:t>
            </a:r>
            <a:r>
              <a:rPr lang="th-TH" sz="2800" dirty="0"/>
              <a:t>ปัจจุบัน และแสดงตำแหน่งที่อยู่ของแต่ละรายการ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600200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find . -name '*Thai*' -type d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3090764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find .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!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-name '*Thai'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4972322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find .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-size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1M -type f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Praewa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Tepsri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37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Modular Utilities</a:t>
            </a:r>
          </a:p>
          <a:p>
            <a:r>
              <a:rPr lang="en-US" sz="3200" dirty="0"/>
              <a:t>Can string them all together to perform complex task</a:t>
            </a:r>
          </a:p>
          <a:p>
            <a:pPr lvl="1"/>
            <a:r>
              <a:rPr lang="en-US" sz="3200" dirty="0"/>
              <a:t>Shell scripting</a:t>
            </a:r>
            <a:endParaRPr lang="th-TH" sz="3200" dirty="0"/>
          </a:p>
          <a:p>
            <a:r>
              <a:rPr lang="th-TH" sz="3200" dirty="0"/>
              <a:t>ระบบปฏิบัติการจำนวนมากในปัจจุบัน </a:t>
            </a:r>
            <a:r>
              <a:rPr lang="en-US" sz="3200" dirty="0"/>
              <a:t>(</a:t>
            </a:r>
            <a:r>
              <a:rPr lang="th-TH" sz="3200" dirty="0"/>
              <a:t>ยกเว้น </a:t>
            </a:r>
            <a:r>
              <a:rPr lang="en-US" sz="3200" dirty="0"/>
              <a:t>Microsoft Windows) </a:t>
            </a:r>
            <a:r>
              <a:rPr lang="th-TH" sz="3200" dirty="0"/>
              <a:t>มีรากมาจากระบบปฏิบัติการ</a:t>
            </a:r>
            <a:r>
              <a:rPr lang="en-US" sz="3200" dirty="0"/>
              <a:t> UNIX</a:t>
            </a:r>
          </a:p>
          <a:p>
            <a:pPr lvl="1"/>
            <a:r>
              <a:rPr lang="en-US" sz="3200" dirty="0"/>
              <a:t>Linux, Mac OS X, Android, iOS, Chrome OS, </a:t>
            </a:r>
            <a:r>
              <a:rPr lang="en-US" sz="3200" dirty="0" err="1"/>
              <a:t>Orbis</a:t>
            </a:r>
            <a:r>
              <a:rPr lang="en-US" sz="3200" dirty="0"/>
              <a:t> OS used on the PlayStation 4, Stream OS, whatever firmware is running on your router — all of these operating systems are often called "Unix-like" operating systems.</a:t>
            </a:r>
          </a:p>
          <a:p>
            <a:endParaRPr lang="en-US" sz="3200" dirty="0"/>
          </a:p>
          <a:p>
            <a:endParaRPr lang="en-US" sz="3200" dirty="0"/>
          </a:p>
          <a:p>
            <a:pPr marL="411480" lvl="1" indent="0">
              <a:buNone/>
            </a:pP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878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find </a:t>
            </a:r>
            <a:r>
              <a:rPr lang="en-US" dirty="0"/>
              <a:t>Command [5]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525368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th-TH" sz="2800" dirty="0"/>
              <a:t>ค้นหาไฟล์ที่มีขนาด</a:t>
            </a:r>
            <a:r>
              <a:rPr lang="th-TH" sz="2800" u="sng" dirty="0">
                <a:solidFill>
                  <a:srgbClr val="FF0000"/>
                </a:solidFill>
              </a:rPr>
              <a:t>น้อยกว่า</a:t>
            </a:r>
            <a:r>
              <a:rPr lang="th-TH" sz="2800" dirty="0">
                <a:solidFill>
                  <a:srgbClr val="FF0000"/>
                </a:solidFill>
              </a:rPr>
              <a:t> </a:t>
            </a:r>
            <a:r>
              <a:rPr lang="th-TH" sz="2800" i="1" dirty="0">
                <a:solidFill>
                  <a:srgbClr val="C00000"/>
                </a:solidFill>
              </a:rPr>
              <a:t>1</a:t>
            </a:r>
            <a:r>
              <a:rPr lang="en-US" sz="2800" i="1" dirty="0">
                <a:solidFill>
                  <a:srgbClr val="C00000"/>
                </a:solidFill>
              </a:rPr>
              <a:t>MB </a:t>
            </a:r>
            <a:r>
              <a:rPr lang="th-TH" sz="2800" dirty="0"/>
              <a:t>ใน</a:t>
            </a:r>
            <a:r>
              <a:rPr lang="en-US" sz="2800" dirty="0"/>
              <a:t> directory </a:t>
            </a:r>
            <a:r>
              <a:rPr lang="th-TH" sz="2800" dirty="0"/>
              <a:t>ปัจจุบัน และแสดงตำแหน่งที่อยู่ของแต่ละรายการ</a:t>
            </a:r>
            <a:endParaRPr lang="en-US" sz="2800" dirty="0"/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th-TH" sz="2800" dirty="0"/>
              <a:t>ค้นหาไฟล์ที่ขนาด</a:t>
            </a:r>
            <a:r>
              <a:rPr lang="th-TH" sz="2800" u="sng" dirty="0">
                <a:solidFill>
                  <a:srgbClr val="FF0000"/>
                </a:solidFill>
              </a:rPr>
              <a:t>ใหญ่กว่า</a:t>
            </a:r>
            <a:r>
              <a:rPr lang="th-TH" sz="2800" dirty="0">
                <a:solidFill>
                  <a:srgbClr val="FF0000"/>
                </a:solidFill>
              </a:rPr>
              <a:t> </a:t>
            </a:r>
            <a:r>
              <a:rPr lang="th-TH" sz="2800" i="1" dirty="0">
                <a:solidFill>
                  <a:srgbClr val="C00000"/>
                </a:solidFill>
              </a:rPr>
              <a:t>1</a:t>
            </a:r>
            <a:r>
              <a:rPr lang="en-US" sz="2800" i="1" dirty="0">
                <a:solidFill>
                  <a:srgbClr val="C00000"/>
                </a:solidFill>
              </a:rPr>
              <a:t>MB </a:t>
            </a:r>
            <a:r>
              <a:rPr lang="th-TH" sz="2800" dirty="0"/>
              <a:t>ใน</a:t>
            </a:r>
            <a:r>
              <a:rPr lang="en-US" sz="2800" dirty="0"/>
              <a:t> directory </a:t>
            </a:r>
            <a:r>
              <a:rPr lang="th-TH" sz="2800" dirty="0"/>
              <a:t>ปัจจุบัน และทำการย้ายไปไว้ใน</a:t>
            </a:r>
            <a:r>
              <a:rPr lang="en-US" sz="2800" dirty="0"/>
              <a:t> directory </a:t>
            </a:r>
            <a:r>
              <a:rPr lang="en-US" sz="2800" i="1" dirty="0" err="1">
                <a:solidFill>
                  <a:srgbClr val="C00000"/>
                </a:solidFill>
              </a:rPr>
              <a:t>bigfiles</a:t>
            </a:r>
            <a:endParaRPr lang="en-US" sz="2800" i="1" dirty="0">
              <a:solidFill>
                <a:srgbClr val="C00000"/>
              </a:solidFill>
            </a:endParaRPr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th-TH" sz="2800" dirty="0"/>
              <a:t>ค้นหาไฟล์ที่ขนาด</a:t>
            </a:r>
            <a:r>
              <a:rPr lang="th-TH" sz="2800" u="sng" dirty="0">
                <a:solidFill>
                  <a:srgbClr val="FF0000"/>
                </a:solidFill>
              </a:rPr>
              <a:t>ใหญ่กว่า</a:t>
            </a:r>
            <a:r>
              <a:rPr lang="th-TH" sz="2800" dirty="0"/>
              <a:t> </a:t>
            </a:r>
            <a:r>
              <a:rPr lang="th-TH" sz="2800" dirty="0">
                <a:solidFill>
                  <a:srgbClr val="C00000"/>
                </a:solidFill>
              </a:rPr>
              <a:t>100</a:t>
            </a:r>
            <a:r>
              <a:rPr lang="en-US" sz="2800" dirty="0">
                <a:solidFill>
                  <a:srgbClr val="C00000"/>
                </a:solidFill>
              </a:rPr>
              <a:t>MB </a:t>
            </a:r>
            <a:r>
              <a:rPr lang="th-TH" sz="2800" dirty="0"/>
              <a:t>ใน</a:t>
            </a:r>
            <a:r>
              <a:rPr lang="en-US" sz="2800" dirty="0"/>
              <a:t> directory </a:t>
            </a:r>
            <a:r>
              <a:rPr lang="th-TH" sz="2800" dirty="0"/>
              <a:t>ปัจจุบัน และทำการลบทิ้ง พร้อมทั้งแสดงผลไฟล์ที่ถูกลบ (แสดงรายชื่อไฟล์เนื่องจากมีการใช้ </a:t>
            </a:r>
            <a:r>
              <a:rPr lang="en-US" sz="2800" dirty="0"/>
              <a:t>flag -print)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600200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find .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-size -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1M -type f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3090764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find . -size +1M -type f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-exec mv '{}' /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bigfiles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\;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4545727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find . -size +100M -type f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-print -exec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rm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'{}' \;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Praewa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Tepsri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5212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find </a:t>
            </a:r>
            <a:r>
              <a:rPr lang="en-US" dirty="0"/>
              <a:t>Command [6]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1999" y="1600200"/>
            <a:ext cx="7620000" cy="1754326"/>
          </a:xfrm>
          <a:prstGeom prst="rect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cs typeface="BrowalliaUPC" panose="020B0604020202020204" pitchFamily="34" charset="-34"/>
              </a:rPr>
              <a:t>+ Note +</a:t>
            </a:r>
          </a:p>
          <a:p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เราสามารถใช้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flag</a:t>
            </a:r>
            <a:r>
              <a:rPr lang="en-US" sz="2800" b="1" dirty="0">
                <a:solidFill>
                  <a:srgbClr val="C0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2800" b="1" i="1" dirty="0">
                <a:solidFill>
                  <a:srgbClr val="C0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-ls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เพื่อแสดงรายละเอียดไฟล์เพิ่มเติม จากปกติที่แสดงเพียงแค่ตำแหน่งที่อยู่ของไฟล์ได้ ซึ่งเราสามารถใช้แทน </a:t>
            </a:r>
            <a:r>
              <a:rPr lang="th-TH" sz="2800" b="1" i="1" dirty="0">
                <a:solidFill>
                  <a:srgbClr val="C0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-</a:t>
            </a:r>
            <a:r>
              <a:rPr lang="en-US" sz="2800" b="1" i="1" dirty="0">
                <a:solidFill>
                  <a:srgbClr val="C0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print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ได้เช่นกัน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Praewa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Tepsri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1905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a typeface="Consolas" charset="0"/>
                <a:cs typeface="Consolas" charset="0"/>
              </a:rPr>
              <a:t> </a:t>
            </a:r>
            <a:r>
              <a:rPr lang="en-US" sz="40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history</a:t>
            </a:r>
            <a:r>
              <a:rPr lang="en-US" sz="4000" dirty="0">
                <a:solidFill>
                  <a:srgbClr val="0070C0"/>
                </a:solidFill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th-TH" sz="3200" dirty="0">
                <a:latin typeface="BrowalliaUPC" charset="0"/>
                <a:ea typeface="BrowalliaUPC" charset="0"/>
                <a:cs typeface="BrowalliaUPC" charset="0"/>
              </a:rPr>
              <a:t>ใช้สำหรับแสดงคำสั่งที่เคยถูกใช้ใน </a:t>
            </a:r>
            <a:r>
              <a:rPr lang="en-US" sz="3200" dirty="0">
                <a:latin typeface="BrowalliaUPC" charset="0"/>
                <a:ea typeface="BrowalliaUPC" charset="0"/>
                <a:cs typeface="BrowalliaUPC" charset="0"/>
              </a:rPr>
              <a:t>command line</a:t>
            </a:r>
          </a:p>
          <a:p>
            <a:endParaRPr lang="en-US" sz="3200" dirty="0"/>
          </a:p>
        </p:txBody>
      </p:sp>
      <p:sp>
        <p:nvSpPr>
          <p:cNvPr id="6" name="กล่องข้อความ 9"/>
          <p:cNvSpPr txBox="1"/>
          <p:nvPr/>
        </p:nvSpPr>
        <p:spPr>
          <a:xfrm>
            <a:off x="762000" y="2456981"/>
            <a:ext cx="5486400" cy="34778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local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~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$</a:t>
            </a:r>
            <a:r>
              <a:rPr lang="th-TH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history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1  echo </a:t>
            </a:r>
            <a:r>
              <a:rPr lang="en-US" sz="2000" dirty="0" err="1">
                <a:latin typeface="Consolas" panose="020B0609020204030204" pitchFamily="49" charset="0"/>
              </a:rPr>
              <a:t>HelloWorld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2  x=10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3  </a:t>
            </a:r>
            <a:r>
              <a:rPr lang="en-US" sz="2000" dirty="0"/>
              <a:t>echo "x =" $x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4  echo $PATH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echo -n </a:t>
            </a:r>
            <a:r>
              <a:rPr lang="en-US" sz="2000" dirty="0" err="1">
                <a:latin typeface="Consolas" panose="020B0609020204030204" pitchFamily="49" charset="0"/>
              </a:rPr>
              <a:t>HelloWorld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6  </a:t>
            </a:r>
            <a:r>
              <a:rPr lang="en-US" sz="2000" dirty="0"/>
              <a:t>echo -e "Hello\</a:t>
            </a:r>
            <a:r>
              <a:rPr lang="en-US" sz="2000" dirty="0" err="1"/>
              <a:t>nWorld</a:t>
            </a:r>
            <a:r>
              <a:rPr lang="en-US" sz="2000" dirty="0"/>
              <a:t>"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7  </a:t>
            </a:r>
            <a:r>
              <a:rPr lang="en-US" sz="2000" dirty="0" err="1">
                <a:latin typeface="Consolas" panose="020B0609020204030204" pitchFamily="49" charset="0"/>
              </a:rPr>
              <a:t>ls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8  echo *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9  echo </a:t>
            </a:r>
            <a:r>
              <a:rPr lang="en-US" sz="2000" dirty="0" err="1">
                <a:latin typeface="Consolas" panose="020B0609020204030204" pitchFamily="49" charset="0"/>
              </a:rPr>
              <a:t>HelloWorld</a:t>
            </a:r>
            <a:r>
              <a:rPr lang="en-US" sz="2000" dirty="0">
                <a:latin typeface="Consolas" panose="020B0609020204030204" pitchFamily="49" charset="0"/>
              </a:rPr>
              <a:t> &gt; </a:t>
            </a:r>
            <a:r>
              <a:rPr lang="en-US" sz="2000" dirty="0" err="1">
                <a:latin typeface="Consolas" panose="020B0609020204030204" pitchFamily="49" charset="0"/>
              </a:rPr>
              <a:t>out.txt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10 cat </a:t>
            </a:r>
            <a:r>
              <a:rPr lang="en-US" sz="2000" dirty="0" err="1">
                <a:latin typeface="Consolas" panose="020B0609020204030204" pitchFamily="49" charset="0"/>
              </a:rPr>
              <a:t>out.txt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Praewa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Tepsri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360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F271C">
                    <a:lumMod val="75000"/>
                  </a:srgbClr>
                </a:solidFill>
              </a:rPr>
              <a:t>The</a:t>
            </a:r>
            <a:r>
              <a:rPr lang="en-US" dirty="0">
                <a:solidFill>
                  <a:srgbClr val="4F271C">
                    <a:lumMod val="75000"/>
                  </a:srgbClr>
                </a:solidFill>
                <a:ea typeface="Consolas" charset="0"/>
                <a:cs typeface="Consolas" charset="0"/>
              </a:rPr>
              <a:t> </a:t>
            </a:r>
            <a:r>
              <a:rPr lang="en-US" sz="40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history</a:t>
            </a:r>
            <a:r>
              <a:rPr lang="en-US" sz="4000" dirty="0">
                <a:solidFill>
                  <a:srgbClr val="0070C0"/>
                </a:solidFill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4F271C">
                    <a:lumMod val="75000"/>
                  </a:srgbClr>
                </a:solidFill>
              </a:rPr>
              <a:t>Command [2]</a:t>
            </a:r>
            <a:endParaRPr lang="en-US" dirty="0"/>
          </a:p>
        </p:txBody>
      </p:sp>
      <p:sp>
        <p:nvSpPr>
          <p:cNvPr id="6" name="กล่องข้อความ 9"/>
          <p:cNvSpPr txBox="1"/>
          <p:nvPr/>
        </p:nvSpPr>
        <p:spPr>
          <a:xfrm>
            <a:off x="762000" y="1828800"/>
            <a:ext cx="5486400" cy="409342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local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~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$</a:t>
            </a:r>
            <a:r>
              <a:rPr lang="th-TH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history 2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9  echo </a:t>
            </a:r>
            <a:r>
              <a:rPr lang="en-US" sz="2000" dirty="0" err="1">
                <a:latin typeface="Consolas" panose="020B0609020204030204" pitchFamily="49" charset="0"/>
              </a:rPr>
              <a:t>HelloWorld</a:t>
            </a:r>
            <a:r>
              <a:rPr lang="en-US" sz="2000" dirty="0">
                <a:latin typeface="Consolas" panose="020B0609020204030204" pitchFamily="49" charset="0"/>
              </a:rPr>
              <a:t> &gt; </a:t>
            </a:r>
            <a:r>
              <a:rPr lang="en-US" sz="2000" dirty="0" err="1">
                <a:latin typeface="Consolas" panose="020B0609020204030204" pitchFamily="49" charset="0"/>
              </a:rPr>
              <a:t>out.txt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10 cat </a:t>
            </a:r>
            <a:r>
              <a:rPr lang="en-US" sz="2000" dirty="0" err="1">
                <a:latin typeface="Consolas" panose="020B0609020204030204" pitchFamily="49" charset="0"/>
              </a:rPr>
              <a:t>out.txt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local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~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$ </a:t>
            </a:r>
            <a:r>
              <a:rPr lang="en-US" sz="2000" b="1" dirty="0">
                <a:latin typeface="Consolas" panose="020B0609020204030204" pitchFamily="49" charset="0"/>
              </a:rPr>
              <a:t>!10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HelloWorld</a:t>
            </a:r>
            <a:endParaRPr lang="th-TH" sz="2000" dirty="0">
              <a:latin typeface="Consolas" panose="020B0609020204030204" pitchFamily="49" charset="0"/>
            </a:endParaRP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local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~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$</a:t>
            </a:r>
            <a:r>
              <a:rPr lang="th-TH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history | grep "cat"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10 cat </a:t>
            </a:r>
            <a:r>
              <a:rPr lang="en-US" sz="2000" dirty="0" err="1">
                <a:latin typeface="Consolas" panose="020B0609020204030204" pitchFamily="49" charset="0"/>
              </a:rPr>
              <a:t>out.txt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11 history | grep "cat"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local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~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$</a:t>
            </a:r>
            <a:r>
              <a:rPr lang="th-TH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history -c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8400" y="2470641"/>
            <a:ext cx="2438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latin typeface="BrowalliaUPC" charset="0"/>
                <a:ea typeface="BrowalliaUPC" charset="0"/>
                <a:cs typeface="BrowalliaUPC" charset="0"/>
              </a:rPr>
              <a:t>สามารถเรียกคำสั่งซ้ำโดยการสั่ง </a:t>
            </a:r>
            <a:r>
              <a:rPr lang="en-US" sz="2800" b="1" dirty="0">
                <a:latin typeface="BrowalliaUPC" charset="0"/>
                <a:ea typeface="BrowalliaUPC" charset="0"/>
                <a:cs typeface="BrowalliaUPC" charset="0"/>
              </a:rPr>
              <a:t>! </a:t>
            </a:r>
            <a:r>
              <a:rPr lang="th-TH" sz="2800" b="1" dirty="0">
                <a:latin typeface="BrowalliaUPC" charset="0"/>
                <a:ea typeface="BrowalliaUPC" charset="0"/>
                <a:cs typeface="BrowalliaUPC" charset="0"/>
              </a:rPr>
              <a:t>ตามด้วยลำดับใน </a:t>
            </a:r>
            <a:r>
              <a:rPr lang="en-US" sz="2800" b="1" dirty="0">
                <a:latin typeface="BrowalliaUPC" charset="0"/>
                <a:ea typeface="BrowalliaUPC" charset="0"/>
                <a:cs typeface="BrowalliaUPC" charset="0"/>
              </a:rPr>
              <a:t>history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8400" y="3855636"/>
            <a:ext cx="28905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>
                <a:latin typeface="BrowalliaUPC" charset="0"/>
                <a:ea typeface="BrowalliaUPC" charset="0"/>
                <a:cs typeface="BrowalliaUPC" charset="0"/>
              </a:rPr>
              <a:t>ใช้ร่วมกับสั่ง </a:t>
            </a:r>
            <a:r>
              <a:rPr lang="en-US" b="1" dirty="0" err="1">
                <a:latin typeface="Consolas" panose="020B0609020204030204" pitchFamily="49" charset="0"/>
                <a:ea typeface="BrowalliaUPC" charset="0"/>
                <a:cs typeface="BrowalliaUPC" charset="0"/>
              </a:rPr>
              <a:t>grep</a:t>
            </a:r>
            <a:r>
              <a:rPr lang="en-US" sz="2800" b="1" dirty="0">
                <a:latin typeface="BrowalliaUPC" charset="0"/>
                <a:ea typeface="BrowalliaUPC" charset="0"/>
                <a:cs typeface="BrowalliaUPC" charset="0"/>
              </a:rPr>
              <a:t> </a:t>
            </a:r>
            <a:r>
              <a:rPr lang="th-TH" sz="2800" b="1" dirty="0">
                <a:latin typeface="BrowalliaUPC" charset="0"/>
                <a:ea typeface="BrowalliaUPC" charset="0"/>
                <a:cs typeface="BrowalliaUPC" charset="0"/>
              </a:rPr>
              <a:t>เพื่อหา</a:t>
            </a:r>
          </a:p>
          <a:p>
            <a:r>
              <a:rPr lang="th-TH" sz="2800" b="1" dirty="0">
                <a:latin typeface="BrowalliaUPC" charset="0"/>
                <a:ea typeface="BrowalliaUPC" charset="0"/>
                <a:cs typeface="BrowalliaUPC" charset="0"/>
              </a:rPr>
              <a:t>คำสั่งที่ต้องการ</a:t>
            </a:r>
            <a:endParaRPr lang="en-US" sz="2800" b="1" dirty="0">
              <a:latin typeface="BrowalliaUPC" charset="0"/>
              <a:ea typeface="BrowalliaUPC" charset="0"/>
              <a:cs typeface="BrowalliaUPC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8400" y="5104375"/>
            <a:ext cx="2313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latin typeface="BrowalliaUPC" charset="0"/>
                <a:ea typeface="BrowalliaUPC" charset="0"/>
                <a:cs typeface="BrowalliaUPC" charset="0"/>
              </a:rPr>
              <a:t>ลบข้อมูลใน </a:t>
            </a:r>
            <a:r>
              <a:rPr lang="en-US" sz="2800" b="1" dirty="0">
                <a:latin typeface="BrowalliaUPC" charset="0"/>
                <a:ea typeface="BrowalliaUPC" charset="0"/>
                <a:cs typeface="BrowalliaUPC" charset="0"/>
              </a:rPr>
              <a:t>history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Praewa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Tepsri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7489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a typeface="Consolas" charset="0"/>
                <a:cs typeface="Consolas" charset="0"/>
              </a:rPr>
              <a:t> </a:t>
            </a:r>
            <a:r>
              <a:rPr lang="en-US" sz="40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sz="4000" dirty="0">
                <a:solidFill>
                  <a:srgbClr val="0070C0"/>
                </a:solidFill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None/>
            </a:pPr>
            <a:r>
              <a:rPr lang="th-TH" sz="3200" dirty="0">
                <a:solidFill>
                  <a:prstClr val="black"/>
                </a:solidFill>
                <a:latin typeface="BrowalliaUPC" charset="0"/>
                <a:ea typeface="BrowalliaUPC" charset="0"/>
                <a:cs typeface="BrowalliaUPC" charset="0"/>
              </a:rPr>
              <a:t>ใช้สำหรับออกจากหน้าต่าง </a:t>
            </a:r>
            <a:r>
              <a:rPr lang="en-US" sz="3200" dirty="0">
                <a:solidFill>
                  <a:prstClr val="black"/>
                </a:solidFill>
                <a:latin typeface="BrowalliaUPC" charset="0"/>
                <a:ea typeface="BrowalliaUPC" charset="0"/>
                <a:cs typeface="BrowalliaUPC" charset="0"/>
              </a:rPr>
              <a:t>shell </a:t>
            </a:r>
            <a:r>
              <a:rPr lang="th-TH" sz="3200" dirty="0">
                <a:solidFill>
                  <a:prstClr val="black"/>
                </a:solidFill>
                <a:latin typeface="BrowalliaUPC" charset="0"/>
                <a:ea typeface="BrowalliaUPC" charset="0"/>
                <a:cs typeface="BrowalliaUPC" charset="0"/>
              </a:rPr>
              <a:t>บางชนิด</a:t>
            </a:r>
            <a:endParaRPr lang="en-US" sz="3200" dirty="0">
              <a:solidFill>
                <a:prstClr val="black"/>
              </a:solidFill>
              <a:latin typeface="BrowalliaUPC" charset="0"/>
              <a:ea typeface="BrowalliaUPC" charset="0"/>
              <a:cs typeface="BrowalliaUPC" charset="0"/>
            </a:endParaRPr>
          </a:p>
          <a:p>
            <a:endParaRPr lang="en-US" dirty="0"/>
          </a:p>
        </p:txBody>
      </p:sp>
      <p:sp>
        <p:nvSpPr>
          <p:cNvPr id="6" name="กล่องข้อความ 9"/>
          <p:cNvSpPr txBox="1"/>
          <p:nvPr/>
        </p:nvSpPr>
        <p:spPr>
          <a:xfrm>
            <a:off x="762000" y="2456981"/>
            <a:ext cx="5486400" cy="70788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local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~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$</a:t>
            </a:r>
            <a:r>
              <a:rPr lang="th-TH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 exit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3581400"/>
            <a:ext cx="5410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rowalliaUPC" charset="0"/>
                <a:ea typeface="BrowalliaUPC" charset="0"/>
                <a:cs typeface="BrowalliaUPC" charset="0"/>
              </a:rPr>
              <a:t> </a:t>
            </a:r>
            <a:r>
              <a:rPr lang="th-TH" sz="2800" b="1" dirty="0">
                <a:latin typeface="BrowalliaUPC" charset="0"/>
                <a:ea typeface="BrowalliaUPC" charset="0"/>
                <a:cs typeface="BrowalliaUPC" charset="0"/>
              </a:rPr>
              <a:t>ตัวอย่าง </a:t>
            </a:r>
            <a:r>
              <a:rPr lang="en-US" sz="2800" b="1" dirty="0">
                <a:latin typeface="BrowalliaUPC" charset="0"/>
                <a:ea typeface="BrowalliaUPC" charset="0"/>
                <a:cs typeface="BrowalliaUPC" charset="0"/>
              </a:rPr>
              <a:t>shell </a:t>
            </a:r>
            <a:r>
              <a:rPr lang="th-TH" sz="2800" b="1" dirty="0">
                <a:latin typeface="BrowalliaUPC" charset="0"/>
                <a:ea typeface="BrowalliaUPC" charset="0"/>
                <a:cs typeface="BrowalliaUPC" charset="0"/>
              </a:rPr>
              <a:t>ที่สามารถออกด้วยคำสั่ง </a:t>
            </a:r>
            <a:r>
              <a:rPr lang="en-US" sz="2800" b="1" dirty="0">
                <a:latin typeface="BrowalliaUPC" charset="0"/>
                <a:ea typeface="BrowalliaUPC" charset="0"/>
                <a:cs typeface="BrowalliaUPC" charset="0"/>
              </a:rPr>
              <a:t>exit </a:t>
            </a:r>
            <a:r>
              <a:rPr lang="th-TH" sz="2800" b="1" dirty="0">
                <a:latin typeface="BrowalliaUPC" charset="0"/>
                <a:ea typeface="BrowalliaUPC" charset="0"/>
                <a:cs typeface="BrowalliaUPC" charset="0"/>
              </a:rPr>
              <a:t>ได้</a:t>
            </a:r>
            <a:endParaRPr lang="en-US" sz="2800" b="1" dirty="0">
              <a:latin typeface="BrowalliaUPC" charset="0"/>
              <a:ea typeface="BrowalliaUPC" charset="0"/>
              <a:cs typeface="BrowalliaUPC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1" dirty="0">
                <a:latin typeface="BrowalliaUPC" charset="0"/>
                <a:ea typeface="BrowalliaUPC" charset="0"/>
                <a:cs typeface="BrowalliaUPC" charset="0"/>
              </a:rPr>
              <a:t>screen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b="1" dirty="0" err="1">
                <a:latin typeface="BrowalliaUPC" charset="0"/>
                <a:ea typeface="BrowalliaUPC" charset="0"/>
                <a:cs typeface="BrowalliaUPC" charset="0"/>
              </a:rPr>
              <a:t>ssh</a:t>
            </a:r>
            <a:endParaRPr lang="en-US" sz="2800" b="1" dirty="0">
              <a:latin typeface="BrowalliaUPC" charset="0"/>
              <a:ea typeface="BrowalliaUPC" charset="0"/>
              <a:cs typeface="BrowalliaUPC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1" dirty="0">
                <a:latin typeface="BrowalliaUPC" charset="0"/>
                <a:ea typeface="BrowalliaUPC" charset="0"/>
                <a:cs typeface="BrowalliaUPC" charset="0"/>
              </a:rPr>
              <a:t>Terminal (</a:t>
            </a:r>
            <a:r>
              <a:rPr lang="th-TH" sz="2800" b="1" dirty="0">
                <a:latin typeface="BrowalliaUPC" charset="0"/>
                <a:ea typeface="BrowalliaUPC" charset="0"/>
                <a:cs typeface="BrowalliaUPC" charset="0"/>
              </a:rPr>
              <a:t>ปิดหน้าต่าง</a:t>
            </a:r>
            <a:r>
              <a:rPr lang="en-US" sz="2800" b="1" dirty="0">
                <a:latin typeface="BrowalliaUPC" charset="0"/>
                <a:ea typeface="BrowalliaUPC" charset="0"/>
                <a:cs typeface="BrowalliaUPC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Praewa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Tepsri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566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</a:t>
            </a: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ls</a:t>
            </a:r>
            <a:r>
              <a:rPr lang="en-US" dirty="0"/>
              <a:t> Command[1]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/>
              <a:t>เมื่อ </a:t>
            </a:r>
            <a:r>
              <a:rPr lang="en-US" sz="2800" dirty="0"/>
              <a:t>run </a:t>
            </a:r>
            <a:r>
              <a:rPr lang="th-TH" sz="2800" dirty="0"/>
              <a:t>โปรแกรม </a:t>
            </a:r>
            <a:r>
              <a:rPr lang="en-US" sz="2800" dirty="0"/>
              <a:t>Terminal </a:t>
            </a:r>
            <a:r>
              <a:rPr lang="th-TH" sz="2800" dirty="0"/>
              <a:t>ขึ้นมา หากไม่มีการระบุจาก </a:t>
            </a:r>
            <a:r>
              <a:rPr lang="en-US" sz="2800" dirty="0"/>
              <a:t>user </a:t>
            </a:r>
            <a:r>
              <a:rPr lang="th-TH" sz="2800" dirty="0"/>
              <a:t>โปรแกรม </a:t>
            </a:r>
            <a:r>
              <a:rPr lang="en-US" sz="2800" dirty="0"/>
              <a:t>Shell </a:t>
            </a:r>
            <a:r>
              <a:rPr lang="th-TH" sz="2800" dirty="0"/>
              <a:t>จะเริ่มทำงานที่ </a:t>
            </a:r>
            <a:r>
              <a:rPr lang="en-US" sz="2800" dirty="0"/>
              <a:t>home directory</a:t>
            </a:r>
            <a:r>
              <a:rPr lang="th-TH" sz="2800" dirty="0"/>
              <a:t> </a:t>
            </a:r>
            <a:r>
              <a:rPr lang="en-US" sz="2800" dirty="0"/>
              <a:t>(</a:t>
            </a:r>
            <a:r>
              <a:rPr lang="th-TH" sz="2800" dirty="0"/>
              <a:t>คล้ายกับ </a:t>
            </a:r>
            <a:r>
              <a:rPr lang="en-US" sz="2800" dirty="0"/>
              <a:t>C:\Users\USER_NAME </a:t>
            </a:r>
            <a:r>
              <a:rPr lang="th-TH" sz="2800" dirty="0"/>
              <a:t>หรือ </a:t>
            </a:r>
            <a:r>
              <a:rPr lang="en-US" sz="2800" dirty="0"/>
              <a:t>%HOME_PATH% </a:t>
            </a:r>
            <a:r>
              <a:rPr lang="th-TH" sz="2800" dirty="0"/>
              <a:t>ใน </a:t>
            </a:r>
            <a:r>
              <a:rPr lang="en-US" sz="2800" dirty="0"/>
              <a:t>MS Windows)</a:t>
            </a:r>
          </a:p>
          <a:p>
            <a:r>
              <a:rPr lang="th-TH" sz="2800" dirty="0"/>
              <a:t>คำสั่ง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ls</a:t>
            </a:r>
            <a:r>
              <a:rPr lang="en-US" sz="2800" dirty="0"/>
              <a:t> </a:t>
            </a:r>
            <a:r>
              <a:rPr lang="th-TH" sz="2800" dirty="0"/>
              <a:t>ใช้แสดง </a:t>
            </a:r>
            <a:r>
              <a:rPr lang="en-US" sz="2800" dirty="0"/>
              <a:t>(list)</a:t>
            </a:r>
            <a:r>
              <a:rPr lang="th-TH" sz="2800" dirty="0"/>
              <a:t> </a:t>
            </a:r>
            <a:r>
              <a:rPr lang="en-US" sz="2800" dirty="0"/>
              <a:t>File </a:t>
            </a:r>
            <a:r>
              <a:rPr lang="th-TH" sz="2800" dirty="0"/>
              <a:t>และ </a:t>
            </a:r>
            <a:r>
              <a:rPr lang="en-US" sz="2800" dirty="0"/>
              <a:t>Sub Directory </a:t>
            </a:r>
            <a:r>
              <a:rPr lang="th-TH" sz="2800" dirty="0"/>
              <a:t>ที่อยู่ใน </a:t>
            </a:r>
            <a:r>
              <a:rPr lang="en-US" sz="2800" dirty="0"/>
              <a:t>Directory </a:t>
            </a:r>
            <a:r>
              <a:rPr lang="th-TH" sz="2800" dirty="0"/>
              <a:t>ปัจจุบัน</a:t>
            </a:r>
            <a:r>
              <a:rPr lang="en-US" sz="2800" dirty="0"/>
              <a:t> (Current Directory)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3940076"/>
            <a:ext cx="7620000" cy="2308324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me@local</a:t>
            </a:r>
            <a:r>
              <a:rPr lang="en-US" sz="1600" dirty="0">
                <a:solidFill>
                  <a:srgbClr val="8599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58900"/>
                </a:solidFill>
                <a:latin typeface="Consolas" panose="020B0609020204030204" pitchFamily="49" charset="0"/>
              </a:rPr>
              <a:t>~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$ ls</a:t>
            </a:r>
          </a:p>
          <a:p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me@local</a:t>
            </a:r>
            <a:r>
              <a:rPr lang="en-US" sz="1600" dirty="0">
                <a:solidFill>
                  <a:srgbClr val="8599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58900"/>
                </a:solidFill>
                <a:latin typeface="Consolas" panose="020B0609020204030204" pitchFamily="49" charset="0"/>
              </a:rPr>
              <a:t>~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$ touch test.txt</a:t>
            </a:r>
          </a:p>
          <a:p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me@local</a:t>
            </a:r>
            <a:r>
              <a:rPr lang="en-US" sz="1600" dirty="0">
                <a:solidFill>
                  <a:srgbClr val="8599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58900"/>
                </a:solidFill>
                <a:latin typeface="Consolas" panose="020B0609020204030204" pitchFamily="49" charset="0"/>
              </a:rPr>
              <a:t>~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$ ls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test.txt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4725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</a:t>
            </a: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ls</a:t>
            </a:r>
            <a:r>
              <a:rPr lang="en-US" dirty="0"/>
              <a:t> Command [2]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/>
              <a:t>ใน </a:t>
            </a:r>
            <a:r>
              <a:rPr lang="en-US" sz="2800" dirty="0"/>
              <a:t>Directory </a:t>
            </a:r>
            <a:r>
              <a:rPr lang="th-TH" sz="2800" dirty="0"/>
              <a:t>ต่างๆ จะมีไฟล์ที่ซ่อนอยู่</a:t>
            </a:r>
          </a:p>
          <a:p>
            <a:pPr lvl="1"/>
            <a:r>
              <a:rPr lang="th-TH" sz="2800" dirty="0"/>
              <a:t>โดยมากเป็นไฟล์ </a:t>
            </a:r>
            <a:r>
              <a:rPr lang="en-US" sz="2800" dirty="0"/>
              <a:t>configuration </a:t>
            </a:r>
            <a:r>
              <a:rPr lang="th-TH" sz="2800" dirty="0"/>
              <a:t>ต่างๆ</a:t>
            </a:r>
          </a:p>
          <a:p>
            <a:pPr lvl="1"/>
            <a:r>
              <a:rPr lang="th-TH" sz="2800" dirty="0"/>
              <a:t>จะขึ้นต้นด้วย</a:t>
            </a:r>
            <a:r>
              <a:rPr lang="en-US" sz="2800" dirty="0"/>
              <a:t> dot '.'</a:t>
            </a:r>
          </a:p>
          <a:p>
            <a:pPr lvl="1"/>
            <a:r>
              <a:rPr lang="th-TH" sz="2800" dirty="0"/>
              <a:t>การแสดงผลไฟล์เหล่านี้ทำได้โดย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3700418"/>
            <a:ext cx="7620000" cy="400110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65D09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ls -a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1" y="5987316"/>
            <a:ext cx="7620000" cy="646331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65D09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ls -a</a:t>
            </a:r>
          </a:p>
          <a:p>
            <a:r>
              <a:rPr lang="en-US" dirty="0">
                <a:solidFill>
                  <a:srgbClr val="0087FF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..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bash_profile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.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bashrc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.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inputrc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.profile  test.txt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4648200"/>
            <a:ext cx="7620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228600">
              <a:spcBef>
                <a:spcPct val="20000"/>
              </a:spcBef>
              <a:buClr>
                <a:srgbClr val="3891A7"/>
              </a:buClr>
              <a:buFont typeface="Arial" pitchFamily="34" charset="0"/>
              <a:buChar char="•"/>
            </a:pP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ในการทำงานบน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command line environment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การกำหนด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flag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ในการเรียกใช้คำสั่งต่างๆ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(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BrowalliaUPC" panose="020B0604020202020204" pitchFamily="34" charset="-34"/>
              </a:rPr>
              <a:t>ls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ในกรณีนี้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)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เป็นวิธีพื้นฐานในการระบุ ตัวเลือก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(option)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ในการใช้คำสั่ง</a:t>
            </a:r>
            <a:endParaRPr lang="en-US" sz="2800" b="1" dirty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828800" y="3900473"/>
            <a:ext cx="4419600" cy="723701"/>
            <a:chOff x="2209800" y="2314119"/>
            <a:chExt cx="4419600" cy="72370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209800" y="2314119"/>
              <a:ext cx="1066800" cy="276681"/>
            </a:xfrm>
            <a:prstGeom prst="line">
              <a:avLst/>
            </a:prstGeom>
            <a:ln w="28575">
              <a:solidFill>
                <a:srgbClr val="FF000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189035" y="2514600"/>
              <a:ext cx="3440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BrowalliaUPC" panose="020B0604020202020204" pitchFamily="34" charset="-34"/>
                  <a:cs typeface="BrowalliaUPC" panose="020B0604020202020204" pitchFamily="34" charset="-34"/>
                </a:rPr>
                <a:t>flags (or command line flags)</a:t>
              </a:r>
            </a:p>
          </p:txBody>
        </p:sp>
      </p:grp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80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</a:t>
            </a: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ls</a:t>
            </a:r>
            <a:r>
              <a:rPr lang="en-US" dirty="0"/>
              <a:t> Command [3]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856130"/>
            <a:ext cx="7620000" cy="354466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+mn-cs"/>
              </a:rPr>
              <a:t>.</a:t>
            </a:r>
            <a:r>
              <a:rPr lang="en-US" sz="3200" dirty="0"/>
              <a:t> </a:t>
            </a:r>
            <a:r>
              <a:rPr lang="th-TH" sz="2800" dirty="0"/>
              <a:t>หมายถึง </a:t>
            </a:r>
            <a:r>
              <a:rPr lang="en-US" sz="2800" dirty="0"/>
              <a:t>current directory</a:t>
            </a:r>
            <a:endParaRPr lang="th-TH" sz="2800" dirty="0"/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+mn-cs"/>
              </a:rPr>
              <a:t>..</a:t>
            </a:r>
            <a:r>
              <a:rPr lang="en-US" sz="3200" dirty="0"/>
              <a:t> </a:t>
            </a:r>
            <a:r>
              <a:rPr lang="th-TH" sz="2800" dirty="0"/>
              <a:t>หมายถึง </a:t>
            </a:r>
            <a:r>
              <a:rPr lang="en-US" sz="2800" dirty="0"/>
              <a:t>parent directory</a:t>
            </a:r>
          </a:p>
          <a:p>
            <a:r>
              <a:rPr lang="th-TH" sz="2800" dirty="0"/>
              <a:t>นอกจากนี้เรายังสามารถระบุ </a:t>
            </a:r>
            <a:r>
              <a:rPr lang="en-US" sz="2800" dirty="0"/>
              <a:t>argument </a:t>
            </a:r>
            <a:r>
              <a:rPr lang="th-TH" sz="2800" dirty="0"/>
              <a:t>เพิ่มเติม ระบุว่าต้องการให้ แสดง </a:t>
            </a:r>
            <a:r>
              <a:rPr lang="en-US" sz="2800" dirty="0"/>
              <a:t>File </a:t>
            </a:r>
            <a:r>
              <a:rPr lang="th-TH" sz="2800" dirty="0"/>
              <a:t>และ </a:t>
            </a:r>
            <a:r>
              <a:rPr lang="en-US" sz="2800" dirty="0"/>
              <a:t>subdirectory </a:t>
            </a:r>
            <a:r>
              <a:rPr lang="th-TH" sz="2800" dirty="0"/>
              <a:t>ของ </a:t>
            </a:r>
            <a:r>
              <a:rPr lang="en-US" sz="2800" dirty="0"/>
              <a:t>directory </a:t>
            </a:r>
            <a:r>
              <a:rPr lang="th-TH" sz="2800" dirty="0"/>
              <a:t>ใด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2209800"/>
            <a:ext cx="7620000" cy="646331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65D09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ls -a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.  ..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bash_profile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.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bashrc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.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inputrc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.profile  test.txt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1600201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228600">
              <a:spcBef>
                <a:spcPct val="20000"/>
              </a:spcBef>
              <a:buClr>
                <a:srgbClr val="3891A7"/>
              </a:buClr>
              <a:buFont typeface="Arial" pitchFamily="34" charset="0"/>
              <a:buChar char="•"/>
            </a:pP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ในทุกๆ 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directory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จะมี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hidden directory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ชื่อ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BrowalliaUPC" panose="020B0604020202020204" pitchFamily="34" charset="-34"/>
              </a:rPr>
              <a:t>.</a:t>
            </a:r>
            <a:r>
              <a:rPr lang="en-US" sz="32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และ</a:t>
            </a:r>
            <a:r>
              <a:rPr lang="th-TH" sz="32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BrowalliaUPC" panose="020B0604020202020204" pitchFamily="34" charset="-34"/>
              </a:rPr>
              <a:t>..</a:t>
            </a:r>
            <a:r>
              <a:rPr lang="th-TH" sz="32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เสมอ</a:t>
            </a:r>
            <a:endParaRPr lang="en-US" sz="2800" b="1" dirty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1999" y="4970383"/>
            <a:ext cx="7620001" cy="1477328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65D09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ls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usr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/bin</a:t>
            </a:r>
          </a:p>
          <a:p>
            <a:r>
              <a:rPr lang="en-US" dirty="0">
                <a:solidFill>
                  <a:srgbClr val="5F8700"/>
                </a:solidFill>
                <a:latin typeface="Consolas" panose="020B0609020204030204" pitchFamily="49" charset="0"/>
              </a:rPr>
              <a:t>[     				ncurses5-config</a:t>
            </a:r>
          </a:p>
          <a:p>
            <a:r>
              <a:rPr lang="en-US" dirty="0">
                <a:solidFill>
                  <a:srgbClr val="5F8700"/>
                </a:solidFill>
                <a:latin typeface="Consolas" panose="020B0609020204030204" pitchFamily="49" charset="0"/>
              </a:rPr>
              <a:t>2to3           		ncursesw5-config</a:t>
            </a:r>
          </a:p>
          <a:p>
            <a:r>
              <a:rPr lang="en-US" dirty="0">
                <a:solidFill>
                  <a:srgbClr val="5F8700"/>
                </a:solidFill>
                <a:latin typeface="Consolas" panose="020B0609020204030204" pitchFamily="49" charset="0"/>
              </a:rPr>
              <a:t>2to3-2.7                   	</a:t>
            </a:r>
            <a:r>
              <a:rPr lang="en-US" dirty="0" err="1">
                <a:solidFill>
                  <a:srgbClr val="5F8700"/>
                </a:solidFill>
                <a:latin typeface="Consolas" panose="020B0609020204030204" pitchFamily="49" charset="0"/>
              </a:rPr>
              <a:t>neqn</a:t>
            </a:r>
            <a:endParaRPr lang="en-US" dirty="0">
              <a:solidFill>
                <a:srgbClr val="5F8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65D09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5F8700"/>
                </a:solidFill>
                <a:latin typeface="Consolas" panose="020B0609020204030204" pitchFamily="49" charset="0"/>
              </a:rPr>
              <a:t>				</a:t>
            </a:r>
            <a:r>
              <a:rPr lang="en-US" dirty="0">
                <a:solidFill>
                  <a:srgbClr val="C65D09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2069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62000" y="436134"/>
            <a:ext cx="7620000" cy="1143000"/>
          </a:xfrm>
        </p:spPr>
        <p:txBody>
          <a:bodyPr/>
          <a:lstStyle/>
          <a:p>
            <a:r>
              <a:rPr lang="en-US" dirty="0"/>
              <a:t>ls - list directory contents [1]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685800" y="1524000"/>
            <a:ext cx="7696200" cy="4876800"/>
          </a:xfrm>
        </p:spPr>
        <p:txBody>
          <a:bodyPr/>
          <a:lstStyle/>
          <a:p>
            <a:pPr marL="85725" indent="0">
              <a:buNone/>
            </a:pPr>
            <a:r>
              <a:rPr lang="th-TH" sz="2400" dirty="0"/>
              <a:t>นอกจาก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-a</a:t>
            </a:r>
            <a:r>
              <a:rPr lang="en-US" sz="2400" dirty="0"/>
              <a:t> (all) </a:t>
            </a:r>
            <a:r>
              <a:rPr lang="th-TH" sz="2400" dirty="0"/>
              <a:t>แล้ว </a:t>
            </a:r>
            <a:r>
              <a:rPr lang="en-US" sz="2400" dirty="0"/>
              <a:t>Flag </a:t>
            </a:r>
            <a:r>
              <a:rPr lang="th-TH" sz="2400" dirty="0"/>
              <a:t>ที่พบบ่อย</a:t>
            </a:r>
            <a:r>
              <a:rPr lang="en-US" sz="2400" dirty="0"/>
              <a:t> </a:t>
            </a:r>
            <a:r>
              <a:rPr lang="th-TH" sz="2400" dirty="0"/>
              <a:t>คือ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-l</a:t>
            </a:r>
            <a:r>
              <a:rPr lang="en-US" sz="2400" dirty="0"/>
              <a:t> (long listing format) </a:t>
            </a:r>
          </a:p>
          <a:p>
            <a:pPr marL="85725" indent="0">
              <a:buNone/>
            </a:pPr>
            <a:r>
              <a:rPr lang="th-TH" sz="2400" dirty="0"/>
              <a:t>การเรียกดูไฟล์ ใน </a:t>
            </a:r>
            <a:r>
              <a:rPr lang="en-US" sz="2400" dirty="0"/>
              <a:t>directory /home </a:t>
            </a:r>
            <a:r>
              <a:rPr lang="th-TH" sz="2400" dirty="0"/>
              <a:t>และใช้ </a:t>
            </a:r>
            <a:r>
              <a:rPr lang="en-US" sz="2400" dirty="0"/>
              <a:t>option –l </a:t>
            </a:r>
            <a:r>
              <a:rPr lang="th-TH" sz="2400" dirty="0"/>
              <a:t> เพื่อดูรายละเอียดของไฟล์</a:t>
            </a:r>
            <a:r>
              <a:rPr lang="en-US" sz="2400" dirty="0"/>
              <a:t> </a:t>
            </a:r>
          </a:p>
          <a:p>
            <a:pPr marL="85725" indent="0">
              <a:buNone/>
            </a:pPr>
            <a:endParaRPr lang="en-US" dirty="0"/>
          </a:p>
          <a:p>
            <a:endParaRPr lang="th-TH" dirty="0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861794"/>
            <a:ext cx="7619999" cy="3992086"/>
          </a:xfrm>
          <a:prstGeom prst="rect">
            <a:avLst/>
          </a:prstGeom>
        </p:spPr>
      </p:pic>
      <p:sp>
        <p:nvSpPr>
          <p:cNvPr id="8" name="Rectangle 6"/>
          <p:cNvSpPr/>
          <p:nvPr/>
        </p:nvSpPr>
        <p:spPr>
          <a:xfrm>
            <a:off x="990600" y="2393708"/>
            <a:ext cx="6095999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ls -l</a:t>
            </a:r>
          </a:p>
        </p:txBody>
      </p:sp>
    </p:spTree>
    <p:extLst>
      <p:ext uri="{BB962C8B-B14F-4D97-AF65-F5344CB8AC3E}">
        <p14:creationId xmlns:p14="http://schemas.microsoft.com/office/powerpoint/2010/main" val="25239653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 - list directory contents[2]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/>
              <a:t>สามารถใส่ </a:t>
            </a:r>
            <a:r>
              <a:rPr lang="en-US" sz="2800" dirty="0"/>
              <a:t>flag </a:t>
            </a:r>
            <a:r>
              <a:rPr lang="th-TH" sz="2800" dirty="0"/>
              <a:t>ได้หลายตัว เพื่อให้แสดงได้ตามต้องการ</a:t>
            </a:r>
          </a:p>
          <a:p>
            <a:pPr marL="85725" indent="0">
              <a:buNone/>
            </a:pPr>
            <a:endParaRPr lang="en-US" sz="2800" dirty="0"/>
          </a:p>
          <a:p>
            <a:pPr marL="85725" indent="0">
              <a:buNone/>
            </a:pPr>
            <a:r>
              <a:rPr lang="en-US" sz="2800" dirty="0"/>
              <a:t>   l  = </a:t>
            </a:r>
            <a:r>
              <a:rPr lang="th-TH" sz="2800" dirty="0"/>
              <a:t>แสดงสิทธิ์ เจ้าของ ชื่อไฟล์</a:t>
            </a:r>
          </a:p>
          <a:p>
            <a:pPr marL="85725" indent="0">
              <a:buNone/>
            </a:pPr>
            <a:r>
              <a:rPr lang="th-TH" sz="2800" dirty="0"/>
              <a:t>  </a:t>
            </a:r>
            <a:r>
              <a:rPr lang="en-US" sz="2800" dirty="0"/>
              <a:t> F = </a:t>
            </a:r>
            <a:r>
              <a:rPr lang="th-TH" sz="2800" dirty="0"/>
              <a:t>แสดงลักษณะ หรือประเภทไฟล์</a:t>
            </a:r>
          </a:p>
          <a:p>
            <a:pPr marL="85725" indent="0">
              <a:buNone/>
            </a:pPr>
            <a:r>
              <a:rPr lang="th-TH" sz="2800" dirty="0"/>
              <a:t>   </a:t>
            </a:r>
            <a:r>
              <a:rPr lang="en-US" sz="2800" dirty="0"/>
              <a:t>a = </a:t>
            </a:r>
            <a:r>
              <a:rPr lang="th-TH" sz="2800" dirty="0"/>
              <a:t>แสดงไฟล์ที่ซ่อนอยู่</a:t>
            </a:r>
          </a:p>
          <a:p>
            <a:pPr marL="85725" indent="0">
              <a:buNone/>
            </a:pPr>
            <a:r>
              <a:rPr lang="th-TH" sz="2800" dirty="0"/>
              <a:t>ตัวอย่าง ผลลัพธ์</a:t>
            </a:r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4658380"/>
            <a:ext cx="7620000" cy="7518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drwxrwxrwx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6 root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4096 2016 Jan  5 18:00 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hiddenDir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--r--r-- 2 user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4096 2015 Dec 23 19:00 video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/ </a:t>
            </a:r>
          </a:p>
        </p:txBody>
      </p:sp>
      <p:sp>
        <p:nvSpPr>
          <p:cNvPr id="8" name="Rectangle 6"/>
          <p:cNvSpPr/>
          <p:nvPr/>
        </p:nvSpPr>
        <p:spPr>
          <a:xfrm>
            <a:off x="762000" y="2103438"/>
            <a:ext cx="762000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ls -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lFa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20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Unix-like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sz="3200" dirty="0"/>
              <a:t>เนื่องจากปัญหาเรื่อง </a:t>
            </a:r>
            <a:r>
              <a:rPr lang="en-US" sz="3200" dirty="0"/>
              <a:t>Software License </a:t>
            </a:r>
            <a:r>
              <a:rPr lang="th-TH" sz="3200" dirty="0"/>
              <a:t>ของ </a:t>
            </a:r>
            <a:r>
              <a:rPr lang="en-US" sz="3200" dirty="0"/>
              <a:t>Unix </a:t>
            </a:r>
            <a:r>
              <a:rPr lang="th-TH" sz="3200" dirty="0"/>
              <a:t>ทำให้มี </a:t>
            </a:r>
            <a:r>
              <a:rPr lang="en-US" sz="3200" dirty="0"/>
              <a:t>Project </a:t>
            </a:r>
            <a:r>
              <a:rPr lang="th-TH" sz="3200" dirty="0"/>
              <a:t>ระบบปฏิบัติการอื่นๆ เกิดขึ้นจำนวนมากโดยมีจุดประสงค์หลักคือ มีลักษณะการทำงานเหมือน </a:t>
            </a:r>
            <a:r>
              <a:rPr lang="en-US" sz="3200" dirty="0"/>
              <a:t>Unix</a:t>
            </a:r>
            <a:r>
              <a:rPr lang="th-TH" sz="3200" dirty="0"/>
              <a:t> </a:t>
            </a:r>
          </a:p>
          <a:p>
            <a:pPr lvl="1"/>
            <a:r>
              <a:rPr lang="th-TH" sz="3200" dirty="0"/>
              <a:t>เป็น </a:t>
            </a:r>
            <a:r>
              <a:rPr lang="en-US" sz="3200" dirty="0"/>
              <a:t>Open Source</a:t>
            </a:r>
            <a:r>
              <a:rPr lang="th-TH" sz="3200" dirty="0"/>
              <a:t> </a:t>
            </a:r>
          </a:p>
          <a:p>
            <a:pPr lvl="1"/>
            <a:r>
              <a:rPr lang="th-TH" sz="3200" dirty="0"/>
              <a:t>และ </a:t>
            </a:r>
            <a:r>
              <a:rPr lang="en-US" sz="3200" dirty="0"/>
              <a:t>Free</a:t>
            </a:r>
            <a:endParaRPr lang="th-TH" sz="3200" dirty="0"/>
          </a:p>
          <a:p>
            <a:r>
              <a:rPr lang="en-US" sz="3200" dirty="0"/>
              <a:t>BSD (Berkeley Software Distribution) – Full OS</a:t>
            </a:r>
          </a:p>
          <a:p>
            <a:pPr lvl="1"/>
            <a:r>
              <a:rPr lang="en-US" sz="3000" dirty="0"/>
              <a:t>UC Berkeley</a:t>
            </a:r>
          </a:p>
          <a:p>
            <a:r>
              <a:rPr lang="en-US" sz="3200" dirty="0"/>
              <a:t>GNU/Linux (</a:t>
            </a:r>
            <a:r>
              <a:rPr lang="th-TH" sz="3200" dirty="0"/>
              <a:t>หรือที่เราเรียกว่า </a:t>
            </a:r>
            <a:r>
              <a:rPr lang="en-US" sz="3200" dirty="0"/>
              <a:t>Linux)</a:t>
            </a:r>
          </a:p>
          <a:p>
            <a:pPr lvl="1"/>
            <a:r>
              <a:rPr lang="en-US" sz="3200" dirty="0"/>
              <a:t>Linux Kernel</a:t>
            </a:r>
            <a:endParaRPr lang="en-US" sz="2800" dirty="0"/>
          </a:p>
          <a:p>
            <a:pPr lvl="1"/>
            <a:r>
              <a:rPr lang="en-US" sz="2800" dirty="0"/>
              <a:t>GNU Utilities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125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5524502" y="3411075"/>
            <a:ext cx="146304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819276" y="2772119"/>
            <a:ext cx="6400800" cy="923330"/>
            <a:chOff x="1828800" y="2762250"/>
            <a:chExt cx="6400800" cy="923330"/>
          </a:xfrm>
        </p:grpSpPr>
        <p:sp>
          <p:nvSpPr>
            <p:cNvPr id="13" name="Rectangle 12"/>
            <p:cNvSpPr/>
            <p:nvPr/>
          </p:nvSpPr>
          <p:spPr>
            <a:xfrm>
              <a:off x="2057400" y="3401698"/>
              <a:ext cx="1104900" cy="228600"/>
            </a:xfrm>
            <a:prstGeom prst="rect">
              <a:avLst/>
            </a:prstGeom>
            <a:solidFill>
              <a:srgbClr val="DEC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28800" y="2762250"/>
              <a:ext cx="6400800" cy="923330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$ ls –al .</a:t>
              </a:r>
              <a:r>
                <a:rPr lang="en-US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bashrc</a:t>
              </a:r>
              <a:endParaRPr lang="en-US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808080"/>
                </a:solidFill>
                <a:latin typeface="Consolas" panose="020B0609020204030204" pitchFamily="49" charset="0"/>
              </a:endParaRPr>
            </a:p>
            <a:p>
              <a:r>
                <a:rPr lang="pt-BR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-</a:t>
              </a:r>
              <a:r>
                <a:rPr lang="pt-BR" dirty="0">
                  <a:latin typeface="Consolas" panose="020B0609020204030204" pitchFamily="49" charset="0"/>
                </a:rPr>
                <a:t>rw-r--r--  1  </a:t>
              </a:r>
              <a:r>
                <a:rPr lang="pt-BR" dirty="0">
                  <a:solidFill>
                    <a:srgbClr val="FF0000"/>
                  </a:solidFill>
                  <a:latin typeface="Consolas" panose="020B0609020204030204" pitchFamily="49" charset="0"/>
                </a:rPr>
                <a:t>me</a:t>
              </a:r>
              <a:r>
                <a:rPr lang="pt-BR" dirty="0">
                  <a:latin typeface="Consolas" panose="020B0609020204030204" pitchFamily="49" charset="0"/>
                </a:rPr>
                <a:t>  </a:t>
              </a:r>
              <a:r>
                <a:rPr lang="pt-BR" dirty="0">
                  <a:solidFill>
                    <a:srgbClr val="C65D09"/>
                  </a:solidFill>
                  <a:latin typeface="Consolas" panose="020B0609020204030204" pitchFamily="49" charset="0"/>
                </a:rPr>
                <a:t>me</a:t>
              </a:r>
              <a:r>
                <a:rPr lang="pt-BR" dirty="0">
                  <a:latin typeface="Consolas" panose="020B0609020204030204" pitchFamily="49" charset="0"/>
                </a:rPr>
                <a:t>  </a:t>
              </a:r>
              <a:r>
                <a:rPr lang="pt-BR" dirty="0">
                  <a:solidFill>
                    <a:srgbClr val="0070C0"/>
                  </a:solidFill>
                  <a:latin typeface="Consolas" panose="020B0609020204030204" pitchFamily="49" charset="0"/>
                </a:rPr>
                <a:t>3637</a:t>
              </a:r>
              <a:r>
                <a:rPr lang="pt-BR" dirty="0">
                  <a:latin typeface="Consolas" panose="020B0609020204030204" pitchFamily="49" charset="0"/>
                </a:rPr>
                <a:t>  Mar 24 2015  .bashrc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ls</a:t>
            </a:r>
            <a:r>
              <a:rPr lang="en-US" dirty="0"/>
              <a:t> Command [3]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1106269"/>
          </a:xfrm>
        </p:spPr>
        <p:txBody>
          <a:bodyPr>
            <a:normAutofit/>
          </a:bodyPr>
          <a:lstStyle/>
          <a:p>
            <a:pPr lvl="1"/>
            <a:r>
              <a:rPr lang="th-TH" sz="2800" dirty="0"/>
              <a:t>สามารถใช้ </a:t>
            </a:r>
            <a:r>
              <a:rPr lang="en-US" sz="2800" dirty="0"/>
              <a:t>flag </a:t>
            </a:r>
            <a:r>
              <a:rPr lang="th-TH" sz="2800" dirty="0"/>
              <a:t>มากกว่า </a:t>
            </a:r>
            <a:r>
              <a:rPr lang="en-US" sz="2800" dirty="0"/>
              <a:t>1 flag </a:t>
            </a:r>
            <a:r>
              <a:rPr lang="th-TH" sz="2800" dirty="0"/>
              <a:t>ร่วมกันได้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1" name="Line Callout 1 (No Border) 10"/>
          <p:cNvSpPr/>
          <p:nvPr/>
        </p:nvSpPr>
        <p:spPr>
          <a:xfrm flipH="1">
            <a:off x="171451" y="4272260"/>
            <a:ext cx="1543049" cy="381000"/>
          </a:xfrm>
          <a:prstGeom prst="callout1">
            <a:avLst>
              <a:gd name="adj1" fmla="val 38750"/>
              <a:gd name="adj2" fmla="val 6482"/>
              <a:gd name="adj3" fmla="val -182500"/>
              <a:gd name="adj4" fmla="val -16937"/>
            </a:avLst>
          </a:prstGeom>
          <a:solidFill>
            <a:schemeClr val="bg1"/>
          </a:solidFill>
          <a:ln>
            <a:solidFill>
              <a:srgbClr val="00B05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First Character</a:t>
            </a:r>
          </a:p>
        </p:txBody>
      </p:sp>
      <p:sp>
        <p:nvSpPr>
          <p:cNvPr id="14" name="Line Callout 1 (No Border) 13"/>
          <p:cNvSpPr/>
          <p:nvPr/>
        </p:nvSpPr>
        <p:spPr>
          <a:xfrm>
            <a:off x="3057525" y="4400490"/>
            <a:ext cx="1428751" cy="400110"/>
          </a:xfrm>
          <a:prstGeom prst="callout1">
            <a:avLst>
              <a:gd name="adj1" fmla="val 9228"/>
              <a:gd name="adj2" fmla="val 3000"/>
              <a:gd name="adj3" fmla="val -197500"/>
              <a:gd name="adj4" fmla="val -25175"/>
            </a:avLst>
          </a:prstGeom>
          <a:solidFill>
            <a:schemeClr val="bg1"/>
          </a:solidFill>
          <a:ln>
            <a:solidFill>
              <a:srgbClr val="7030A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File Permission</a:t>
            </a:r>
          </a:p>
        </p:txBody>
      </p:sp>
      <p:sp>
        <p:nvSpPr>
          <p:cNvPr id="15" name="Line Callout 1 (No Border) 14"/>
          <p:cNvSpPr/>
          <p:nvPr/>
        </p:nvSpPr>
        <p:spPr>
          <a:xfrm>
            <a:off x="3810000" y="4072205"/>
            <a:ext cx="1428751" cy="400110"/>
          </a:xfrm>
          <a:prstGeom prst="callout1">
            <a:avLst>
              <a:gd name="adj1" fmla="val 30653"/>
              <a:gd name="adj2" fmla="val -1000"/>
              <a:gd name="adj3" fmla="val -114179"/>
              <a:gd name="adj4" fmla="val -23841"/>
            </a:avLst>
          </a:prstGeom>
          <a:noFill/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Number of Links</a:t>
            </a:r>
          </a:p>
        </p:txBody>
      </p:sp>
      <p:sp>
        <p:nvSpPr>
          <p:cNvPr id="16" name="Line Callout 1 (No Border) 15"/>
          <p:cNvSpPr/>
          <p:nvPr/>
        </p:nvSpPr>
        <p:spPr>
          <a:xfrm>
            <a:off x="4876800" y="2796200"/>
            <a:ext cx="685800" cy="400110"/>
          </a:xfrm>
          <a:prstGeom prst="callout1">
            <a:avLst>
              <a:gd name="adj1" fmla="val 52078"/>
              <a:gd name="adj2" fmla="val 2778"/>
              <a:gd name="adj3" fmla="val 147687"/>
              <a:gd name="adj4" fmla="val -132619"/>
            </a:avLst>
          </a:prstGeom>
          <a:solidFill>
            <a:schemeClr val="bg1"/>
          </a:solidFill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Owner</a:t>
            </a:r>
          </a:p>
        </p:txBody>
      </p:sp>
      <p:sp>
        <p:nvSpPr>
          <p:cNvPr id="17" name="Line Callout 1 (No Border) 16"/>
          <p:cNvSpPr/>
          <p:nvPr/>
        </p:nvSpPr>
        <p:spPr>
          <a:xfrm>
            <a:off x="5829301" y="4353579"/>
            <a:ext cx="685800" cy="400110"/>
          </a:xfrm>
          <a:prstGeom prst="callout1">
            <a:avLst>
              <a:gd name="adj1" fmla="val 16369"/>
              <a:gd name="adj2" fmla="val 1389"/>
              <a:gd name="adj3" fmla="val -185596"/>
              <a:gd name="adj4" fmla="val -199286"/>
            </a:avLst>
          </a:prstGeom>
          <a:solidFill>
            <a:schemeClr val="bg1"/>
          </a:solidFill>
          <a:ln>
            <a:solidFill>
              <a:srgbClr val="C65D09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Group</a:t>
            </a:r>
          </a:p>
        </p:txBody>
      </p:sp>
      <p:sp>
        <p:nvSpPr>
          <p:cNvPr id="21" name="Line Callout 1 (No Border) 20"/>
          <p:cNvSpPr/>
          <p:nvPr/>
        </p:nvSpPr>
        <p:spPr>
          <a:xfrm>
            <a:off x="5962652" y="3953410"/>
            <a:ext cx="1024890" cy="400110"/>
          </a:xfrm>
          <a:prstGeom prst="callout1">
            <a:avLst>
              <a:gd name="adj1" fmla="val 42556"/>
              <a:gd name="adj2" fmla="val -2829"/>
              <a:gd name="adj3" fmla="val -87991"/>
              <a:gd name="adj4" fmla="val -93637"/>
            </a:avLst>
          </a:prstGeom>
          <a:solidFill>
            <a:schemeClr val="bg1"/>
          </a:solidFill>
          <a:ln>
            <a:solidFill>
              <a:srgbClr val="0070C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Size (bytes)</a:t>
            </a:r>
          </a:p>
        </p:txBody>
      </p:sp>
      <p:sp>
        <p:nvSpPr>
          <p:cNvPr id="22" name="Line Callout 1 (No Border) 21"/>
          <p:cNvSpPr/>
          <p:nvPr/>
        </p:nvSpPr>
        <p:spPr>
          <a:xfrm>
            <a:off x="6681786" y="2752945"/>
            <a:ext cx="1428751" cy="400110"/>
          </a:xfrm>
          <a:prstGeom prst="callout1">
            <a:avLst>
              <a:gd name="adj1" fmla="val 49698"/>
              <a:gd name="adj2" fmla="val 6334"/>
              <a:gd name="adj3" fmla="val 145305"/>
              <a:gd name="adj4" fmla="val -39175"/>
            </a:avLst>
          </a:prstGeom>
          <a:noFill/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Date Modified</a:t>
            </a:r>
          </a:p>
        </p:txBody>
      </p:sp>
      <p:sp>
        <p:nvSpPr>
          <p:cNvPr id="2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95300" y="5009874"/>
            <a:ext cx="8153400" cy="1686524"/>
            <a:chOff x="457200" y="5009874"/>
            <a:chExt cx="8153400" cy="1686524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457200" y="5020026"/>
              <a:ext cx="2514600" cy="1676372"/>
            </a:xfrm>
            <a:prstGeom prst="rect">
              <a:avLst/>
            </a:prstGeom>
            <a:solidFill>
              <a:srgbClr val="EEFFCC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3600" b="1" kern="1200">
                  <a:solidFill>
                    <a:schemeClr val="tx1"/>
                  </a:solidFill>
                  <a:latin typeface="BrowalliaUPC" panose="020B0604020202020204" pitchFamily="34" charset="-34"/>
                  <a:ea typeface="+mn-ea"/>
                  <a:cs typeface="BrowalliaUPC" panose="020B0604020202020204" pitchFamily="34" charset="-34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3600" b="1" kern="1200">
                  <a:solidFill>
                    <a:schemeClr val="tx1"/>
                  </a:solidFill>
                  <a:latin typeface="BrowalliaUPC" panose="020B0604020202020204" pitchFamily="34" charset="-34"/>
                  <a:ea typeface="+mn-ea"/>
                  <a:cs typeface="BrowalliaUPC" panose="020B0604020202020204" pitchFamily="34" charset="-34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3200" b="1" kern="1200">
                  <a:solidFill>
                    <a:schemeClr val="tx1"/>
                  </a:solidFill>
                  <a:latin typeface="BrowalliaUPC" panose="020B0604020202020204" pitchFamily="34" charset="-34"/>
                  <a:ea typeface="+mn-ea"/>
                  <a:cs typeface="BrowalliaUPC" panose="020B0604020202020204" pitchFamily="34" charset="-34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2800" b="1" kern="1200">
                  <a:solidFill>
                    <a:schemeClr val="tx1"/>
                  </a:solidFill>
                  <a:latin typeface="BrowalliaUPC" panose="020B0604020202020204" pitchFamily="34" charset="-34"/>
                  <a:ea typeface="+mn-ea"/>
                  <a:cs typeface="BrowalliaUPC" panose="020B0604020202020204" pitchFamily="34" charset="-34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2400" b="1" kern="1200" baseline="0">
                  <a:solidFill>
                    <a:schemeClr val="tx1"/>
                  </a:solidFill>
                  <a:latin typeface="BrowalliaUPC" panose="020B0604020202020204" pitchFamily="34" charset="-34"/>
                  <a:ea typeface="+mn-ea"/>
                  <a:cs typeface="BrowalliaUPC" panose="020B0604020202020204" pitchFamily="34" charset="-34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>
                <a:buNone/>
              </a:pPr>
              <a:r>
                <a:rPr lang="en-US" sz="2800" dirty="0"/>
                <a:t>First Character – File Type:</a:t>
              </a:r>
            </a:p>
            <a:p>
              <a:r>
                <a:rPr lang="en-US" sz="28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-</a:t>
              </a:r>
              <a:r>
                <a:rPr lang="en-US" sz="2900" dirty="0"/>
                <a:t> </a:t>
              </a:r>
              <a:r>
                <a:rPr lang="en-US" sz="2800" dirty="0"/>
                <a:t>normal file</a:t>
              </a:r>
            </a:p>
            <a:p>
              <a:r>
                <a:rPr lang="en-US" sz="29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d</a:t>
              </a:r>
              <a:r>
                <a:rPr lang="en-US" sz="2800" dirty="0"/>
                <a:t> directory</a:t>
              </a:r>
            </a:p>
            <a:p>
              <a:r>
                <a:rPr lang="en-US" sz="29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s</a:t>
              </a:r>
              <a:r>
                <a:rPr lang="en-US" sz="2800" dirty="0"/>
                <a:t> socket file</a:t>
              </a:r>
            </a:p>
            <a:p>
              <a:r>
                <a:rPr lang="en-US" sz="29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l</a:t>
              </a:r>
              <a:r>
                <a:rPr lang="en-US" sz="2800" dirty="0"/>
                <a:t> link file</a:t>
              </a:r>
            </a:p>
            <a:p>
              <a:endParaRPr lang="en-US" sz="2800" dirty="0"/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3286124" y="5020026"/>
              <a:ext cx="2505076" cy="1676372"/>
            </a:xfrm>
            <a:prstGeom prst="rect">
              <a:avLst/>
            </a:prstGeom>
            <a:solidFill>
              <a:srgbClr val="DEC8EE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3600" b="1" kern="1200">
                  <a:solidFill>
                    <a:schemeClr val="tx1"/>
                  </a:solidFill>
                  <a:latin typeface="BrowalliaUPC" panose="020B0604020202020204" pitchFamily="34" charset="-34"/>
                  <a:ea typeface="+mn-ea"/>
                  <a:cs typeface="BrowalliaUPC" panose="020B0604020202020204" pitchFamily="34" charset="-34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3600" b="1" kern="1200">
                  <a:solidFill>
                    <a:schemeClr val="tx1"/>
                  </a:solidFill>
                  <a:latin typeface="BrowalliaUPC" panose="020B0604020202020204" pitchFamily="34" charset="-34"/>
                  <a:ea typeface="+mn-ea"/>
                  <a:cs typeface="BrowalliaUPC" panose="020B0604020202020204" pitchFamily="34" charset="-34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3200" b="1" kern="1200">
                  <a:solidFill>
                    <a:schemeClr val="tx1"/>
                  </a:solidFill>
                  <a:latin typeface="BrowalliaUPC" panose="020B0604020202020204" pitchFamily="34" charset="-34"/>
                  <a:ea typeface="+mn-ea"/>
                  <a:cs typeface="BrowalliaUPC" panose="020B0604020202020204" pitchFamily="34" charset="-34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2800" b="1" kern="1200">
                  <a:solidFill>
                    <a:schemeClr val="tx1"/>
                  </a:solidFill>
                  <a:latin typeface="BrowalliaUPC" panose="020B0604020202020204" pitchFamily="34" charset="-34"/>
                  <a:ea typeface="+mn-ea"/>
                  <a:cs typeface="BrowalliaUPC" panose="020B0604020202020204" pitchFamily="34" charset="-34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2400" b="1" kern="1200" baseline="0">
                  <a:solidFill>
                    <a:schemeClr val="tx1"/>
                  </a:solidFill>
                  <a:latin typeface="BrowalliaUPC" panose="020B0604020202020204" pitchFamily="34" charset="-34"/>
                  <a:ea typeface="+mn-ea"/>
                  <a:cs typeface="BrowalliaUPC" panose="020B0604020202020204" pitchFamily="34" charset="-34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>
                <a:buNone/>
              </a:pPr>
              <a:r>
                <a:rPr lang="en-US" sz="2000" dirty="0"/>
                <a:t>File Permission </a:t>
              </a:r>
              <a:r>
                <a:rPr lang="th-TH" sz="2000" dirty="0"/>
                <a:t>แสดง </a:t>
              </a:r>
              <a:r>
                <a:rPr lang="en-US" sz="1800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rwx</a:t>
              </a:r>
              <a:r>
                <a:rPr lang="en-US" sz="2000" dirty="0"/>
                <a:t> </a:t>
              </a:r>
            </a:p>
            <a:p>
              <a:pPr marL="114300" indent="0">
                <a:buNone/>
              </a:pPr>
              <a:r>
                <a:rPr lang="en-US" sz="2000" dirty="0"/>
                <a:t>(read write execute)</a:t>
              </a:r>
            </a:p>
            <a:p>
              <a:pPr marL="114300" indent="0">
                <a:buNone/>
              </a:pPr>
              <a:r>
                <a:rPr lang="th-TH" sz="2000" dirty="0"/>
                <a:t>ของ </a:t>
              </a:r>
              <a:r>
                <a:rPr lang="en-US" sz="1600" dirty="0">
                  <a:latin typeface="Consolas" panose="020B0609020204030204" pitchFamily="49" charset="0"/>
                </a:rPr>
                <a:t>user group other </a:t>
              </a:r>
              <a:r>
                <a:rPr lang="th-TH" sz="2000" dirty="0"/>
                <a:t>ตามลำดับ</a:t>
              </a:r>
              <a:endParaRPr lang="en-US" sz="2000" dirty="0"/>
            </a:p>
          </p:txBody>
        </p:sp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6105524" y="5009874"/>
              <a:ext cx="2505076" cy="1676372"/>
            </a:xfrm>
            <a:prstGeom prst="rect">
              <a:avLst/>
            </a:prstGeom>
            <a:solidFill>
              <a:srgbClr val="FDDCC3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3600" b="1" kern="1200">
                  <a:solidFill>
                    <a:schemeClr val="tx1"/>
                  </a:solidFill>
                  <a:latin typeface="BrowalliaUPC" panose="020B0604020202020204" pitchFamily="34" charset="-34"/>
                  <a:ea typeface="+mn-ea"/>
                  <a:cs typeface="BrowalliaUPC" panose="020B0604020202020204" pitchFamily="34" charset="-34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3600" b="1" kern="1200">
                  <a:solidFill>
                    <a:schemeClr val="tx1"/>
                  </a:solidFill>
                  <a:latin typeface="BrowalliaUPC" panose="020B0604020202020204" pitchFamily="34" charset="-34"/>
                  <a:ea typeface="+mn-ea"/>
                  <a:cs typeface="BrowalliaUPC" panose="020B0604020202020204" pitchFamily="34" charset="-34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3200" b="1" kern="1200">
                  <a:solidFill>
                    <a:schemeClr val="tx1"/>
                  </a:solidFill>
                  <a:latin typeface="BrowalliaUPC" panose="020B0604020202020204" pitchFamily="34" charset="-34"/>
                  <a:ea typeface="+mn-ea"/>
                  <a:cs typeface="BrowalliaUPC" panose="020B0604020202020204" pitchFamily="34" charset="-34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2800" b="1" kern="1200">
                  <a:solidFill>
                    <a:schemeClr val="tx1"/>
                  </a:solidFill>
                  <a:latin typeface="BrowalliaUPC" panose="020B0604020202020204" pitchFamily="34" charset="-34"/>
                  <a:ea typeface="+mn-ea"/>
                  <a:cs typeface="BrowalliaUPC" panose="020B0604020202020204" pitchFamily="34" charset="-34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2400" b="1" kern="1200" baseline="0">
                  <a:solidFill>
                    <a:schemeClr val="tx1"/>
                  </a:solidFill>
                  <a:latin typeface="BrowalliaUPC" panose="020B0604020202020204" pitchFamily="34" charset="-34"/>
                  <a:ea typeface="+mn-ea"/>
                  <a:cs typeface="BrowalliaUPC" panose="020B0604020202020204" pitchFamily="34" charset="-34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>
                <a:buNone/>
              </a:pPr>
              <a:r>
                <a:rPr lang="en-US" sz="2000" dirty="0"/>
                <a:t>Flag </a:t>
              </a:r>
              <a:r>
                <a:rPr lang="th-TH" sz="2000" dirty="0"/>
                <a:t>อื่นๆ สามารถศึกษาได้จาก คำสั่ง </a:t>
              </a:r>
              <a:r>
                <a:rPr lang="en-US" sz="2000" dirty="0"/>
                <a:t>man </a:t>
              </a:r>
              <a:r>
                <a:rPr lang="th-TH" sz="2000" dirty="0"/>
                <a:t>เช่น</a:t>
              </a:r>
            </a:p>
            <a:p>
              <a:pPr marL="114300" indent="0">
                <a:buNone/>
              </a:pPr>
              <a:r>
                <a:rPr lang="en-US" sz="1600" dirty="0">
                  <a:solidFill>
                    <a:srgbClr val="C65D09"/>
                  </a:solidFill>
                  <a:latin typeface="Consolas" panose="020B0609020204030204" pitchFamily="49" charset="0"/>
                </a:rPr>
                <a:t>$</a:t>
              </a:r>
              <a:r>
                <a:rPr lang="en-US" sz="1600" dirty="0">
                  <a:latin typeface="Consolas" panose="020B0609020204030204" pitchFamily="49" charset="0"/>
                </a:rPr>
                <a:t> man 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</a:rPr>
                <a:t>ls</a:t>
              </a:r>
              <a:r>
                <a:rPr lang="en-US" sz="2000" dirty="0"/>
                <a:t/>
              </a:r>
              <a:br>
                <a:rPr lang="en-US" sz="2000" dirty="0"/>
              </a:br>
              <a:r>
                <a:rPr lang="th-TH" sz="2000" dirty="0"/>
                <a:t>เป็นการแสดง </a:t>
              </a:r>
              <a:r>
                <a:rPr lang="en-US" sz="2000" dirty="0"/>
                <a:t>manual page</a:t>
              </a:r>
              <a:r>
                <a:rPr lang="th-TH" sz="2000" dirty="0"/>
                <a:t>ของคำสั่ง </a:t>
              </a:r>
              <a:r>
                <a:rPr lang="en-US" sz="2000" dirty="0"/>
                <a:t>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70711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7848600" cy="1143000"/>
          </a:xfrm>
        </p:spPr>
        <p:txBody>
          <a:bodyPr/>
          <a:lstStyle/>
          <a:p>
            <a:r>
              <a:rPr lang="en-US" dirty="0">
                <a:solidFill>
                  <a:srgbClr val="4F271C"/>
                </a:solidFill>
              </a:rPr>
              <a:t>ls - list directory contents[flags]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th-TH" sz="2800" dirty="0"/>
              <a:t>ตัวอย่าง </a:t>
            </a:r>
            <a:r>
              <a:rPr lang="en-US" sz="2800" dirty="0"/>
              <a:t>ls flags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51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/>
          </p:nvPr>
        </p:nvGraphicFramePr>
        <p:xfrm>
          <a:off x="762000" y="2037646"/>
          <a:ext cx="7620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19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BrowalliaUPC" panose="020B0604020202020204" pitchFamily="34" charset="-34"/>
                        </a:rPr>
                        <a:t>-a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th-TH" sz="28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เป็น 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option </a:t>
                      </a:r>
                      <a:r>
                        <a:rPr lang="th-TH" sz="28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ในการเรียกดูไฟล์ข้อมูลใน 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directory </a:t>
                      </a:r>
                      <a:r>
                        <a:rPr lang="th-TH" sz="28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ทั้งหมด รวมทั้งไฟล์ที่ซ่อนอยู่ด้วย(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hidden file) </a:t>
                      </a:r>
                      <a:r>
                        <a:rPr lang="th-TH" sz="28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ซึ่งจะมีเครื่องหมายจุด '.' นำหน้า 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BrowalliaUPC" panose="020B0604020202020204" pitchFamily="34" charset="-34"/>
                        </a:rPr>
                        <a:t>-A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th-TH" sz="28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เหมือน 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option a </a:t>
                      </a:r>
                      <a:r>
                        <a:rPr lang="th-TH" sz="28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แต่ไม่แสดงเครื่องหมายจุด '.'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BrowalliaUPC" panose="020B0604020202020204" pitchFamily="34" charset="-34"/>
                        </a:rPr>
                        <a:t>-F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th-TH" sz="28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เป็น 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option </a:t>
                      </a:r>
                      <a:r>
                        <a:rPr lang="th-TH" sz="28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ในการแสดงชนิดของไฟล์ โดยมีการใส่เครื่องหมายพิเศษให้กับไฟล์ เช่น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BrowalliaUPC" panose="020B0604020202020204" pitchFamily="34" charset="-34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/</a:t>
                      </a:r>
                      <a:endParaRPr lang="th-TH" sz="2400" b="1" dirty="0">
                        <a:solidFill>
                          <a:srgbClr val="7030A0"/>
                        </a:solidFill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ใส่ไว้ท้ายชื่อ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directory </a:t>
                      </a:r>
                      <a:endParaRPr lang="th-TH" sz="2400" b="1" dirty="0">
                        <a:solidFill>
                          <a:schemeClr val="tx1"/>
                        </a:solidFill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BrowalliaUPC" panose="020B0604020202020204" pitchFamily="34" charset="-34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*</a:t>
                      </a:r>
                      <a:endParaRPr lang="th-TH" sz="2400" b="1" dirty="0">
                        <a:solidFill>
                          <a:srgbClr val="7030A0"/>
                        </a:solidFill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ใส่ไว้ท้ายชื่อไฟล์ที่สั่งรันได้ (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executable file)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BrowalliaUPC" panose="020B0604020202020204" pitchFamily="34" charset="-34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@ </a:t>
                      </a:r>
                      <a:endParaRPr lang="th-TH" sz="2400" b="1" dirty="0">
                        <a:solidFill>
                          <a:srgbClr val="7030A0"/>
                        </a:solidFill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ใส่ไว้ท้ายไฟล์ที่เป็น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symbolic link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BrowalliaUPC" panose="020B0604020202020204" pitchFamily="34" charset="-34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% </a:t>
                      </a:r>
                      <a:endParaRPr lang="th-TH" sz="2400" b="1" dirty="0">
                        <a:solidFill>
                          <a:srgbClr val="7030A0"/>
                        </a:solidFill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ใส่ไว้ท้ายไฟล์ที่เป็น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whiteout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BrowalliaUPC" panose="020B0604020202020204" pitchFamily="34" charset="-34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=</a:t>
                      </a:r>
                      <a:endParaRPr lang="th-TH" sz="2400" b="1" dirty="0">
                        <a:solidFill>
                          <a:srgbClr val="7030A0"/>
                        </a:solidFill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ใส่ไว้ท้ายไฟล์ที่เป็น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socket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BrowalliaUPC" panose="020B0604020202020204" pitchFamily="34" charset="-34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7030A0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|</a:t>
                      </a:r>
                      <a:endParaRPr lang="th-TH" sz="2400" b="1" dirty="0">
                        <a:solidFill>
                          <a:srgbClr val="7030A0"/>
                        </a:solidFill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ใส่ไว้ท้ายไฟล์ที่เป็น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FIFO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2555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4F271C"/>
                </a:solidFill>
              </a:rPr>
              <a:t>ls - list directory contents[flags]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th-TH" sz="2800" dirty="0"/>
              <a:t>ตัวอย่าง </a:t>
            </a:r>
            <a:r>
              <a:rPr lang="en-US" sz="2800" dirty="0"/>
              <a:t>ls flags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52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/>
          </p:nvPr>
        </p:nvGraphicFramePr>
        <p:xfrm>
          <a:off x="762000" y="2037646"/>
          <a:ext cx="7620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5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BrowalliaUPC" panose="020B0604020202020204" pitchFamily="34" charset="-34"/>
                        </a:rPr>
                        <a:t>-f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8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เรียกดูแบบไม่ต้องจัดเรียง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BrowalliaUPC" panose="020B0604020202020204" pitchFamily="34" charset="-34"/>
                        </a:rPr>
                        <a:t>-h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>
                        <a:buNone/>
                      </a:pPr>
                      <a:r>
                        <a:rPr lang="th-TH" sz="2800" b="1" kern="1200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ea typeface="+mn-ea"/>
                          <a:cs typeface="BrowalliaUPC" panose="020B0604020202020204" pitchFamily="34" charset="-34"/>
                        </a:rPr>
                        <a:t>เป็น 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ea typeface="+mn-ea"/>
                          <a:cs typeface="BrowalliaUPC" panose="020B0604020202020204" pitchFamily="34" charset="-34"/>
                        </a:rPr>
                        <a:t>option </a:t>
                      </a:r>
                      <a:r>
                        <a:rPr lang="th-TH" sz="2800" b="1" kern="1200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ea typeface="+mn-ea"/>
                          <a:cs typeface="BrowalliaUPC" panose="020B0604020202020204" pitchFamily="34" charset="-34"/>
                        </a:rPr>
                        <a:t>ที่ใช้ร่วมกับ 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ea typeface="+mn-ea"/>
                          <a:cs typeface="BrowalliaUPC" panose="020B0604020202020204" pitchFamily="34" charset="-34"/>
                        </a:rPr>
                        <a:t>option l </a:t>
                      </a:r>
                      <a:r>
                        <a:rPr lang="th-TH" sz="2800" b="1" kern="1200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ea typeface="+mn-ea"/>
                          <a:cs typeface="BrowalliaUPC" panose="020B0604020202020204" pitchFamily="34" charset="-34"/>
                        </a:rPr>
                        <a:t>เพื่อแสดงความจุของไฟล์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ea typeface="+mn-ea"/>
                          <a:cs typeface="BrowalliaUPC" panose="020B0604020202020204" pitchFamily="34" charset="-34"/>
                        </a:rPr>
                        <a:t> </a:t>
                      </a:r>
                      <a:r>
                        <a:rPr lang="th-TH" sz="2800" b="1" kern="1200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ea typeface="+mn-ea"/>
                          <a:cs typeface="BrowalliaUPC" panose="020B0604020202020204" pitchFamily="34" charset="-34"/>
                        </a:rPr>
                        <a:t>ในรูปแบบที่อ่านง่าย เช่น</a:t>
                      </a:r>
                      <a:r>
                        <a:rPr lang="th-TH" sz="2800" b="1" kern="1200" baseline="0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ea typeface="+mn-ea"/>
                          <a:cs typeface="BrowalliaUPC" panose="020B0604020202020204" pitchFamily="34" charset="-34"/>
                        </a:rPr>
                        <a:t> </a:t>
                      </a: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ea typeface="+mn-ea"/>
                          <a:cs typeface="BrowalliaUPC" panose="020B0604020202020204" pitchFamily="34" charset="-34"/>
                        </a:rPr>
                        <a:t>19M </a:t>
                      </a:r>
                      <a:r>
                        <a:rPr lang="th-TH" sz="2800" b="1" kern="1200" baseline="0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ea typeface="+mn-ea"/>
                          <a:cs typeface="BrowalliaUPC" panose="020B0604020202020204" pitchFamily="34" charset="-34"/>
                        </a:rPr>
                        <a:t>หรือ </a:t>
                      </a: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ea typeface="+mn-ea"/>
                          <a:cs typeface="BrowalliaUPC" panose="020B0604020202020204" pitchFamily="34" charset="-34"/>
                        </a:rPr>
                        <a:t>32K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BrowalliaUPC" panose="020B0604020202020204" pitchFamily="34" charset="-34"/>
                        <a:ea typeface="+mn-ea"/>
                        <a:cs typeface="BrowalliaUPC" panose="020B0604020202020204" pitchFamily="34" charset="-34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BrowalliaUPC" panose="020B0604020202020204" pitchFamily="34" charset="-34"/>
                        </a:rPr>
                        <a:t>-l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8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ใช้แสดงรายละเอียดเกี่ยวกับไฟล์ เช่น สิทธิ์ เจ้าของ กรุ๊ป วัน    เวลา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BrowalliaUPC" panose="020B0604020202020204" pitchFamily="34" charset="-34"/>
                        </a:rPr>
                        <a:t>-t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b="1" kern="1200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ea typeface="+mn-ea"/>
                          <a:cs typeface="BrowalliaUPC" panose="020B0604020202020204" pitchFamily="34" charset="-34"/>
                        </a:rPr>
                        <a:t>เรียงไฟล์ตาม วัน เวลา ที่ถูกแก้ไขครั้งล่าสุด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BrowalliaUPC" panose="020B0604020202020204" pitchFamily="34" charset="-34"/>
                        <a:ea typeface="+mn-ea"/>
                        <a:cs typeface="BrowalliaUPC" panose="020B0604020202020204" pitchFamily="34" charset="-34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3840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pwd</a:t>
            </a:r>
            <a:r>
              <a:rPr lang="en-US" dirty="0"/>
              <a:t> - print working directory 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pwd</a:t>
            </a:r>
            <a:r>
              <a:rPr lang="en-US" sz="2800" dirty="0"/>
              <a:t> - print name of current/working directory  </a:t>
            </a:r>
            <a:endParaRPr lang="th-TH" sz="2800" dirty="0"/>
          </a:p>
          <a:p>
            <a:r>
              <a:rPr lang="th-TH" sz="2800" dirty="0"/>
              <a:t>แสดงชื่อ </a:t>
            </a:r>
            <a:r>
              <a:rPr lang="en-US" sz="2800" dirty="0"/>
              <a:t>Directory </a:t>
            </a:r>
            <a:r>
              <a:rPr lang="th-TH" sz="2800" dirty="0"/>
              <a:t>ปัจจุบันที่</a:t>
            </a:r>
            <a:r>
              <a:rPr lang="th-TH" sz="2800" dirty="0">
                <a:solidFill>
                  <a:srgbClr val="0070C0"/>
                </a:solidFill>
              </a:rPr>
              <a:t>กำลังใช้งาน</a:t>
            </a:r>
            <a:r>
              <a:rPr lang="th-TH" sz="2800" dirty="0"/>
              <a:t>อยู่</a:t>
            </a:r>
            <a:r>
              <a:rPr lang="en-US" sz="2800" dirty="0"/>
              <a:t>(</a:t>
            </a:r>
            <a:r>
              <a:rPr lang="th-TH" sz="2800" dirty="0"/>
              <a:t>แสดง </a:t>
            </a:r>
            <a:r>
              <a:rPr lang="en-US" sz="2800" dirty="0"/>
              <a:t>absolute path)</a:t>
            </a:r>
            <a:endParaRPr lang="th-TH" sz="2800" dirty="0"/>
          </a:p>
          <a:p>
            <a:r>
              <a:rPr lang="th-TH" sz="2800" dirty="0"/>
              <a:t>บางครั้งเราไม่รู้ว่า ในขณะนี้เราทำงานอยู่ใน </a:t>
            </a:r>
            <a:r>
              <a:rPr lang="en-US" sz="2800" dirty="0"/>
              <a:t>directory </a:t>
            </a:r>
            <a:r>
              <a:rPr lang="th-TH" sz="2800" dirty="0"/>
              <a:t>อะไร เพราะย้าย เข้า</a:t>
            </a:r>
            <a:r>
              <a:rPr lang="en-US" sz="2800" dirty="0"/>
              <a:t>-</a:t>
            </a:r>
            <a:r>
              <a:rPr lang="th-TH" sz="2800" dirty="0"/>
              <a:t>ออก มาหลาย </a:t>
            </a:r>
            <a:r>
              <a:rPr lang="en-US" sz="2800" dirty="0"/>
              <a:t>directory </a:t>
            </a:r>
            <a:r>
              <a:rPr lang="th-TH" sz="2800" dirty="0"/>
              <a:t>แล้ว</a:t>
            </a:r>
          </a:p>
          <a:p>
            <a:r>
              <a:rPr lang="th-TH" sz="2800" dirty="0"/>
              <a:t>รูปแบบคำสั่ง </a:t>
            </a:r>
            <a:r>
              <a:rPr lang="en-US" sz="2800" dirty="0" err="1"/>
              <a:t>pwd</a:t>
            </a:r>
            <a:r>
              <a:rPr lang="en-US" sz="2800" dirty="0"/>
              <a:t> [OPTION] </a:t>
            </a:r>
          </a:p>
          <a:p>
            <a:pPr marL="85725" indent="0">
              <a:buNone/>
            </a:pPr>
            <a:r>
              <a:rPr lang="th-TH" sz="2800" dirty="0"/>
              <a:t>ตัวอย่าง ต้องการทราบ </a:t>
            </a:r>
            <a:r>
              <a:rPr lang="en-US" sz="2800" dirty="0"/>
              <a:t>directory </a:t>
            </a:r>
            <a:r>
              <a:rPr lang="th-TH" sz="2800" dirty="0"/>
              <a:t>ที่กำลังใช้งานอยู่ </a:t>
            </a:r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758952" y="4653792"/>
            <a:ext cx="7616952" cy="8761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pwd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/root</a:t>
            </a:r>
          </a:p>
        </p:txBody>
      </p:sp>
      <p:cxnSp>
        <p:nvCxnSpPr>
          <p:cNvPr id="20" name="ตัวเชื่อมต่อโค้ง 19"/>
          <p:cNvCxnSpPr/>
          <p:nvPr/>
        </p:nvCxnSpPr>
        <p:spPr>
          <a:xfrm rot="16200000" flipV="1">
            <a:off x="1376140" y="5405660"/>
            <a:ext cx="436088" cy="292768"/>
          </a:xfrm>
          <a:prstGeom prst="curvedConnector3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กล่องข้อความ 23"/>
          <p:cNvSpPr txBox="1"/>
          <p:nvPr/>
        </p:nvSpPr>
        <p:spPr>
          <a:xfrm>
            <a:off x="1626267" y="5712465"/>
            <a:ext cx="54920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/>
              <a:t>ผลลัพธ์ จะแสดง </a:t>
            </a:r>
            <a:r>
              <a:rPr lang="en-US" sz="2000" b="1" dirty="0">
                <a:solidFill>
                  <a:srgbClr val="0070C0"/>
                </a:solidFill>
              </a:rPr>
              <a:t>path</a:t>
            </a:r>
            <a:r>
              <a:rPr lang="en-US" sz="2000" b="1" dirty="0"/>
              <a:t> </a:t>
            </a:r>
            <a:r>
              <a:rPr lang="th-TH" sz="2000" b="1" dirty="0"/>
              <a:t>ของ </a:t>
            </a:r>
            <a:r>
              <a:rPr lang="en-US" sz="2000" b="1" dirty="0"/>
              <a:t>directory </a:t>
            </a:r>
            <a:r>
              <a:rPr lang="th-TH" sz="2000" b="1" dirty="0"/>
              <a:t>ที่เรากำลังใช้งานอยู่ออกมา</a:t>
            </a:r>
          </a:p>
          <a:p>
            <a:r>
              <a:rPr lang="th-TH" sz="2000" b="1" dirty="0"/>
              <a:t>ในที่นี้คือ </a:t>
            </a:r>
            <a:r>
              <a:rPr lang="en-US" sz="2000" b="1" dirty="0"/>
              <a:t>/root</a:t>
            </a:r>
            <a:endParaRPr lang="th-TH" sz="2000" b="1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9837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 – Change Current Directory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1958478"/>
          </a:xfrm>
        </p:spPr>
        <p:txBody>
          <a:bodyPr anchor="t">
            <a:normAutofit lnSpcReduction="10000"/>
          </a:bodyPr>
          <a:lstStyle/>
          <a:p>
            <a:r>
              <a:rPr lang="th-TH" sz="2800" dirty="0"/>
              <a:t>เปลี่ยนการทำงานจาก </a:t>
            </a:r>
            <a:r>
              <a:rPr lang="en-US" sz="2800" dirty="0"/>
              <a:t>directory </a:t>
            </a:r>
            <a:r>
              <a:rPr lang="th-TH" sz="2800" dirty="0"/>
              <a:t>ปัจจุบัน ไปยัง </a:t>
            </a:r>
            <a:r>
              <a:rPr lang="en-US" sz="2800" dirty="0"/>
              <a:t>directory </a:t>
            </a:r>
            <a:r>
              <a:rPr lang="th-TH" sz="2800" dirty="0"/>
              <a:t>ที่ต้องการ</a:t>
            </a:r>
          </a:p>
          <a:p>
            <a:pPr marL="85725" indent="0">
              <a:buNone/>
            </a:pPr>
            <a:r>
              <a:rPr lang="th-TH" sz="2800" dirty="0"/>
              <a:t>   เพื่อความสะดวกใน การเรียกดู หรือ จัดการ เกี่ยวกับ </a:t>
            </a:r>
            <a:r>
              <a:rPr lang="en-US" sz="2800" dirty="0"/>
              <a:t>file</a:t>
            </a:r>
          </a:p>
          <a:p>
            <a:r>
              <a:rPr lang="th-TH" sz="2800" dirty="0"/>
              <a:t>รูปแบบคำสั่ง </a:t>
            </a:r>
            <a:r>
              <a:rPr lang="en-US" sz="2800" dirty="0"/>
              <a:t>cd [directory name]</a:t>
            </a:r>
          </a:p>
          <a:p>
            <a:pPr marL="85725" indent="0">
              <a:buNone/>
            </a:pPr>
            <a:r>
              <a:rPr lang="th-TH" sz="2800" dirty="0"/>
              <a:t>ตัวอย่าง ต้องการทราบว่า </a:t>
            </a:r>
            <a:r>
              <a:rPr lang="en-US" sz="2800" dirty="0"/>
              <a:t>directory </a:t>
            </a:r>
            <a:r>
              <a:rPr lang="th-TH" sz="2800" dirty="0"/>
              <a:t>นี้มีไฟล์อะไรบ้าง</a:t>
            </a:r>
          </a:p>
          <a:p>
            <a:pPr marL="85725" indent="0">
              <a:buNone/>
            </a:pPr>
            <a:endParaRPr lang="th-TH" sz="2800" dirty="0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54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8951" y="5318272"/>
            <a:ext cx="7616953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lvl="0" defTabSz="685800">
              <a:spcBef>
                <a:spcPct val="20000"/>
              </a:spcBef>
              <a:buClr>
                <a:srgbClr val="3891A7"/>
              </a:buClr>
            </a:pPr>
            <a:r>
              <a:rPr lang="en-US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Note : </a:t>
            </a:r>
            <a:r>
              <a:rPr 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	ในการ </a:t>
            </a:r>
            <a:r>
              <a:rPr lang="en-US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login </a:t>
            </a:r>
            <a:r>
              <a:rPr 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เข้ามาครั้งแรก หรือเข้ามาใน </a:t>
            </a:r>
            <a:r>
              <a:rPr lang="en-US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terminal </a:t>
            </a:r>
            <a:r>
              <a:rPr 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ครั้งแรก </a:t>
            </a:r>
            <a:r>
              <a:rPr lang="en-US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Directory </a:t>
            </a:r>
            <a:r>
              <a:rPr 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ปัจจุบันคือ </a:t>
            </a:r>
            <a:r>
              <a:rPr lang="en-US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/home/user </a:t>
            </a:r>
            <a:r>
              <a:rPr 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(user = </a:t>
            </a:r>
            <a:r>
              <a:rPr 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ชื่อผู้ใช้นั้นๆ</a:t>
            </a:r>
            <a:r>
              <a:rPr lang="en-US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) </a:t>
            </a:r>
            <a:r>
              <a:rPr 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หรือ ถ้าเป็น </a:t>
            </a:r>
            <a:r>
              <a:rPr lang="en-US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root user(admin) directory</a:t>
            </a:r>
            <a:r>
              <a:rPr 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ปัจจุบันคือ </a:t>
            </a:r>
            <a:r>
              <a:rPr lang="en-US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/root </a:t>
            </a:r>
            <a:endParaRPr lang="en-US" b="1" dirty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85725" lvl="0" defTabSz="685800">
              <a:spcBef>
                <a:spcPct val="20000"/>
              </a:spcBef>
              <a:buClr>
                <a:srgbClr val="3891A7"/>
              </a:buClr>
            </a:pPr>
            <a:r>
              <a:rPr lang="en-US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ซึ่งเป็น </a:t>
            </a:r>
            <a:r>
              <a:rPr lang="en-US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home directory </a:t>
            </a:r>
            <a:r>
              <a:rPr 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ของ </a:t>
            </a:r>
            <a:r>
              <a:rPr lang="en-US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user </a:t>
            </a:r>
            <a:r>
              <a:rPr 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นั้นๆ</a:t>
            </a:r>
          </a:p>
        </p:txBody>
      </p:sp>
      <p:sp>
        <p:nvSpPr>
          <p:cNvPr id="9" name="Rectangle 6"/>
          <p:cNvSpPr/>
          <p:nvPr/>
        </p:nvSpPr>
        <p:spPr>
          <a:xfrm>
            <a:off x="758952" y="4690274"/>
            <a:ext cx="761695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cd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test_1</a:t>
            </a:r>
          </a:p>
        </p:txBody>
      </p:sp>
      <p:sp>
        <p:nvSpPr>
          <p:cNvPr id="10" name="Rectangle 6"/>
          <p:cNvSpPr/>
          <p:nvPr/>
        </p:nvSpPr>
        <p:spPr>
          <a:xfrm>
            <a:off x="758952" y="3558678"/>
            <a:ext cx="7616952" cy="6045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ls –a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 .. test_1</a:t>
            </a:r>
          </a:p>
        </p:txBody>
      </p:sp>
      <p:sp>
        <p:nvSpPr>
          <p:cNvPr id="6" name="Rectangle 5"/>
          <p:cNvSpPr/>
          <p:nvPr/>
        </p:nvSpPr>
        <p:spPr>
          <a:xfrm>
            <a:off x="758952" y="4227493"/>
            <a:ext cx="7616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lvl="0">
              <a:spcBef>
                <a:spcPct val="20000"/>
              </a:spcBef>
              <a:buClr>
                <a:srgbClr val="3891A7"/>
              </a:buClr>
            </a:pP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และต้องการเข้าไปใน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directory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ที่ชื่อว่า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test_1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โดยใช้คำสั่งดังนี้</a:t>
            </a:r>
            <a:endParaRPr lang="en-US" sz="2800" b="1" dirty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8076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382000" cy="1143000"/>
          </a:xfrm>
        </p:spPr>
        <p:txBody>
          <a:bodyPr/>
          <a:lstStyle/>
          <a:p>
            <a:r>
              <a:rPr lang="en-US" dirty="0"/>
              <a:t>cd – Change Current Directory [2]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cd </a:t>
            </a:r>
            <a:r>
              <a:rPr lang="th-TH" dirty="0"/>
              <a:t>เป็นการกลับสู่ </a:t>
            </a:r>
            <a:r>
              <a:rPr lang="en-US" dirty="0"/>
              <a:t>home directory </a:t>
            </a:r>
            <a:r>
              <a:rPr lang="th-TH" dirty="0"/>
              <a:t>ของ </a:t>
            </a:r>
            <a:r>
              <a:rPr lang="en-US" dirty="0"/>
              <a:t>user </a:t>
            </a:r>
            <a:r>
              <a:rPr lang="th-TH" dirty="0"/>
              <a:t>นั้นๆ</a:t>
            </a:r>
          </a:p>
          <a:p>
            <a:pPr marL="114300" indent="0">
              <a:buNone/>
            </a:pPr>
            <a:endParaRPr lang="th-TH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th-TH" dirty="0"/>
              <a:t>ผลลัพธ์ ใช้คำสั่ง </a:t>
            </a:r>
            <a:r>
              <a:rPr lang="en-US" dirty="0" err="1"/>
              <a:t>pwd</a:t>
            </a:r>
            <a:r>
              <a:rPr lang="en-US" dirty="0"/>
              <a:t> </a:t>
            </a:r>
            <a:r>
              <a:rPr lang="th-TH" dirty="0"/>
              <a:t>ในการแสดง </a:t>
            </a:r>
            <a:r>
              <a:rPr lang="en-US" dirty="0"/>
              <a:t>directory </a:t>
            </a:r>
            <a:r>
              <a:rPr lang="th-TH" dirty="0"/>
              <a:t>ที่กำลังใช้งานอยู่</a:t>
            </a:r>
          </a:p>
          <a:p>
            <a:pPr marL="114300" indent="0">
              <a:buNone/>
            </a:pPr>
            <a:r>
              <a:rPr lang="th-TH" dirty="0"/>
              <a:t>กรณี </a:t>
            </a:r>
            <a:r>
              <a:rPr lang="en-US" dirty="0"/>
              <a:t>user </a:t>
            </a:r>
            <a:r>
              <a:rPr lang="th-TH" dirty="0"/>
              <a:t>ทั่วไป</a:t>
            </a:r>
          </a:p>
          <a:p>
            <a:pPr marL="114300" indent="0">
              <a:buNone/>
            </a:pPr>
            <a:endParaRPr lang="th-TH" dirty="0"/>
          </a:p>
          <a:p>
            <a:pPr marL="114300" indent="0">
              <a:buNone/>
            </a:pPr>
            <a:endParaRPr lang="th-TH" dirty="0"/>
          </a:p>
          <a:p>
            <a:pPr marL="114300" indent="0">
              <a:buNone/>
            </a:pPr>
            <a:r>
              <a:rPr lang="th-TH" dirty="0"/>
              <a:t>กรณี </a:t>
            </a:r>
            <a:r>
              <a:rPr lang="en-US" dirty="0"/>
              <a:t>user </a:t>
            </a:r>
            <a:r>
              <a:rPr lang="th-TH" dirty="0"/>
              <a:t>คือ </a:t>
            </a:r>
            <a:r>
              <a:rPr lang="en-US" dirty="0"/>
              <a:t>root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cd ~  </a:t>
            </a:r>
            <a:r>
              <a:rPr lang="th-TH" dirty="0"/>
              <a:t>เหมือนกับ </a:t>
            </a:r>
            <a:r>
              <a:rPr lang="en-US" dirty="0"/>
              <a:t>cd (</a:t>
            </a:r>
            <a:r>
              <a:rPr lang="th-TH" dirty="0"/>
              <a:t>กลับไปที่ </a:t>
            </a:r>
            <a:r>
              <a:rPr lang="en-US" dirty="0"/>
              <a:t>home directory </a:t>
            </a:r>
            <a:r>
              <a:rPr lang="th-TH" dirty="0"/>
              <a:t>ของ </a:t>
            </a:r>
            <a:r>
              <a:rPr lang="en-US" dirty="0"/>
              <a:t>user </a:t>
            </a:r>
            <a:r>
              <a:rPr lang="th-TH" dirty="0"/>
              <a:t>นั้น</a:t>
            </a:r>
            <a:r>
              <a:rPr lang="en-US" dirty="0"/>
              <a:t>)</a:t>
            </a:r>
          </a:p>
          <a:p>
            <a:endParaRPr lang="th-TH" dirty="0"/>
          </a:p>
          <a:p>
            <a:pPr marL="85725" indent="0">
              <a:buNone/>
            </a:pPr>
            <a:endParaRPr lang="th-TH" dirty="0"/>
          </a:p>
          <a:p>
            <a:pPr marL="85725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758952" y="2021271"/>
            <a:ext cx="761695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cd</a:t>
            </a:r>
          </a:p>
        </p:txBody>
      </p:sp>
      <p:sp>
        <p:nvSpPr>
          <p:cNvPr id="11" name="Rectangle 6"/>
          <p:cNvSpPr/>
          <p:nvPr/>
        </p:nvSpPr>
        <p:spPr>
          <a:xfrm>
            <a:off x="758952" y="4987633"/>
            <a:ext cx="7616952" cy="6606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pwd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/root</a:t>
            </a:r>
          </a:p>
        </p:txBody>
      </p:sp>
      <p:sp>
        <p:nvSpPr>
          <p:cNvPr id="12" name="Rectangle 6"/>
          <p:cNvSpPr/>
          <p:nvPr/>
        </p:nvSpPr>
        <p:spPr>
          <a:xfrm>
            <a:off x="758952" y="3697169"/>
            <a:ext cx="7616952" cy="6938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pwd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/home/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userName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6473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382000" cy="1143000"/>
          </a:xfrm>
        </p:spPr>
        <p:txBody>
          <a:bodyPr/>
          <a:lstStyle/>
          <a:p>
            <a:r>
              <a:rPr lang="en-US" dirty="0"/>
              <a:t>cd – Change Current Directory [4]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to directory with absolute path</a:t>
            </a:r>
          </a:p>
          <a:p>
            <a:pPr marL="114300" indent="0">
              <a:buNone/>
            </a:pPr>
            <a:r>
              <a:rPr lang="th-TH" dirty="0"/>
              <a:t>ตัวอย่าง </a:t>
            </a:r>
          </a:p>
          <a:p>
            <a:pPr marL="114300" indent="0">
              <a:buNone/>
            </a:pPr>
            <a:r>
              <a:rPr lang="th-TH" dirty="0"/>
              <a:t>ต้องการไปยัง </a:t>
            </a:r>
            <a:r>
              <a:rPr lang="en-US" dirty="0"/>
              <a:t>/test/a/b/c </a:t>
            </a:r>
            <a:endParaRPr lang="th-TH" dirty="0"/>
          </a:p>
          <a:p>
            <a:pPr marL="114300" indent="0">
              <a:buNone/>
            </a:pPr>
            <a:endParaRPr lang="th-TH" dirty="0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4343400"/>
            <a:ext cx="7613904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cd test_1/a/b/c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4859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382000" cy="1143000"/>
          </a:xfrm>
        </p:spPr>
        <p:txBody>
          <a:bodyPr/>
          <a:lstStyle/>
          <a:p>
            <a:r>
              <a:rPr lang="en-US" dirty="0"/>
              <a:t>cd – Change Current Directory [3]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cd /   </a:t>
            </a:r>
            <a:r>
              <a:rPr lang="th-TH" sz="3200" dirty="0"/>
              <a:t>เปลี่ยนไปที่ </a:t>
            </a:r>
            <a:r>
              <a:rPr lang="en-US" sz="3200" dirty="0"/>
              <a:t>root directory( / ) </a:t>
            </a:r>
            <a:r>
              <a:rPr lang="th-TH" sz="3200" dirty="0"/>
              <a:t>ไม่ใช่ </a:t>
            </a:r>
            <a:r>
              <a:rPr lang="en-US" sz="3200" dirty="0"/>
              <a:t>/root</a:t>
            </a:r>
            <a:endParaRPr lang="th-TH" sz="3200" dirty="0"/>
          </a:p>
          <a:p>
            <a:pPr marL="85725" indent="0">
              <a:buNone/>
            </a:pPr>
            <a:endParaRPr lang="en-US" dirty="0"/>
          </a:p>
          <a:p>
            <a:r>
              <a:rPr lang="en-US" sz="3200" dirty="0"/>
              <a:t>cd ..  </a:t>
            </a:r>
            <a:r>
              <a:rPr lang="th-TH" sz="3200" dirty="0"/>
              <a:t>เปลี่ยนกลับมายัง </a:t>
            </a:r>
            <a:r>
              <a:rPr lang="en-US" sz="3200" dirty="0"/>
              <a:t>directory </a:t>
            </a:r>
            <a:r>
              <a:rPr lang="th-TH" sz="3200" dirty="0"/>
              <a:t>ก่อนหน้านี้ </a:t>
            </a:r>
            <a:r>
              <a:rPr lang="en-US" sz="3200" dirty="0"/>
              <a:t>1 </a:t>
            </a:r>
            <a:r>
              <a:rPr lang="th-TH" sz="3200" dirty="0"/>
              <a:t>ขั้น</a:t>
            </a:r>
          </a:p>
          <a:p>
            <a:pPr marL="85725" indent="0">
              <a:buNone/>
            </a:pPr>
            <a:endParaRPr lang="th-TH" sz="2800" dirty="0"/>
          </a:p>
          <a:p>
            <a:pPr marL="85725" indent="0">
              <a:buNone/>
            </a:pPr>
            <a:r>
              <a:rPr lang="th-TH" sz="2800" dirty="0"/>
              <a:t>ตัวอย่าง เดิมอยู่ที่ </a:t>
            </a:r>
            <a:r>
              <a:rPr lang="en-US" sz="2800" dirty="0"/>
              <a:t>	Downloads/video/</a:t>
            </a:r>
            <a:r>
              <a:rPr lang="en-US" sz="2800" dirty="0" err="1"/>
              <a:t>linux</a:t>
            </a:r>
            <a:r>
              <a:rPr lang="en-US" sz="2800" dirty="0"/>
              <a:t>/</a:t>
            </a:r>
            <a:r>
              <a:rPr lang="en-US" sz="2800" dirty="0" err="1"/>
              <a:t>linux</a:t>
            </a:r>
            <a:r>
              <a:rPr lang="en-US" sz="2800" dirty="0"/>
              <a:t>-basic</a:t>
            </a:r>
          </a:p>
          <a:p>
            <a:pPr marL="85725" indent="0">
              <a:buNone/>
            </a:pPr>
            <a:r>
              <a:rPr lang="th-TH" sz="2800" dirty="0"/>
              <a:t>ต้องการกลับไปยัง	</a:t>
            </a:r>
            <a:r>
              <a:rPr lang="en-US" sz="2800" dirty="0"/>
              <a:t>Downloads/video</a:t>
            </a:r>
          </a:p>
          <a:p>
            <a:pPr marL="114300" indent="0">
              <a:buNone/>
            </a:pPr>
            <a:r>
              <a:rPr lang="th-TH" sz="2800" dirty="0"/>
              <a:t>ใช้คำสั่ง </a:t>
            </a:r>
            <a:r>
              <a:rPr lang="en-US" sz="2800" dirty="0"/>
              <a:t>cd ../../  </a:t>
            </a:r>
            <a:r>
              <a:rPr lang="th-TH" sz="2800" dirty="0"/>
              <a:t>เพื่อเปลี่ยนกลับมายัง </a:t>
            </a:r>
            <a:r>
              <a:rPr lang="en-US" sz="2800" dirty="0"/>
              <a:t>directory </a:t>
            </a:r>
            <a:r>
              <a:rPr lang="th-TH" sz="2800" dirty="0"/>
              <a:t>ก่อนหน้านี้ </a:t>
            </a:r>
            <a:r>
              <a:rPr lang="en-US" sz="2800" dirty="0"/>
              <a:t>2 </a:t>
            </a:r>
            <a:r>
              <a:rPr lang="th-TH" sz="2800" dirty="0"/>
              <a:t>ขั้น</a:t>
            </a:r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57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6"/>
          <p:cNvSpPr/>
          <p:nvPr/>
        </p:nvSpPr>
        <p:spPr>
          <a:xfrm>
            <a:off x="758952" y="2142422"/>
            <a:ext cx="7613904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cd /</a:t>
            </a:r>
          </a:p>
        </p:txBody>
      </p:sp>
      <p:sp>
        <p:nvSpPr>
          <p:cNvPr id="10" name="Rectangle 6"/>
          <p:cNvSpPr/>
          <p:nvPr/>
        </p:nvSpPr>
        <p:spPr>
          <a:xfrm>
            <a:off x="758952" y="3381572"/>
            <a:ext cx="7613904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cd ..</a:t>
            </a:r>
          </a:p>
        </p:txBody>
      </p:sp>
      <p:sp>
        <p:nvSpPr>
          <p:cNvPr id="15" name="Rectangle 6"/>
          <p:cNvSpPr/>
          <p:nvPr/>
        </p:nvSpPr>
        <p:spPr>
          <a:xfrm>
            <a:off x="758952" y="5406515"/>
            <a:ext cx="7613904" cy="7237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cd ../../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0669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382000" cy="1143000"/>
          </a:xfrm>
        </p:spPr>
        <p:txBody>
          <a:bodyPr/>
          <a:lstStyle/>
          <a:p>
            <a:r>
              <a:rPr lang="en-US" dirty="0"/>
              <a:t>cd – Change Current Directory [5]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" indent="0">
              <a:buNone/>
            </a:pPr>
            <a:r>
              <a:rPr lang="th-TH" sz="3200" dirty="0"/>
              <a:t>การเปลี่ยนไปยัง </a:t>
            </a:r>
            <a:r>
              <a:rPr lang="en-US" sz="3200" dirty="0"/>
              <a:t>directory </a:t>
            </a:r>
            <a:r>
              <a:rPr lang="th-TH" sz="3200" dirty="0"/>
              <a:t>ที่ชื่อของ </a:t>
            </a:r>
            <a:r>
              <a:rPr lang="en-US" sz="3200" dirty="0"/>
              <a:t>directory </a:t>
            </a:r>
            <a:r>
              <a:rPr lang="th-TH" sz="3200" dirty="0"/>
              <a:t>มีช่องว่าง</a:t>
            </a:r>
            <a:r>
              <a:rPr lang="en-US" sz="3200" dirty="0"/>
              <a:t> (white space)</a:t>
            </a:r>
          </a:p>
          <a:p>
            <a:pPr marL="85725" indent="0">
              <a:buNone/>
            </a:pPr>
            <a:r>
              <a:rPr lang="th-TH" sz="3200" dirty="0"/>
              <a:t>ตัวอย่าง </a:t>
            </a:r>
            <a:r>
              <a:rPr lang="en-US" sz="3200" dirty="0"/>
              <a:t>directory </a:t>
            </a:r>
            <a:r>
              <a:rPr lang="th-TH" sz="3200" dirty="0"/>
              <a:t>ที่มีชื่อว่า </a:t>
            </a:r>
            <a:r>
              <a:rPr lang="en-US" sz="3200" dirty="0"/>
              <a:t>my folder</a:t>
            </a:r>
            <a:endParaRPr lang="th-TH" sz="3200" dirty="0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58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3328379"/>
            <a:ext cx="761695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cd my\ folder</a:t>
            </a:r>
          </a:p>
        </p:txBody>
      </p:sp>
      <p:sp>
        <p:nvSpPr>
          <p:cNvPr id="8" name="Rectangle 6"/>
          <p:cNvSpPr/>
          <p:nvPr/>
        </p:nvSpPr>
        <p:spPr>
          <a:xfrm>
            <a:off x="762000" y="4379697"/>
            <a:ext cx="761695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cd "my folder"</a:t>
            </a:r>
          </a:p>
        </p:txBody>
      </p:sp>
      <p:sp>
        <p:nvSpPr>
          <p:cNvPr id="9" name="Rectangle 6"/>
          <p:cNvSpPr/>
          <p:nvPr/>
        </p:nvSpPr>
        <p:spPr>
          <a:xfrm>
            <a:off x="762000" y="5431017"/>
            <a:ext cx="761695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cd 'my folder'</a:t>
            </a: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1066800" y="3854038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or</a:t>
            </a:r>
            <a:endParaRPr lang="th-TH" sz="2800" b="1" dirty="0"/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1038225" y="4905356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or</a:t>
            </a:r>
            <a:endParaRPr lang="th-TH" sz="2800" b="1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392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- make directories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758952" y="1600200"/>
            <a:ext cx="7616952" cy="4800600"/>
          </a:xfrm>
        </p:spPr>
        <p:txBody>
          <a:bodyPr>
            <a:normAutofit/>
          </a:bodyPr>
          <a:lstStyle/>
          <a:p>
            <a:r>
              <a:rPr lang="th-TH" sz="3200" dirty="0"/>
              <a:t>เราสามารถสร้าง </a:t>
            </a:r>
            <a:r>
              <a:rPr lang="en-US" sz="3200" dirty="0"/>
              <a:t>Directory</a:t>
            </a:r>
            <a:r>
              <a:rPr lang="th-TH" sz="3200" dirty="0"/>
              <a:t> ใหม่ ขึ้นมาเองได้เพื่อใช้เก็บ </a:t>
            </a:r>
            <a:r>
              <a:rPr lang="en-US" sz="3200" dirty="0"/>
              <a:t>file </a:t>
            </a:r>
            <a:r>
              <a:rPr lang="th-TH" sz="3200" dirty="0"/>
              <a:t>หรือ </a:t>
            </a:r>
            <a:r>
              <a:rPr lang="en-US" sz="3200" dirty="0"/>
              <a:t>directory </a:t>
            </a:r>
            <a:r>
              <a:rPr lang="th-TH" sz="3200" dirty="0"/>
              <a:t>ที่เกี่ยวข้องไว้ด้วยกัน เพื่อความเป็นระเบียบเรียบร้อย</a:t>
            </a:r>
          </a:p>
          <a:p>
            <a:r>
              <a:rPr lang="th-TH" sz="3200" dirty="0"/>
              <a:t>รูปแบบคำสั่ง </a:t>
            </a:r>
            <a:r>
              <a:rPr lang="en-US" sz="3200" dirty="0" err="1"/>
              <a:t>mkdir</a:t>
            </a:r>
            <a:r>
              <a:rPr lang="en-US" sz="3200" dirty="0"/>
              <a:t> [</a:t>
            </a:r>
            <a:r>
              <a:rPr lang="en-US" sz="3200" i="1" dirty="0"/>
              <a:t>OPTION</a:t>
            </a:r>
            <a:r>
              <a:rPr lang="en-US" sz="3200" dirty="0"/>
              <a:t>] </a:t>
            </a:r>
            <a:r>
              <a:rPr lang="en-US" sz="3200" i="1" dirty="0" err="1"/>
              <a:t>DirectoryName</a:t>
            </a:r>
            <a:endParaRPr lang="en-US" sz="3200" i="1" dirty="0"/>
          </a:p>
          <a:p>
            <a:pPr marL="85725" indent="0">
              <a:buNone/>
            </a:pPr>
            <a:r>
              <a:rPr lang="th-TH" sz="3200" dirty="0"/>
              <a:t>ตัวอย่าง 	การสร้าง </a:t>
            </a:r>
            <a:r>
              <a:rPr lang="en-US" sz="3200" dirty="0"/>
              <a:t>directory </a:t>
            </a:r>
            <a:r>
              <a:rPr lang="th-TH" sz="3200" dirty="0"/>
              <a:t>ชื่อว่า </a:t>
            </a:r>
            <a:r>
              <a:rPr lang="en-US" sz="3200" dirty="0"/>
              <a:t>videos     	</a:t>
            </a:r>
            <a:endParaRPr lang="th-TH" sz="3200" dirty="0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59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1" y="4343400"/>
            <a:ext cx="7613904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mkdir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videos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338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GNU/Linux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162800" cy="525368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Linux Kernel - Linus Torvalds </a:t>
            </a:r>
          </a:p>
          <a:p>
            <a:pPr lvl="1"/>
            <a:r>
              <a:rPr lang="th-TH" sz="3000" dirty="0"/>
              <a:t>ในช่วงปี </a:t>
            </a:r>
            <a:r>
              <a:rPr lang="en-US" sz="3000" dirty="0"/>
              <a:t>1990's PC </a:t>
            </a:r>
            <a:r>
              <a:rPr lang="th-TH" sz="3000" dirty="0"/>
              <a:t>เริ่มได้รับความนิยม </a:t>
            </a:r>
            <a:r>
              <a:rPr lang="en-US" sz="3000" dirty="0"/>
              <a:t>(Unix </a:t>
            </a:r>
            <a:r>
              <a:rPr lang="th-TH" sz="3000" dirty="0"/>
              <a:t>ใช้กับคอมพิวเตอร์ขนาดใหญ่</a:t>
            </a:r>
            <a:r>
              <a:rPr lang="en-US" sz="3000" dirty="0"/>
              <a:t>)</a:t>
            </a:r>
            <a:endParaRPr lang="th-TH" sz="3000" dirty="0"/>
          </a:p>
          <a:p>
            <a:pPr lvl="1"/>
            <a:r>
              <a:rPr lang="en-US" sz="3000" dirty="0"/>
              <a:t>Linus Torvalds (a student at University of Helsinki) </a:t>
            </a:r>
            <a:r>
              <a:rPr lang="th-TH" sz="3000" dirty="0"/>
              <a:t>เริ่ม </a:t>
            </a:r>
            <a:r>
              <a:rPr lang="en-US" sz="3000" dirty="0"/>
              <a:t>Project </a:t>
            </a:r>
            <a:r>
              <a:rPr lang="th-TH" sz="3000" dirty="0"/>
              <a:t>ที่จะมี </a:t>
            </a:r>
            <a:r>
              <a:rPr lang="en-US" sz="3000" dirty="0"/>
              <a:t>Unix-like system </a:t>
            </a:r>
            <a:r>
              <a:rPr lang="th-TH" sz="3000" dirty="0"/>
              <a:t>ที่ทำงานบน </a:t>
            </a:r>
            <a:r>
              <a:rPr lang="en-US" sz="3000" dirty="0"/>
              <a:t>PC</a:t>
            </a:r>
          </a:p>
          <a:p>
            <a:pPr lvl="1"/>
            <a:r>
              <a:rPr lang="en-US" sz="3000" dirty="0"/>
              <a:t>Kernel </a:t>
            </a:r>
            <a:r>
              <a:rPr lang="th-TH" sz="3000" dirty="0"/>
              <a:t>ทำหน้าที่จัดการ </a:t>
            </a:r>
            <a:r>
              <a:rPr lang="en-US" sz="3000" dirty="0"/>
              <a:t>CPU, memory I/O Devices (</a:t>
            </a:r>
            <a:r>
              <a:rPr lang="th-TH" sz="3000" dirty="0"/>
              <a:t>รวมถึง </a:t>
            </a:r>
            <a:r>
              <a:rPr lang="en-US" sz="3000" dirty="0"/>
              <a:t>hardware drivers)</a:t>
            </a:r>
          </a:p>
          <a:p>
            <a:r>
              <a:rPr lang="en-US" sz="3000" dirty="0"/>
              <a:t>GNU Project – Richard Stallman</a:t>
            </a:r>
          </a:p>
          <a:p>
            <a:pPr lvl="1"/>
            <a:r>
              <a:rPr lang="en-US" sz="3000" dirty="0"/>
              <a:t>Other Utilities: Grub bootloader, Bash shell, GNU shell utilities, daemons, X.org graphical server, a desktop environment, and more.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066800"/>
            <a:ext cx="1353860" cy="17241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13" y="4546291"/>
            <a:ext cx="1358047" cy="203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271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- make directories [2]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" indent="0">
              <a:buNone/>
            </a:pPr>
            <a:r>
              <a:rPr lang="th-TH" sz="2800" dirty="0"/>
              <a:t>ตัวอย่าง	การสร้าง </a:t>
            </a:r>
            <a:r>
              <a:rPr lang="en-US" sz="2800" dirty="0"/>
              <a:t>directory </a:t>
            </a:r>
            <a:r>
              <a:rPr lang="th-TH" sz="2800" dirty="0"/>
              <a:t>แบบมี </a:t>
            </a:r>
            <a:r>
              <a:rPr lang="en-US" sz="2800" dirty="0"/>
              <a:t>white space</a:t>
            </a:r>
          </a:p>
          <a:p>
            <a:pPr marL="85725" indent="0">
              <a:buNone/>
            </a:pPr>
            <a:endParaRPr lang="en-US" sz="2800" dirty="0"/>
          </a:p>
          <a:p>
            <a:pPr marL="85725" indent="0">
              <a:buNone/>
            </a:pPr>
            <a:endParaRPr lang="en-US" sz="2800" dirty="0"/>
          </a:p>
          <a:p>
            <a:pPr marL="85725" indent="0">
              <a:buNone/>
            </a:pPr>
            <a:r>
              <a:rPr lang="th-TH" sz="2800" dirty="0"/>
              <a:t>ตัวอย่าง 	การสร้างหลายๆ </a:t>
            </a:r>
            <a:r>
              <a:rPr lang="en-US" sz="2800" dirty="0"/>
              <a:t>directory </a:t>
            </a:r>
            <a:r>
              <a:rPr lang="th-TH" sz="2800" dirty="0"/>
              <a:t>พร้อมกัน</a:t>
            </a:r>
          </a:p>
          <a:p>
            <a:pPr marL="85725" indent="0">
              <a:buNone/>
            </a:pPr>
            <a:endParaRPr lang="th-TH" sz="2800" dirty="0"/>
          </a:p>
          <a:p>
            <a:pPr marL="85725" indent="0">
              <a:buNone/>
            </a:pPr>
            <a:endParaRPr lang="th-TH" sz="2800" dirty="0"/>
          </a:p>
          <a:p>
            <a:pPr marL="85725" indent="0">
              <a:buNone/>
            </a:pPr>
            <a:r>
              <a:rPr lang="th-TH" sz="2800" dirty="0"/>
              <a:t>ตัวอย่าง	กรณีมี </a:t>
            </a:r>
            <a:r>
              <a:rPr lang="en-US" sz="2800" dirty="0"/>
              <a:t>directory </a:t>
            </a:r>
            <a:r>
              <a:rPr lang="th-TH" sz="2800" dirty="0"/>
              <a:t>ที่มีชื่อนั้นอยู่แล้ว</a:t>
            </a:r>
          </a:p>
          <a:p>
            <a:pPr marL="85725" indent="0">
              <a:buNone/>
            </a:pPr>
            <a:endParaRPr lang="en-US" sz="2800" dirty="0"/>
          </a:p>
          <a:p>
            <a:pPr marL="85725" indent="0">
              <a:buNone/>
            </a:pPr>
            <a:endParaRPr lang="th-TH" sz="2800" dirty="0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60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758952" y="2146325"/>
            <a:ext cx="7613904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mkdir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"my video"</a:t>
            </a:r>
          </a:p>
        </p:txBody>
      </p:sp>
      <p:sp>
        <p:nvSpPr>
          <p:cNvPr id="11" name="Rectangle 6"/>
          <p:cNvSpPr/>
          <p:nvPr/>
        </p:nvSpPr>
        <p:spPr>
          <a:xfrm>
            <a:off x="758952" y="3658907"/>
            <a:ext cx="7613904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mkdir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movies cartoon others</a:t>
            </a:r>
          </a:p>
        </p:txBody>
      </p:sp>
      <p:sp>
        <p:nvSpPr>
          <p:cNvPr id="12" name="Rectangle 6"/>
          <p:cNvSpPr/>
          <p:nvPr/>
        </p:nvSpPr>
        <p:spPr>
          <a:xfrm>
            <a:off x="758952" y="5148893"/>
            <a:ext cx="7613904" cy="8299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mkdir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movies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Mkdir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 cannot create directory 'movies/': File exists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4097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- make directories [3]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" indent="0">
              <a:buNone/>
            </a:pPr>
            <a:r>
              <a:rPr lang="th-TH" sz="2800" dirty="0"/>
              <a:t>ตัวอย่าง </a:t>
            </a:r>
            <a:r>
              <a:rPr lang="en-US" sz="2800" dirty="0" err="1"/>
              <a:t>mkdir</a:t>
            </a:r>
            <a:r>
              <a:rPr lang="en-US" sz="2800" dirty="0"/>
              <a:t> flag</a:t>
            </a:r>
          </a:p>
          <a:p>
            <a:r>
              <a:rPr lang="en-US" sz="2800" dirty="0"/>
              <a:t>-m </a:t>
            </a:r>
            <a:r>
              <a:rPr lang="th-TH" sz="2800" dirty="0"/>
              <a:t>เอาไว้สำหรับกำหนดสิทธิ์</a:t>
            </a:r>
            <a:r>
              <a:rPr lang="en-US" sz="2800" dirty="0"/>
              <a:t>(permission) </a:t>
            </a:r>
            <a:r>
              <a:rPr lang="th-TH" sz="2800" dirty="0"/>
              <a:t>ในการเข้าถึง </a:t>
            </a:r>
            <a:r>
              <a:rPr lang="en-US" sz="2800" dirty="0"/>
              <a:t>Directory</a:t>
            </a:r>
          </a:p>
          <a:p>
            <a:r>
              <a:rPr lang="en-US" sz="2800" dirty="0"/>
              <a:t>-v  </a:t>
            </a:r>
            <a:r>
              <a:rPr lang="th-TH" sz="2800" dirty="0"/>
              <a:t>แสดงข้อความในการสร้าง </a:t>
            </a:r>
            <a:r>
              <a:rPr lang="en-US" sz="2800" dirty="0"/>
              <a:t>directory</a:t>
            </a:r>
          </a:p>
          <a:p>
            <a:pPr marL="85725" indent="0">
              <a:buNone/>
            </a:pPr>
            <a:r>
              <a:rPr lang="th-TH" sz="2800" dirty="0"/>
              <a:t>ตัวอย่าง </a:t>
            </a:r>
            <a:endParaRPr lang="en-US" sz="2800" dirty="0"/>
          </a:p>
          <a:p>
            <a:pPr marL="85725" indent="0">
              <a:buNone/>
            </a:pPr>
            <a:endParaRPr lang="th-TH" sz="2800" dirty="0"/>
          </a:p>
          <a:p>
            <a:pPr marL="85725" indent="0">
              <a:buNone/>
            </a:pPr>
            <a:r>
              <a:rPr lang="th-TH" sz="2800" dirty="0"/>
              <a:t>สร้าง </a:t>
            </a:r>
            <a:r>
              <a:rPr lang="en-US" sz="2800" dirty="0"/>
              <a:t>directory </a:t>
            </a:r>
            <a:r>
              <a:rPr lang="th-TH" sz="2800" dirty="0"/>
              <a:t>ที่มีชื่อว่า </a:t>
            </a:r>
            <a:r>
              <a:rPr lang="en-US" sz="2800" dirty="0"/>
              <a:t>document </a:t>
            </a:r>
            <a:r>
              <a:rPr lang="th-TH" sz="2800" dirty="0"/>
              <a:t>และให้ </a:t>
            </a:r>
            <a:r>
              <a:rPr lang="en-US" sz="2800" dirty="0"/>
              <a:t>directory </a:t>
            </a:r>
            <a:r>
              <a:rPr lang="th-TH" sz="2800" dirty="0"/>
              <a:t>นี้อ่านได้เท่านั้น ห้ามบันทึกอะไรลงไป โดยใช้ </a:t>
            </a:r>
            <a:r>
              <a:rPr lang="en-US" sz="2800" dirty="0"/>
              <a:t>(-m 444) </a:t>
            </a:r>
            <a:r>
              <a:rPr lang="th-TH" sz="2800" dirty="0"/>
              <a:t>และแสดงข้อความออกมาเมื่อสร้างเรียบร้อยแล้ว </a:t>
            </a:r>
            <a:r>
              <a:rPr lang="en-US" sz="2800" dirty="0"/>
              <a:t>(-v)</a:t>
            </a:r>
          </a:p>
          <a:p>
            <a:pPr marL="85725" indent="0">
              <a:buNone/>
            </a:pPr>
            <a:endParaRPr lang="en-US" sz="2800" dirty="0"/>
          </a:p>
          <a:p>
            <a:pPr marL="85725" indent="0">
              <a:buNone/>
            </a:pPr>
            <a:endParaRPr lang="th-TH" sz="2800" dirty="0"/>
          </a:p>
          <a:p>
            <a:pPr marL="85725" indent="0">
              <a:buNone/>
            </a:pPr>
            <a:endParaRPr lang="th-TH" sz="2800" dirty="0"/>
          </a:p>
          <a:p>
            <a:pPr marL="85725" indent="0">
              <a:buNone/>
            </a:pPr>
            <a:endParaRPr lang="en-US" sz="2800" dirty="0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61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6"/>
          <p:cNvSpPr/>
          <p:nvPr/>
        </p:nvSpPr>
        <p:spPr>
          <a:xfrm>
            <a:off x="758952" y="3647609"/>
            <a:ext cx="761695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mkdir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-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vm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444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ducument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758952" y="5577681"/>
            <a:ext cx="7616952" cy="7318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ls –l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dr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--r--r– 2 root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root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4096 Jan 4 03:16 document 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6044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- make directories [4]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" indent="0">
              <a:buNone/>
            </a:pPr>
            <a:r>
              <a:rPr lang="th-TH" sz="2800" dirty="0"/>
              <a:t>ตัวอย่าง </a:t>
            </a:r>
            <a:r>
              <a:rPr lang="en-US" sz="2800" dirty="0" err="1"/>
              <a:t>mkdir</a:t>
            </a:r>
            <a:r>
              <a:rPr lang="en-US" sz="2800" dirty="0"/>
              <a:t> flag</a:t>
            </a:r>
          </a:p>
          <a:p>
            <a:r>
              <a:rPr lang="en-US" sz="2800" dirty="0"/>
              <a:t>-p  </a:t>
            </a:r>
            <a:r>
              <a:rPr lang="th-TH" sz="2800" dirty="0"/>
              <a:t>สร้าง </a:t>
            </a:r>
            <a:r>
              <a:rPr lang="en-US" sz="2800" dirty="0"/>
              <a:t>directory</a:t>
            </a:r>
            <a:r>
              <a:rPr lang="th-TH" sz="2800" dirty="0"/>
              <a:t> หลัก และ</a:t>
            </a:r>
            <a:r>
              <a:rPr lang="en-US" sz="2800" dirty="0"/>
              <a:t>directory</a:t>
            </a:r>
            <a:r>
              <a:rPr lang="th-TH" sz="2800" dirty="0"/>
              <a:t> ย่อย ในคำสั่งเดียวกัน</a:t>
            </a:r>
          </a:p>
          <a:p>
            <a:pPr marL="411480" lvl="1" indent="0">
              <a:buNone/>
            </a:pPr>
            <a:r>
              <a:rPr lang="th-TH" sz="2800" dirty="0"/>
              <a:t>ตัวอย่าง ต้องการสร้าง </a:t>
            </a:r>
            <a:r>
              <a:rPr lang="en-US" sz="2800" dirty="0"/>
              <a:t>directory </a:t>
            </a:r>
            <a:r>
              <a:rPr lang="th-TH" sz="2800" dirty="0"/>
              <a:t>ต่อไปนี้</a:t>
            </a:r>
            <a:r>
              <a:rPr lang="en-US" sz="2800" dirty="0"/>
              <a:t> downloads/video/</a:t>
            </a:r>
            <a:r>
              <a:rPr lang="en-US" sz="2800" dirty="0" err="1"/>
              <a:t>linux</a:t>
            </a:r>
            <a:endParaRPr lang="en-US" sz="2800" dirty="0"/>
          </a:p>
          <a:p>
            <a:pPr marL="411480" lvl="1" indent="0">
              <a:buNone/>
            </a:pPr>
            <a:r>
              <a:rPr lang="th-TH" sz="2800" dirty="0"/>
              <a:t>กรณีไม่มี </a:t>
            </a:r>
            <a:r>
              <a:rPr lang="en-US" sz="2800" dirty="0"/>
              <a:t>directory </a:t>
            </a:r>
            <a:r>
              <a:rPr lang="th-TH" sz="2800" dirty="0"/>
              <a:t>หลักอยู่ จะเกิด </a:t>
            </a:r>
            <a:r>
              <a:rPr lang="en-US" sz="2800" dirty="0"/>
              <a:t>error </a:t>
            </a:r>
            <a:r>
              <a:rPr lang="th-TH" sz="2800" dirty="0"/>
              <a:t>แบบนี้ </a:t>
            </a:r>
            <a:endParaRPr lang="en-US" sz="2800" dirty="0"/>
          </a:p>
          <a:p>
            <a:pPr lvl="1"/>
            <a:endParaRPr lang="en-US" dirty="0"/>
          </a:p>
          <a:p>
            <a:pPr marL="308610" lvl="1" indent="0">
              <a:buNone/>
            </a:pPr>
            <a:endParaRPr lang="en-US" dirty="0"/>
          </a:p>
          <a:p>
            <a:pPr marL="30861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th-TH" sz="1500" dirty="0"/>
          </a:p>
          <a:p>
            <a:pPr marL="308610" lvl="1" indent="0">
              <a:buNone/>
            </a:pPr>
            <a:endParaRPr lang="th-TH" sz="2100" dirty="0"/>
          </a:p>
          <a:p>
            <a:endParaRPr lang="th-TH" dirty="0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62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1" y="5366786"/>
            <a:ext cx="8382000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8610" lvl="1" defTabSz="685800">
              <a:spcBef>
                <a:spcPct val="20000"/>
              </a:spcBef>
              <a:buClr>
                <a:srgbClr val="FEB80A"/>
              </a:buClr>
            </a:pPr>
            <a:r>
              <a:rPr 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จะมีความหมายเดียวกับ สร้าง</a:t>
            </a:r>
            <a:r>
              <a:rPr lang="en-US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directory downloads </a:t>
            </a:r>
            <a:r>
              <a:rPr 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ก่อน จากนั้นใช้คำสั่ง </a:t>
            </a:r>
            <a:r>
              <a:rPr lang="en-US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cd </a:t>
            </a:r>
            <a:r>
              <a:rPr 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เปลี่ยนเข้าไปใน</a:t>
            </a:r>
            <a:r>
              <a:rPr lang="en-US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directory</a:t>
            </a:r>
            <a:r>
              <a:rPr 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downloads </a:t>
            </a:r>
            <a:r>
              <a:rPr 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แล้วใช้คำสั่ง </a:t>
            </a:r>
            <a:r>
              <a:rPr lang="en-US" sz="1800" b="1" dirty="0" err="1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mkdir</a:t>
            </a:r>
            <a:r>
              <a:rPr lang="en-US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video  </a:t>
            </a:r>
            <a:r>
              <a:rPr 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เพื่อสร้าง</a:t>
            </a:r>
            <a:r>
              <a:rPr lang="en-US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directory video </a:t>
            </a:r>
            <a:r>
              <a:rPr 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และเปลี่ยนไปยัง</a:t>
            </a:r>
            <a:r>
              <a:rPr lang="en-US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directory  video </a:t>
            </a:r>
            <a:r>
              <a:rPr 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แล้วจึงสร้าง</a:t>
            </a:r>
            <a:r>
              <a:rPr lang="en-US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directory </a:t>
            </a:r>
            <a:r>
              <a:rPr lang="en-US" sz="1800" b="1" dirty="0" err="1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linux</a:t>
            </a:r>
            <a:r>
              <a:rPr lang="en-US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ซึ่งทำหลายขั้นตอน </a:t>
            </a:r>
            <a:r>
              <a:rPr lang="en-US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  (1.mkdir downloads  2.cd downloads 3.mkdir video 4.cd video 5.mkdir </a:t>
            </a:r>
            <a:r>
              <a:rPr lang="en-US" sz="1800" b="1" dirty="0" err="1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linux</a:t>
            </a:r>
            <a:r>
              <a:rPr lang="en-US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)</a:t>
            </a:r>
          </a:p>
          <a:p>
            <a:pPr marL="308610" lvl="1" defTabSz="685800">
              <a:spcBef>
                <a:spcPct val="20000"/>
              </a:spcBef>
              <a:buClr>
                <a:srgbClr val="FEB80A"/>
              </a:buClr>
            </a:pPr>
            <a:r>
              <a:rPr lang="th-TH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เราจึงใส่ </a:t>
            </a:r>
            <a:r>
              <a:rPr lang="en-US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option -p </a:t>
            </a:r>
            <a:r>
              <a:rPr lang="th-TH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ด้วย</a:t>
            </a:r>
            <a:endParaRPr lang="en-US" sz="1800" b="1" dirty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758952" y="3641341"/>
            <a:ext cx="7616952" cy="10835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mkdir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a1/a2/a3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mkdir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 cannot create directory 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‘a1/a2/a3’: No such file or directory</a:t>
            </a:r>
          </a:p>
        </p:txBody>
      </p:sp>
      <p:sp>
        <p:nvSpPr>
          <p:cNvPr id="9" name="Rectangle 6"/>
          <p:cNvSpPr/>
          <p:nvPr/>
        </p:nvSpPr>
        <p:spPr>
          <a:xfrm>
            <a:off x="758952" y="4825567"/>
            <a:ext cx="7616952" cy="5084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mkdir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-p a1/a2/a3</a:t>
            </a: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5793462" y="4954542"/>
            <a:ext cx="2690892" cy="400110"/>
          </a:xfrm>
          <a:prstGeom prst="rect">
            <a:avLst/>
          </a:prstGeom>
          <a:solidFill>
            <a:srgbClr val="EEFFCC"/>
          </a:solidFill>
          <a:ln w="25400">
            <a:solidFill>
              <a:srgbClr val="627D2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00B05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แก้ไข ได้ด้วยการใส่ </a:t>
            </a:r>
            <a:r>
              <a:rPr lang="en-US" sz="2000" b="1" dirty="0">
                <a:solidFill>
                  <a:srgbClr val="00B05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option -p</a:t>
            </a:r>
            <a:endParaRPr lang="th-TH" sz="2000" b="1" dirty="0">
              <a:solidFill>
                <a:srgbClr val="00B050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12" name="กล่องข้อความ 11"/>
          <p:cNvSpPr txBox="1"/>
          <p:nvPr/>
        </p:nvSpPr>
        <p:spPr>
          <a:xfrm>
            <a:off x="5774412" y="3549804"/>
            <a:ext cx="2690892" cy="707886"/>
          </a:xfrm>
          <a:prstGeom prst="rect">
            <a:avLst/>
          </a:prstGeom>
          <a:solidFill>
            <a:srgbClr val="FDDCC3"/>
          </a:solidFill>
          <a:ln w="254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ไม่สามารถสร้าง </a:t>
            </a:r>
            <a:r>
              <a:rPr lang="en-US" sz="2000" b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subdirectory </a:t>
            </a:r>
            <a:r>
              <a:rPr lang="th-TH" sz="2000" b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ได้ เพราะไม่มี </a:t>
            </a:r>
            <a:r>
              <a:rPr lang="en-US" sz="2000" b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parent directory</a:t>
            </a:r>
            <a:endParaRPr lang="th-TH" sz="2000" b="1" dirty="0">
              <a:solidFill>
                <a:srgbClr val="FF0000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5754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Files and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80059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i="1" dirty="0"/>
              <a:t>cp</a:t>
            </a:r>
            <a:r>
              <a:rPr lang="en-US" sz="3200" dirty="0"/>
              <a:t> </a:t>
            </a:r>
            <a:r>
              <a:rPr lang="th-TH" sz="3200" dirty="0"/>
              <a:t>คือคำสั่งสำหรับคัดลอกไฟล์</a:t>
            </a:r>
            <a:r>
              <a:rPr lang="en-US" sz="3200" dirty="0"/>
              <a:t> </a:t>
            </a:r>
            <a:r>
              <a:rPr lang="th-TH" sz="3200" dirty="0"/>
              <a:t>(</a:t>
            </a:r>
            <a:r>
              <a:rPr lang="en-US" sz="3200" dirty="0"/>
              <a:t>File) </a:t>
            </a:r>
            <a:r>
              <a:rPr lang="th-TH" sz="3200" dirty="0"/>
              <a:t>หรือ</a:t>
            </a:r>
            <a:r>
              <a:rPr lang="en-US" sz="3200" dirty="0"/>
              <a:t> directory </a:t>
            </a:r>
            <a:r>
              <a:rPr lang="th-TH" sz="3200" dirty="0"/>
              <a:t>จากต้นทางไปยังปลายทางที่กำหนด</a:t>
            </a:r>
            <a:endParaRPr lang="en-US" sz="3200" dirty="0"/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endParaRPr lang="en-US" sz="3200" dirty="0"/>
          </a:p>
          <a:p>
            <a:r>
              <a:rPr lang="th-TH" sz="3200" dirty="0"/>
              <a:t>การคัดลอกไฟล์ไปยัง</a:t>
            </a:r>
            <a:r>
              <a:rPr lang="en-US" sz="3200" dirty="0"/>
              <a:t> directory </a:t>
            </a:r>
            <a:r>
              <a:rPr lang="th-TH" sz="3200" dirty="0"/>
              <a:t>เดียวกัน</a:t>
            </a:r>
            <a:endParaRPr lang="en-US" sz="3200" dirty="0"/>
          </a:p>
          <a:p>
            <a:endParaRPr lang="en-US" sz="3200" dirty="0"/>
          </a:p>
          <a:p>
            <a:pPr marL="114300" indent="0">
              <a:buNone/>
            </a:pPr>
            <a:r>
              <a:rPr lang="th-TH" sz="3200" dirty="0"/>
              <a:t>	</a:t>
            </a:r>
            <a:r>
              <a:rPr lang="th-TH" sz="2800" dirty="0"/>
              <a:t>คำสั่งดังกล่าวจะทำการคัดลอกไฟล์ที่ชื่อ </a:t>
            </a:r>
            <a:r>
              <a:rPr lang="en-US" sz="2800" i="1" dirty="0"/>
              <a:t>pic1.jpg</a:t>
            </a:r>
            <a:r>
              <a:rPr lang="en-US" sz="2800" dirty="0"/>
              <a:t> </a:t>
            </a:r>
            <a:r>
              <a:rPr lang="th-TH" sz="2800" dirty="0"/>
              <a:t>ไปเป็นอีกหนึ่งไฟล์ชื่อ</a:t>
            </a:r>
            <a:r>
              <a:rPr lang="th-TH" sz="2800" i="1" dirty="0"/>
              <a:t> </a:t>
            </a:r>
            <a:r>
              <a:rPr lang="en-US" sz="2800" i="1" dirty="0"/>
              <a:t>pic2.jpg </a:t>
            </a:r>
            <a:r>
              <a:rPr lang="th-TH" sz="2800" dirty="0"/>
              <a:t>ที่อยู่ใน</a:t>
            </a:r>
            <a:r>
              <a:rPr lang="en-US" sz="2800" dirty="0"/>
              <a:t> directory </a:t>
            </a:r>
            <a:r>
              <a:rPr lang="th-TH" sz="2800" dirty="0"/>
              <a:t>เดียวกัน</a:t>
            </a:r>
            <a:endParaRPr lang="en-US" sz="2800" dirty="0"/>
          </a:p>
          <a:p>
            <a:endParaRPr lang="en-US" sz="3200" dirty="0"/>
          </a:p>
          <a:p>
            <a:pPr marL="411480" lvl="1" indent="0">
              <a:buNone/>
            </a:pP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2806827"/>
            <a:ext cx="7543800" cy="469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 [OPTION]... SOURCE... DESTINATION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4423833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cp pic1.jpg pic2.jpg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9086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55974" cy="1143000"/>
          </a:xfrm>
        </p:spPr>
        <p:txBody>
          <a:bodyPr/>
          <a:lstStyle/>
          <a:p>
            <a:r>
              <a:rPr lang="en-US" dirty="0"/>
              <a:t>Copying Files and Directories [2]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/>
              <a:t>การคัดลอกไฟล์ไปยัง</a:t>
            </a:r>
            <a:r>
              <a:rPr lang="en-US" sz="3200" dirty="0"/>
              <a:t> directory </a:t>
            </a:r>
            <a:r>
              <a:rPr lang="th-TH" sz="3200" dirty="0"/>
              <a:t>อื่น</a:t>
            </a:r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r>
              <a:rPr lang="en-US" sz="2800" dirty="0"/>
              <a:t>	</a:t>
            </a:r>
            <a:r>
              <a:rPr lang="th-TH" sz="2800" dirty="0"/>
              <a:t>คำสั่งดังกล่าวจะทำการคัดลอกไฟล์ที่ชื่อ </a:t>
            </a:r>
            <a:r>
              <a:rPr lang="en-US" sz="2800" i="1" dirty="0"/>
              <a:t>pic1.jpg</a:t>
            </a:r>
            <a:r>
              <a:rPr lang="en-US" sz="2800" dirty="0"/>
              <a:t> </a:t>
            </a:r>
            <a:r>
              <a:rPr lang="th-TH" sz="2800" dirty="0"/>
              <a:t>ไปเป็นอีกหนึ่งไฟล์ชื่อ </a:t>
            </a:r>
            <a:r>
              <a:rPr lang="en-US" sz="2800" i="1" dirty="0"/>
              <a:t>photo.jpg</a:t>
            </a:r>
            <a:r>
              <a:rPr lang="en-US" sz="2800" dirty="0"/>
              <a:t> </a:t>
            </a:r>
            <a:r>
              <a:rPr lang="th-TH" sz="2800" dirty="0"/>
              <a:t>ซึ่งอยู่ใน</a:t>
            </a:r>
            <a:r>
              <a:rPr lang="en-US" sz="2800" dirty="0"/>
              <a:t> directory </a:t>
            </a:r>
            <a:r>
              <a:rPr lang="en-US" sz="2800" i="1" dirty="0"/>
              <a:t>wallpaper</a:t>
            </a:r>
          </a:p>
          <a:p>
            <a:r>
              <a:rPr lang="th-TH" sz="3200" dirty="0"/>
              <a:t>ถ้าหากไม่ต้องการเปลี่ยนชื่อ สามารถใช้แบบย่อได้ด้วย</a:t>
            </a:r>
            <a:endParaRPr lang="en-US" sz="3200" dirty="0"/>
          </a:p>
          <a:p>
            <a:pPr marL="411480" lvl="1" indent="0">
              <a:buNone/>
            </a:pPr>
            <a:endParaRPr lang="en-US" sz="3200" dirty="0"/>
          </a:p>
          <a:p>
            <a:pPr marL="114300" indent="0">
              <a:buNone/>
            </a:pPr>
            <a:r>
              <a:rPr lang="en-US" sz="2800" dirty="0"/>
              <a:t>	</a:t>
            </a:r>
            <a:r>
              <a:rPr lang="th-TH" sz="2800" dirty="0"/>
              <a:t>คำสั่งดังกล่าวจะทำการคัดลอกไฟล์ที่ชื่อ </a:t>
            </a:r>
            <a:r>
              <a:rPr lang="en-US" sz="2800" i="1" dirty="0"/>
              <a:t>pic1.jpg</a:t>
            </a:r>
            <a:r>
              <a:rPr lang="en-US" sz="2800" dirty="0"/>
              <a:t> </a:t>
            </a:r>
            <a:r>
              <a:rPr lang="th-TH" sz="2800" dirty="0"/>
              <a:t>ไปเป็นอีกหนึ่งไฟล์ชื่อ</a:t>
            </a:r>
            <a:r>
              <a:rPr lang="th-TH" sz="2800" i="1" dirty="0"/>
              <a:t> </a:t>
            </a:r>
            <a:r>
              <a:rPr lang="en-US" sz="2800" i="1" dirty="0"/>
              <a:t>pic1.jpg </a:t>
            </a:r>
            <a:r>
              <a:rPr lang="th-TH" sz="2800" dirty="0"/>
              <a:t>ซึ่งอยู่ใน</a:t>
            </a:r>
            <a:r>
              <a:rPr lang="en-US" sz="2800" dirty="0"/>
              <a:t> directory </a:t>
            </a:r>
            <a:r>
              <a:rPr lang="en-US" sz="2800" i="1" dirty="0"/>
              <a:t>wallpaper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64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2175191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cp pic1.jpg wallpaper/photo.jpg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4360732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cp pic1.jpg wallpaper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1677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65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600200"/>
            <a:ext cx="7620000" cy="3908762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  <a:latin typeface="+mj-lt"/>
                <a:cs typeface="BrowalliaUPC" panose="020B0604020202020204" pitchFamily="34" charset="-34"/>
              </a:rPr>
              <a:t>!! Warning !!</a:t>
            </a:r>
            <a:endParaRPr lang="th-TH" sz="2400" b="1" dirty="0">
              <a:solidFill>
                <a:schemeClr val="accent3"/>
              </a:solidFill>
              <a:latin typeface="+mj-lt"/>
              <a:cs typeface="BrowalliaUPC" panose="020B0604020202020204" pitchFamily="34" charset="-34"/>
            </a:endParaRPr>
          </a:p>
          <a:p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ถ้าหากต้องการคัดลอกไฟล์โดยใช้คำสั่งแบบย่อดังกล่าว จะต้องมี</a:t>
            </a:r>
            <a:r>
              <a:rPr lang="th-TH" sz="2800" b="1" i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“ </a:t>
            </a:r>
            <a:r>
              <a:rPr lang="th-TH" sz="2800" b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/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”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ปิดท้ายที่อยู่ของตำแหน่งปลายทางด้วย</a:t>
            </a:r>
            <a:endParaRPr lang="en-US" sz="2800" b="1" dirty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endParaRPr lang="en-US" sz="2800" b="1" dirty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endParaRPr lang="en-US" sz="2800" b="1" dirty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ทั้งสองคำสั่งมีความหมายต่างกัน</a:t>
            </a:r>
          </a:p>
          <a:p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- คำสั่งแรกไฟล์ที่คัดลอกจะอยู่ในที่ตำแหน่ง </a:t>
            </a:r>
            <a:r>
              <a:rPr lang="en-US" sz="2800" b="1" i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wallpaper/pic1.jpg</a:t>
            </a:r>
          </a:p>
          <a:p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-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คำสั่งที่สองไฟล์ที่คัดลอกจะอยู่ใน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directory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เดียวกัน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ชื่อไฟล์ว่า </a:t>
            </a:r>
            <a:r>
              <a:rPr lang="en-US" sz="2800" b="1" i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wallpaper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ซึ่งเป็นไฟล์ที่ไม่มีนามสกุล</a:t>
            </a:r>
            <a:endParaRPr lang="en-US" sz="2800" b="1" dirty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2923639"/>
            <a:ext cx="7620000" cy="707886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cp pic1.jpg wallpaper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endParaRPr lang="en-US" sz="20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cp pic1.jpg wallpaper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5734788"/>
            <a:ext cx="7620000" cy="892552"/>
          </a:xfrm>
          <a:prstGeom prst="rect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cs typeface="BrowalliaUPC" panose="020B0604020202020204" pitchFamily="34" charset="-34"/>
              </a:rPr>
              <a:t>+ Note +</a:t>
            </a:r>
          </a:p>
          <a:p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ไม่สามารถคัดลอกไฟล์โดยที่ต้นทางและปลายทางเหมือนกันได้</a:t>
            </a:r>
            <a:endParaRPr lang="en-US" sz="2800" b="1" dirty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55974" cy="1143000"/>
          </a:xfrm>
        </p:spPr>
        <p:txBody>
          <a:bodyPr/>
          <a:lstStyle/>
          <a:p>
            <a:r>
              <a:rPr lang="en-US" dirty="0"/>
              <a:t>Copying Files and Directories [3]</a:t>
            </a:r>
            <a:endParaRPr lang="en-US" sz="240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4643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600200"/>
            <a:ext cx="7893627" cy="5049982"/>
          </a:xfrm>
        </p:spPr>
        <p:txBody>
          <a:bodyPr>
            <a:normAutofit/>
          </a:bodyPr>
          <a:lstStyle/>
          <a:p>
            <a:r>
              <a:rPr lang="th-TH" sz="3200" dirty="0"/>
              <a:t>การคัดลอกไฟล์หลายๆ ไฟล์ ไปยัง</a:t>
            </a:r>
            <a:r>
              <a:rPr lang="en-US" sz="3200" dirty="0"/>
              <a:t> directory </a:t>
            </a:r>
            <a:r>
              <a:rPr lang="th-TH" sz="3200" dirty="0"/>
              <a:t>อื่น</a:t>
            </a:r>
            <a:endParaRPr lang="en-US" sz="3200" dirty="0"/>
          </a:p>
          <a:p>
            <a:endParaRPr lang="en-US" sz="3200" dirty="0"/>
          </a:p>
          <a:p>
            <a:pPr marL="114300" indent="0">
              <a:buNone/>
            </a:pPr>
            <a:r>
              <a:rPr lang="en-US" sz="2800" dirty="0"/>
              <a:t>	</a:t>
            </a:r>
            <a:r>
              <a:rPr lang="th-TH" sz="2800" dirty="0"/>
              <a:t>คำสั่งดังกล่าวจะทำการคัดลอกไฟล์ที่ชื่อ </a:t>
            </a:r>
            <a:r>
              <a:rPr lang="en-US" sz="2800" i="1" dirty="0"/>
              <a:t>pic1.jpg</a:t>
            </a:r>
            <a:r>
              <a:rPr lang="en-US" sz="2800" dirty="0"/>
              <a:t>, </a:t>
            </a:r>
            <a:r>
              <a:rPr lang="en-US" sz="2800" i="1" dirty="0"/>
              <a:t>pic2.jpg</a:t>
            </a:r>
            <a:r>
              <a:rPr lang="en-US" sz="2800" dirty="0"/>
              <a:t> </a:t>
            </a:r>
            <a:r>
              <a:rPr lang="th-TH" sz="2800" dirty="0"/>
              <a:t>และ </a:t>
            </a:r>
            <a:r>
              <a:rPr lang="en-US" sz="2800" i="1" dirty="0"/>
              <a:t>pic3.jpg</a:t>
            </a:r>
            <a:r>
              <a:rPr lang="en-US" sz="2800" dirty="0"/>
              <a:t> </a:t>
            </a:r>
            <a:r>
              <a:rPr lang="th-TH" sz="2800" dirty="0"/>
              <a:t>ไปยัง</a:t>
            </a:r>
            <a:r>
              <a:rPr lang="en-US" sz="2800" dirty="0"/>
              <a:t> directory </a:t>
            </a:r>
            <a:r>
              <a:rPr lang="en-US" sz="2800" i="1" dirty="0"/>
              <a:t>wallpaper</a:t>
            </a:r>
            <a:endParaRPr lang="th-TH" sz="2800" i="1" dirty="0"/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2800" dirty="0"/>
              <a:t>	</a:t>
            </a:r>
            <a:r>
              <a:rPr lang="th-TH" sz="2800" dirty="0"/>
              <a:t>คำสั่งดังกล่าวจะทำการคัดลอกไฟล์ทุกไฟล์ใน</a:t>
            </a:r>
            <a:r>
              <a:rPr lang="en-US" sz="2800" dirty="0"/>
              <a:t> directory </a:t>
            </a:r>
            <a:r>
              <a:rPr lang="th-TH" sz="2800" dirty="0"/>
              <a:t>ปัจจุบันที่มีชื่อขึ้นด้วยคำว่า </a:t>
            </a:r>
            <a:r>
              <a:rPr lang="en-US" sz="2800" i="1" dirty="0">
                <a:solidFill>
                  <a:srgbClr val="FF0000"/>
                </a:solidFill>
              </a:rPr>
              <a:t>pic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th-TH" sz="2800" dirty="0"/>
              <a:t>และมีนามสกุลของไฟล์เป็น </a:t>
            </a:r>
            <a:r>
              <a:rPr lang="en-US" sz="2800" i="1" dirty="0"/>
              <a:t>jpg </a:t>
            </a:r>
            <a:r>
              <a:rPr lang="th-TH" sz="2800" dirty="0"/>
              <a:t>ไปยัง</a:t>
            </a:r>
            <a:r>
              <a:rPr lang="en-US" sz="2800" dirty="0"/>
              <a:t> directory </a:t>
            </a:r>
            <a:r>
              <a:rPr lang="en-US" sz="2800" i="1" dirty="0"/>
              <a:t>wallpaper </a:t>
            </a:r>
            <a:r>
              <a:rPr lang="th-TH" sz="2800" i="1" dirty="0"/>
              <a:t>โดย</a:t>
            </a:r>
            <a:r>
              <a:rPr lang="th-TH" sz="2800" dirty="0"/>
              <a:t>มีการใช้ </a:t>
            </a:r>
            <a:r>
              <a:rPr lang="en-US" sz="2800" i="1" dirty="0"/>
              <a:t>wildcard</a:t>
            </a:r>
            <a:r>
              <a:rPr lang="en-US" sz="2800" dirty="0"/>
              <a:t> (</a:t>
            </a:r>
            <a:r>
              <a:rPr lang="th-TH" sz="2800" dirty="0">
                <a:solidFill>
                  <a:srgbClr val="FF0000"/>
                </a:solidFill>
              </a:rPr>
              <a:t>*</a:t>
            </a:r>
            <a:r>
              <a:rPr lang="th-TH" sz="2800" dirty="0"/>
              <a:t>) เพื่อเป็นตัวแทนตัวอักษรใดๆ</a:t>
            </a:r>
            <a:endParaRPr lang="en-US" sz="28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66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2175191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cp pic1.jpg pic2.jpg wallpaper/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3732844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cp pic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.jpg wallpaper/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55974" cy="1143000"/>
          </a:xfrm>
        </p:spPr>
        <p:txBody>
          <a:bodyPr/>
          <a:lstStyle/>
          <a:p>
            <a:r>
              <a:rPr lang="en-US" dirty="0"/>
              <a:t>Copying Files and Directories [4]</a:t>
            </a:r>
            <a:endParaRPr lang="en-US" sz="240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3770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600200"/>
            <a:ext cx="7620001" cy="5049982"/>
          </a:xfrm>
        </p:spPr>
        <p:txBody>
          <a:bodyPr>
            <a:normAutofit/>
          </a:bodyPr>
          <a:lstStyle/>
          <a:p>
            <a:endParaRPr lang="th-TH" sz="2800" dirty="0"/>
          </a:p>
          <a:p>
            <a:pPr marL="114300" indent="0">
              <a:buNone/>
            </a:pPr>
            <a:r>
              <a:rPr lang="en-US" sz="2800" dirty="0"/>
              <a:t>	</a:t>
            </a:r>
            <a:r>
              <a:rPr lang="th-TH" sz="2800" dirty="0"/>
              <a:t>คำสั่งดังกล่าวจะทำการคัดลอกไฟล์ทุกไฟล์ที่มีคำว่า </a:t>
            </a:r>
            <a:r>
              <a:rPr lang="en-US" sz="2800" i="1" dirty="0">
                <a:solidFill>
                  <a:srgbClr val="FF0000"/>
                </a:solidFill>
              </a:rPr>
              <a:t>land</a:t>
            </a:r>
            <a:r>
              <a:rPr lang="en-US" sz="2800" i="1" dirty="0"/>
              <a:t> </a:t>
            </a:r>
            <a:r>
              <a:rPr lang="th-TH" sz="2800" dirty="0"/>
              <a:t>ในชื่อไฟล์และมีนามสกุลของไฟล์เป็น </a:t>
            </a:r>
            <a:r>
              <a:rPr lang="en-US" sz="2800" i="1" dirty="0"/>
              <a:t>jpg</a:t>
            </a:r>
            <a:endParaRPr lang="en-US" sz="2800" dirty="0"/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2800" dirty="0"/>
              <a:t>	</a:t>
            </a:r>
            <a:r>
              <a:rPr lang="th-TH" sz="2800" dirty="0"/>
              <a:t>คำสั่งดังกล่าวจะทำการคัดลอกไฟล์ทุกไฟล์ที่มีตัวอักษร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FF0000"/>
                </a:solidFill>
              </a:rPr>
              <a:t>l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th-TH" sz="2800" dirty="0"/>
              <a:t>ในชื่อไฟล์และมีนามสกุลของไฟล์เป็น </a:t>
            </a:r>
            <a:r>
              <a:rPr lang="en-US" sz="2800" i="1" dirty="0"/>
              <a:t>jpg</a:t>
            </a:r>
            <a:endParaRPr lang="en-US" sz="2800" dirty="0"/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th-TH" sz="2800" dirty="0"/>
              <a:t>	คำสั่งดังกล่าวจะทำการคัดลอกไฟล์ทุกไฟล์ที่ชื่อไฟล์ลงท้ายด้วยคำว่า </a:t>
            </a:r>
            <a:r>
              <a:rPr lang="en-US" sz="2800" i="1" dirty="0">
                <a:solidFill>
                  <a:srgbClr val="FF0000"/>
                </a:solidFill>
              </a:rPr>
              <a:t>land</a:t>
            </a:r>
            <a:r>
              <a:rPr lang="th-TH" sz="2800" dirty="0">
                <a:solidFill>
                  <a:srgbClr val="FF0000"/>
                </a:solidFill>
              </a:rPr>
              <a:t> </a:t>
            </a:r>
            <a:r>
              <a:rPr lang="th-TH" sz="2800" dirty="0"/>
              <a:t>ไม่ว่าไฟล์นั้นจะนามสกุลใดก็ตาม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67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600200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cp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land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.jpg wallpaper/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3098206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cp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.jpg wallpaper/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4554648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cp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land wallpaper/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55974" cy="1143000"/>
          </a:xfrm>
        </p:spPr>
        <p:txBody>
          <a:bodyPr/>
          <a:lstStyle/>
          <a:p>
            <a:r>
              <a:rPr lang="en-US" dirty="0"/>
              <a:t>Copying Files and Directories [5]</a:t>
            </a:r>
            <a:endParaRPr lang="en-US" sz="2400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8796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/>
              <a:t>การคัดลอกไฟล์และ</a:t>
            </a:r>
            <a:r>
              <a:rPr lang="en-US" sz="3200" dirty="0"/>
              <a:t> directory </a:t>
            </a:r>
            <a:r>
              <a:rPr lang="th-TH" sz="3200" dirty="0"/>
              <a:t>ย่อยทั้งหมด</a:t>
            </a:r>
          </a:p>
          <a:p>
            <a:pPr marL="114300" indent="0">
              <a:buNone/>
            </a:pPr>
            <a:endParaRPr lang="en-US" sz="3200" dirty="0"/>
          </a:p>
          <a:p>
            <a:pPr lvl="1"/>
            <a:r>
              <a:rPr lang="th-TH" sz="2800" dirty="0"/>
              <a:t>ถ้าหาก </a:t>
            </a:r>
            <a:r>
              <a:rPr lang="en-US" sz="2800" i="1" dirty="0"/>
              <a:t>dir2</a:t>
            </a:r>
            <a:r>
              <a:rPr lang="en-US" sz="2800" dirty="0"/>
              <a:t> </a:t>
            </a:r>
            <a:r>
              <a:rPr lang="th-TH" sz="2800" dirty="0"/>
              <a:t>มีอยู่แล้ว ระบบจะทำการคัดลอก</a:t>
            </a:r>
            <a:r>
              <a:rPr lang="en-US" sz="2800" dirty="0"/>
              <a:t> directory </a:t>
            </a:r>
            <a:r>
              <a:rPr lang="en-US" sz="2800" i="1" dirty="0"/>
              <a:t>dir1</a:t>
            </a:r>
            <a:r>
              <a:rPr lang="en-US" sz="2800" dirty="0"/>
              <a:t> </a:t>
            </a:r>
            <a:r>
              <a:rPr lang="th-TH" sz="2800" dirty="0"/>
              <a:t>ไปอยู่ใน</a:t>
            </a:r>
            <a:r>
              <a:rPr lang="en-US" sz="2800" dirty="0"/>
              <a:t> directory </a:t>
            </a:r>
            <a:r>
              <a:rPr lang="en-US" sz="2800" i="1" dirty="0"/>
              <a:t>dir2</a:t>
            </a:r>
            <a:r>
              <a:rPr lang="en-US" sz="2800" dirty="0"/>
              <a:t> </a:t>
            </a:r>
            <a:r>
              <a:rPr lang="en-US" sz="2400" dirty="0"/>
              <a:t>(</a:t>
            </a:r>
            <a:r>
              <a:rPr lang="th-TH" sz="2400" dirty="0"/>
              <a:t>ปลายทาง: </a:t>
            </a:r>
            <a:r>
              <a:rPr lang="en-US" sz="2400" i="1" dirty="0"/>
              <a:t>dir2/dir1</a:t>
            </a:r>
            <a:r>
              <a:rPr lang="en-US" sz="2400" dirty="0"/>
              <a:t>)</a:t>
            </a:r>
          </a:p>
          <a:p>
            <a:pPr lvl="1"/>
            <a:r>
              <a:rPr lang="th-TH" sz="2800" dirty="0"/>
              <a:t>ถ้าหาก </a:t>
            </a:r>
            <a:r>
              <a:rPr lang="en-US" sz="2800" i="1" dirty="0"/>
              <a:t>dir2</a:t>
            </a:r>
            <a:r>
              <a:rPr lang="en-US" sz="2800" dirty="0"/>
              <a:t> </a:t>
            </a:r>
            <a:r>
              <a:rPr lang="th-TH" sz="2800" dirty="0"/>
              <a:t>ไม่มีอยู่ ระบบจะทำการสร้าง</a:t>
            </a:r>
            <a:r>
              <a:rPr lang="en-US" sz="2800" dirty="0"/>
              <a:t> directory </a:t>
            </a:r>
            <a:r>
              <a:rPr lang="th-TH" sz="2800" dirty="0"/>
              <a:t>ใหม่ และคัดลอกข้อมูลภายใน </a:t>
            </a:r>
            <a:r>
              <a:rPr lang="en-US" sz="2800" i="1" dirty="0"/>
              <a:t>dir1</a:t>
            </a:r>
            <a:r>
              <a:rPr lang="en-US" sz="2800" dirty="0"/>
              <a:t> </a:t>
            </a:r>
            <a:r>
              <a:rPr lang="th-TH" sz="2800" dirty="0"/>
              <a:t>ไปยัง</a:t>
            </a:r>
            <a:r>
              <a:rPr lang="en-US" sz="2800" dirty="0"/>
              <a:t> directory </a:t>
            </a:r>
            <a:r>
              <a:rPr lang="th-TH" sz="2800" dirty="0"/>
              <a:t>ใหม่นี้</a:t>
            </a:r>
            <a:r>
              <a:rPr lang="en-US" sz="2800" dirty="0"/>
              <a:t> </a:t>
            </a:r>
            <a:r>
              <a:rPr lang="th-TH" sz="2400" dirty="0"/>
              <a:t>(ปลายทาง: </a:t>
            </a:r>
            <a:r>
              <a:rPr lang="en-US" sz="2400" i="1" dirty="0"/>
              <a:t>dir2</a:t>
            </a:r>
            <a:r>
              <a:rPr lang="en-US" sz="2400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68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2206364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cp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-R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/dir1 /dir2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4698489"/>
            <a:ext cx="7620000" cy="1754326"/>
          </a:xfrm>
          <a:prstGeom prst="rect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cs typeface="BrowalliaUPC" panose="020B0604020202020204" pitchFamily="34" charset="-34"/>
              </a:rPr>
              <a:t>+ Note +</a:t>
            </a:r>
          </a:p>
          <a:p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สามารถใช้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flag</a:t>
            </a:r>
            <a:r>
              <a:rPr lang="en-US" sz="2800" b="1" i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–r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หรือ</a:t>
            </a:r>
            <a:r>
              <a:rPr lang="th-TH" sz="2800" b="1" i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2800" b="1" i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–R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ก็ได้ มีความหมายเหมือนกัน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(</a:t>
            </a:r>
            <a:r>
              <a:rPr lang="en-US" sz="2800" b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R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ecursive)</a:t>
            </a:r>
          </a:p>
          <a:p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สามารถเพิ่ม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flag </a:t>
            </a:r>
            <a:r>
              <a:rPr lang="en-US" sz="2800" b="1" i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–v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เพื่อแสดงรายละเอียดการทำงานของคำสั่งได้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(</a:t>
            </a:r>
            <a:r>
              <a:rPr lang="en-US" sz="2800" b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V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erbose)</a:t>
            </a:r>
          </a:p>
        </p:txBody>
      </p:sp>
      <p:sp>
        <p:nvSpPr>
          <p:cNvPr id="9" name="Rectangle 8"/>
          <p:cNvSpPr/>
          <p:nvPr/>
        </p:nvSpPr>
        <p:spPr>
          <a:xfrm>
            <a:off x="2057400" y="6052705"/>
            <a:ext cx="6324600" cy="400110"/>
          </a:xfrm>
          <a:prstGeom prst="rect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cp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–v -r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dir1 dir2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55974" cy="1143000"/>
          </a:xfrm>
        </p:spPr>
        <p:txBody>
          <a:bodyPr/>
          <a:lstStyle/>
          <a:p>
            <a:r>
              <a:rPr lang="en-US" dirty="0"/>
              <a:t>Copying Files and Directories [6]</a:t>
            </a:r>
            <a:endParaRPr lang="en-US" sz="2400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8216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Files and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789718" cy="480059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i="1" dirty="0"/>
              <a:t>mv</a:t>
            </a:r>
            <a:r>
              <a:rPr lang="en-US" sz="3200" dirty="0"/>
              <a:t> </a:t>
            </a:r>
            <a:r>
              <a:rPr lang="th-TH" sz="3200" dirty="0"/>
              <a:t>คือคำสั่งสำหรับย้ายไฟล์ หรือ</a:t>
            </a:r>
            <a:r>
              <a:rPr lang="en-US" sz="3200" dirty="0"/>
              <a:t> directory </a:t>
            </a:r>
            <a:r>
              <a:rPr lang="th-TH" sz="3200" dirty="0"/>
              <a:t>จากต้นทางไปยังปลายทางที่กำหนด</a:t>
            </a:r>
            <a:endParaRPr lang="en-US" sz="3200" dirty="0"/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endParaRPr lang="en-US" sz="3200" dirty="0"/>
          </a:p>
          <a:p>
            <a:r>
              <a:rPr lang="th-TH" sz="3200" dirty="0"/>
              <a:t>การย้ายไฟล์</a:t>
            </a:r>
            <a:endParaRPr lang="en-US" sz="3200" dirty="0"/>
          </a:p>
          <a:p>
            <a:endParaRPr lang="en-US" sz="3200" dirty="0"/>
          </a:p>
          <a:p>
            <a:pPr marL="114300" indent="0">
              <a:buNone/>
            </a:pPr>
            <a:r>
              <a:rPr lang="th-TH" sz="2800" dirty="0"/>
              <a:t>	คำสั่งดังกล่าวจะย้ายไฟล์ที่ชื่อ</a:t>
            </a:r>
            <a:r>
              <a:rPr lang="th-TH" sz="2800" i="1" dirty="0"/>
              <a:t> </a:t>
            </a:r>
            <a:r>
              <a:rPr lang="en-US" sz="2800" i="1" dirty="0"/>
              <a:t>pic1.jpg </a:t>
            </a:r>
            <a:r>
              <a:rPr lang="th-TH" sz="2800" dirty="0"/>
              <a:t>ไปยัง</a:t>
            </a:r>
            <a:r>
              <a:rPr lang="en-US" sz="2800" dirty="0"/>
              <a:t> directory </a:t>
            </a:r>
            <a:r>
              <a:rPr lang="en-US" sz="2800" i="1" dirty="0"/>
              <a:t>wallpaper</a:t>
            </a:r>
            <a:endParaRPr lang="th-TH" sz="2800" i="1" dirty="0"/>
          </a:p>
          <a:p>
            <a:endParaRPr lang="en-US" sz="3200" dirty="0"/>
          </a:p>
          <a:p>
            <a:endParaRPr lang="en-US" sz="3200" dirty="0"/>
          </a:p>
          <a:p>
            <a:pPr marL="411480" lvl="1" indent="0">
              <a:buNone/>
            </a:pP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2806827"/>
            <a:ext cx="7543800" cy="469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mv [OPTION]... SOURCE... DESTINATION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4423833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mv pic1.jpg wallpaper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193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– BSD – GNU/Linux Tree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24" y="1064740"/>
            <a:ext cx="7752752" cy="55626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511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274638"/>
            <a:ext cx="7862455" cy="1143000"/>
          </a:xfrm>
        </p:spPr>
        <p:txBody>
          <a:bodyPr/>
          <a:lstStyle/>
          <a:p>
            <a:r>
              <a:rPr lang="en-US" dirty="0"/>
              <a:t>Moving Files and Directories [2]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2150918"/>
          </a:xfrm>
        </p:spPr>
        <p:txBody>
          <a:bodyPr>
            <a:normAutofit/>
          </a:bodyPr>
          <a:lstStyle/>
          <a:p>
            <a:r>
              <a:rPr lang="th-TH" sz="3200" dirty="0"/>
              <a:t>การย้ายหลายไฟล์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  <a:p>
            <a:pPr marL="114300" indent="0">
              <a:buNone/>
            </a:pPr>
            <a:r>
              <a:rPr lang="en-US" sz="3200" dirty="0"/>
              <a:t>	</a:t>
            </a:r>
            <a:r>
              <a:rPr lang="th-TH" sz="2800" dirty="0"/>
              <a:t>คำสั่งดังกล่าวจะทำการย้ายไฟล์ที่ชื่อ </a:t>
            </a:r>
            <a:r>
              <a:rPr lang="en-US" sz="2800" i="1" dirty="0"/>
              <a:t>pic1.jpg, pic2.jpg</a:t>
            </a:r>
            <a:r>
              <a:rPr lang="en-US" sz="2800" dirty="0"/>
              <a:t> </a:t>
            </a:r>
            <a:r>
              <a:rPr lang="th-TH" sz="2800" dirty="0"/>
              <a:t>และ </a:t>
            </a:r>
            <a:r>
              <a:rPr lang="en-US" sz="2800" i="1" dirty="0"/>
              <a:t>pic3.jpg</a:t>
            </a:r>
            <a:r>
              <a:rPr lang="en-US" sz="2800" dirty="0"/>
              <a:t> </a:t>
            </a:r>
            <a:r>
              <a:rPr lang="th-TH" sz="2800" dirty="0"/>
              <a:t>ไปยัง</a:t>
            </a:r>
            <a:r>
              <a:rPr lang="en-US" sz="2800" dirty="0"/>
              <a:t> directory </a:t>
            </a:r>
            <a:r>
              <a:rPr lang="en-US" sz="2800" i="1" dirty="0"/>
              <a:t>wallpaper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70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2175191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mv pic1.jpg pic2.jpg wallpaper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3933680"/>
            <a:ext cx="7620000" cy="1754326"/>
          </a:xfrm>
          <a:prstGeom prst="rect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cs typeface="BrowalliaUPC" panose="020B0604020202020204" pitchFamily="34" charset="-34"/>
              </a:rPr>
              <a:t>+ Note +</a:t>
            </a:r>
          </a:p>
          <a:p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หากมีไฟล์ซ้ำจะมีข้อความแสดงเตือนว่าไฟล์หรือ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directory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นี้มีอยู่แล้ว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* ถ้าหากต้องการเขียนทับโดยที่ไม่ต้องขึ้นข้อความเตือนให้ใช้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flag </a:t>
            </a:r>
            <a:r>
              <a:rPr lang="en-US" sz="2800" b="1" i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–f</a:t>
            </a:r>
          </a:p>
          <a:p>
            <a:r>
              <a:rPr lang="th-TH" sz="2800" b="1" i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* ถ้าหากไม่ต้องการให้เขียนทับไฟล์และไม่ต้องแจ้งเตือนให้ใช้ </a:t>
            </a:r>
            <a:r>
              <a:rPr lang="en-US" sz="2800" b="1" i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flag </a:t>
            </a:r>
            <a:r>
              <a:rPr lang="en-US" sz="2800" b="1" i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-n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5688006"/>
            <a:ext cx="7620000" cy="707886"/>
          </a:xfrm>
          <a:prstGeom prst="rect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mv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–f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pic1.jpg pic2.jpg wallpaper/</a:t>
            </a:r>
            <a:endParaRPr lang="th-TH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mv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–n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pic1.jpg pic2.jpg wallpaper/</a:t>
            </a:r>
            <a:endParaRPr lang="th-TH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8130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/>
              <a:t>การย้าย</a:t>
            </a:r>
            <a:r>
              <a:rPr lang="en-US" sz="3200" dirty="0"/>
              <a:t> directory </a:t>
            </a:r>
          </a:p>
          <a:p>
            <a:pPr marL="114300" indent="0">
              <a:buNone/>
            </a:pPr>
            <a:endParaRPr lang="en-US" sz="2800" dirty="0"/>
          </a:p>
          <a:p>
            <a:pPr lvl="1"/>
            <a:r>
              <a:rPr lang="th-TH" sz="2800" dirty="0"/>
              <a:t>ถ้าหาก</a:t>
            </a:r>
            <a:r>
              <a:rPr lang="en-US" sz="2800" dirty="0"/>
              <a:t> directory </a:t>
            </a:r>
            <a:r>
              <a:rPr lang="th-TH" sz="2800" dirty="0"/>
              <a:t>ปลายทางมีอยู่แล้ว ระบบจะทำการย้าย</a:t>
            </a:r>
            <a:r>
              <a:rPr lang="en-US" sz="2800" dirty="0"/>
              <a:t> directory </a:t>
            </a:r>
            <a:r>
              <a:rPr lang="th-TH" sz="2800" dirty="0"/>
              <a:t>ที่ชื่อ </a:t>
            </a:r>
            <a:r>
              <a:rPr lang="en-US" sz="2800" dirty="0"/>
              <a:t>cartoon </a:t>
            </a:r>
            <a:r>
              <a:rPr lang="th-TH" sz="2800" dirty="0"/>
              <a:t>ไปไว้ใน</a:t>
            </a:r>
            <a:r>
              <a:rPr lang="en-US" sz="2800" dirty="0"/>
              <a:t> directory wallpaper</a:t>
            </a:r>
            <a:br>
              <a:rPr lang="en-US" sz="2800" dirty="0"/>
            </a:br>
            <a:r>
              <a:rPr lang="en-US" sz="2800" dirty="0"/>
              <a:t>(</a:t>
            </a:r>
            <a:r>
              <a:rPr lang="th-TH" sz="2800" dirty="0"/>
              <a:t>ปลายทาง: </a:t>
            </a:r>
            <a:r>
              <a:rPr lang="en-US" sz="2800" dirty="0"/>
              <a:t>wallpaper/cartoon)</a:t>
            </a:r>
          </a:p>
          <a:p>
            <a:pPr lvl="1"/>
            <a:r>
              <a:rPr lang="th-TH" sz="2800" dirty="0"/>
              <a:t>ถ้าหาก</a:t>
            </a:r>
            <a:r>
              <a:rPr lang="en-US" sz="2800" dirty="0"/>
              <a:t> directory </a:t>
            </a:r>
            <a:r>
              <a:rPr lang="th-TH" sz="2800" dirty="0"/>
              <a:t>ปลายทางไม่มีอยู่ ระบบจะทำการสร้าง</a:t>
            </a:r>
            <a:r>
              <a:rPr lang="en-US" sz="2800" dirty="0"/>
              <a:t> directory </a:t>
            </a:r>
            <a:r>
              <a:rPr lang="th-TH" sz="2800" dirty="0"/>
              <a:t>ใหม่ และย้ายข้อมูลภายใน</a:t>
            </a:r>
            <a:r>
              <a:rPr lang="en-US" sz="2800" dirty="0"/>
              <a:t> directory cartoon </a:t>
            </a:r>
            <a:r>
              <a:rPr lang="th-TH" sz="2800" dirty="0"/>
              <a:t>ไปยัง</a:t>
            </a:r>
            <a:r>
              <a:rPr lang="en-US" sz="2800" dirty="0"/>
              <a:t> directory wallpaper (</a:t>
            </a:r>
            <a:r>
              <a:rPr lang="th-TH" sz="2800" dirty="0"/>
              <a:t>ปลายทาง: </a:t>
            </a:r>
            <a:r>
              <a:rPr lang="en-US" sz="2800" dirty="0"/>
              <a:t>wallpaper)</a:t>
            </a:r>
            <a:endParaRPr lang="en-US" sz="28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71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2175191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mv cartoon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wallpaper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5420269"/>
            <a:ext cx="7620000" cy="892552"/>
          </a:xfrm>
          <a:prstGeom prst="rect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cs typeface="BrowalliaUPC" panose="020B0604020202020204" pitchFamily="34" charset="-34"/>
              </a:rPr>
              <a:t>+ Note +</a:t>
            </a:r>
          </a:p>
          <a:p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สามารถเพิ่ม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flag </a:t>
            </a:r>
            <a:r>
              <a:rPr lang="en-US" sz="2800" b="1" i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–v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เพื่อแสดงรายละเอียดการทำงานของคำสั่งได้</a:t>
            </a:r>
            <a:endParaRPr lang="en-US" sz="2800" b="1" dirty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6320747"/>
            <a:ext cx="7620000" cy="400110"/>
          </a:xfrm>
          <a:prstGeom prst="rect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mv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-v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cartoon/ wallpaper/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61999" y="274638"/>
            <a:ext cx="7862455" cy="1143000"/>
          </a:xfrm>
        </p:spPr>
        <p:txBody>
          <a:bodyPr/>
          <a:lstStyle/>
          <a:p>
            <a:r>
              <a:rPr lang="en-US" dirty="0"/>
              <a:t>Moving Files and Directories [3]</a:t>
            </a:r>
            <a:endParaRPr lang="en-US" sz="2400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3935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Files and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789718" cy="480059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th-TH" sz="3200" dirty="0"/>
              <a:t>ใน </a:t>
            </a:r>
            <a:r>
              <a:rPr lang="en-US" sz="3200" dirty="0"/>
              <a:t>Linux </a:t>
            </a:r>
            <a:r>
              <a:rPr lang="th-TH" sz="3200" dirty="0"/>
              <a:t>ไม่มีคำสั่งเปลี่ยนชื่อไฟล์หรือ</a:t>
            </a:r>
            <a:r>
              <a:rPr lang="en-US" sz="3200" dirty="0"/>
              <a:t> directory </a:t>
            </a:r>
            <a:r>
              <a:rPr lang="th-TH" sz="3200" dirty="0"/>
              <a:t>ตรงๆ แต่เราสามารถทำได้ด้วยการใช้คำสั่ง </a:t>
            </a:r>
            <a:r>
              <a:rPr lang="en-US" sz="3200" i="1" dirty="0"/>
              <a:t>mv</a:t>
            </a:r>
            <a:endParaRPr lang="en-US" sz="3200" dirty="0"/>
          </a:p>
          <a:p>
            <a:endParaRPr lang="en-US" sz="3200" dirty="0"/>
          </a:p>
          <a:p>
            <a:pPr marL="411480" lvl="1" indent="0">
              <a:buNone/>
            </a:pP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2806826"/>
            <a:ext cx="7620000" cy="8104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mv pic1.jpg pic3.jpg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mv dir1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 dir3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2542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pc="0" dirty="0">
                <a:solidFill>
                  <a:srgbClr val="4F271C">
                    <a:lumMod val="75000"/>
                  </a:srgbClr>
                </a:solidFill>
                <a:ea typeface="+mn-ea"/>
                <a:cs typeface="+mn-cs"/>
              </a:rPr>
              <a:t>The</a:t>
            </a:r>
            <a:r>
              <a:rPr lang="en-US" spc="0" dirty="0">
                <a:solidFill>
                  <a:srgbClr val="4F271C">
                    <a:lumMod val="75000"/>
                  </a:srgbClr>
                </a:solidFill>
                <a:ea typeface="Consolas" charset="0"/>
                <a:cs typeface="Consolas" charset="0"/>
              </a:rPr>
              <a:t> </a:t>
            </a:r>
            <a:r>
              <a:rPr lang="en-US" sz="4000" spc="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touch</a:t>
            </a:r>
            <a:r>
              <a:rPr lang="en-US" sz="4000" spc="0" dirty="0">
                <a:solidFill>
                  <a:srgbClr val="0070C0"/>
                </a:solidFill>
                <a:ea typeface="Consolas" charset="0"/>
                <a:cs typeface="Consolas" charset="0"/>
              </a:rPr>
              <a:t> </a:t>
            </a:r>
            <a:r>
              <a:rPr lang="en-US" spc="0" dirty="0">
                <a:solidFill>
                  <a:srgbClr val="4F271C">
                    <a:lumMod val="75000"/>
                  </a:srgbClr>
                </a:solidFill>
                <a:ea typeface="+mn-ea"/>
                <a:cs typeface="+mn-cs"/>
              </a:rPr>
              <a:t>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ClrTx/>
              <a:buNone/>
            </a:pPr>
            <a:r>
              <a:rPr lang="th-TH" sz="3200" dirty="0">
                <a:solidFill>
                  <a:prstClr val="black"/>
                </a:solidFill>
                <a:latin typeface="BrowalliaUPC" charset="0"/>
                <a:ea typeface="BrowalliaUPC" charset="0"/>
                <a:cs typeface="BrowalliaUPC" charset="0"/>
              </a:rPr>
              <a:t>สร้างและแก้ไขเวลาของไฟล์</a:t>
            </a:r>
            <a:endParaRPr lang="en-US" sz="3200" dirty="0">
              <a:solidFill>
                <a:prstClr val="black"/>
              </a:solidFill>
              <a:latin typeface="BrowalliaUPC" charset="0"/>
              <a:ea typeface="BrowalliaUPC" charset="0"/>
              <a:cs typeface="BrowalliaUPC" charset="0"/>
            </a:endParaRPr>
          </a:p>
          <a:p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2256424"/>
            <a:ext cx="7620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latin typeface="BrowalliaUPC" charset="0"/>
                <a:ea typeface="BrowalliaUPC" charset="0"/>
                <a:cs typeface="BrowalliaUPC" charset="0"/>
              </a:rPr>
              <a:t>รูปแบบคำสั่ง</a:t>
            </a:r>
            <a:endParaRPr lang="en-US" sz="2800" b="1" dirty="0">
              <a:latin typeface="BrowalliaUPC" charset="0"/>
              <a:ea typeface="BrowalliaUPC" charset="0"/>
              <a:cs typeface="BrowalliaUPC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000" dirty="0">
                <a:latin typeface="Consolas" panose="020B0609020204030204" pitchFamily="49" charset="0"/>
                <a:ea typeface="BrowalliaUPC" charset="0"/>
                <a:cs typeface="BrowalliaUPC" charset="0"/>
              </a:rPr>
              <a:t>-c </a:t>
            </a:r>
            <a:r>
              <a:rPr lang="th-TH" sz="2800" b="1" dirty="0">
                <a:latin typeface="BrowalliaUPC" charset="0"/>
                <a:ea typeface="BrowalliaUPC" charset="0"/>
                <a:cs typeface="BrowalliaUPC" charset="0"/>
              </a:rPr>
              <a:t>เปลี่ยนแปลงเวลาการสร้างไฟล์เป็นเวลาปัจจุบัน ถ้าไม่มีไฟล์จะไม่สร้างไฟล์ใหม่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dirty="0">
                <a:latin typeface="Consolas" panose="020B0609020204030204" pitchFamily="49" charset="0"/>
                <a:ea typeface="BrowalliaUPC" charset="0"/>
                <a:cs typeface="BrowalliaUPC" charset="0"/>
              </a:rPr>
              <a:t>-t </a:t>
            </a:r>
            <a:r>
              <a:rPr lang="th-TH" sz="2800" b="1" dirty="0">
                <a:latin typeface="BrowalliaUPC" charset="0"/>
                <a:ea typeface="BrowalliaUPC" charset="0"/>
                <a:cs typeface="BrowalliaUPC" charset="0"/>
              </a:rPr>
              <a:t>สำหรับการแก้ไฟล์เวลาของไฟล์นั้นๆ รูปแบบ</a:t>
            </a:r>
            <a:r>
              <a:rPr lang="en-US" sz="2800" b="1" dirty="0">
                <a:latin typeface="BrowalliaUPC" charset="0"/>
                <a:ea typeface="BrowalliaUPC" charset="0"/>
                <a:cs typeface="BrowalliaUPC" charset="0"/>
              </a:rPr>
              <a:t>YYYYDDHHMM.SS</a:t>
            </a:r>
            <a:endParaRPr lang="th-TH" sz="2800" b="1" dirty="0">
              <a:latin typeface="BrowalliaUPC" charset="0"/>
              <a:ea typeface="BrowalliaUPC" charset="0"/>
              <a:cs typeface="BrowalliaUPC" charset="0"/>
            </a:endParaRPr>
          </a:p>
        </p:txBody>
      </p:sp>
      <p:sp>
        <p:nvSpPr>
          <p:cNvPr id="7" name="กล่องข้อความ 9"/>
          <p:cNvSpPr txBox="1"/>
          <p:nvPr/>
        </p:nvSpPr>
        <p:spPr>
          <a:xfrm>
            <a:off x="762000" y="4876800"/>
            <a:ext cx="5486400" cy="132343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local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~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$</a:t>
            </a:r>
            <a:r>
              <a:rPr lang="th-TH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touch out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local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~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$</a:t>
            </a:r>
            <a:r>
              <a:rPr lang="th-TH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touch out out1 out2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0556" y="4876800"/>
            <a:ext cx="2054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latin typeface="BrowalliaUPC" charset="0"/>
                <a:ea typeface="BrowalliaUPC" charset="0"/>
                <a:cs typeface="BrowalliaUPC" charset="0"/>
              </a:rPr>
              <a:t>สร้างไฟล์ชื่อ </a:t>
            </a:r>
            <a:r>
              <a:rPr lang="en-US" sz="2800" b="1" dirty="0">
                <a:latin typeface="BrowalliaUPC" charset="0"/>
                <a:ea typeface="BrowalliaUPC" charset="0"/>
                <a:cs typeface="BrowalliaUPC" charset="0"/>
              </a:rPr>
              <a:t>out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40555" y="5400020"/>
            <a:ext cx="2054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latin typeface="BrowalliaUPC" charset="0"/>
                <a:ea typeface="BrowalliaUPC" charset="0"/>
                <a:cs typeface="BrowalliaUPC" charset="0"/>
              </a:rPr>
              <a:t>สร้างไฟล์ชื่อ </a:t>
            </a:r>
            <a:r>
              <a:rPr lang="en-US" sz="2800" b="1" dirty="0">
                <a:latin typeface="BrowalliaUPC" charset="0"/>
                <a:ea typeface="BrowalliaUPC" charset="0"/>
                <a:cs typeface="BrowalliaUPC" charset="0"/>
              </a:rPr>
              <a:t>out out1 out2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Wollraphong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Teeradeshpitak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155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pc="0" dirty="0">
                <a:solidFill>
                  <a:srgbClr val="4F271C">
                    <a:lumMod val="75000"/>
                  </a:srgbClr>
                </a:solidFill>
                <a:ea typeface="+mn-ea"/>
                <a:cs typeface="+mn-cs"/>
              </a:rPr>
              <a:t>The</a:t>
            </a:r>
            <a:r>
              <a:rPr lang="en-US" spc="0" dirty="0">
                <a:solidFill>
                  <a:srgbClr val="4F271C">
                    <a:lumMod val="75000"/>
                  </a:srgbClr>
                </a:solidFill>
                <a:ea typeface="Consolas" charset="0"/>
                <a:cs typeface="Consolas" charset="0"/>
              </a:rPr>
              <a:t> </a:t>
            </a:r>
            <a:r>
              <a:rPr lang="en-US" sz="4000" spc="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touch</a:t>
            </a:r>
            <a:r>
              <a:rPr lang="en-US" sz="4000" spc="0" dirty="0">
                <a:solidFill>
                  <a:srgbClr val="0070C0"/>
                </a:solidFill>
                <a:ea typeface="Consolas" charset="0"/>
                <a:cs typeface="Consolas" charset="0"/>
              </a:rPr>
              <a:t> </a:t>
            </a:r>
            <a:r>
              <a:rPr lang="en-US" spc="0" dirty="0">
                <a:solidFill>
                  <a:srgbClr val="4F271C">
                    <a:lumMod val="75000"/>
                  </a:srgbClr>
                </a:solidFill>
                <a:ea typeface="+mn-ea"/>
                <a:cs typeface="+mn-cs"/>
              </a:rPr>
              <a:t>Command [2]</a:t>
            </a:r>
            <a:endParaRPr lang="en-US" dirty="0"/>
          </a:p>
        </p:txBody>
      </p:sp>
      <p:sp>
        <p:nvSpPr>
          <p:cNvPr id="6" name="กล่องข้อความ 9"/>
          <p:cNvSpPr txBox="1"/>
          <p:nvPr/>
        </p:nvSpPr>
        <p:spPr>
          <a:xfrm>
            <a:off x="762000" y="1981200"/>
            <a:ext cx="5486400" cy="34778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local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~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$ </a:t>
            </a:r>
            <a:r>
              <a:rPr lang="en-US" sz="2000" b="1" dirty="0">
                <a:latin typeface="Consolas" panose="020B0609020204030204" pitchFamily="49" charset="0"/>
              </a:rPr>
              <a:t>touch –c out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local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~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$ </a:t>
            </a:r>
            <a:r>
              <a:rPr lang="en-US" sz="2000" b="1" dirty="0">
                <a:latin typeface="Consolas" panose="020B0609020204030204" pitchFamily="49" charset="0"/>
              </a:rPr>
              <a:t>touch –t 201502101600.00 out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8400" y="1981200"/>
            <a:ext cx="21336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latin typeface="BrowalliaUPC" charset="0"/>
                <a:ea typeface="BrowalliaUPC" charset="0"/>
                <a:cs typeface="BrowalliaUPC" charset="0"/>
              </a:rPr>
              <a:t>แก้ไขเวลาของไฟล์ </a:t>
            </a:r>
            <a:r>
              <a:rPr lang="en-US" sz="2800" b="1" dirty="0">
                <a:latin typeface="BrowalliaUPC" charset="0"/>
                <a:ea typeface="BrowalliaUPC" charset="0"/>
                <a:cs typeface="BrowalliaUPC" charset="0"/>
              </a:rPr>
              <a:t>out </a:t>
            </a:r>
            <a:r>
              <a:rPr lang="th-TH" sz="2800" b="1" dirty="0">
                <a:latin typeface="BrowalliaUPC" charset="0"/>
                <a:ea typeface="BrowalliaUPC" charset="0"/>
                <a:cs typeface="BrowalliaUPC" charset="0"/>
              </a:rPr>
              <a:t>เป็นเวลาที่รันคำสั่ง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4390387"/>
            <a:ext cx="2667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latin typeface="BrowalliaUPC" charset="0"/>
                <a:ea typeface="BrowalliaUPC" charset="0"/>
                <a:cs typeface="BrowalliaUPC" charset="0"/>
              </a:rPr>
              <a:t>แก้ไขเวลาของไฟล์เป็น</a:t>
            </a:r>
            <a:r>
              <a:rPr lang="en-US" sz="2800" b="1" dirty="0">
                <a:latin typeface="BrowalliaUPC" charset="0"/>
                <a:ea typeface="BrowalliaUPC" charset="0"/>
                <a:cs typeface="BrowalliaUPC" charset="0"/>
              </a:rPr>
              <a:t> </a:t>
            </a:r>
          </a:p>
          <a:p>
            <a:r>
              <a:rPr lang="en-US" sz="2800" b="1" dirty="0">
                <a:latin typeface="BrowalliaUPC" charset="0"/>
                <a:ea typeface="BrowalliaUPC" charset="0"/>
                <a:cs typeface="BrowalliaUPC" charset="0"/>
              </a:rPr>
              <a:t>10 Feb 2015 4:00 PM.</a:t>
            </a:r>
            <a:endParaRPr lang="th-TH" sz="2800" b="1" dirty="0">
              <a:latin typeface="BrowalliaUPC" charset="0"/>
              <a:ea typeface="BrowalliaUPC" charset="0"/>
              <a:cs typeface="BrowalliaUPC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Wollraphong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Teeradeshpitak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5821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Files and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80059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i="1" dirty="0" err="1"/>
              <a:t>rm</a:t>
            </a:r>
            <a:r>
              <a:rPr lang="en-US" sz="3200" dirty="0"/>
              <a:t> </a:t>
            </a:r>
            <a:r>
              <a:rPr lang="th-TH" sz="3200" dirty="0"/>
              <a:t>คือคำสั่งสำหรับลบไฟล์ หรือ</a:t>
            </a:r>
            <a:r>
              <a:rPr lang="en-US" sz="3200" dirty="0"/>
              <a:t> directory </a:t>
            </a:r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endParaRPr lang="en-US" sz="3200" dirty="0"/>
          </a:p>
          <a:p>
            <a:r>
              <a:rPr lang="th-TH" sz="3200" dirty="0"/>
              <a:t>ลบไฟล์</a:t>
            </a:r>
            <a:endParaRPr lang="en-US" sz="3200" dirty="0"/>
          </a:p>
          <a:p>
            <a:endParaRPr lang="en-US" sz="3200" dirty="0"/>
          </a:p>
          <a:p>
            <a:r>
              <a:rPr lang="th-TH" sz="3200" dirty="0"/>
              <a:t>ลบ</a:t>
            </a:r>
            <a:r>
              <a:rPr lang="en-US" sz="3200" dirty="0"/>
              <a:t> directory </a:t>
            </a:r>
          </a:p>
          <a:p>
            <a:pPr marL="411480" lvl="1" indent="0">
              <a:buNone/>
            </a:pP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2297672"/>
            <a:ext cx="7620000" cy="8104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[OPTION]... FILE...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DIRECTORY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3969325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rm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pic1.jpg pic2.jpg pic3.jpg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5135556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rm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-r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wallpaper/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Wollraphong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Teeradeshpitak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4670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274638"/>
            <a:ext cx="8382001" cy="1143000"/>
          </a:xfrm>
        </p:spPr>
        <p:txBody>
          <a:bodyPr/>
          <a:lstStyle/>
          <a:p>
            <a:r>
              <a:rPr lang="en-US" dirty="0"/>
              <a:t>Removing Files and Directories [2]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1999" y="1600200"/>
            <a:ext cx="7620000" cy="2185214"/>
          </a:xfrm>
          <a:prstGeom prst="rect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cs typeface="BrowalliaUPC" panose="020B0604020202020204" pitchFamily="34" charset="-34"/>
              </a:rPr>
              <a:t>+ Note +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หากไฟล์หรือ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directory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ที่จะลบ ไม่มีอยู่ จะมีการแสดงว่าไม่พบไฟล์หรือ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directory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เป็นรายการ เราสามารถใช้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flag </a:t>
            </a:r>
            <a:r>
              <a:rPr lang="en-US" sz="2800" b="1" i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-f </a:t>
            </a:r>
            <a:r>
              <a:rPr lang="th-TH" sz="2800" b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ปิดการแสดงข้อความดังกล่าวได้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สามารถใช้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flag </a:t>
            </a:r>
            <a:r>
              <a:rPr lang="en-US" sz="2800" b="1" i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-v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เพื่อดูรายละเอียดการทำงานของคำสั่งได้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1999" y="4073236"/>
            <a:ext cx="7620000" cy="1323439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  <a:latin typeface="+mj-lt"/>
                <a:cs typeface="BrowalliaUPC" panose="020B0604020202020204" pitchFamily="34" charset="-34"/>
              </a:rPr>
              <a:t>!! Warning !!</a:t>
            </a:r>
          </a:p>
          <a:p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การลบใน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Linux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ไม่สามารถกู้คืนได้ ลบแล้วลบเลย ไม่มี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Recycle Bin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เหมือนกับใน </a:t>
            </a:r>
            <a:r>
              <a:rPr lang="en-US" sz="2800" b="1" i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Microsoft Windows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Wollraphong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Teeradeshpitak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55872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cat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80059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i="1" dirty="0"/>
              <a:t>cat </a:t>
            </a:r>
            <a:r>
              <a:rPr lang="th-TH" sz="3200" dirty="0"/>
              <a:t>คือคำสั่งสำหรับนำข้อความจากหลายๆ แฟ้มหรืออินพุต มาเชื่อมต่อกัน และแสดงผล</a:t>
            </a:r>
            <a:endParaRPr lang="en-US" sz="3200" dirty="0"/>
          </a:p>
          <a:p>
            <a:pPr marL="114300" indent="0">
              <a:buNone/>
            </a:pPr>
            <a:endParaRPr lang="en-US" sz="3200" dirty="0"/>
          </a:p>
          <a:p>
            <a:r>
              <a:rPr lang="th-TH" sz="3200" dirty="0"/>
              <a:t>ใช้คำสั่งกับไฟล์เพียงไฟล์เดียว</a:t>
            </a:r>
            <a:endParaRPr lang="en-US" sz="3200" dirty="0"/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th-TH" sz="2800" dirty="0"/>
              <a:t>	จะแสดงผลแค่ข้อความที่มาจากไฟล์ </a:t>
            </a:r>
            <a:r>
              <a:rPr lang="en-US" sz="2800" i="1" dirty="0"/>
              <a:t>t1.txt </a:t>
            </a:r>
            <a:r>
              <a:rPr lang="th-TH" sz="2800" dirty="0"/>
              <a:t>ไฟล์เดียว เพราะไม่มีไฟล์อื่นนำมาเชื่อมด้วย</a:t>
            </a:r>
            <a:endParaRPr lang="en-US" sz="2800" dirty="0"/>
          </a:p>
          <a:p>
            <a:endParaRPr lang="en-US" sz="3200" dirty="0"/>
          </a:p>
          <a:p>
            <a:pPr marL="411480" lvl="1" indent="0">
              <a:buNone/>
            </a:pP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2692526"/>
            <a:ext cx="7620000" cy="4663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at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 FILES...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3861443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cat t1.txt</a:t>
            </a:r>
          </a:p>
        </p:txBody>
      </p:sp>
      <p:sp>
        <p:nvSpPr>
          <p:cNvPr id="8" name="Rectangle 7"/>
          <p:cNvSpPr/>
          <p:nvPr/>
        </p:nvSpPr>
        <p:spPr>
          <a:xfrm>
            <a:off x="5413664" y="684377"/>
            <a:ext cx="2968336" cy="461665"/>
          </a:xfrm>
          <a:prstGeom prst="rect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ย่อมาจากคำว่า </a:t>
            </a:r>
            <a:r>
              <a:rPr lang="en-US" sz="2400" b="1" dirty="0" err="1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Con</a:t>
            </a:r>
            <a:r>
              <a:rPr lang="en-US" sz="2400" b="1" dirty="0" err="1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cat</a:t>
            </a:r>
            <a:r>
              <a:rPr lang="en-US" sz="2400" b="1" dirty="0" err="1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ination</a:t>
            </a:r>
            <a:endParaRPr lang="th-TH" sz="2400" b="1" dirty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Wollraphong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Teeradeshpitak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2274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cat</a:t>
            </a:r>
            <a:r>
              <a:rPr lang="en-US" dirty="0"/>
              <a:t> Command [2]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/>
              <a:t>ใช้คำสั่งกับหลายๆ ไฟล์</a:t>
            </a:r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r>
              <a:rPr lang="en-US" sz="2800" dirty="0"/>
              <a:t>	</a:t>
            </a:r>
            <a:r>
              <a:rPr lang="th-TH" sz="2800" dirty="0"/>
              <a:t>จะนำเอาข้อความจากแต่ละไฟล์มาต่อกันตามลำดับ และแสดงผลออกทางหน้าจอ</a:t>
            </a:r>
            <a:endParaRPr lang="en-US" sz="2800" i="1" dirty="0"/>
          </a:p>
          <a:p>
            <a:r>
              <a:rPr lang="th-TH" sz="3200" dirty="0"/>
              <a:t>นำข้อความจากหลายๆ ไฟล์เขียนลงไฟล์ใหม่</a:t>
            </a:r>
          </a:p>
          <a:p>
            <a:endParaRPr lang="en-US" sz="3200" dirty="0"/>
          </a:p>
          <a:p>
            <a:pPr marL="114300" indent="0">
              <a:buNone/>
            </a:pPr>
            <a:r>
              <a:rPr lang="en-US" sz="2800" dirty="0"/>
              <a:t>	</a:t>
            </a:r>
            <a:r>
              <a:rPr lang="th-TH" sz="2800" dirty="0"/>
              <a:t>จะนำเอาข้อความจากแต่ละไฟล์มาต่อกันตามลำดับ และบันทึกลงไปในไฟล์</a:t>
            </a:r>
            <a:r>
              <a:rPr lang="th-TH" sz="2800" i="1" dirty="0"/>
              <a:t> </a:t>
            </a:r>
            <a:r>
              <a:rPr lang="en-US" sz="2800" i="1" dirty="0"/>
              <a:t>t4.txt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78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2175191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cat t1.txt t2.txt t3.txt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4360732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prstClr val="black"/>
                </a:solidFill>
                <a:latin typeface="Consolas" panose="020B0609020204030204" pitchFamily="49" charset="0"/>
              </a:rPr>
              <a:t>cat t1.txt t2.txt t3.txt 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fr-FR" sz="2000" dirty="0">
                <a:solidFill>
                  <a:prstClr val="black"/>
                </a:solidFill>
                <a:latin typeface="Consolas" panose="020B0609020204030204" pitchFamily="49" charset="0"/>
              </a:rPr>
              <a:t> t4.txt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Wollraphong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Teeradeshpitak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8508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cat</a:t>
            </a:r>
            <a:r>
              <a:rPr lang="en-US" dirty="0"/>
              <a:t> Command [3]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/>
              <a:t>สามารถนำเอาอินพุตไปเป็นข้อความที่ใช้เชื่อมได้ ด้วยการใช้ - เป็นตัวแทน</a:t>
            </a:r>
            <a:endParaRPr lang="en-US" sz="3200" dirty="0"/>
          </a:p>
          <a:p>
            <a:pPr marL="114300" indent="0">
              <a:buNone/>
            </a:pPr>
            <a:endParaRPr lang="th-TH" sz="2800" dirty="0"/>
          </a:p>
          <a:p>
            <a:pPr marL="114300" indent="0">
              <a:buNone/>
            </a:pPr>
            <a:r>
              <a:rPr lang="en-US" sz="2800" dirty="0"/>
              <a:t>	</a:t>
            </a:r>
            <a:r>
              <a:rPr lang="th-TH" sz="2800" dirty="0"/>
              <a:t>จะนำเอาข้อความในไฟล์ </a:t>
            </a:r>
            <a:r>
              <a:rPr lang="en-US" sz="2800" i="1" dirty="0"/>
              <a:t>t1.txt </a:t>
            </a:r>
            <a:r>
              <a:rPr lang="th-TH" sz="2800" dirty="0"/>
              <a:t>และ </a:t>
            </a:r>
            <a:r>
              <a:rPr lang="en-US" sz="2800" i="1" dirty="0"/>
              <a:t>t2.txt </a:t>
            </a:r>
            <a:r>
              <a:rPr lang="th-TH" sz="2800" dirty="0"/>
              <a:t>มาเชื่อมต่อกับอินพุตที่ได้รับจาก </a:t>
            </a:r>
            <a:r>
              <a:rPr lang="en-US" sz="2800" dirty="0"/>
              <a:t>Command Line </a:t>
            </a:r>
            <a:r>
              <a:rPr lang="th-TH" sz="2800" dirty="0"/>
              <a:t>และปิดท้ายด้วยข้อความในไฟล์ </a:t>
            </a:r>
            <a:r>
              <a:rPr lang="en-US" sz="2800" i="1" dirty="0"/>
              <a:t>t3.txt </a:t>
            </a:r>
            <a:r>
              <a:rPr lang="th-TH" sz="2800" i="1" dirty="0"/>
              <a:t> แล้วนำทั้งหมดไปบันทึกไว้ในไฟล์ </a:t>
            </a:r>
            <a:r>
              <a:rPr lang="en-US" sz="2800" i="1" dirty="0"/>
              <a:t>t4.txt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79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2657486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echo </a:t>
            </a:r>
            <a:r>
              <a:rPr lang="en-US" sz="2000" b="1" dirty="0"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Hello</a:t>
            </a:r>
            <a:r>
              <a:rPr lang="en-US" sz="2000" b="1" dirty="0"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| </a:t>
            </a:r>
            <a:r>
              <a:rPr lang="fr-FR" sz="2000" dirty="0">
                <a:solidFill>
                  <a:prstClr val="black"/>
                </a:solidFill>
                <a:latin typeface="Consolas" panose="020B0609020204030204" pitchFamily="49" charset="0"/>
              </a:rPr>
              <a:t>cat t1.txt t2.txt 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fr-FR" sz="2000" dirty="0">
                <a:solidFill>
                  <a:prstClr val="black"/>
                </a:solidFill>
                <a:latin typeface="Consolas" panose="020B0609020204030204" pitchFamily="49" charset="0"/>
              </a:rPr>
              <a:t> t3.txt &gt; t4.txt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Wollraphong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Teeradeshpitak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18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BSDs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525368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FreeBSD</a:t>
            </a:r>
            <a:r>
              <a:rPr lang="en-US" dirty="0"/>
              <a:t>: most popular BSD, aiming for high performance and ease of use. </a:t>
            </a:r>
          </a:p>
          <a:p>
            <a:r>
              <a:rPr lang="en-US" dirty="0" err="1">
                <a:solidFill>
                  <a:srgbClr val="0070C0"/>
                </a:solidFill>
              </a:rPr>
              <a:t>NetBSD</a:t>
            </a:r>
            <a:r>
              <a:rPr lang="en-US" dirty="0"/>
              <a:t>: designed to run on almost anything and supports many more architectures. </a:t>
            </a:r>
          </a:p>
          <a:p>
            <a:r>
              <a:rPr lang="en-US" dirty="0" err="1">
                <a:solidFill>
                  <a:srgbClr val="0070C0"/>
                </a:solidFill>
              </a:rPr>
              <a:t>OpenBSD</a:t>
            </a:r>
            <a:r>
              <a:rPr lang="en-US" dirty="0"/>
              <a:t>: designed for maximum security — for banks and other serious institutions</a:t>
            </a:r>
          </a:p>
          <a:p>
            <a:r>
              <a:rPr lang="en-US" dirty="0" err="1">
                <a:solidFill>
                  <a:srgbClr val="0070C0"/>
                </a:solidFill>
              </a:rPr>
              <a:t>DragonFly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BSD</a:t>
            </a:r>
            <a:r>
              <a:rPr lang="en-US" dirty="0"/>
              <a:t>: —  multithreaded environments </a:t>
            </a:r>
          </a:p>
          <a:p>
            <a:r>
              <a:rPr lang="en-US" dirty="0">
                <a:solidFill>
                  <a:srgbClr val="0070C0"/>
                </a:solidFill>
              </a:rPr>
              <a:t>Darwin</a:t>
            </a:r>
            <a:r>
              <a:rPr lang="en-US" dirty="0"/>
              <a:t> /</a:t>
            </a:r>
            <a:r>
              <a:rPr lang="en-US" dirty="0">
                <a:solidFill>
                  <a:srgbClr val="0070C0"/>
                </a:solidFill>
              </a:rPr>
              <a:t> Mac OS X</a:t>
            </a:r>
            <a:r>
              <a:rPr lang="en-US" dirty="0"/>
              <a:t>: Mac OS X is actually based on the Darwin operating system, which is based on BSD. </a:t>
            </a:r>
          </a:p>
          <a:p>
            <a:pPr lvl="1"/>
            <a:r>
              <a:rPr lang="en-US" dirty="0"/>
              <a:t>low-level kernel and other software is open-source BSD code, </a:t>
            </a:r>
          </a:p>
          <a:p>
            <a:pPr lvl="1"/>
            <a:r>
              <a:rPr lang="en-US" dirty="0"/>
              <a:t>most of the rest of the operating system is closed-source Mac OS  code.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3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pc="0" dirty="0">
                <a:solidFill>
                  <a:srgbClr val="4F271C">
                    <a:lumMod val="75000"/>
                  </a:srgbClr>
                </a:solidFill>
                <a:ea typeface="+mn-ea"/>
                <a:cs typeface="+mn-cs"/>
              </a:rPr>
              <a:t>The</a:t>
            </a:r>
            <a:r>
              <a:rPr lang="en-US" spc="0" dirty="0">
                <a:solidFill>
                  <a:srgbClr val="4F271C">
                    <a:lumMod val="75000"/>
                  </a:srgbClr>
                </a:solidFill>
                <a:ea typeface="Consolas" charset="0"/>
                <a:cs typeface="Consolas" charset="0"/>
              </a:rPr>
              <a:t> </a:t>
            </a:r>
            <a:r>
              <a:rPr lang="en-US" sz="4000" spc="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echo</a:t>
            </a:r>
            <a:r>
              <a:rPr lang="en-US" spc="0" dirty="0">
                <a:solidFill>
                  <a:prstClr val="black"/>
                </a:solidFill>
                <a:ea typeface="Consolas" charset="0"/>
                <a:cs typeface="Consolas" charset="0"/>
              </a:rPr>
              <a:t> </a:t>
            </a:r>
            <a:r>
              <a:rPr lang="en-US" spc="0" dirty="0">
                <a:solidFill>
                  <a:srgbClr val="4F271C">
                    <a:lumMod val="75000"/>
                  </a:srgbClr>
                </a:solidFill>
                <a:ea typeface="+mn-ea"/>
                <a:cs typeface="+mn-cs"/>
              </a:rPr>
              <a:t>Command</a:t>
            </a:r>
            <a:endParaRPr lang="en-US" dirty="0"/>
          </a:p>
        </p:txBody>
      </p:sp>
      <p:sp>
        <p:nvSpPr>
          <p:cNvPr id="8" name="กล่องข้อความ 9"/>
          <p:cNvSpPr txBox="1"/>
          <p:nvPr/>
        </p:nvSpPr>
        <p:spPr>
          <a:xfrm>
            <a:off x="758951" y="2743200"/>
            <a:ext cx="5486400" cy="34778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local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~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$</a:t>
            </a:r>
            <a:r>
              <a:rPr lang="th-TH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echo </a:t>
            </a:r>
            <a:r>
              <a:rPr lang="en-US" sz="2000" b="1" dirty="0" err="1">
                <a:latin typeface="Consolas" panose="020B0609020204030204" pitchFamily="49" charset="0"/>
              </a:rPr>
              <a:t>HelloWorld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HelloWorld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local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~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$</a:t>
            </a:r>
            <a:r>
              <a:rPr lang="th-TH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x=10</a:t>
            </a:r>
          </a:p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local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~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$</a:t>
            </a:r>
            <a:r>
              <a:rPr lang="th-TH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/>
              <a:t>echo "x =" $x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x = 10</a:t>
            </a:r>
          </a:p>
          <a:p>
            <a:endParaRPr lang="th-TH" sz="2000" b="1" dirty="0"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local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~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$</a:t>
            </a:r>
            <a:r>
              <a:rPr lang="th-TH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echo $PATH</a:t>
            </a: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/opt/local/bin:/opt/local/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endParaRPr lang="en-US" sz="2000" b="1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8952" y="1600200"/>
            <a:ext cx="762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BrowalliaUPC" charset="0"/>
                <a:ea typeface="BrowalliaUPC" charset="0"/>
                <a:cs typeface="BrowalliaUPC" charset="0"/>
              </a:rPr>
              <a:t>ใช้สำหรับแสดงผลข้อความออกมาทาง </a:t>
            </a:r>
            <a:r>
              <a:rPr lang="en-US" sz="3200" b="1" dirty="0">
                <a:latin typeface="BrowalliaUPC" charset="0"/>
                <a:ea typeface="BrowalliaUPC" charset="0"/>
                <a:cs typeface="BrowalliaUPC" charset="0"/>
              </a:rPr>
              <a:t>Standard output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11624" y="4380724"/>
            <a:ext cx="20435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latin typeface="BrowalliaUPC" charset="0"/>
                <a:ea typeface="BrowalliaUPC" charset="0"/>
                <a:cs typeface="BrowalliaUPC" charset="0"/>
              </a:rPr>
              <a:t>คำสั่ง </a:t>
            </a:r>
            <a:r>
              <a:rPr lang="en-US" sz="2800" b="1" dirty="0">
                <a:latin typeface="BrowalliaUPC" charset="0"/>
                <a:ea typeface="BrowalliaUPC" charset="0"/>
                <a:cs typeface="BrowalliaUPC" charset="0"/>
              </a:rPr>
              <a:t>echo </a:t>
            </a:r>
            <a:r>
              <a:rPr lang="th-TH" sz="2800" b="1" dirty="0">
                <a:latin typeface="BrowalliaUPC" charset="0"/>
                <a:ea typeface="BrowalliaUPC" charset="0"/>
                <a:cs typeface="BrowalliaUPC" charset="0"/>
              </a:rPr>
              <a:t>สามารถแสดงผลตัวแปรในระบบออกมาได้</a:t>
            </a:r>
            <a:endParaRPr lang="en-US" sz="2800" b="1" dirty="0">
              <a:latin typeface="BrowalliaUPC" charset="0"/>
              <a:ea typeface="BrowalliaUPC" charset="0"/>
              <a:cs typeface="BrowalliaUP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Wollraphong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Teeradeshpitak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80812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pc="0" dirty="0">
                <a:solidFill>
                  <a:srgbClr val="4F271C">
                    <a:lumMod val="75000"/>
                  </a:srgbClr>
                </a:solidFill>
                <a:ea typeface="+mn-ea"/>
                <a:cs typeface="+mn-cs"/>
              </a:rPr>
              <a:t>The</a:t>
            </a:r>
            <a:r>
              <a:rPr lang="en-US" spc="0" dirty="0">
                <a:solidFill>
                  <a:srgbClr val="4F271C">
                    <a:lumMod val="75000"/>
                  </a:srgbClr>
                </a:solidFill>
                <a:ea typeface="Consolas" charset="0"/>
                <a:cs typeface="Consolas" charset="0"/>
              </a:rPr>
              <a:t> </a:t>
            </a:r>
            <a:r>
              <a:rPr lang="en-US" sz="4000" spc="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echo</a:t>
            </a:r>
            <a:r>
              <a:rPr lang="en-US" spc="0" dirty="0">
                <a:solidFill>
                  <a:prstClr val="black"/>
                </a:solidFill>
                <a:ea typeface="Consolas" charset="0"/>
                <a:cs typeface="Consolas" charset="0"/>
              </a:rPr>
              <a:t> </a:t>
            </a:r>
            <a:r>
              <a:rPr lang="en-US" spc="0" dirty="0">
                <a:solidFill>
                  <a:srgbClr val="4F271C">
                    <a:lumMod val="75000"/>
                  </a:srgbClr>
                </a:solidFill>
                <a:ea typeface="+mn-ea"/>
                <a:cs typeface="+mn-cs"/>
              </a:rPr>
              <a:t>Command</a:t>
            </a:r>
            <a:r>
              <a:rPr lang="en-US" sz="4400" spc="0" dirty="0">
                <a:solidFill>
                  <a:srgbClr val="4F271C">
                    <a:lumMod val="75000"/>
                  </a:srgbClr>
                </a:solidFill>
                <a:ea typeface="+mn-ea"/>
                <a:cs typeface="+mn-cs"/>
              </a:rPr>
              <a:t>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None/>
            </a:pPr>
            <a:r>
              <a:rPr lang="en-US" b="0" dirty="0">
                <a:solidFill>
                  <a:srgbClr val="4F271C">
                    <a:lumMod val="75000"/>
                  </a:srgbClr>
                </a:solidFill>
                <a:latin typeface="Cambria"/>
                <a:ea typeface="BrowalliaUPC" charset="0"/>
                <a:cs typeface="BrowalliaUPC" charset="0"/>
              </a:rPr>
              <a:t>Command Parameter</a:t>
            </a:r>
          </a:p>
          <a:p>
            <a:pPr lvl="0" indent="-342900">
              <a:spcBef>
                <a:spcPts val="0"/>
              </a:spcBef>
              <a:buClrTx/>
              <a:buFont typeface="Arial" charset="0"/>
              <a:buChar char="•"/>
            </a:pPr>
            <a:r>
              <a:rPr lang="en-US" sz="2400" b="0" dirty="0">
                <a:solidFill>
                  <a:prstClr val="black"/>
                </a:solidFill>
                <a:latin typeface="Consolas" panose="020B0609020204030204" pitchFamily="49" charset="0"/>
                <a:ea typeface="BrowalliaUPC" charset="0"/>
                <a:cs typeface="BrowalliaUPC" charset="0"/>
              </a:rPr>
              <a:t>-n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ea typeface="BrowalliaUPC" charset="0"/>
                <a:cs typeface="BrowalliaUPC" charset="0"/>
              </a:rPr>
              <a:t> </a:t>
            </a:r>
            <a:r>
              <a:rPr lang="th-TH" sz="2800" dirty="0">
                <a:solidFill>
                  <a:prstClr val="black"/>
                </a:solidFill>
                <a:ea typeface="BrowalliaUPC" charset="0"/>
              </a:rPr>
              <a:t>ไม่เติม</a:t>
            </a:r>
            <a:r>
              <a:rPr lang="th-TH" sz="2400" dirty="0">
                <a:solidFill>
                  <a:prstClr val="black"/>
                </a:solidFill>
                <a:latin typeface="Cambria"/>
                <a:ea typeface="BrowalliaUPC" charset="0"/>
                <a:cs typeface="BrowalliaUPC" charset="0"/>
              </a:rPr>
              <a:t> </a:t>
            </a:r>
            <a:r>
              <a:rPr lang="en-US" sz="2400" b="0" dirty="0">
                <a:solidFill>
                  <a:prstClr val="black"/>
                </a:solidFill>
                <a:latin typeface="Consolas" panose="020B0609020204030204" pitchFamily="49" charset="0"/>
                <a:ea typeface="BrowalliaUPC" charset="0"/>
                <a:cs typeface="BrowalliaUPC" charset="0"/>
              </a:rPr>
              <a:t>\n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ea typeface="BrowalliaUPC" charset="0"/>
                <a:cs typeface="BrowalliaUPC" charset="0"/>
              </a:rPr>
              <a:t> </a:t>
            </a:r>
            <a:r>
              <a:rPr lang="th-TH" sz="2800" dirty="0">
                <a:solidFill>
                  <a:prstClr val="black"/>
                </a:solidFill>
                <a:ea typeface="BrowalliaUPC" charset="0"/>
              </a:rPr>
              <a:t>เมื่อจบข้อความ</a:t>
            </a:r>
          </a:p>
          <a:p>
            <a:pPr lvl="0" indent="-342900">
              <a:spcBef>
                <a:spcPts val="0"/>
              </a:spcBef>
              <a:buClrTx/>
              <a:buFont typeface="Arial" charset="0"/>
              <a:buChar char="•"/>
            </a:pPr>
            <a:r>
              <a:rPr lang="en-US" sz="2400" b="0" dirty="0">
                <a:solidFill>
                  <a:prstClr val="black"/>
                </a:solidFill>
                <a:latin typeface="Consolas" panose="020B0609020204030204" pitchFamily="49" charset="0"/>
                <a:ea typeface="BrowalliaUPC" charset="0"/>
                <a:cs typeface="BrowalliaUPC" charset="0"/>
              </a:rPr>
              <a:t>-e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ea typeface="BrowalliaUPC" charset="0"/>
                <a:cs typeface="BrowalliaUPC" charset="0"/>
              </a:rPr>
              <a:t> </a:t>
            </a:r>
            <a:r>
              <a:rPr lang="th-TH" sz="2800" dirty="0">
                <a:solidFill>
                  <a:prstClr val="black"/>
                </a:solidFill>
                <a:ea typeface="BrowalliaUPC" charset="0"/>
              </a:rPr>
              <a:t>เพื่อเปิดใช้งานตัวแปรและสัญลักษณ์พิเศษต่างๆ</a:t>
            </a:r>
            <a:endParaRPr lang="en-US" sz="2800" dirty="0">
              <a:solidFill>
                <a:prstClr val="black"/>
              </a:solidFill>
              <a:ea typeface="BrowalliaUPC" charset="0"/>
            </a:endParaRPr>
          </a:p>
          <a:p>
            <a:endParaRPr lang="en-US" dirty="0"/>
          </a:p>
        </p:txBody>
      </p:sp>
      <p:sp>
        <p:nvSpPr>
          <p:cNvPr id="6" name="กล่องข้อความ 9"/>
          <p:cNvSpPr txBox="1"/>
          <p:nvPr/>
        </p:nvSpPr>
        <p:spPr>
          <a:xfrm>
            <a:off x="762000" y="3276600"/>
            <a:ext cx="5486400" cy="255454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local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~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$</a:t>
            </a:r>
            <a:r>
              <a:rPr lang="th-TH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echo -n </a:t>
            </a:r>
            <a:r>
              <a:rPr lang="en-US" sz="2000" b="1" dirty="0" err="1">
                <a:latin typeface="Consolas" panose="020B0609020204030204" pitchFamily="49" charset="0"/>
              </a:rPr>
              <a:t>HelloWorld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HelloWorld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local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~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$</a:t>
            </a:r>
          </a:p>
          <a:p>
            <a:endParaRPr lang="en-US" sz="20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en-US" sz="20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local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~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$ </a:t>
            </a:r>
            <a:r>
              <a:rPr lang="en-US" sz="2000" b="1" dirty="0">
                <a:latin typeface="Consolas" panose="020B0609020204030204" pitchFamily="49" charset="0"/>
              </a:rPr>
              <a:t>echo -e "Hello\</a:t>
            </a:r>
            <a:r>
              <a:rPr lang="en-US" sz="2000" b="1" dirty="0" err="1">
                <a:latin typeface="Consolas" panose="020B0609020204030204" pitchFamily="49" charset="0"/>
              </a:rPr>
              <a:t>nWorld</a:t>
            </a:r>
            <a:r>
              <a:rPr lang="en-US" sz="2000" b="1" dirty="0">
                <a:latin typeface="Consolas" panose="020B0609020204030204" pitchFamily="49" charset="0"/>
              </a:rPr>
              <a:t>"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Hello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World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Wollraphong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Teeradeshpitak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7023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pc="0" dirty="0">
                <a:solidFill>
                  <a:srgbClr val="4F271C">
                    <a:lumMod val="75000"/>
                  </a:srgbClr>
                </a:solidFill>
                <a:ea typeface="+mn-ea"/>
                <a:cs typeface="+mn-cs"/>
              </a:rPr>
              <a:t>The</a:t>
            </a:r>
            <a:r>
              <a:rPr lang="en-US" spc="0" dirty="0">
                <a:solidFill>
                  <a:srgbClr val="4F271C">
                    <a:lumMod val="75000"/>
                  </a:srgbClr>
                </a:solidFill>
                <a:ea typeface="Consolas" charset="0"/>
                <a:cs typeface="Consolas" charset="0"/>
              </a:rPr>
              <a:t> </a:t>
            </a:r>
            <a:r>
              <a:rPr lang="en-US" sz="4000" spc="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echo</a:t>
            </a:r>
            <a:r>
              <a:rPr lang="en-US" spc="0" dirty="0">
                <a:solidFill>
                  <a:prstClr val="black"/>
                </a:solidFill>
                <a:ea typeface="Consolas" charset="0"/>
                <a:cs typeface="Consolas" charset="0"/>
              </a:rPr>
              <a:t> </a:t>
            </a:r>
            <a:r>
              <a:rPr lang="en-US" spc="0" dirty="0">
                <a:solidFill>
                  <a:srgbClr val="4F271C">
                    <a:lumMod val="75000"/>
                  </a:srgbClr>
                </a:solidFill>
                <a:ea typeface="+mn-ea"/>
                <a:cs typeface="+mn-cs"/>
              </a:rPr>
              <a:t>Command</a:t>
            </a:r>
            <a:r>
              <a:rPr lang="en-US" sz="4400" spc="0" dirty="0">
                <a:solidFill>
                  <a:srgbClr val="4F271C">
                    <a:lumMod val="75000"/>
                  </a:srgbClr>
                </a:solidFill>
                <a:ea typeface="+mn-ea"/>
                <a:cs typeface="+mn-cs"/>
              </a:rPr>
              <a:t> [3]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None/>
            </a:pPr>
            <a:r>
              <a:rPr lang="th-TH" sz="3200" dirty="0">
                <a:solidFill>
                  <a:prstClr val="black"/>
                </a:solidFill>
                <a:latin typeface="BrowalliaUPC" charset="0"/>
                <a:ea typeface="BrowalliaUPC" charset="0"/>
                <a:cs typeface="BrowalliaUPC" charset="0"/>
              </a:rPr>
              <a:t>สามารถแสดง </a:t>
            </a:r>
            <a:r>
              <a:rPr lang="en-US" sz="3200" dirty="0">
                <a:solidFill>
                  <a:prstClr val="black"/>
                </a:solidFill>
                <a:latin typeface="BrowalliaUPC" charset="0"/>
                <a:ea typeface="BrowalliaUPC" charset="0"/>
                <a:cs typeface="BrowalliaUPC" charset="0"/>
              </a:rPr>
              <a:t>list </a:t>
            </a:r>
            <a:r>
              <a:rPr lang="th-TH" sz="3200" dirty="0">
                <a:solidFill>
                  <a:prstClr val="black"/>
                </a:solidFill>
                <a:latin typeface="BrowalliaUPC" charset="0"/>
                <a:ea typeface="BrowalliaUPC" charset="0"/>
                <a:cs typeface="BrowalliaUPC" charset="0"/>
              </a:rPr>
              <a:t>ของไฟล์คล้ายกับ </a:t>
            </a:r>
            <a:r>
              <a:rPr lang="en-US" sz="2000" b="0" dirty="0">
                <a:solidFill>
                  <a:prstClr val="black"/>
                </a:solidFill>
                <a:latin typeface="Consolas" panose="020B0609020204030204" pitchFamily="49" charset="0"/>
                <a:ea typeface="BrowalliaUPC" charset="0"/>
                <a:cs typeface="BrowalliaUPC" charset="0"/>
              </a:rPr>
              <a:t>ls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62700" y="4556068"/>
            <a:ext cx="2019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latin typeface="BrowalliaUPC" charset="0"/>
                <a:ea typeface="BrowalliaUPC" charset="0"/>
                <a:cs typeface="BrowalliaUPC" charset="0"/>
              </a:rPr>
              <a:t>ใช้ร่วมกับ</a:t>
            </a:r>
            <a:r>
              <a:rPr lang="en-US" sz="2800" b="1" dirty="0">
                <a:latin typeface="BrowalliaUPC" charset="0"/>
                <a:ea typeface="BrowalliaUPC" charset="0"/>
                <a:cs typeface="BrowalliaUPC" charset="0"/>
              </a:rPr>
              <a:t>Redirections</a:t>
            </a:r>
          </a:p>
          <a:p>
            <a:r>
              <a:rPr lang="th-TH" sz="2800" b="1" dirty="0">
                <a:latin typeface="BrowalliaUPC" charset="0"/>
                <a:ea typeface="BrowalliaUPC" charset="0"/>
                <a:cs typeface="BrowalliaUPC" charset="0"/>
              </a:rPr>
              <a:t>เพื่อเขียนไฟล์ได้</a:t>
            </a:r>
          </a:p>
        </p:txBody>
      </p:sp>
      <p:sp>
        <p:nvSpPr>
          <p:cNvPr id="7" name="กล่องข้อความ 9"/>
          <p:cNvSpPr txBox="1"/>
          <p:nvPr/>
        </p:nvSpPr>
        <p:spPr>
          <a:xfrm>
            <a:off x="762000" y="2456981"/>
            <a:ext cx="5486400" cy="34778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local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~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$</a:t>
            </a:r>
            <a:r>
              <a:rPr lang="th-TH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ls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Desktop/	Download/	User/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local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~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$ </a:t>
            </a:r>
            <a:r>
              <a:rPr lang="en-US" sz="2000" b="1" dirty="0">
                <a:latin typeface="Consolas" panose="020B0609020204030204" pitchFamily="49" charset="0"/>
              </a:rPr>
              <a:t>echo *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Desktop Download User</a:t>
            </a:r>
            <a:endParaRPr lang="th-TH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th-TH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local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~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$ </a:t>
            </a:r>
            <a:r>
              <a:rPr lang="en-US" sz="2000" b="1" dirty="0">
                <a:latin typeface="Consolas" panose="020B0609020204030204" pitchFamily="49" charset="0"/>
              </a:rPr>
              <a:t>echo </a:t>
            </a:r>
            <a:r>
              <a:rPr lang="en-US" sz="2000" b="1" dirty="0" err="1">
                <a:latin typeface="Consolas" panose="020B0609020204030204" pitchFamily="49" charset="0"/>
              </a:rPr>
              <a:t>HelloWorld</a:t>
            </a:r>
            <a:r>
              <a:rPr lang="en-US" sz="2000" b="1" dirty="0">
                <a:latin typeface="Consolas" panose="020B0609020204030204" pitchFamily="49" charset="0"/>
              </a:rPr>
              <a:t> &gt; </a:t>
            </a:r>
            <a:r>
              <a:rPr lang="en-US" sz="2000" b="1" dirty="0" err="1">
                <a:latin typeface="Consolas" panose="020B0609020204030204" pitchFamily="49" charset="0"/>
              </a:rPr>
              <a:t>out.txt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local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~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$ </a:t>
            </a:r>
            <a:r>
              <a:rPr lang="en-US" sz="2000" b="1" dirty="0">
                <a:latin typeface="Consolas" panose="020B0609020204030204" pitchFamily="49" charset="0"/>
              </a:rPr>
              <a:t>cat </a:t>
            </a:r>
            <a:r>
              <a:rPr lang="en-US" sz="2000" b="1" dirty="0" err="1">
                <a:latin typeface="Consolas" panose="020B0609020204030204" pitchFamily="49" charset="0"/>
              </a:rPr>
              <a:t>out.txt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HelloWorld</a:t>
            </a:r>
            <a:endParaRPr lang="th-TH" sz="2000" dirty="0">
              <a:latin typeface="Consolas" panose="020B0609020204030204" pitchFamily="49" charset="0"/>
            </a:endParaRPr>
          </a:p>
          <a:p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Wollraphong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Teeradeshpitak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5049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more </a:t>
            </a:r>
            <a:r>
              <a:rPr lang="en-US" dirty="0"/>
              <a:t>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80059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th-TH" sz="3200" dirty="0"/>
              <a:t>หากไฟล์มีข้อความที่ยาว หรือ </a:t>
            </a:r>
            <a:r>
              <a:rPr lang="en-US" sz="3200" dirty="0"/>
              <a:t>output </a:t>
            </a:r>
            <a:r>
              <a:rPr lang="th-TH" sz="3200" dirty="0"/>
              <a:t>ของบางคำสั่งยาวเกินไป เราจะใช้ </a:t>
            </a:r>
            <a:r>
              <a:rPr lang="en-US" sz="3200" i="1" dirty="0"/>
              <a:t>more</a:t>
            </a:r>
            <a:r>
              <a:rPr lang="en-US" sz="3200" dirty="0"/>
              <a:t> </a:t>
            </a:r>
            <a:r>
              <a:rPr lang="th-TH" sz="3200" dirty="0"/>
              <a:t>ช่วย ทำให้สามารถดูข้อความเหล่านั้นในลักษณะค่อยๆ </a:t>
            </a:r>
            <a:r>
              <a:rPr lang="en-US" sz="3200" dirty="0"/>
              <a:t>scroll </a:t>
            </a:r>
            <a:r>
              <a:rPr lang="th-TH" sz="3200" dirty="0"/>
              <a:t>ลงทีละนิดได้</a:t>
            </a:r>
            <a:endParaRPr lang="en-US" sz="3200" dirty="0"/>
          </a:p>
          <a:p>
            <a:pPr marL="114300" indent="0">
              <a:buNone/>
            </a:pPr>
            <a:endParaRPr lang="en-US" sz="3200" dirty="0"/>
          </a:p>
          <a:p>
            <a:r>
              <a:rPr lang="th-TH" sz="3200" dirty="0"/>
              <a:t>คีย์ลัด</a:t>
            </a:r>
          </a:p>
          <a:p>
            <a:pPr lvl="1"/>
            <a:r>
              <a:rPr lang="th-TH" sz="2800" dirty="0"/>
              <a:t>กดปุ่ม </a:t>
            </a:r>
            <a:r>
              <a:rPr lang="en-US" sz="2800" dirty="0">
                <a:solidFill>
                  <a:schemeClr val="accent3"/>
                </a:solidFill>
              </a:rPr>
              <a:t>Enter</a:t>
            </a:r>
            <a:r>
              <a:rPr lang="th-TH" sz="2800" dirty="0"/>
              <a:t>		เพื่อ </a:t>
            </a:r>
            <a:r>
              <a:rPr lang="en-US" sz="2800" dirty="0"/>
              <a:t>scroll </a:t>
            </a:r>
            <a:r>
              <a:rPr lang="th-TH" sz="2800" dirty="0"/>
              <a:t>ลงทีละบรรทัด</a:t>
            </a:r>
          </a:p>
          <a:p>
            <a:pPr lvl="1"/>
            <a:r>
              <a:rPr lang="th-TH" sz="2800" dirty="0"/>
              <a:t>กดปุ่ม </a:t>
            </a:r>
            <a:r>
              <a:rPr lang="en-US" sz="2800" dirty="0">
                <a:solidFill>
                  <a:schemeClr val="accent3"/>
                </a:solidFill>
              </a:rPr>
              <a:t>Spacebar</a:t>
            </a:r>
            <a:r>
              <a:rPr lang="en-US" sz="2800" dirty="0"/>
              <a:t> </a:t>
            </a:r>
            <a:r>
              <a:rPr lang="th-TH" sz="2800" dirty="0"/>
              <a:t>		เพื่อ </a:t>
            </a:r>
            <a:r>
              <a:rPr lang="en-US" sz="2800" dirty="0"/>
              <a:t>scroll </a:t>
            </a:r>
            <a:r>
              <a:rPr lang="th-TH" sz="2800" dirty="0"/>
              <a:t>ลงทีละหน้า</a:t>
            </a:r>
          </a:p>
          <a:p>
            <a:pPr lvl="1"/>
            <a:r>
              <a:rPr lang="th-TH" sz="2800" dirty="0"/>
              <a:t>กดปุ่ม </a:t>
            </a:r>
            <a:r>
              <a:rPr lang="en-US" sz="2800" dirty="0">
                <a:solidFill>
                  <a:schemeClr val="accent3"/>
                </a:solidFill>
              </a:rPr>
              <a:t>Ctrl + C</a:t>
            </a:r>
            <a:r>
              <a:rPr lang="th-TH" sz="2800" dirty="0"/>
              <a:t>		เพื่อออกจากโปรแกรม</a:t>
            </a:r>
            <a:endParaRPr lang="en-US" sz="2800" dirty="0"/>
          </a:p>
          <a:p>
            <a:pPr marL="411480" lvl="1" indent="0">
              <a:buNone/>
            </a:pP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3190408"/>
            <a:ext cx="7620000" cy="4445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more hello.txt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Wollraphong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Teeradeshpitak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7544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less </a:t>
            </a:r>
            <a:r>
              <a:rPr lang="en-US" dirty="0"/>
              <a:t>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80059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th-TH" sz="3200" dirty="0"/>
              <a:t>มีลักษณะการทำงานเหมือนกับ </a:t>
            </a:r>
            <a:r>
              <a:rPr lang="en-US" sz="3200" i="1" dirty="0"/>
              <a:t>more</a:t>
            </a:r>
            <a:r>
              <a:rPr lang="en-US" sz="3200" dirty="0"/>
              <a:t> </a:t>
            </a:r>
            <a:r>
              <a:rPr lang="th-TH" sz="3200" dirty="0"/>
              <a:t>เพียงแต่เป็นเวอร์ชันที่มีการพัฒนาต่อยอดจาก </a:t>
            </a:r>
            <a:r>
              <a:rPr lang="en-US" sz="3200" i="1" dirty="0"/>
              <a:t>more</a:t>
            </a:r>
            <a:r>
              <a:rPr lang="en-US" sz="3200" dirty="0"/>
              <a:t> </a:t>
            </a:r>
            <a:r>
              <a:rPr lang="th-TH" sz="3200" dirty="0"/>
              <a:t>ที่ทำให้สามารถ </a:t>
            </a:r>
            <a:r>
              <a:rPr lang="en-US" sz="3200" dirty="0"/>
              <a:t>scroll </a:t>
            </a:r>
            <a:r>
              <a:rPr lang="th-TH" sz="3200" dirty="0"/>
              <a:t>ขึ้นลงได้ ต่างจาก </a:t>
            </a:r>
            <a:r>
              <a:rPr lang="en-US" sz="3200" i="1" dirty="0"/>
              <a:t>more</a:t>
            </a:r>
            <a:r>
              <a:rPr lang="en-US" sz="3200" dirty="0"/>
              <a:t> </a:t>
            </a:r>
            <a:r>
              <a:rPr lang="th-TH" sz="3200" dirty="0"/>
              <a:t>ที่ลงได้อย่างเดียว</a:t>
            </a:r>
            <a:endParaRPr lang="en-US" sz="3200" dirty="0"/>
          </a:p>
          <a:p>
            <a:pPr marL="114300" indent="0">
              <a:buNone/>
            </a:pPr>
            <a:endParaRPr lang="en-US" sz="3200" dirty="0"/>
          </a:p>
          <a:p>
            <a:pPr marL="411480" lvl="1" indent="0">
              <a:buNone/>
            </a:pP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3190408"/>
            <a:ext cx="7620000" cy="4445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less [OPTION]... [FILE]...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3817541"/>
            <a:ext cx="762000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less hello.txt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less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-N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hello.txt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less hello.txt world.txt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Wollraphong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Teeradeshpitak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4792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less </a:t>
            </a:r>
            <a:r>
              <a:rPr lang="en-US" dirty="0"/>
              <a:t>Command [2]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/>
              <a:t>คีย์ลัด</a:t>
            </a:r>
          </a:p>
          <a:p>
            <a:pPr marL="114300" indent="0">
              <a:buNone/>
            </a:pPr>
            <a:r>
              <a:rPr lang="th-TH" sz="3200" dirty="0"/>
              <a:t>กดปุ่ม </a:t>
            </a:r>
            <a:r>
              <a:rPr lang="en-US" sz="3200" dirty="0">
                <a:solidFill>
                  <a:schemeClr val="accent3"/>
                </a:solidFill>
              </a:rPr>
              <a:t>Home</a:t>
            </a:r>
            <a:r>
              <a:rPr lang="th-TH" sz="3200" dirty="0"/>
              <a:t>		เพื่อไปยังบรรทัดแรก</a:t>
            </a:r>
          </a:p>
          <a:p>
            <a:pPr marL="114300" indent="0">
              <a:buNone/>
            </a:pPr>
            <a:r>
              <a:rPr lang="th-TH" sz="3200" dirty="0"/>
              <a:t>กดปุ่ม </a:t>
            </a:r>
            <a:r>
              <a:rPr lang="en-US" sz="3200" dirty="0">
                <a:solidFill>
                  <a:schemeClr val="accent3"/>
                </a:solidFill>
              </a:rPr>
              <a:t>End</a:t>
            </a:r>
            <a:r>
              <a:rPr lang="th-TH" sz="3200" dirty="0"/>
              <a:t>		เพื่อไปยังบรรทัดสุดท้าย</a:t>
            </a:r>
          </a:p>
          <a:p>
            <a:pPr marL="114300" indent="0">
              <a:buNone/>
            </a:pPr>
            <a:r>
              <a:rPr lang="th-TH" sz="3200" dirty="0"/>
              <a:t>กดปุ่ม </a:t>
            </a:r>
            <a:r>
              <a:rPr lang="en-US" sz="3200" dirty="0">
                <a:solidFill>
                  <a:schemeClr val="accent3"/>
                </a:solidFill>
              </a:rPr>
              <a:t>Page Up</a:t>
            </a:r>
            <a:r>
              <a:rPr lang="th-TH" sz="3200" dirty="0"/>
              <a:t>	เพื่อ </a:t>
            </a:r>
            <a:r>
              <a:rPr lang="en-US" sz="3200" dirty="0"/>
              <a:t>scroll </a:t>
            </a:r>
            <a:r>
              <a:rPr lang="th-TH" sz="3200" dirty="0"/>
              <a:t>ขึ้นไปหนึ่งหน้า</a:t>
            </a:r>
          </a:p>
          <a:p>
            <a:pPr marL="114300" indent="0">
              <a:buNone/>
            </a:pPr>
            <a:r>
              <a:rPr lang="th-TH" sz="3200" dirty="0"/>
              <a:t>กดปุ่ม </a:t>
            </a:r>
            <a:r>
              <a:rPr lang="en-US" sz="3200" dirty="0">
                <a:solidFill>
                  <a:schemeClr val="accent3"/>
                </a:solidFill>
              </a:rPr>
              <a:t>Page Down</a:t>
            </a:r>
            <a:r>
              <a:rPr lang="th-TH" sz="3200" dirty="0"/>
              <a:t>	เพื่อ </a:t>
            </a:r>
            <a:r>
              <a:rPr lang="en-US" sz="3200" dirty="0"/>
              <a:t>scroll </a:t>
            </a:r>
            <a:r>
              <a:rPr lang="th-TH" sz="3200" dirty="0"/>
              <a:t>ลงด้านล่างหนึ่งหน้า</a:t>
            </a:r>
          </a:p>
          <a:p>
            <a:pPr marL="114300" indent="0">
              <a:buNone/>
            </a:pPr>
            <a:r>
              <a:rPr lang="th-TH" sz="3200" dirty="0"/>
              <a:t>กดปุ่ม </a:t>
            </a:r>
            <a:r>
              <a:rPr lang="th-TH" sz="3200" dirty="0">
                <a:solidFill>
                  <a:schemeClr val="accent3"/>
                </a:solidFill>
              </a:rPr>
              <a:t>ลูกศร</a:t>
            </a:r>
            <a:r>
              <a:rPr lang="th-TH" sz="3200" dirty="0"/>
              <a:t>		เพื่อทำการเลื่อนทีละบรรทัด</a:t>
            </a:r>
          </a:p>
          <a:p>
            <a:pPr marL="114300" indent="0">
              <a:buNone/>
            </a:pPr>
            <a:r>
              <a:rPr lang="th-TH" sz="3200" dirty="0"/>
              <a:t>กดปุ่ม </a:t>
            </a:r>
            <a:r>
              <a:rPr lang="en-US" sz="3200" dirty="0">
                <a:solidFill>
                  <a:schemeClr val="accent3"/>
                </a:solidFill>
              </a:rPr>
              <a:t>q</a:t>
            </a:r>
            <a:r>
              <a:rPr lang="th-TH" sz="3200" dirty="0"/>
              <a:t>		เพื่อออกจากโปรแกรม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85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Wollraphong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Teeradeshpitak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2770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274638"/>
            <a:ext cx="8028709" cy="1143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less </a:t>
            </a:r>
            <a:r>
              <a:rPr lang="en-US" dirty="0"/>
              <a:t>Command [3]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1999" y="1600200"/>
            <a:ext cx="7620000" cy="3477875"/>
          </a:xfrm>
          <a:prstGeom prst="rect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cs typeface="BrowalliaUPC" panose="020B0604020202020204" pitchFamily="34" charset="-34"/>
              </a:rPr>
              <a:t>+ Note +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หากต้องการให้แสดงเลขบรรทัดด้วย ให้เพิ่ม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flag </a:t>
            </a:r>
            <a:r>
              <a:rPr lang="en-US" sz="2800" b="1" i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-N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เข้าไปด้วย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สามารถกระโดดไปยังบรรทัดที่ </a:t>
            </a:r>
            <a:r>
              <a:rPr lang="th-TH" sz="2800" b="1" i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100</a:t>
            </a:r>
            <a:r>
              <a:rPr lang="th-TH" sz="2800" b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ได้ด้วยการพิมพ์ "100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g"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สามารถกระโดดไปยังตำแหน่งตัวอักษรที่ </a:t>
            </a:r>
            <a:r>
              <a:rPr lang="th-TH" sz="2800" b="1" i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50%</a:t>
            </a:r>
            <a:r>
              <a:rPr lang="th-TH" sz="2800" b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ของขนาดไฟล์ได้ ด้วยการพิมพ์ "50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p"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หากส่งพารามิเตอร์เข้ามาหลายไฟล์ สามารถพิมพ์  ":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n"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เพื่อไปยังไฟล์ถัดไป และ ":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p"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เพื่อกลับไปยังไฟล์ก่อนหน้า ตามลำดับของชื่อไฟล์ที่ถูกส่งเข้ามาทางพารามิเตอร์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Wollraphong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Teeradeshpitak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5579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head </a:t>
            </a:r>
            <a:r>
              <a:rPr lang="en-US" dirty="0"/>
              <a:t>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80059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th-TH" sz="3200" dirty="0"/>
              <a:t>แสดงข้อความของไฟล์ หรือ </a:t>
            </a:r>
            <a:r>
              <a:rPr lang="en-US" sz="3200" dirty="0"/>
              <a:t>output 10 </a:t>
            </a:r>
            <a:r>
              <a:rPr lang="th-TH" sz="3200" dirty="0"/>
              <a:t>บรรทัดบนสุด</a:t>
            </a:r>
            <a:br>
              <a:rPr lang="th-TH" sz="3200" dirty="0"/>
            </a:br>
            <a:r>
              <a:rPr lang="th-TH" sz="3200" dirty="0">
                <a:solidFill>
                  <a:schemeClr val="accent4"/>
                </a:solidFill>
              </a:rPr>
              <a:t>*สามารถเปลี่ยนแปลงจำนวนบรรทัดได้</a:t>
            </a:r>
            <a:endParaRPr lang="en-US" sz="3200" dirty="0">
              <a:solidFill>
                <a:schemeClr val="accent4"/>
              </a:solidFill>
            </a:endParaRPr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r>
              <a:rPr lang="th-TH" sz="2800" dirty="0"/>
              <a:t>แสดง </a:t>
            </a:r>
            <a:r>
              <a:rPr lang="th-TH" sz="2800" i="1" dirty="0"/>
              <a:t>10</a:t>
            </a:r>
            <a:r>
              <a:rPr lang="th-TH" sz="2800" dirty="0"/>
              <a:t> บรรทัดแรกของไฟล์ </a:t>
            </a:r>
            <a:r>
              <a:rPr lang="en-US" sz="2800" i="1" dirty="0"/>
              <a:t>hello.txt</a:t>
            </a:r>
            <a:endParaRPr lang="th-TH" sz="2800" i="1" dirty="0"/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th-TH" sz="2800" dirty="0"/>
              <a:t>แสดง </a:t>
            </a:r>
            <a:r>
              <a:rPr lang="th-TH" sz="2800" i="1" dirty="0"/>
              <a:t>10</a:t>
            </a:r>
            <a:r>
              <a:rPr lang="th-TH" sz="2800" dirty="0"/>
              <a:t> บรรทัดแรกของไฟล์ </a:t>
            </a:r>
            <a:r>
              <a:rPr lang="en-US" sz="2800" i="1" dirty="0"/>
              <a:t>hello.txt</a:t>
            </a:r>
            <a:r>
              <a:rPr lang="en-US" sz="2800" dirty="0"/>
              <a:t> </a:t>
            </a:r>
            <a:r>
              <a:rPr lang="th-TH" sz="2800" dirty="0"/>
              <a:t>และไฟล์ </a:t>
            </a:r>
            <a:r>
              <a:rPr lang="en-US" sz="2800" i="1" dirty="0"/>
              <a:t>world.txt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(</a:t>
            </a:r>
            <a:r>
              <a:rPr lang="th-TH" sz="2800" dirty="0"/>
              <a:t>โดยจะมีตัวคั่นบอกว่ามาจากไฟล์ไหนด้วย</a:t>
            </a:r>
            <a:r>
              <a:rPr lang="en-US" sz="2800" dirty="0"/>
              <a:t>)</a:t>
            </a:r>
          </a:p>
          <a:p>
            <a:pPr marL="411480" lvl="1" indent="0">
              <a:buNone/>
            </a:pP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2714581"/>
            <a:ext cx="7620000" cy="4351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head [OPTION]... [FILE]...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3406790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head hello.txt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4406323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 anchor="t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head hello.txt world.txt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Wollraphong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Teeradeshpitak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87104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head </a:t>
            </a:r>
            <a:r>
              <a:rPr lang="en-US" dirty="0"/>
              <a:t>Command [2]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th-TH" sz="2800" dirty="0"/>
              <a:t>แสดง </a:t>
            </a:r>
            <a:r>
              <a:rPr lang="th-TH" sz="2800" i="1" dirty="0"/>
              <a:t>10</a:t>
            </a:r>
            <a:r>
              <a:rPr lang="th-TH" sz="2800" dirty="0"/>
              <a:t> บรรทัดแรกของทุกๆ ไฟล์ใน</a:t>
            </a:r>
            <a:r>
              <a:rPr lang="en-US" sz="2800" dirty="0"/>
              <a:t> directory </a:t>
            </a:r>
            <a:r>
              <a:rPr lang="th-TH" sz="2800" dirty="0"/>
              <a:t>ปัจจุบัน</a:t>
            </a:r>
            <a:endParaRPr lang="en-US" sz="2800" dirty="0"/>
          </a:p>
          <a:p>
            <a:pPr marL="114300" indent="0">
              <a:buNone/>
            </a:pPr>
            <a:endParaRPr lang="en-US" sz="4000" dirty="0"/>
          </a:p>
          <a:p>
            <a:pPr marL="114300" indent="0">
              <a:buNone/>
            </a:pPr>
            <a:r>
              <a:rPr lang="th-TH" sz="2800" dirty="0"/>
              <a:t>แสดง </a:t>
            </a:r>
            <a:r>
              <a:rPr lang="th-TH" sz="2800" i="1" dirty="0"/>
              <a:t>10</a:t>
            </a:r>
            <a:r>
              <a:rPr lang="th-TH" sz="2800" dirty="0"/>
              <a:t> บรรทัดแรกจากผลลัพธ์ที่ได้จากคำสั่ง </a:t>
            </a:r>
            <a:r>
              <a:rPr lang="en-US" sz="2800" i="1" dirty="0" err="1">
                <a:solidFill>
                  <a:schemeClr val="accent3"/>
                </a:solidFill>
              </a:rPr>
              <a:t>ps</a:t>
            </a:r>
            <a:r>
              <a:rPr lang="en-US" sz="2800" i="1" dirty="0">
                <a:solidFill>
                  <a:schemeClr val="accent3"/>
                </a:solidFill>
              </a:rPr>
              <a:t> aux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th-TH" sz="2800" dirty="0"/>
              <a:t>แสดง </a:t>
            </a:r>
            <a:r>
              <a:rPr lang="th-TH" sz="2800" i="1" dirty="0"/>
              <a:t>20</a:t>
            </a:r>
            <a:r>
              <a:rPr lang="th-TH" sz="2800" dirty="0"/>
              <a:t> บรรทัดแรกของไฟล์ </a:t>
            </a:r>
            <a:r>
              <a:rPr lang="en-US" sz="2800" i="1" dirty="0"/>
              <a:t>hello.txt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th-TH" sz="2800" dirty="0"/>
              <a:t>แสดง </a:t>
            </a:r>
            <a:r>
              <a:rPr lang="th-TH" sz="2800" i="1" dirty="0"/>
              <a:t>20</a:t>
            </a:r>
            <a:r>
              <a:rPr lang="th-TH" sz="2800" dirty="0"/>
              <a:t> ไบท์แรกของไฟล์ </a:t>
            </a:r>
            <a:r>
              <a:rPr lang="en-US" sz="2800" i="1" dirty="0"/>
              <a:t>hello.txt</a:t>
            </a:r>
            <a:r>
              <a:rPr lang="en-US" sz="2800" dirty="0"/>
              <a:t> (</a:t>
            </a:r>
            <a:r>
              <a:rPr lang="en-US" sz="2800" i="1" dirty="0"/>
              <a:t>\n </a:t>
            </a:r>
            <a:r>
              <a:rPr lang="th-TH" sz="2800" dirty="0"/>
              <a:t>ถูกนับเป็น </a:t>
            </a:r>
            <a:r>
              <a:rPr lang="th-TH" sz="2800" i="1" dirty="0"/>
              <a:t>1</a:t>
            </a:r>
            <a:r>
              <a:rPr lang="th-TH" sz="2800" dirty="0"/>
              <a:t> ไบท์เช่นกัน)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88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600200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head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2853292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aux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head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4000891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head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-n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20 hello.txt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" y="5147708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head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-c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20 hello.txt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Wollraphong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Teeradeshpitak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43589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head </a:t>
            </a:r>
            <a:r>
              <a:rPr lang="en-US" dirty="0"/>
              <a:t>Command [3]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th-TH" sz="2800" dirty="0"/>
              <a:t>แสดง </a:t>
            </a:r>
            <a:r>
              <a:rPr lang="th-TH" sz="2800" i="1" dirty="0"/>
              <a:t>15</a:t>
            </a:r>
            <a:r>
              <a:rPr lang="th-TH" sz="2800" dirty="0"/>
              <a:t> บรรทัดแรกของทุกไฟล์ที่มีนามสกุลเป็น</a:t>
            </a:r>
            <a:r>
              <a:rPr lang="th-TH" sz="2800" i="1" dirty="0"/>
              <a:t> .</a:t>
            </a:r>
            <a:r>
              <a:rPr lang="en-US" sz="2800" i="1" dirty="0"/>
              <a:t>txt </a:t>
            </a:r>
            <a:r>
              <a:rPr lang="th-TH" sz="2800" dirty="0"/>
              <a:t>ใน</a:t>
            </a:r>
            <a:r>
              <a:rPr lang="en-US" sz="2800" dirty="0"/>
              <a:t> directory </a:t>
            </a:r>
            <a:r>
              <a:rPr lang="th-TH" sz="2800" dirty="0"/>
              <a:t>ปัจจุบัน</a:t>
            </a:r>
            <a:endParaRPr lang="en-US" sz="2800" dirty="0"/>
          </a:p>
          <a:p>
            <a:pPr marL="114300" indent="0">
              <a:buNone/>
            </a:pPr>
            <a:endParaRPr lang="en-US" sz="4000" dirty="0"/>
          </a:p>
          <a:p>
            <a:pPr marL="114300" indent="0">
              <a:buNone/>
            </a:pPr>
            <a:r>
              <a:rPr lang="th-TH" sz="2800" dirty="0"/>
              <a:t>แสดง </a:t>
            </a:r>
            <a:r>
              <a:rPr lang="th-TH" sz="2800" i="1" dirty="0"/>
              <a:t>15</a:t>
            </a:r>
            <a:r>
              <a:rPr lang="th-TH" sz="2800" dirty="0"/>
              <a:t> บรรทัดแรกของทุกไฟล์ที่มีนามสกุลเป็น </a:t>
            </a:r>
            <a:r>
              <a:rPr lang="th-TH" sz="2800" i="1" dirty="0"/>
              <a:t>.</a:t>
            </a:r>
            <a:r>
              <a:rPr lang="en-US" sz="2800" i="1" dirty="0"/>
              <a:t>txt </a:t>
            </a:r>
            <a:r>
              <a:rPr lang="th-TH" sz="2800" dirty="0"/>
              <a:t>ใน</a:t>
            </a:r>
            <a:r>
              <a:rPr lang="en-US" sz="2800" dirty="0"/>
              <a:t> directory </a:t>
            </a:r>
            <a:r>
              <a:rPr lang="th-TH" sz="2800" dirty="0"/>
              <a:t>ปัจจุบัน (โดยไม่แสดง </a:t>
            </a:r>
            <a:r>
              <a:rPr lang="en-US" sz="2800" dirty="0"/>
              <a:t>header)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89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600200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head -n 15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*.txt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3309054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head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–q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–n 15 *.txt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4874508"/>
            <a:ext cx="7620000" cy="892552"/>
          </a:xfrm>
          <a:prstGeom prst="rect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cs typeface="BrowalliaUPC" panose="020B0604020202020204" pitchFamily="34" charset="-34"/>
              </a:rPr>
              <a:t>+ Note +</a:t>
            </a:r>
          </a:p>
          <a:p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สามารถใช้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flag </a:t>
            </a:r>
            <a:r>
              <a:rPr lang="en-US" sz="2800" b="1" i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–</a:t>
            </a:r>
            <a:r>
              <a:rPr lang="th-TH" sz="2800" b="1" i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20</a:t>
            </a:r>
            <a:r>
              <a:rPr lang="en-US" sz="2800" b="1" i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แทน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–n 20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ได้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(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ตัวเลขจำนวนเต็มใดๆ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Wollraphong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Teeradeshpitak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839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382000" cy="1143000"/>
          </a:xfrm>
        </p:spPr>
        <p:txBody>
          <a:bodyPr/>
          <a:lstStyle/>
          <a:p>
            <a:r>
              <a:rPr lang="en-US" dirty="0"/>
              <a:t>Linux Distributions Family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u="sng" dirty="0">
                <a:solidFill>
                  <a:srgbClr val="C65D09"/>
                </a:solidFill>
              </a:rPr>
              <a:t>Ubuntu</a:t>
            </a:r>
            <a:r>
              <a:rPr lang="en-US" sz="2800" dirty="0"/>
              <a:t> is a fork of </a:t>
            </a:r>
            <a:r>
              <a:rPr lang="en-US" sz="2800" dirty="0" err="1"/>
              <a:t>Debian</a:t>
            </a:r>
            <a:r>
              <a:rPr lang="en-US" sz="2800" dirty="0"/>
              <a:t> that was started in 2004 to offer a consistent release and update cycle. </a:t>
            </a:r>
          </a:p>
          <a:p>
            <a:pPr lvl="1"/>
            <a:r>
              <a:rPr lang="en-US" sz="2800" dirty="0"/>
              <a:t>most popular distribution until about 2011 when it was replaced by </a:t>
            </a:r>
            <a:r>
              <a:rPr lang="en-US" sz="2800" u="sng" dirty="0">
                <a:solidFill>
                  <a:srgbClr val="0070C0"/>
                </a:solidFill>
              </a:rPr>
              <a:t>Mint</a:t>
            </a:r>
            <a:r>
              <a:rPr lang="en-US" sz="2800" dirty="0"/>
              <a:t> (started in 2006)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14" y="3505200"/>
            <a:ext cx="8125772" cy="256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3070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tail </a:t>
            </a:r>
            <a:r>
              <a:rPr lang="en-US" dirty="0"/>
              <a:t>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80059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th-TH" sz="3200" dirty="0"/>
              <a:t>แสดงข้อความของไฟล์ หรือ </a:t>
            </a:r>
            <a:r>
              <a:rPr lang="en-US" sz="3200" dirty="0"/>
              <a:t>output 10 </a:t>
            </a:r>
            <a:r>
              <a:rPr lang="th-TH" sz="3200" dirty="0"/>
              <a:t>บรรทัดสุดท้าย</a:t>
            </a:r>
            <a:br>
              <a:rPr lang="th-TH" sz="3200" dirty="0"/>
            </a:br>
            <a:r>
              <a:rPr lang="th-TH" sz="3200" dirty="0">
                <a:solidFill>
                  <a:schemeClr val="accent4"/>
                </a:solidFill>
              </a:rPr>
              <a:t>*สามารถเปลี่ยนแปลงจำนวนบรรทัดได้</a:t>
            </a:r>
            <a:endParaRPr lang="en-US" sz="3200" dirty="0">
              <a:solidFill>
                <a:schemeClr val="accent4"/>
              </a:solidFill>
            </a:endParaRPr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r>
              <a:rPr lang="th-TH" sz="2800" dirty="0"/>
              <a:t>แสดง </a:t>
            </a:r>
            <a:r>
              <a:rPr lang="th-TH" sz="2800" i="1" dirty="0"/>
              <a:t>10</a:t>
            </a:r>
            <a:r>
              <a:rPr lang="th-TH" sz="2800" dirty="0"/>
              <a:t> บรรทัดสุดท้ายของไฟล์ </a:t>
            </a:r>
            <a:r>
              <a:rPr lang="en-US" sz="2800" i="1" dirty="0"/>
              <a:t>hello.txt</a:t>
            </a:r>
            <a:endParaRPr lang="th-TH" sz="2800" i="1" dirty="0"/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th-TH" sz="2800" dirty="0"/>
              <a:t>แสดง </a:t>
            </a:r>
            <a:r>
              <a:rPr lang="th-TH" sz="2800" i="1" dirty="0"/>
              <a:t>10</a:t>
            </a:r>
            <a:r>
              <a:rPr lang="th-TH" sz="2800" dirty="0"/>
              <a:t> บรรทัดสุดท้ายของไฟล์ </a:t>
            </a:r>
            <a:r>
              <a:rPr lang="en-US" sz="2800" i="1" dirty="0"/>
              <a:t>hello.txt</a:t>
            </a:r>
            <a:r>
              <a:rPr lang="en-US" sz="2800" dirty="0"/>
              <a:t> </a:t>
            </a:r>
            <a:r>
              <a:rPr lang="th-TH" sz="2800" dirty="0"/>
              <a:t>และไฟล์ </a:t>
            </a:r>
            <a:r>
              <a:rPr lang="en-US" sz="2800" i="1" dirty="0"/>
              <a:t>world.txt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(</a:t>
            </a:r>
            <a:r>
              <a:rPr lang="th-TH" sz="2800" dirty="0"/>
              <a:t>โดยจะมีตัวคั่นบอกว่ามาจากไฟล์ไหนด้วย</a:t>
            </a:r>
            <a:r>
              <a:rPr lang="en-US" sz="2800" dirty="0"/>
              <a:t>)</a:t>
            </a:r>
          </a:p>
          <a:p>
            <a:pPr marL="411480" lvl="1" indent="0">
              <a:buNone/>
            </a:pP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2714581"/>
            <a:ext cx="7620000" cy="4351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tail [OPTION]... [FILE]...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3406790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tail hello.txt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4406323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 anchor="t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tail hello.txt world.txt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Wollraphong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Teeradeshpitak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89385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tail </a:t>
            </a:r>
            <a:r>
              <a:rPr lang="en-US" dirty="0"/>
              <a:t>Command [2]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th-TH" sz="2800" dirty="0"/>
              <a:t>แสดง </a:t>
            </a:r>
            <a:r>
              <a:rPr lang="th-TH" sz="2800" i="1" dirty="0"/>
              <a:t>10</a:t>
            </a:r>
            <a:r>
              <a:rPr lang="th-TH" sz="2800" dirty="0"/>
              <a:t> บรรทัดสุดท้ายของทุกๆ ไฟล์ใน</a:t>
            </a:r>
            <a:r>
              <a:rPr lang="en-US" sz="2800" dirty="0"/>
              <a:t> directory </a:t>
            </a:r>
            <a:r>
              <a:rPr lang="th-TH" sz="2800" dirty="0"/>
              <a:t>ปัจจุบัน</a:t>
            </a:r>
            <a:endParaRPr lang="en-US" sz="2800" dirty="0"/>
          </a:p>
          <a:p>
            <a:pPr marL="114300" indent="0">
              <a:buNone/>
            </a:pPr>
            <a:endParaRPr lang="en-US" sz="4000" dirty="0"/>
          </a:p>
          <a:p>
            <a:pPr marL="114300" indent="0">
              <a:buNone/>
            </a:pPr>
            <a:r>
              <a:rPr lang="th-TH" sz="2800" dirty="0"/>
              <a:t>แสดง </a:t>
            </a:r>
            <a:r>
              <a:rPr lang="th-TH" sz="2800" i="1" dirty="0"/>
              <a:t>10</a:t>
            </a:r>
            <a:r>
              <a:rPr lang="th-TH" sz="2800" dirty="0"/>
              <a:t> บรรทัดสุดท้ายจากผลลัพธ์ที่ได้จากคำสั่ง </a:t>
            </a:r>
            <a:r>
              <a:rPr lang="en-US" sz="2800" i="1" dirty="0" err="1">
                <a:solidFill>
                  <a:schemeClr val="accent3"/>
                </a:solidFill>
              </a:rPr>
              <a:t>ps</a:t>
            </a:r>
            <a:r>
              <a:rPr lang="en-US" sz="2800" i="1" dirty="0">
                <a:solidFill>
                  <a:schemeClr val="accent3"/>
                </a:solidFill>
              </a:rPr>
              <a:t> aux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th-TH" sz="2800" dirty="0"/>
              <a:t>แสดง </a:t>
            </a:r>
            <a:r>
              <a:rPr lang="th-TH" sz="2800" i="1" dirty="0"/>
              <a:t>20</a:t>
            </a:r>
            <a:r>
              <a:rPr lang="th-TH" sz="2800" dirty="0"/>
              <a:t> บรรทัดสุดท้ายของไฟล์ </a:t>
            </a:r>
            <a:r>
              <a:rPr lang="en-US" sz="2800" i="1" dirty="0"/>
              <a:t>hello.txt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th-TH" sz="2800" dirty="0"/>
              <a:t>แสดง </a:t>
            </a:r>
            <a:r>
              <a:rPr lang="th-TH" sz="2800" i="1" dirty="0"/>
              <a:t>20</a:t>
            </a:r>
            <a:r>
              <a:rPr lang="th-TH" sz="2800" dirty="0"/>
              <a:t> ไบท์สุดท้ายของไฟล์ </a:t>
            </a:r>
            <a:r>
              <a:rPr lang="en-US" sz="2800" i="1" dirty="0"/>
              <a:t>hello.txt</a:t>
            </a:r>
            <a:r>
              <a:rPr lang="en-US" sz="2800" dirty="0"/>
              <a:t> (</a:t>
            </a:r>
            <a:r>
              <a:rPr lang="en-US" sz="2800" i="1" dirty="0"/>
              <a:t>\n </a:t>
            </a:r>
            <a:r>
              <a:rPr lang="th-TH" sz="2800" dirty="0"/>
              <a:t>ถูกนับเป็น </a:t>
            </a:r>
            <a:r>
              <a:rPr lang="th-TH" sz="2800" i="1" dirty="0"/>
              <a:t>1</a:t>
            </a:r>
            <a:r>
              <a:rPr lang="th-TH" sz="2800" dirty="0"/>
              <a:t> ไบท์เช่นกัน)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91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600200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tail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2853292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aux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tail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4000891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tail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-n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20 hello.txt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" y="5147708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tail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-c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20 hello.txt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Wollraphong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Teeradeshpitak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27520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tail </a:t>
            </a:r>
            <a:r>
              <a:rPr lang="en-US" dirty="0"/>
              <a:t>Command [3]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757886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th-TH" sz="2800" dirty="0"/>
              <a:t>แสดง </a:t>
            </a:r>
            <a:r>
              <a:rPr lang="th-TH" sz="2800" i="1" dirty="0"/>
              <a:t>15</a:t>
            </a:r>
            <a:r>
              <a:rPr lang="th-TH" sz="2800" dirty="0"/>
              <a:t> บรรทัดสุดท้ายของทุกไฟล์ที่มีนามสกุลเป็น</a:t>
            </a:r>
            <a:r>
              <a:rPr lang="th-TH" sz="2800" i="1" dirty="0"/>
              <a:t> .</a:t>
            </a:r>
            <a:r>
              <a:rPr lang="en-US" sz="2800" i="1" dirty="0"/>
              <a:t>txt </a:t>
            </a:r>
            <a:r>
              <a:rPr lang="th-TH" sz="2800" dirty="0"/>
              <a:t>ใน</a:t>
            </a:r>
            <a:r>
              <a:rPr lang="en-US" sz="2800" dirty="0"/>
              <a:t> directory </a:t>
            </a:r>
            <a:r>
              <a:rPr lang="th-TH" sz="2800" dirty="0"/>
              <a:t>ปัจจุบัน</a:t>
            </a:r>
            <a:endParaRPr lang="en-US" sz="2800" dirty="0"/>
          </a:p>
          <a:p>
            <a:pPr marL="114300" indent="0">
              <a:buNone/>
            </a:pPr>
            <a:endParaRPr lang="en-US" sz="4000" dirty="0"/>
          </a:p>
          <a:p>
            <a:pPr marL="114300" indent="0">
              <a:buNone/>
            </a:pPr>
            <a:r>
              <a:rPr lang="th-TH" sz="2800" dirty="0"/>
              <a:t>แสดง </a:t>
            </a:r>
            <a:r>
              <a:rPr lang="th-TH" sz="2800" i="1" dirty="0"/>
              <a:t>15</a:t>
            </a:r>
            <a:r>
              <a:rPr lang="th-TH" sz="2800" dirty="0"/>
              <a:t> บรรทัดสุดท้ายของทุกไฟล์ที่มีนามสกุลเป็น </a:t>
            </a:r>
            <a:r>
              <a:rPr lang="th-TH" sz="2800" i="1" dirty="0"/>
              <a:t>.</a:t>
            </a:r>
            <a:r>
              <a:rPr lang="en-US" sz="2800" i="1" dirty="0"/>
              <a:t>txt </a:t>
            </a:r>
            <a:r>
              <a:rPr lang="th-TH" sz="2800" dirty="0"/>
              <a:t>ใน</a:t>
            </a:r>
            <a:r>
              <a:rPr lang="en-US" sz="2800" dirty="0"/>
              <a:t> directory </a:t>
            </a:r>
            <a:r>
              <a:rPr lang="th-TH" sz="2800" dirty="0"/>
              <a:t>ปัจจุบัน (โดยไม่แสดง </a:t>
            </a:r>
            <a:r>
              <a:rPr lang="en-US" sz="2800" dirty="0"/>
              <a:t>header)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92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600200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tail </a:t>
            </a:r>
            <a:r>
              <a:rPr lang="en-US" sz="2000" dirty="0">
                <a:latin typeface="Consolas" panose="020B0609020204030204" pitchFamily="49" charset="0"/>
              </a:rPr>
              <a:t>-n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15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*.txt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3309054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tail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–q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-n 15 *.txt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4874508"/>
            <a:ext cx="7620000" cy="892552"/>
          </a:xfrm>
          <a:prstGeom prst="rect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cs typeface="BrowalliaUPC" panose="020B0604020202020204" pitchFamily="34" charset="-34"/>
              </a:rPr>
              <a:t>+ Note +</a:t>
            </a:r>
          </a:p>
          <a:p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สามารถใช้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flag </a:t>
            </a:r>
            <a:r>
              <a:rPr lang="en-US" sz="2800" b="1" i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–</a:t>
            </a:r>
            <a:r>
              <a:rPr lang="th-TH" sz="2800" b="1" i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20</a:t>
            </a:r>
            <a:r>
              <a:rPr lang="en-US" sz="2800" b="1" i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แทน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–n 20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ได้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(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ตัวเลขจำนวนเต็มใดๆ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Wollraphong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Teeradeshpitak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91744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wc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80059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th-TH" sz="3200" dirty="0"/>
              <a:t>ใช้สำหรับแสดงจำนวนบรรทัด, จำนวนคำ, และจำนวนไบท์ ของไฟล์หรืออินพุต</a:t>
            </a:r>
            <a:endParaRPr lang="en-US" sz="3200" dirty="0"/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r>
              <a:rPr lang="th-TH" sz="2800" dirty="0"/>
              <a:t>แสดงจำนวนบรรทัด, จำนวนคำ, และจำนวนไบท์ ของไฟล์ </a:t>
            </a:r>
            <a:r>
              <a:rPr lang="en-US" sz="2800" i="1" dirty="0"/>
              <a:t>hello.txt</a:t>
            </a:r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th-TH" sz="2800" dirty="0"/>
              <a:t>แสดงจำนวนบรรทัด, จำนวนคำ, และจำนวนไบท์ ของไฟล์ </a:t>
            </a:r>
            <a:r>
              <a:rPr lang="en-US" sz="2800" i="1" dirty="0"/>
              <a:t>hello.txt </a:t>
            </a:r>
            <a:r>
              <a:rPr lang="th-TH" sz="2800" dirty="0"/>
              <a:t>และไฟล์ </a:t>
            </a:r>
            <a:r>
              <a:rPr lang="en-US" sz="2800" i="1" dirty="0"/>
              <a:t>world.txt</a:t>
            </a:r>
            <a:r>
              <a:rPr lang="en-US" sz="2800" dirty="0"/>
              <a:t> </a:t>
            </a:r>
            <a:r>
              <a:rPr lang="th-TH" sz="2800" dirty="0"/>
              <a:t>พร้อมทั้งผลรวมที่ได้จากทั้งสองไฟล์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2714581"/>
            <a:ext cx="7620000" cy="4351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wc [OPTION]... [FILE]...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3406790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wc hello.txt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4406323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wc hello.txt world.txt</a:t>
            </a:r>
          </a:p>
        </p:txBody>
      </p:sp>
      <p:sp>
        <p:nvSpPr>
          <p:cNvPr id="9" name="Rectangle 8"/>
          <p:cNvSpPr/>
          <p:nvPr/>
        </p:nvSpPr>
        <p:spPr>
          <a:xfrm>
            <a:off x="5559136" y="658550"/>
            <a:ext cx="2822864" cy="461665"/>
          </a:xfrm>
          <a:prstGeom prst="rect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ย่อมาจากคำว่า </a:t>
            </a:r>
            <a:r>
              <a:rPr lang="en-US" sz="2400" b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W</a:t>
            </a:r>
            <a:r>
              <a:rPr lang="en-US" sz="24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ord </a:t>
            </a:r>
            <a:r>
              <a:rPr lang="en-US" sz="2400" b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C</a:t>
            </a:r>
            <a:r>
              <a:rPr lang="en-US" sz="24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ount</a:t>
            </a:r>
            <a:endParaRPr lang="th-TH" sz="2400" b="1" dirty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Wollraphong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Teeradeshpitak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1291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wc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Command [2]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525368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th-TH" sz="2800" dirty="0"/>
              <a:t>แสดงจำนวนบรรทัด, จำนวนคำ, และจำนวนไบท์ ของผลลัพธ์ที่ได้จากคำสั่ง </a:t>
            </a:r>
            <a:r>
              <a:rPr lang="en-US" sz="2800" i="1" dirty="0"/>
              <a:t>ls –la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th-TH" sz="2800" dirty="0"/>
              <a:t>จะแสดงเพียง จำนวนบรรทัดของไฟล์ </a:t>
            </a:r>
            <a:r>
              <a:rPr lang="en-US" sz="2800" i="1" dirty="0"/>
              <a:t>hello.txt</a:t>
            </a:r>
            <a:r>
              <a:rPr lang="en-US" sz="2800" dirty="0"/>
              <a:t> </a:t>
            </a:r>
            <a:r>
              <a:rPr lang="th-TH" sz="2800" dirty="0"/>
              <a:t>เท่านั้น</a:t>
            </a:r>
            <a:endParaRPr lang="en-US" sz="2800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th-TH" sz="2800" dirty="0"/>
              <a:t>จะแสดงเพียง จำนวนคำของไฟล์ </a:t>
            </a:r>
            <a:r>
              <a:rPr lang="en-US" sz="2800" i="1" dirty="0"/>
              <a:t>hello.txt</a:t>
            </a:r>
            <a:r>
              <a:rPr lang="en-US" sz="2800" dirty="0"/>
              <a:t> </a:t>
            </a:r>
            <a:r>
              <a:rPr lang="th-TH" sz="2800" dirty="0"/>
              <a:t>เท่านั้น</a:t>
            </a:r>
            <a:endParaRPr lang="en-US" sz="2800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th-TH" sz="2800" dirty="0"/>
              <a:t>จะแสดงเพียง จำนวนไบท์ของไฟล์ </a:t>
            </a:r>
            <a:r>
              <a:rPr lang="en-US" sz="2800" i="1" dirty="0"/>
              <a:t>hello.txt</a:t>
            </a:r>
            <a:r>
              <a:rPr lang="en-US" sz="2800" dirty="0"/>
              <a:t> </a:t>
            </a:r>
            <a:r>
              <a:rPr lang="th-TH" sz="2800" dirty="0"/>
              <a:t>เท่านั้น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94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600200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ls -la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wc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3187527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wc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-l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hello.txt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4376218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wc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-w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hello.txt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" y="5564909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wc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-c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hello.txt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Wollraphong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Teeradeshpitak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82633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wc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Command [3]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757886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th-TH" sz="2800" dirty="0"/>
              <a:t>จะแสดง จำนวนบรรทัดและจำนวนคำของไฟล์ </a:t>
            </a:r>
            <a:r>
              <a:rPr lang="en-US" sz="2800" i="1" dirty="0"/>
              <a:t>hello.txt</a:t>
            </a:r>
            <a:r>
              <a:rPr lang="en-US" sz="2800" dirty="0"/>
              <a:t> </a:t>
            </a:r>
            <a:r>
              <a:rPr lang="th-TH" sz="2800" dirty="0"/>
              <a:t>และ </a:t>
            </a:r>
            <a:r>
              <a:rPr lang="en-US" sz="2800" i="1" dirty="0"/>
              <a:t>world.txt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95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600200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wc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lc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hello.txt world.txt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Wollraphong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Teeradeshpitak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757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Adjacency">
  <a:themeElements>
    <a:clrScheme name="Blue brown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16445</TotalTime>
  <Words>5715</Words>
  <Application>Microsoft Office PowerPoint</Application>
  <PresentationFormat>นำเสนอทางหน้าจอ (4:3)</PresentationFormat>
  <Paragraphs>1028</Paragraphs>
  <Slides>95</Slides>
  <Notes>10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9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95</vt:i4>
      </vt:variant>
    </vt:vector>
  </HeadingPairs>
  <TitlesOfParts>
    <vt:vector size="105" baseType="lpstr">
      <vt:lpstr>Angsana New</vt:lpstr>
      <vt:lpstr>Arial</vt:lpstr>
      <vt:lpstr>BrowalliaUPC</vt:lpstr>
      <vt:lpstr>Calibri</vt:lpstr>
      <vt:lpstr>Cambria</vt:lpstr>
      <vt:lpstr>Consolas</vt:lpstr>
      <vt:lpstr>Cordia New</vt:lpstr>
      <vt:lpstr>Courier New</vt:lpstr>
      <vt:lpstr>Georgia</vt:lpstr>
      <vt:lpstr>1_Adjacency</vt:lpstr>
      <vt:lpstr>Linux Workshop Part I: Basics</vt:lpstr>
      <vt:lpstr>INtro</vt:lpstr>
      <vt:lpstr>History</vt:lpstr>
      <vt:lpstr>Unix Philosophy</vt:lpstr>
      <vt:lpstr>Unix-like OS</vt:lpstr>
      <vt:lpstr>GNU/Linux</vt:lpstr>
      <vt:lpstr>Unix – BSD – GNU/Linux Tree</vt:lpstr>
      <vt:lpstr>The BSDs</vt:lpstr>
      <vt:lpstr>Linux Distributions Family Tree</vt:lpstr>
      <vt:lpstr>Why Linux?</vt:lpstr>
      <vt:lpstr>Computer is not only a laptop/desktop</vt:lpstr>
      <vt:lpstr>งานนำเสนอ PowerPoint</vt:lpstr>
      <vt:lpstr>Why Linux/UNIX are the most popular choice</vt:lpstr>
      <vt:lpstr>Linux Basic Skill for Programmers</vt:lpstr>
      <vt:lpstr>More advanced Linux skills</vt:lpstr>
      <vt:lpstr>What is Cygwin?</vt:lpstr>
      <vt:lpstr>What is a shell?</vt:lpstr>
      <vt:lpstr>Terminals vs Terminal Emulators</vt:lpstr>
      <vt:lpstr>CLI vs GUI</vt:lpstr>
      <vt:lpstr>CLI</vt:lpstr>
      <vt:lpstr>GUI</vt:lpstr>
      <vt:lpstr>CLI vs GUI</vt:lpstr>
      <vt:lpstr>Basic command on linux</vt:lpstr>
      <vt:lpstr>Linux Directory Structure </vt:lpstr>
      <vt:lpstr>Directories</vt:lpstr>
      <vt:lpstr>I/O Redirection</vt:lpstr>
      <vt:lpstr>I/O Redirection [2]</vt:lpstr>
      <vt:lpstr>I/O Redirection [3]</vt:lpstr>
      <vt:lpstr>I/O Redirection [4]</vt:lpstr>
      <vt:lpstr>I/O Redirection [5]</vt:lpstr>
      <vt:lpstr>Man command</vt:lpstr>
      <vt:lpstr>The grep Command</vt:lpstr>
      <vt:lpstr>The grep Command [2]</vt:lpstr>
      <vt:lpstr>The grep Command [3]</vt:lpstr>
      <vt:lpstr>The grep Command [4]</vt:lpstr>
      <vt:lpstr>The find Command</vt:lpstr>
      <vt:lpstr>The find Command [2]</vt:lpstr>
      <vt:lpstr>The find Command [3]</vt:lpstr>
      <vt:lpstr>The find Command [4]</vt:lpstr>
      <vt:lpstr>The find Command [5]</vt:lpstr>
      <vt:lpstr>The find Command [6]</vt:lpstr>
      <vt:lpstr>The history Command</vt:lpstr>
      <vt:lpstr>The history Command [2]</vt:lpstr>
      <vt:lpstr>The exit Command</vt:lpstr>
      <vt:lpstr>Example: The ls Command[1]</vt:lpstr>
      <vt:lpstr>Example: The ls Command [2]</vt:lpstr>
      <vt:lpstr>Example: The ls Command [3]</vt:lpstr>
      <vt:lpstr>ls - list directory contents [1]</vt:lpstr>
      <vt:lpstr>ls - list directory contents[2]</vt:lpstr>
      <vt:lpstr>The ls Command [3]</vt:lpstr>
      <vt:lpstr>ls - list directory contents[flags]</vt:lpstr>
      <vt:lpstr>ls - list directory contents[flags]</vt:lpstr>
      <vt:lpstr>pwd - print working directory </vt:lpstr>
      <vt:lpstr>cd – Change Current Directory</vt:lpstr>
      <vt:lpstr>cd – Change Current Directory [2]</vt:lpstr>
      <vt:lpstr>cd – Change Current Directory [4]</vt:lpstr>
      <vt:lpstr>cd – Change Current Directory [3]</vt:lpstr>
      <vt:lpstr>cd – Change Current Directory [5]</vt:lpstr>
      <vt:lpstr>mkdir - make directories</vt:lpstr>
      <vt:lpstr>mkdir - make directories [2]</vt:lpstr>
      <vt:lpstr>mkdir - make directories [3]</vt:lpstr>
      <vt:lpstr>mkdir - make directories [4]</vt:lpstr>
      <vt:lpstr>Copying Files and Directories</vt:lpstr>
      <vt:lpstr>Copying Files and Directories [2]</vt:lpstr>
      <vt:lpstr>Copying Files and Directories [3]</vt:lpstr>
      <vt:lpstr>Copying Files and Directories [4]</vt:lpstr>
      <vt:lpstr>Copying Files and Directories [5]</vt:lpstr>
      <vt:lpstr>Copying Files and Directories [6]</vt:lpstr>
      <vt:lpstr>Moving Files and Directories</vt:lpstr>
      <vt:lpstr>Moving Files and Directories [2]</vt:lpstr>
      <vt:lpstr>Moving Files and Directories [3]</vt:lpstr>
      <vt:lpstr>Renaming Files and Directories</vt:lpstr>
      <vt:lpstr>The touch Command</vt:lpstr>
      <vt:lpstr>The touch Command [2]</vt:lpstr>
      <vt:lpstr>Removing Files and Directories</vt:lpstr>
      <vt:lpstr>Removing Files and Directories [2]</vt:lpstr>
      <vt:lpstr>The cat Command</vt:lpstr>
      <vt:lpstr>The cat Command [2]</vt:lpstr>
      <vt:lpstr>The cat Command [3]</vt:lpstr>
      <vt:lpstr>The echo Command</vt:lpstr>
      <vt:lpstr>The echo Command [2]</vt:lpstr>
      <vt:lpstr>The echo Command [3]</vt:lpstr>
      <vt:lpstr>The more Command</vt:lpstr>
      <vt:lpstr>The less Command</vt:lpstr>
      <vt:lpstr>The less Command [2]</vt:lpstr>
      <vt:lpstr>The less Command [3]</vt:lpstr>
      <vt:lpstr>The head Command</vt:lpstr>
      <vt:lpstr>The head Command [2]</vt:lpstr>
      <vt:lpstr>The head Command [3]</vt:lpstr>
      <vt:lpstr>The tail Command</vt:lpstr>
      <vt:lpstr>The tail Command [2]</vt:lpstr>
      <vt:lpstr>The tail Command [3]</vt:lpstr>
      <vt:lpstr>The wc Command</vt:lpstr>
      <vt:lpstr>The wc Command [2]</vt:lpstr>
      <vt:lpstr>The wc Command [3]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kk</dc:creator>
  <cp:lastModifiedBy>User</cp:lastModifiedBy>
  <cp:revision>2782</cp:revision>
  <dcterms:created xsi:type="dcterms:W3CDTF">2013-07-14T05:50:03Z</dcterms:created>
  <dcterms:modified xsi:type="dcterms:W3CDTF">2016-08-23T21:15:38Z</dcterms:modified>
</cp:coreProperties>
</file>