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Glacial Indifference" panose="00000800000000000000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2429430" y="4008309"/>
            <a:ext cx="13429139" cy="2270382"/>
          </a:xfrm>
          <a:custGeom>
            <a:avLst/>
            <a:gdLst/>
            <a:ahLst/>
            <a:cxnLst/>
            <a:rect l="l" t="t" r="r" b="b"/>
            <a:pathLst>
              <a:path w="13429139" h="2270382">
                <a:moveTo>
                  <a:pt x="0" y="0"/>
                </a:moveTo>
                <a:lnTo>
                  <a:pt x="13429140" y="0"/>
                </a:lnTo>
                <a:lnTo>
                  <a:pt x="13429140" y="2270382"/>
                </a:lnTo>
                <a:lnTo>
                  <a:pt x="0" y="2270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6469" b="-27502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2774" y="6551033"/>
            <a:ext cx="15062452" cy="1144177"/>
          </a:xfrm>
          <a:custGeom>
            <a:avLst/>
            <a:gdLst/>
            <a:ahLst/>
            <a:cxnLst/>
            <a:rect l="l" t="t" r="r" b="b"/>
            <a:pathLst>
              <a:path w="15062452" h="1144177">
                <a:moveTo>
                  <a:pt x="0" y="0"/>
                </a:moveTo>
                <a:lnTo>
                  <a:pt x="15062452" y="0"/>
                </a:lnTo>
                <a:lnTo>
                  <a:pt x="15062452" y="1144177"/>
                </a:lnTo>
                <a:lnTo>
                  <a:pt x="0" y="11441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92775" b="-52366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44718" y="716271"/>
            <a:ext cx="1389178" cy="1389178"/>
          </a:xfrm>
          <a:custGeom>
            <a:avLst/>
            <a:gdLst/>
            <a:ahLst/>
            <a:cxnLst/>
            <a:rect l="l" t="t" r="r" b="b"/>
            <a:pathLst>
              <a:path w="1389178" h="1389178">
                <a:moveTo>
                  <a:pt x="0" y="0"/>
                </a:moveTo>
                <a:lnTo>
                  <a:pt x="1389179" y="0"/>
                </a:lnTo>
                <a:lnTo>
                  <a:pt x="1389179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005756" y="716271"/>
            <a:ext cx="3490420" cy="1389178"/>
          </a:xfrm>
          <a:custGeom>
            <a:avLst/>
            <a:gdLst/>
            <a:ahLst/>
            <a:cxnLst/>
            <a:rect l="l" t="t" r="r" b="b"/>
            <a:pathLst>
              <a:path w="3490420" h="1389178">
                <a:moveTo>
                  <a:pt x="0" y="0"/>
                </a:moveTo>
                <a:lnTo>
                  <a:pt x="3490420" y="0"/>
                </a:lnTo>
                <a:lnTo>
                  <a:pt x="3490420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4718" y="716271"/>
            <a:ext cx="1389178" cy="1389178"/>
          </a:xfrm>
          <a:custGeom>
            <a:avLst/>
            <a:gdLst/>
            <a:ahLst/>
            <a:cxnLst/>
            <a:rect l="l" t="t" r="r" b="b"/>
            <a:pathLst>
              <a:path w="1389178" h="1389178">
                <a:moveTo>
                  <a:pt x="0" y="0"/>
                </a:moveTo>
                <a:lnTo>
                  <a:pt x="1389179" y="0"/>
                </a:lnTo>
                <a:lnTo>
                  <a:pt x="1389179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05756" y="716271"/>
            <a:ext cx="3490420" cy="1389178"/>
          </a:xfrm>
          <a:custGeom>
            <a:avLst/>
            <a:gdLst/>
            <a:ahLst/>
            <a:cxnLst/>
            <a:rect l="l" t="t" r="r" b="b"/>
            <a:pathLst>
              <a:path w="3490420" h="1389178">
                <a:moveTo>
                  <a:pt x="0" y="0"/>
                </a:moveTo>
                <a:lnTo>
                  <a:pt x="3490420" y="0"/>
                </a:lnTo>
                <a:lnTo>
                  <a:pt x="3490420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762000" y="3011439"/>
            <a:ext cx="12821599" cy="1143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14"/>
              </a:lnSpc>
              <a:spcBef>
                <a:spcPct val="0"/>
              </a:spcBef>
            </a:pPr>
            <a:r>
              <a:rPr lang="en-US" sz="6867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Name: </a:t>
            </a:r>
            <a:r>
              <a:rPr lang="en-US" sz="6867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AppleBoys</a:t>
            </a:r>
            <a:r>
              <a:rPr lang="en-US" sz="6867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4801" y="4155150"/>
            <a:ext cx="14630400" cy="2374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14"/>
              </a:lnSpc>
              <a:spcBef>
                <a:spcPct val="0"/>
              </a:spcBef>
            </a:pPr>
            <a:r>
              <a:rPr lang="en-US" sz="6867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Members: Haseeb Ahmed S, Madhav Krishnan Natarajan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4718" y="716271"/>
            <a:ext cx="1389178" cy="1389178"/>
          </a:xfrm>
          <a:custGeom>
            <a:avLst/>
            <a:gdLst/>
            <a:ahLst/>
            <a:cxnLst/>
            <a:rect l="l" t="t" r="r" b="b"/>
            <a:pathLst>
              <a:path w="1389178" h="1389178">
                <a:moveTo>
                  <a:pt x="0" y="0"/>
                </a:moveTo>
                <a:lnTo>
                  <a:pt x="1389179" y="0"/>
                </a:lnTo>
                <a:lnTo>
                  <a:pt x="1389179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05756" y="716271"/>
            <a:ext cx="3490420" cy="1389178"/>
          </a:xfrm>
          <a:custGeom>
            <a:avLst/>
            <a:gdLst/>
            <a:ahLst/>
            <a:cxnLst/>
            <a:rect l="l" t="t" r="r" b="b"/>
            <a:pathLst>
              <a:path w="3490420" h="1389178">
                <a:moveTo>
                  <a:pt x="0" y="0"/>
                </a:moveTo>
                <a:lnTo>
                  <a:pt x="3490420" y="0"/>
                </a:lnTo>
                <a:lnTo>
                  <a:pt x="3490420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09600" y="5143500"/>
            <a:ext cx="16391492" cy="4745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14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+mj-lt"/>
                <a:ea typeface="Glacial Indifference"/>
                <a:cs typeface="Glacial Indifference"/>
                <a:sym typeface="Glacial Indifference"/>
              </a:rPr>
              <a:t>Problem Statement: </a:t>
            </a:r>
            <a:r>
              <a:rPr lang="en-US" sz="4000" b="0" i="0" dirty="0">
                <a:solidFill>
                  <a:srgbClr val="F0F6FC"/>
                </a:solidFill>
                <a:effectLst/>
                <a:latin typeface="+mj-lt"/>
              </a:rPr>
              <a:t>Manual diagnosis is time-consuming, so there's a need for an automated system to diagnose diseases from symptoms, providing efficient and accurate support.</a:t>
            </a:r>
          </a:p>
          <a:p>
            <a:pPr marL="0" lvl="0" indent="0" algn="ctr">
              <a:lnSpc>
                <a:spcPts val="9614"/>
              </a:lnSpc>
              <a:spcBef>
                <a:spcPct val="0"/>
              </a:spcBef>
            </a:pPr>
            <a:endParaRPr lang="en-US" sz="4000" dirty="0">
              <a:solidFill>
                <a:srgbClr val="FFFFFF"/>
              </a:solidFill>
              <a:latin typeface="+mj-lt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39308" y="3359688"/>
            <a:ext cx="13267292" cy="1143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14"/>
              </a:lnSpc>
              <a:spcBef>
                <a:spcPct val="0"/>
              </a:spcBef>
            </a:pPr>
            <a:r>
              <a:rPr lang="en-US" sz="6867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Track: Healthcare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4718" y="716271"/>
            <a:ext cx="1389178" cy="1389178"/>
          </a:xfrm>
          <a:custGeom>
            <a:avLst/>
            <a:gdLst/>
            <a:ahLst/>
            <a:cxnLst/>
            <a:rect l="l" t="t" r="r" b="b"/>
            <a:pathLst>
              <a:path w="1389178" h="1389178">
                <a:moveTo>
                  <a:pt x="0" y="0"/>
                </a:moveTo>
                <a:lnTo>
                  <a:pt x="1389179" y="0"/>
                </a:lnTo>
                <a:lnTo>
                  <a:pt x="1389179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05756" y="716271"/>
            <a:ext cx="3490420" cy="1389178"/>
          </a:xfrm>
          <a:custGeom>
            <a:avLst/>
            <a:gdLst/>
            <a:ahLst/>
            <a:cxnLst/>
            <a:rect l="l" t="t" r="r" b="b"/>
            <a:pathLst>
              <a:path w="3490420" h="1389178">
                <a:moveTo>
                  <a:pt x="0" y="0"/>
                </a:moveTo>
                <a:lnTo>
                  <a:pt x="3490420" y="0"/>
                </a:lnTo>
                <a:lnTo>
                  <a:pt x="3490420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515892" y="755141"/>
            <a:ext cx="4294305" cy="1178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14"/>
              </a:lnSpc>
              <a:spcBef>
                <a:spcPct val="0"/>
              </a:spcBef>
            </a:pPr>
            <a:r>
              <a:rPr lang="en-US" sz="686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Relevance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F374F-1105-FA71-372C-99338FB04DF0}"/>
              </a:ext>
            </a:extLst>
          </p:cNvPr>
          <p:cNvSpPr txBox="1"/>
          <p:nvPr/>
        </p:nvSpPr>
        <p:spPr>
          <a:xfrm>
            <a:off x="4495800" y="2860513"/>
            <a:ext cx="701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Since automating manual task is a relevant problem in the field of Engineering, this project will automate the manual task of doctors diagnosing patients by taking the patient’s symptoms as input and give a predicted disease as an 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4718" y="716271"/>
            <a:ext cx="1389178" cy="1389178"/>
          </a:xfrm>
          <a:custGeom>
            <a:avLst/>
            <a:gdLst/>
            <a:ahLst/>
            <a:cxnLst/>
            <a:rect l="l" t="t" r="r" b="b"/>
            <a:pathLst>
              <a:path w="1389178" h="1389178">
                <a:moveTo>
                  <a:pt x="0" y="0"/>
                </a:moveTo>
                <a:lnTo>
                  <a:pt x="1389179" y="0"/>
                </a:lnTo>
                <a:lnTo>
                  <a:pt x="1389179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05756" y="716271"/>
            <a:ext cx="3490420" cy="1389178"/>
          </a:xfrm>
          <a:custGeom>
            <a:avLst/>
            <a:gdLst/>
            <a:ahLst/>
            <a:cxnLst/>
            <a:rect l="l" t="t" r="r" b="b"/>
            <a:pathLst>
              <a:path w="3490420" h="1389178">
                <a:moveTo>
                  <a:pt x="0" y="0"/>
                </a:moveTo>
                <a:lnTo>
                  <a:pt x="3490420" y="0"/>
                </a:lnTo>
                <a:lnTo>
                  <a:pt x="3490420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515892" y="755141"/>
            <a:ext cx="4294305" cy="1178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14"/>
              </a:lnSpc>
              <a:spcBef>
                <a:spcPct val="0"/>
              </a:spcBef>
            </a:pPr>
            <a:r>
              <a:rPr lang="en-US" sz="686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Uniqueness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DAD25-6B65-C629-A984-AD838B963F11}"/>
              </a:ext>
            </a:extLst>
          </p:cNvPr>
          <p:cNvSpPr txBox="1"/>
          <p:nvPr/>
        </p:nvSpPr>
        <p:spPr>
          <a:xfrm>
            <a:off x="4229100" y="3619500"/>
            <a:ext cx="97385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While most Machine Learning models are specialized at predicting one disease, this model specializes at predicting up-to 41 diseases like AIDS, jaundice, Diabetes etc. up to an accuracy of 90%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4718" y="716271"/>
            <a:ext cx="1389178" cy="1389178"/>
          </a:xfrm>
          <a:custGeom>
            <a:avLst/>
            <a:gdLst/>
            <a:ahLst/>
            <a:cxnLst/>
            <a:rect l="l" t="t" r="r" b="b"/>
            <a:pathLst>
              <a:path w="1389178" h="1389178">
                <a:moveTo>
                  <a:pt x="0" y="0"/>
                </a:moveTo>
                <a:lnTo>
                  <a:pt x="1389179" y="0"/>
                </a:lnTo>
                <a:lnTo>
                  <a:pt x="1389179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05756" y="716271"/>
            <a:ext cx="3490420" cy="1389178"/>
          </a:xfrm>
          <a:custGeom>
            <a:avLst/>
            <a:gdLst/>
            <a:ahLst/>
            <a:cxnLst/>
            <a:rect l="l" t="t" r="r" b="b"/>
            <a:pathLst>
              <a:path w="3490420" h="1389178">
                <a:moveTo>
                  <a:pt x="0" y="0"/>
                </a:moveTo>
                <a:lnTo>
                  <a:pt x="3490420" y="0"/>
                </a:lnTo>
                <a:lnTo>
                  <a:pt x="3490420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515892" y="755141"/>
            <a:ext cx="4294305" cy="1178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14"/>
              </a:lnSpc>
              <a:spcBef>
                <a:spcPct val="0"/>
              </a:spcBef>
            </a:pPr>
            <a:r>
              <a:rPr lang="en-US" sz="686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Scalability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FE20B-5C49-C38C-5524-013BE81EFB4A}"/>
              </a:ext>
            </a:extLst>
          </p:cNvPr>
          <p:cNvSpPr txBox="1"/>
          <p:nvPr/>
        </p:nvSpPr>
        <p:spPr>
          <a:xfrm>
            <a:off x="4953000" y="31623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The model is highly scalable. It only needs a more detailed and larger dataset for training to be able to work in the real world. If it is trained well to have high accuracy it can be a trustworthy mobile app for patients to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4718" y="716271"/>
            <a:ext cx="1389178" cy="1389178"/>
          </a:xfrm>
          <a:custGeom>
            <a:avLst/>
            <a:gdLst/>
            <a:ahLst/>
            <a:cxnLst/>
            <a:rect l="l" t="t" r="r" b="b"/>
            <a:pathLst>
              <a:path w="1389178" h="1389178">
                <a:moveTo>
                  <a:pt x="0" y="0"/>
                </a:moveTo>
                <a:lnTo>
                  <a:pt x="1389179" y="0"/>
                </a:lnTo>
                <a:lnTo>
                  <a:pt x="1389179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05756" y="716271"/>
            <a:ext cx="3490420" cy="1389178"/>
          </a:xfrm>
          <a:custGeom>
            <a:avLst/>
            <a:gdLst/>
            <a:ahLst/>
            <a:cxnLst/>
            <a:rect l="l" t="t" r="r" b="b"/>
            <a:pathLst>
              <a:path w="3490420" h="1389178">
                <a:moveTo>
                  <a:pt x="0" y="0"/>
                </a:moveTo>
                <a:lnTo>
                  <a:pt x="3490420" y="0"/>
                </a:lnTo>
                <a:lnTo>
                  <a:pt x="3490420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515892" y="755141"/>
            <a:ext cx="4294305" cy="1178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14"/>
              </a:lnSpc>
              <a:spcBef>
                <a:spcPct val="0"/>
              </a:spcBef>
            </a:pPr>
            <a:r>
              <a:rPr lang="en-US" sz="686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32C41-2738-FCC2-00FF-14FD6EB09065}"/>
              </a:ext>
            </a:extLst>
          </p:cNvPr>
          <p:cNvSpPr txBox="1"/>
          <p:nvPr/>
        </p:nvSpPr>
        <p:spPr>
          <a:xfrm>
            <a:off x="6813820" y="4762500"/>
            <a:ext cx="36984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</a:rPr>
              <a:t>TKINTER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4718" y="716271"/>
            <a:ext cx="1389178" cy="1389178"/>
          </a:xfrm>
          <a:custGeom>
            <a:avLst/>
            <a:gdLst/>
            <a:ahLst/>
            <a:cxnLst/>
            <a:rect l="l" t="t" r="r" b="b"/>
            <a:pathLst>
              <a:path w="1389178" h="1389178">
                <a:moveTo>
                  <a:pt x="0" y="0"/>
                </a:moveTo>
                <a:lnTo>
                  <a:pt x="1389179" y="0"/>
                </a:lnTo>
                <a:lnTo>
                  <a:pt x="1389179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05756" y="716271"/>
            <a:ext cx="3490420" cy="1389178"/>
          </a:xfrm>
          <a:custGeom>
            <a:avLst/>
            <a:gdLst/>
            <a:ahLst/>
            <a:cxnLst/>
            <a:rect l="l" t="t" r="r" b="b"/>
            <a:pathLst>
              <a:path w="3490420" h="1389178">
                <a:moveTo>
                  <a:pt x="0" y="0"/>
                </a:moveTo>
                <a:lnTo>
                  <a:pt x="3490420" y="0"/>
                </a:lnTo>
                <a:lnTo>
                  <a:pt x="3490420" y="1389178"/>
                </a:lnTo>
                <a:lnTo>
                  <a:pt x="0" y="1389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515892" y="755141"/>
            <a:ext cx="4294305" cy="1178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14"/>
              </a:lnSpc>
              <a:spcBef>
                <a:spcPct val="0"/>
              </a:spcBef>
            </a:pPr>
            <a:r>
              <a:rPr lang="en-US" sz="686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0D760-0E5F-AB76-2DE2-1D9026FC4E3F}"/>
              </a:ext>
            </a:extLst>
          </p:cNvPr>
          <p:cNvSpPr txBox="1"/>
          <p:nvPr/>
        </p:nvSpPr>
        <p:spPr>
          <a:xfrm>
            <a:off x="3378223" y="3162300"/>
            <a:ext cx="116331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Although this model is small and somewhat inaccurate, it acts as a starting point to have further developments into being </a:t>
            </a:r>
            <a:r>
              <a:rPr lang="en-IN" sz="4000">
                <a:solidFill>
                  <a:schemeClr val="bg1"/>
                </a:solidFill>
              </a:rPr>
              <a:t>an extremely </a:t>
            </a:r>
            <a:r>
              <a:rPr lang="en-IN" sz="4000" dirty="0">
                <a:solidFill>
                  <a:schemeClr val="bg1"/>
                </a:solidFill>
              </a:rPr>
              <a:t>powerful tool in the field of medicine.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205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Glacial Indifference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Sneha N Shastri</dc:creator>
  <cp:lastModifiedBy>Haseeb Ahmed S</cp:lastModifiedBy>
  <cp:revision>5</cp:revision>
  <dcterms:created xsi:type="dcterms:W3CDTF">2006-08-16T00:00:00Z</dcterms:created>
  <dcterms:modified xsi:type="dcterms:W3CDTF">2024-10-19T17:15:57Z</dcterms:modified>
  <dc:identifier>DAGTngzlX4Y</dc:identifier>
</cp:coreProperties>
</file>