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32"/>
  </p:notesMasterIdLst>
  <p:handoutMasterIdLst>
    <p:handoutMasterId r:id="rId33"/>
  </p:handoutMasterIdLst>
  <p:sldIdLst>
    <p:sldId id="256" r:id="rId2"/>
    <p:sldId id="531" r:id="rId3"/>
    <p:sldId id="562" r:id="rId4"/>
    <p:sldId id="532" r:id="rId5"/>
    <p:sldId id="629" r:id="rId6"/>
    <p:sldId id="676" r:id="rId7"/>
    <p:sldId id="675" r:id="rId8"/>
    <p:sldId id="673" r:id="rId9"/>
    <p:sldId id="674" r:id="rId10"/>
    <p:sldId id="677" r:id="rId11"/>
    <p:sldId id="678" r:id="rId12"/>
    <p:sldId id="693" r:id="rId13"/>
    <p:sldId id="663" r:id="rId14"/>
    <p:sldId id="667" r:id="rId15"/>
    <p:sldId id="679" r:id="rId16"/>
    <p:sldId id="680" r:id="rId17"/>
    <p:sldId id="664" r:id="rId18"/>
    <p:sldId id="681" r:id="rId19"/>
    <p:sldId id="665" r:id="rId20"/>
    <p:sldId id="682" r:id="rId21"/>
    <p:sldId id="684" r:id="rId22"/>
    <p:sldId id="685" r:id="rId23"/>
    <p:sldId id="686" r:id="rId24"/>
    <p:sldId id="687" r:id="rId25"/>
    <p:sldId id="688" r:id="rId26"/>
    <p:sldId id="692" r:id="rId27"/>
    <p:sldId id="689" r:id="rId28"/>
    <p:sldId id="690" r:id="rId29"/>
    <p:sldId id="691" r:id="rId30"/>
    <p:sldId id="694" r:id="rId31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4">
          <p15:clr>
            <a:srgbClr val="A4A3A4"/>
          </p15:clr>
        </p15:guide>
        <p15:guide id="2" pos="28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333399"/>
    <a:srgbClr val="FF9933"/>
    <a:srgbClr val="FFFF66"/>
    <a:srgbClr val="003366"/>
    <a:srgbClr val="FFFF99"/>
    <a:srgbClr val="FFFF4F"/>
    <a:srgbClr val="66CCFF"/>
    <a:srgbClr val="99FF99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 autoAdjust="0"/>
    <p:restoredTop sz="94601" autoAdjust="0"/>
  </p:normalViewPr>
  <p:slideViewPr>
    <p:cSldViewPr snapToGrid="0" showGuides="1">
      <p:cViewPr varScale="1">
        <p:scale>
          <a:sx n="82" d="100"/>
          <a:sy n="82" d="100"/>
        </p:scale>
        <p:origin x="1646" y="58"/>
      </p:cViewPr>
      <p:guideLst>
        <p:guide orient="horz" pos="794"/>
        <p:guide pos="28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1896" y="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/>
              <a:t>Getting Started with </a:t>
            </a:r>
            <a:r>
              <a:rPr lang="en-GB" dirty="0" err="1"/>
              <a:t>TypeScript</a:t>
            </a:r>
            <a:r>
              <a:rPr lang="en-GB" dirty="0"/>
              <a:t> Syntax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208" y="9215135"/>
            <a:ext cx="1422975" cy="1120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45640" y="9131967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i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Tahoma" panose="020B0604030504040204" pitchFamily="34" charset="0"/>
                <a:cs typeface="Consolas" panose="020B0609020204030204" pitchFamily="49" charset="0"/>
              </a:rPr>
              <a:t>Appendix B  </a:t>
            </a:r>
            <a:r>
              <a:rPr lang="en-GB" sz="1000" i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Tahoma" panose="020B0604030504040204" pitchFamily="34" charset="0"/>
                <a:cs typeface="Consolas" panose="020B0609020204030204" pitchFamily="49" charset="0"/>
              </a:rPr>
              <a:t>· </a:t>
            </a:r>
            <a:r>
              <a:rPr lang="en-GB" sz="1000" b="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Tahoma" panose="020B0604030504040204" pitchFamily="34" charset="0"/>
                <a:cs typeface="Consolas" panose="020B0609020204030204" pitchFamily="49" charset="0"/>
              </a:rPr>
              <a:t> Page </a:t>
            </a:r>
            <a:fld id="{F9CC5804-0C81-4EE8-A47A-CDA75E103C34}" type="slidenum">
              <a:rPr lang="en-GB" sz="1000" b="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Tahoma" panose="020B0604030504040204" pitchFamily="34" charset="0"/>
                <a:cs typeface="Consolas" panose="020B0609020204030204" pitchFamily="49" charset="0"/>
              </a:rPr>
              <a:pPr algn="ctr"/>
              <a:t>‹#›</a:t>
            </a:fld>
            <a:endParaRPr lang="en-GB" sz="1000" b="0" i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053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/>
              <a:t>Getting Started with </a:t>
            </a:r>
            <a:r>
              <a:rPr lang="en-GB" dirty="0" err="1"/>
              <a:t>TypeScript</a:t>
            </a:r>
            <a:r>
              <a:rPr lang="en-GB" dirty="0"/>
              <a:t> Syntax</a:t>
            </a:r>
          </a:p>
        </p:txBody>
      </p:sp>
      <p:sp>
        <p:nvSpPr>
          <p:cNvPr id="2457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1363" y="4370388"/>
            <a:ext cx="584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640" y="9207403"/>
            <a:ext cx="1422975" cy="1120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45640" y="9131967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i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Tahoma" panose="020B0604030504040204" pitchFamily="34" charset="0"/>
                <a:cs typeface="Consolas" panose="020B0609020204030204" pitchFamily="49" charset="0"/>
              </a:rPr>
              <a:t>Appendix B  </a:t>
            </a:r>
            <a:r>
              <a:rPr lang="en-GB" sz="1000" i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Tahoma" panose="020B0604030504040204" pitchFamily="34" charset="0"/>
                <a:cs typeface="Consolas" panose="020B0609020204030204" pitchFamily="49" charset="0"/>
              </a:rPr>
              <a:t>· </a:t>
            </a:r>
            <a:r>
              <a:rPr lang="en-GB" sz="1000" b="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Tahoma" panose="020B0604030504040204" pitchFamily="34" charset="0"/>
                <a:cs typeface="Consolas" panose="020B0609020204030204" pitchFamily="49" charset="0"/>
              </a:rPr>
              <a:t> Page </a:t>
            </a:r>
            <a:fld id="{F9CC5804-0C81-4EE8-A47A-CDA75E103C34}" type="slidenum">
              <a:rPr lang="en-GB" sz="1000" b="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Tahoma" panose="020B0604030504040204" pitchFamily="34" charset="0"/>
                <a:cs typeface="Consolas" panose="020B0609020204030204" pitchFamily="49" charset="0"/>
              </a:rPr>
              <a:pPr algn="ctr"/>
              <a:t>‹#›</a:t>
            </a:fld>
            <a:endParaRPr lang="en-GB" sz="1000" b="0" i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5571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Method_(computer_programming)&amp;action=edit&amp;section=10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Method_(computer_programming)#cite_note-6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nmvp.com/learning-es6-block-level-scoping-let-const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Getting Started with </a:t>
            </a:r>
            <a:r>
              <a:rPr lang="en-GB" dirty="0" err="1"/>
              <a:t>TypeScript</a:t>
            </a:r>
            <a:r>
              <a:rPr lang="en-GB" dirty="0"/>
              <a:t> Syntax</a:t>
            </a:r>
          </a:p>
        </p:txBody>
      </p:sp>
      <p:sp>
        <p:nvSpPr>
          <p:cNvPr id="2560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79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with </a:t>
            </a:r>
            <a:r>
              <a:rPr lang="en-GB" dirty="0" err="1"/>
              <a:t>TypeScript</a:t>
            </a:r>
            <a:r>
              <a:rPr lang="en-GB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475930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with </a:t>
            </a:r>
            <a:r>
              <a:rPr lang="en-GB" dirty="0" err="1"/>
              <a:t>TypeScript</a:t>
            </a:r>
            <a:r>
              <a:rPr lang="en-GB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736980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with </a:t>
            </a:r>
            <a:r>
              <a:rPr lang="en-GB" dirty="0" err="1"/>
              <a:t>TypeScript</a:t>
            </a:r>
            <a:r>
              <a:rPr lang="en-GB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533103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with </a:t>
            </a:r>
            <a:r>
              <a:rPr lang="en-GB" dirty="0" err="1"/>
              <a:t>TypeScript</a:t>
            </a:r>
            <a:r>
              <a:rPr lang="en-GB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575589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with </a:t>
            </a:r>
            <a:r>
              <a:rPr lang="en-GB" dirty="0" err="1"/>
              <a:t>TypeScript</a:t>
            </a:r>
            <a:r>
              <a:rPr lang="en-GB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669153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with </a:t>
            </a:r>
            <a:r>
              <a:rPr lang="en-GB" dirty="0" err="1"/>
              <a:t>TypeScript</a:t>
            </a:r>
            <a:r>
              <a:rPr lang="en-GB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885119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Lambda expression is a function without a name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with </a:t>
            </a:r>
            <a:r>
              <a:rPr lang="en-GB" dirty="0" err="1"/>
              <a:t>TypeScript</a:t>
            </a:r>
            <a:r>
              <a:rPr lang="en-GB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687973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with </a:t>
            </a:r>
            <a:r>
              <a:rPr lang="en-GB" dirty="0" err="1"/>
              <a:t>TypeScript</a:t>
            </a:r>
            <a:r>
              <a:rPr lang="en-GB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514074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with </a:t>
            </a:r>
            <a:r>
              <a:rPr lang="en-GB" dirty="0" err="1"/>
              <a:t>TypeScript</a:t>
            </a:r>
            <a:r>
              <a:rPr lang="en-GB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518825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with </a:t>
            </a:r>
            <a:r>
              <a:rPr lang="en-GB" dirty="0" err="1"/>
              <a:t>TypeScript</a:t>
            </a:r>
            <a:r>
              <a:rPr lang="en-GB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904709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with </a:t>
            </a:r>
            <a:r>
              <a:rPr lang="en-GB" dirty="0" err="1"/>
              <a:t>TypeScript</a:t>
            </a:r>
            <a:r>
              <a:rPr lang="en-GB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233727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with </a:t>
            </a:r>
            <a:r>
              <a:rPr lang="en-GB" dirty="0" err="1"/>
              <a:t>TypeScript</a:t>
            </a:r>
            <a:r>
              <a:rPr lang="en-GB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2067072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with </a:t>
            </a:r>
            <a:r>
              <a:rPr lang="en-GB" dirty="0" err="1"/>
              <a:t>TypeScript</a:t>
            </a:r>
            <a:r>
              <a:rPr lang="en-GB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441390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with </a:t>
            </a:r>
            <a:r>
              <a:rPr lang="en-GB" dirty="0" err="1"/>
              <a:t>TypeScript</a:t>
            </a:r>
            <a:r>
              <a:rPr lang="en-GB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830645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with </a:t>
            </a:r>
            <a:r>
              <a:rPr lang="en-GB" dirty="0" err="1"/>
              <a:t>TypeScript</a:t>
            </a:r>
            <a:r>
              <a:rPr lang="en-GB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663985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with </a:t>
            </a:r>
            <a:r>
              <a:rPr lang="en-GB" dirty="0" err="1"/>
              <a:t>TypeScript</a:t>
            </a:r>
            <a:r>
              <a:rPr lang="en-GB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2758400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with </a:t>
            </a:r>
            <a:r>
              <a:rPr lang="en-GB" dirty="0" err="1"/>
              <a:t>TypeScript</a:t>
            </a:r>
            <a:r>
              <a:rPr lang="en-GB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419673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with </a:t>
            </a:r>
            <a:r>
              <a:rPr lang="en-GB" dirty="0" err="1"/>
              <a:t>TypeScript</a:t>
            </a:r>
            <a:r>
              <a:rPr lang="en-GB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3005816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with </a:t>
            </a:r>
            <a:r>
              <a:rPr lang="en-GB" dirty="0" err="1"/>
              <a:t>TypeScript</a:t>
            </a:r>
            <a:r>
              <a:rPr lang="en-GB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787181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/>
              <a:t>Static methods</a:t>
            </a:r>
            <a:r>
              <a:rPr lang="en-IE" dirty="0"/>
              <a:t>[</a:t>
            </a:r>
            <a:r>
              <a:rPr lang="en-IE" dirty="0">
                <a:hlinkClick r:id="rId3" tooltip="Edit section: Static methods"/>
              </a:rPr>
              <a:t>edit</a:t>
            </a:r>
            <a:r>
              <a:rPr lang="en-IE" dirty="0"/>
              <a:t>]</a:t>
            </a:r>
            <a:endParaRPr lang="en-IE" b="1" dirty="0"/>
          </a:p>
          <a:p>
            <a:r>
              <a:rPr lang="en-IE" dirty="0"/>
              <a:t>Static methods are meant to be relevant to all the instances of a class rather than to any specific instance. They are similar to static variables in that sense. An example would be a static method to sum the values of all the variables of every instance of a class. For example, if there were a Product class it might have a static method to compute the average price of all products.</a:t>
            </a:r>
          </a:p>
          <a:p>
            <a:r>
              <a:rPr lang="en-IE" dirty="0"/>
              <a:t>In Java, a commonly used static method is:</a:t>
            </a:r>
          </a:p>
          <a:p>
            <a:r>
              <a:rPr lang="en-IE" dirty="0" err="1"/>
              <a:t>Math.max</a:t>
            </a:r>
            <a:r>
              <a:rPr lang="en-IE" dirty="0"/>
              <a:t>(double a, double b) This static method has no owning object and does not run on an instance. It receives all information from its arguments.</a:t>
            </a:r>
            <a:r>
              <a:rPr lang="en-IE" baseline="30000" dirty="0">
                <a:hlinkClick r:id="rId4"/>
              </a:rPr>
              <a:t>[6]</a:t>
            </a:r>
            <a:endParaRPr lang="en-IE" dirty="0"/>
          </a:p>
          <a:p>
            <a:r>
              <a:rPr lang="en-IE" dirty="0"/>
              <a:t>A static method can be invoked even if no instances of the class exist yet</a:t>
            </a:r>
          </a:p>
          <a:p>
            <a:endParaRPr lang="en-GB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with </a:t>
            </a:r>
            <a:r>
              <a:rPr lang="en-GB" dirty="0" err="1"/>
              <a:t>TypeScript</a:t>
            </a:r>
            <a:r>
              <a:rPr lang="en-GB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313481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with </a:t>
            </a:r>
            <a:r>
              <a:rPr lang="en-GB" dirty="0" err="1"/>
              <a:t>TypeScript</a:t>
            </a:r>
            <a:r>
              <a:rPr lang="en-GB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510653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with </a:t>
            </a:r>
            <a:r>
              <a:rPr lang="en-GB" dirty="0" err="1"/>
              <a:t>TypeScript</a:t>
            </a:r>
            <a:r>
              <a:rPr lang="en-GB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207040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hlinkClick r:id="rId3"/>
              </a:rPr>
              <a:t>http://www.benmvp.com/learning-es6-block-level-scoping-let-const/</a:t>
            </a:r>
            <a:endParaRPr lang="en-US" dirty="0"/>
          </a:p>
          <a:p>
            <a:endParaRPr lang="en-US" dirty="0"/>
          </a:p>
          <a:p>
            <a:r>
              <a:rPr lang="en-IE" dirty="0"/>
              <a:t>Variables declared via let are not available outside of the block in which they are declared. 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with </a:t>
            </a:r>
            <a:r>
              <a:rPr lang="en-GB" dirty="0" err="1"/>
              <a:t>TypeScript</a:t>
            </a:r>
            <a:r>
              <a:rPr lang="en-GB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597271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with </a:t>
            </a:r>
            <a:r>
              <a:rPr lang="en-GB" dirty="0" err="1"/>
              <a:t>TypeScript</a:t>
            </a:r>
            <a:r>
              <a:rPr lang="en-GB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797420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with </a:t>
            </a:r>
            <a:r>
              <a:rPr lang="en-GB" dirty="0" err="1"/>
              <a:t>TypeScript</a:t>
            </a:r>
            <a:r>
              <a:rPr lang="en-GB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595192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with </a:t>
            </a:r>
            <a:r>
              <a:rPr lang="en-GB" dirty="0" err="1"/>
              <a:t>TypeScript</a:t>
            </a:r>
            <a:r>
              <a:rPr lang="en-GB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414746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with </a:t>
            </a:r>
            <a:r>
              <a:rPr lang="en-GB" dirty="0" err="1"/>
              <a:t>TypeScript</a:t>
            </a:r>
            <a:r>
              <a:rPr lang="en-GB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206088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64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4352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913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2912" y="3381207"/>
            <a:ext cx="8094095" cy="1360488"/>
          </a:xfrm>
        </p:spPr>
        <p:txBody>
          <a:bodyPr/>
          <a:lstStyle/>
          <a:p>
            <a:pPr algn="ctr" eaLnBrk="1" hangingPunct="1"/>
            <a:r>
              <a:rPr lang="en-IE" altLang="en-US" b="1" dirty="0">
                <a:cs typeface="Times New Roman" panose="02020603050405020304" pitchFamily="18" charset="0"/>
              </a:rPr>
              <a:t>Degree in Computing Year 3</a:t>
            </a:r>
            <a:br>
              <a:rPr lang="en-IE" altLang="en-US" b="1" dirty="0">
                <a:cs typeface="Times New Roman" panose="02020603050405020304" pitchFamily="18" charset="0"/>
              </a:rPr>
            </a:br>
            <a:r>
              <a:rPr lang="en-IE" altLang="en-US" b="1" dirty="0">
                <a:cs typeface="Times New Roman" panose="02020603050405020304" pitchFamily="18" charset="0"/>
              </a:rPr>
              <a:t>Rich Web Applications</a:t>
            </a:r>
            <a:br>
              <a:rPr lang="en-IE" altLang="en-US" b="1" dirty="0">
                <a:cs typeface="Times New Roman" panose="02020603050405020304" pitchFamily="18" charset="0"/>
              </a:rPr>
            </a:br>
            <a:br>
              <a:rPr lang="en-GB" dirty="0"/>
            </a:br>
            <a:br>
              <a:rPr lang="en-GB" dirty="0"/>
            </a:br>
            <a:r>
              <a:rPr lang="en-GB" b="1" dirty="0"/>
              <a:t>Getting Started with</a:t>
            </a:r>
            <a:br>
              <a:rPr lang="en-GB" b="1" dirty="0"/>
            </a:br>
            <a:r>
              <a:rPr lang="en-GB" b="1" dirty="0" err="1"/>
              <a:t>TypeScript</a:t>
            </a:r>
            <a:r>
              <a:rPr lang="en-GB" b="1" dirty="0"/>
              <a:t> Syntax</a:t>
            </a:r>
            <a:br>
              <a:rPr lang="en-GB" b="1" dirty="0"/>
            </a:br>
            <a:r>
              <a:rPr lang="en-GB" b="1" dirty="0"/>
              <a:t>Lecture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TS supports arrays</a:t>
            </a:r>
          </a:p>
          <a:p>
            <a:pPr lvl="1"/>
            <a:r>
              <a:rPr lang="en-GB" dirty="0"/>
              <a:t>Use the type of the elements followed by </a:t>
            </a:r>
            <a:r>
              <a:rPr lang="en-GB" dirty="0">
                <a:latin typeface="Lucida Console" panose="020B0609040504020204" pitchFamily="49" charset="0"/>
              </a:rPr>
              <a:t>[]</a:t>
            </a:r>
          </a:p>
          <a:p>
            <a:pPr lvl="1"/>
            <a:r>
              <a:rPr lang="en-GB" dirty="0"/>
              <a:t>Or use the generic array type, </a:t>
            </a:r>
            <a:r>
              <a:rPr lang="en-GB" dirty="0">
                <a:latin typeface="Lucida Console" panose="020B0609040504020204" pitchFamily="49" charset="0"/>
              </a:rPr>
              <a:t>Array&lt;</a:t>
            </a:r>
            <a:r>
              <a:rPr lang="en-GB" dirty="0" err="1">
                <a:latin typeface="Lucida Console" panose="020B0609040504020204" pitchFamily="49" charset="0"/>
              </a:rPr>
              <a:t>elemType</a:t>
            </a:r>
            <a:r>
              <a:rPr lang="en-GB" dirty="0">
                <a:latin typeface="Lucida Console" panose="020B0609040504020204" pitchFamily="49" charset="0"/>
              </a:rPr>
              <a:t>&gt;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marL="5715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/>
              <a:t>TS also supports tuples</a:t>
            </a:r>
          </a:p>
          <a:p>
            <a:pPr lvl="1"/>
            <a:r>
              <a:rPr lang="en-GB" dirty="0"/>
              <a:t>Effectively an array of mixed types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and Tuples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695323" y="2483445"/>
            <a:ext cx="3183950" cy="46230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let a1: number[] = [1,2,3];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let a2: Array&lt;number&gt; = [4,5,6];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6043216" y="2483445"/>
            <a:ext cx="2491181" cy="46230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a1 = [1,2,3];</a:t>
            </a:r>
          </a:p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a2 = [4,5,6];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324" y="3056491"/>
            <a:ext cx="1613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TypeScript</a:t>
            </a:r>
            <a:r>
              <a:rPr lang="en-GB" dirty="0">
                <a:solidFill>
                  <a:srgbClr val="FF0000"/>
                </a:solidFill>
              </a:rPr>
              <a:t>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3217" y="3056491"/>
            <a:ext cx="1585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JavaScript code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4100960" y="2438371"/>
            <a:ext cx="1814946" cy="673540"/>
          </a:xfrm>
          <a:prstGeom prst="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</a:rPr>
              <a:t>Transpiles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</a:rPr>
              <a:t> to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95322" y="4954287"/>
            <a:ext cx="3183950" cy="1200971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let </a:t>
            </a:r>
            <a:r>
              <a:rPr lang="en-GB" sz="1200" dirty="0" err="1">
                <a:latin typeface="Lucida Console" panose="020B0609040504020204" pitchFamily="49" charset="0"/>
              </a:rPr>
              <a:t>bd</a:t>
            </a:r>
            <a:r>
              <a:rPr lang="en-GB" sz="1200" dirty="0">
                <a:latin typeface="Lucida Console" panose="020B0609040504020204" pitchFamily="49" charset="0"/>
              </a:rPr>
              <a:t>: [number, string];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bd</a:t>
            </a:r>
            <a:r>
              <a:rPr lang="en-GB" sz="1200" dirty="0">
                <a:latin typeface="Lucida Console" panose="020B0609040504020204" pitchFamily="49" charset="0"/>
              </a:rPr>
              <a:t> = [3, 'December']; 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let day: number = </a:t>
            </a:r>
            <a:r>
              <a:rPr lang="en-GB" sz="1200" dirty="0" err="1">
                <a:latin typeface="Lucida Console" panose="020B0609040504020204" pitchFamily="49" charset="0"/>
              </a:rPr>
              <a:t>bd</a:t>
            </a:r>
            <a:r>
              <a:rPr lang="en-GB" sz="1200" dirty="0">
                <a:latin typeface="Lucida Console" panose="020B0609040504020204" pitchFamily="49" charset="0"/>
              </a:rPr>
              <a:t>[0];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let month: string = </a:t>
            </a:r>
            <a:r>
              <a:rPr lang="en-GB" sz="1200" dirty="0" err="1">
                <a:latin typeface="Lucida Console" panose="020B0609040504020204" pitchFamily="49" charset="0"/>
              </a:rPr>
              <a:t>bd</a:t>
            </a:r>
            <a:r>
              <a:rPr lang="en-GB" sz="1200" dirty="0">
                <a:latin typeface="Lucida Console" panose="020B0609040504020204" pitchFamily="49" charset="0"/>
              </a:rPr>
              <a:t>[1]; 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043215" y="4954287"/>
            <a:ext cx="2491181" cy="831639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bd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bd</a:t>
            </a:r>
            <a:r>
              <a:rPr lang="en-GB" sz="1200" dirty="0">
                <a:latin typeface="Lucida Console" panose="020B0609040504020204" pitchFamily="49" charset="0"/>
              </a:rPr>
              <a:t> = [3, 'December'];</a:t>
            </a:r>
          </a:p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day = </a:t>
            </a:r>
            <a:r>
              <a:rPr lang="en-GB" sz="1200" dirty="0" err="1">
                <a:latin typeface="Lucida Console" panose="020B0609040504020204" pitchFamily="49" charset="0"/>
              </a:rPr>
              <a:t>bd</a:t>
            </a:r>
            <a:r>
              <a:rPr lang="en-GB" sz="1200" dirty="0">
                <a:latin typeface="Lucida Console" panose="020B0609040504020204" pitchFamily="49" charset="0"/>
              </a:rPr>
              <a:t>[0];</a:t>
            </a:r>
          </a:p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month = </a:t>
            </a:r>
            <a:r>
              <a:rPr lang="en-GB" sz="1200" dirty="0" err="1">
                <a:latin typeface="Lucida Console" panose="020B0609040504020204" pitchFamily="49" charset="0"/>
              </a:rPr>
              <a:t>bd</a:t>
            </a:r>
            <a:r>
              <a:rPr lang="en-GB" sz="1200" dirty="0">
                <a:latin typeface="Lucida Console" panose="020B0609040504020204" pitchFamily="49" charset="0"/>
              </a:rPr>
              <a:t>[1];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5323" y="6270750"/>
            <a:ext cx="1613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TypeScript</a:t>
            </a:r>
            <a:r>
              <a:rPr lang="en-GB" dirty="0">
                <a:solidFill>
                  <a:srgbClr val="FF0000"/>
                </a:solidFill>
              </a:rPr>
              <a:t> 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43216" y="5910520"/>
            <a:ext cx="1585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JavaScript code</a:t>
            </a:r>
          </a:p>
        </p:txBody>
      </p:sp>
      <p:sp>
        <p:nvSpPr>
          <p:cNvPr id="15" name="Right Arrow 14"/>
          <p:cNvSpPr/>
          <p:nvPr/>
        </p:nvSpPr>
        <p:spPr bwMode="auto">
          <a:xfrm>
            <a:off x="4100959" y="5278545"/>
            <a:ext cx="1814946" cy="673540"/>
          </a:xfrm>
          <a:prstGeom prst="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</a:rPr>
              <a:t>Transpiles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</a:rPr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330256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TS supports </a:t>
            </a:r>
            <a:r>
              <a:rPr lang="en-GB" dirty="0" err="1"/>
              <a:t>enums</a:t>
            </a:r>
            <a:endParaRPr lang="en-GB" dirty="0"/>
          </a:p>
          <a:p>
            <a:pPr lvl="1"/>
            <a:r>
              <a:rPr lang="en-GB" dirty="0"/>
              <a:t>Allows you to use friendly names for numeric constants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 err="1"/>
              <a:t>Transpiles</a:t>
            </a:r>
            <a:r>
              <a:rPr lang="en-GB" dirty="0"/>
              <a:t> to rather interesting JavaScript - discuss!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marL="5715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Enums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695323" y="2580430"/>
            <a:ext cx="2588204" cy="46230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enum</a:t>
            </a:r>
            <a:r>
              <a:rPr lang="en-GB" sz="1200" dirty="0">
                <a:latin typeface="Lucida Console" panose="020B0609040504020204" pitchFamily="49" charset="0"/>
              </a:rPr>
              <a:t> Colour {R=1, G, B};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let c: Colour = </a:t>
            </a:r>
            <a:r>
              <a:rPr lang="en-GB" sz="1200" dirty="0" err="1">
                <a:latin typeface="Lucida Console" panose="020B0609040504020204" pitchFamily="49" charset="0"/>
              </a:rPr>
              <a:t>Colour.R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5320142" y="2488097"/>
            <a:ext cx="3463640" cy="1754969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Colour;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(function (Colour) 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Colour[Colour["R"] = 1] = "R";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Colour[Colour["G"] = 2] = "G";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Colour[Colour["B"] = 3] = "B";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})(Colour || (Colour = {}));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c = </a:t>
            </a:r>
            <a:r>
              <a:rPr lang="en-GB" sz="1200" dirty="0" err="1">
                <a:latin typeface="Lucida Console" panose="020B0609040504020204" pitchFamily="49" charset="0"/>
              </a:rPr>
              <a:t>Colour.R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324" y="3153476"/>
            <a:ext cx="1613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TypeScript</a:t>
            </a:r>
            <a:r>
              <a:rPr lang="en-GB" dirty="0">
                <a:solidFill>
                  <a:srgbClr val="FF0000"/>
                </a:solidFill>
              </a:rPr>
              <a:t>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20142" y="4372676"/>
            <a:ext cx="1585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JavaScript code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3505195" y="2535356"/>
            <a:ext cx="1814946" cy="673540"/>
          </a:xfrm>
          <a:prstGeom prst="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</a:rPr>
              <a:t>Transpiles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</a:rPr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428190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Enum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z="2800"/>
              <a:t>An enum is a way to organize a collection of related values</a:t>
            </a:r>
          </a:p>
          <a:p>
            <a:r>
              <a:rPr lang="en-IE" altLang="en-US" sz="2800"/>
              <a:t>Example</a:t>
            </a:r>
          </a:p>
          <a:p>
            <a:endParaRPr lang="en-IE" altLang="en-US" sz="280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5454A5-F3C1-4483-A448-9B503420177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pic>
        <p:nvPicPr>
          <p:cNvPr id="4608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3124200"/>
            <a:ext cx="3643312" cy="318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2. Functions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Typed parameters and returns</a:t>
            </a:r>
          </a:p>
          <a:p>
            <a:pPr eaLnBrk="1" hangingPunct="1"/>
            <a:r>
              <a:rPr lang="en-GB" dirty="0">
                <a:cs typeface="Times New Roman" pitchFamily="18" charset="0"/>
              </a:rPr>
              <a:t>Default parameters</a:t>
            </a:r>
          </a:p>
          <a:p>
            <a:pPr eaLnBrk="1" hangingPunct="1"/>
            <a:r>
              <a:rPr lang="en-GB" dirty="0">
                <a:cs typeface="Times New Roman" pitchFamily="18" charset="0"/>
              </a:rPr>
              <a:t>Optional parameters</a:t>
            </a:r>
          </a:p>
          <a:p>
            <a:pPr eaLnBrk="1" hangingPunct="1"/>
            <a:r>
              <a:rPr lang="en-GB" dirty="0"/>
              <a:t>Rest parameters</a:t>
            </a:r>
          </a:p>
          <a:p>
            <a:pPr eaLnBrk="1" hangingPunct="1"/>
            <a:r>
              <a:rPr lang="en-GB" dirty="0"/>
              <a:t>Lambda expressions</a:t>
            </a:r>
          </a:p>
          <a:p>
            <a:pPr eaLnBrk="1" hangingPunct="1"/>
            <a:r>
              <a:rPr lang="en-GB" dirty="0"/>
              <a:t>Multi-line lambda expressions</a:t>
            </a:r>
          </a:p>
          <a:p>
            <a:pPr eaLnBrk="1" hangingPunct="1"/>
            <a:r>
              <a:rPr lang="en-GB" dirty="0"/>
              <a:t>Lambdas and 'this'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25717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Typed Parameters and Returns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>
          <a:xfrm>
            <a:off x="406400" y="1224968"/>
            <a:ext cx="8486775" cy="4935538"/>
          </a:xfrm>
        </p:spPr>
        <p:txBody>
          <a:bodyPr/>
          <a:lstStyle/>
          <a:p>
            <a:pPr eaLnBrk="1" hangingPunct="1"/>
            <a:r>
              <a:rPr lang="en-GB" dirty="0"/>
              <a:t>Functions in TS are similar </a:t>
            </a:r>
            <a:r>
              <a:rPr lang="en-GB"/>
              <a:t>to JS, but…</a:t>
            </a:r>
            <a:endParaRPr lang="en-GB" dirty="0"/>
          </a:p>
          <a:p>
            <a:pPr lvl="1" eaLnBrk="1" hangingPunct="1"/>
            <a:r>
              <a:rPr lang="en-GB" dirty="0"/>
              <a:t>TS allows you to declare parameter and return types</a:t>
            </a:r>
          </a:p>
          <a:p>
            <a:pPr lvl="1" eaLnBrk="1" hangingPunct="1"/>
            <a:r>
              <a:rPr lang="en-GB" dirty="0"/>
              <a:t>TS </a:t>
            </a:r>
            <a:r>
              <a:rPr lang="en-GB"/>
              <a:t>performs type-checking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14</a:t>
            </a:fld>
            <a:endParaRPr lang="en-GB" dirty="0"/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390525" y="2477971"/>
            <a:ext cx="8372475" cy="230896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function </a:t>
            </a:r>
            <a:r>
              <a:rPr lang="en-GB" sz="1200" dirty="0" err="1">
                <a:latin typeface="Lucida Console" panose="020B0609040504020204" pitchFamily="49" charset="0"/>
              </a:rPr>
              <a:t>calcTotalSalary</a:t>
            </a:r>
            <a:r>
              <a:rPr lang="en-GB" sz="1200" dirty="0">
                <a:latin typeface="Lucida Console" panose="020B0609040504020204" pitchFamily="49" charset="0"/>
              </a:rPr>
              <a:t>(basic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number</a:t>
            </a:r>
            <a:r>
              <a:rPr lang="en-GB" sz="1200" dirty="0">
                <a:latin typeface="Lucida Console" panose="020B0609040504020204" pitchFamily="49" charset="0"/>
              </a:rPr>
              <a:t>, 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                     bonus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number</a:t>
            </a:r>
            <a:r>
              <a:rPr lang="en-GB" sz="1200" dirty="0">
                <a:latin typeface="Lucida Console" panose="020B0609040504020204" pitchFamily="49" charset="0"/>
              </a:rPr>
              <a:t>, 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                     director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boolean</a:t>
            </a:r>
            <a:r>
              <a:rPr lang="en-GB" sz="1200" dirty="0">
                <a:latin typeface="Lucida Console" panose="020B0609040504020204" pitchFamily="49" charset="0"/>
              </a:rPr>
              <a:t>)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: number</a:t>
            </a:r>
            <a:r>
              <a:rPr lang="en-GB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>
                <a:latin typeface="Lucida Console" panose="020B0609040504020204" pitchFamily="49" charset="0"/>
              </a:rPr>
              <a:t>{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earnings: number = basic + bonus;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if (director) 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    earnings *= 2;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}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return earnings;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204" y="4479160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>
                <a:solidFill>
                  <a:srgbClr val="333399"/>
                </a:solidFill>
                <a:latin typeface="Lucida Console" panose="020B0609040504020204" pitchFamily="49" charset="0"/>
              </a:rPr>
              <a:t>functions/</a:t>
            </a:r>
            <a:r>
              <a:rPr lang="en-GB" sz="1400" b="1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typedParamsReturns.ts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59040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Default Parameters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You can specify default values for parameters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Note:</a:t>
            </a:r>
          </a:p>
          <a:p>
            <a:pPr lvl="1" eaLnBrk="1" hangingPunct="1"/>
            <a:r>
              <a:rPr lang="en-GB" dirty="0"/>
              <a:t>Defaulted </a:t>
            </a:r>
            <a:r>
              <a:rPr lang="en-GB" dirty="0" err="1"/>
              <a:t>params</a:t>
            </a:r>
            <a:r>
              <a:rPr lang="en-GB" dirty="0"/>
              <a:t> don't have to appear after required </a:t>
            </a:r>
            <a:r>
              <a:rPr lang="en-GB" dirty="0" err="1"/>
              <a:t>params</a:t>
            </a:r>
            <a:r>
              <a:rPr lang="en-GB" dirty="0"/>
              <a:t> </a:t>
            </a:r>
          </a:p>
          <a:p>
            <a:pPr lvl="1" eaLnBrk="1" hangingPunct="1"/>
            <a:r>
              <a:rPr lang="en-GB" dirty="0"/>
              <a:t>The client can pass </a:t>
            </a:r>
            <a:r>
              <a:rPr lang="en-GB" dirty="0">
                <a:latin typeface="Lucida Console" panose="020B0609040504020204" pitchFamily="49" charset="0"/>
              </a:rPr>
              <a:t>undefined</a:t>
            </a:r>
            <a:r>
              <a:rPr lang="en-GB" dirty="0"/>
              <a:t> to use the default value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15</a:t>
            </a:fld>
            <a:endParaRPr lang="en-GB" dirty="0"/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390525" y="1712011"/>
            <a:ext cx="8372475" cy="230896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function </a:t>
            </a:r>
            <a:r>
              <a:rPr lang="en-GB" sz="1200" dirty="0" err="1">
                <a:latin typeface="Lucida Console" panose="020B0609040504020204" pitchFamily="49" charset="0"/>
              </a:rPr>
              <a:t>calcTotalSalary</a:t>
            </a:r>
            <a:r>
              <a:rPr lang="en-GB" sz="1200" dirty="0">
                <a:latin typeface="Lucida Console" panose="020B0609040504020204" pitchFamily="49" charset="0"/>
              </a:rPr>
              <a:t>(basic: number, 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                     bonus: number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= 0.0</a:t>
            </a:r>
            <a:r>
              <a:rPr lang="en-GB" sz="1200" dirty="0">
                <a:latin typeface="Lucida Console" panose="020B0609040504020204" pitchFamily="49" charset="0"/>
              </a:rPr>
              <a:t>, 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                     director: </a:t>
            </a:r>
            <a:r>
              <a:rPr lang="en-GB" sz="1200" dirty="0" err="1">
                <a:latin typeface="Lucida Console" panose="020B0609040504020204" pitchFamily="49" charset="0"/>
              </a:rPr>
              <a:t>boolean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= false</a:t>
            </a:r>
            <a:r>
              <a:rPr lang="en-GB" sz="1200" dirty="0">
                <a:latin typeface="Lucida Console" panose="020B0609040504020204" pitchFamily="49" charset="0"/>
              </a:rPr>
              <a:t>) : number {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earnings: number = basic + bonus;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if (director) 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    earnings *= 2;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}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return earnings;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44225" y="3719160"/>
            <a:ext cx="3018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>
                <a:solidFill>
                  <a:srgbClr val="333399"/>
                </a:solidFill>
                <a:latin typeface="Lucida Console" panose="020B0609040504020204" pitchFamily="49" charset="0"/>
              </a:rPr>
              <a:t>functions/</a:t>
            </a:r>
            <a:r>
              <a:rPr lang="en-GB" sz="1400" b="1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defaultParams.ts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46325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Optional Parameters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You can indicate parameter(s) are optional</a:t>
            </a:r>
          </a:p>
          <a:p>
            <a:pPr lvl="1" eaLnBrk="1" hangingPunct="1"/>
            <a:r>
              <a:rPr lang="en-GB" dirty="0"/>
              <a:t>Append a question mark ? at the end of the parameter name</a:t>
            </a:r>
          </a:p>
          <a:p>
            <a:pPr lvl="1" eaLnBrk="1" hangingPunct="1"/>
            <a:r>
              <a:rPr lang="en-GB" dirty="0"/>
              <a:t>Optional parameters must follow required parameters</a:t>
            </a:r>
          </a:p>
          <a:p>
            <a:pPr lvl="1" eaLnBrk="1" hangingPunct="1"/>
            <a:r>
              <a:rPr lang="en-GB" dirty="0"/>
              <a:t>In your function, you must check if the client passed in a value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16</a:t>
            </a:fld>
            <a:endParaRPr lang="en-GB" dirty="0"/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390525" y="2792186"/>
            <a:ext cx="8372475" cy="32322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function </a:t>
            </a:r>
            <a:r>
              <a:rPr lang="en-GB" sz="1200" dirty="0" err="1">
                <a:latin typeface="Lucida Console" panose="020B0609040504020204" pitchFamily="49" charset="0"/>
              </a:rPr>
              <a:t>calcTotalSalary</a:t>
            </a:r>
            <a:r>
              <a:rPr lang="en-GB" sz="1200" dirty="0">
                <a:latin typeface="Lucida Console" panose="020B0609040504020204" pitchFamily="49" charset="0"/>
              </a:rPr>
              <a:t>(basic: number, 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                     bonus: number = 0.0, 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                     director: </a:t>
            </a:r>
            <a:r>
              <a:rPr lang="en-GB" sz="1200" dirty="0" err="1">
                <a:latin typeface="Lucida Console" panose="020B0609040504020204" pitchFamily="49" charset="0"/>
              </a:rPr>
              <a:t>boolean</a:t>
            </a:r>
            <a:r>
              <a:rPr lang="en-GB" sz="1200" dirty="0">
                <a:latin typeface="Lucida Console" panose="020B0609040504020204" pitchFamily="49" charset="0"/>
              </a:rPr>
              <a:t> = false,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                     </a:t>
            </a:r>
            <a:r>
              <a:rPr lang="en-GB" sz="1200" dirty="0" err="1">
                <a:latin typeface="Lucida Console" panose="020B0609040504020204" pitchFamily="49" charset="0"/>
              </a:rPr>
              <a:t>offshoreSlushFund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?</a:t>
            </a:r>
            <a:r>
              <a:rPr lang="en-GB" sz="1200" dirty="0">
                <a:latin typeface="Lucida Console" panose="020B0609040504020204" pitchFamily="49" charset="0"/>
              </a:rPr>
              <a:t>: number) : number {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earnings: number = basic + bonus;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if (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offshoreSlushFund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) {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earnings +=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offshoreSlushFund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}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if (director) 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    earnings *= 2;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}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return earnings;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5221" y="5716705"/>
            <a:ext cx="3127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>
                <a:solidFill>
                  <a:srgbClr val="333399"/>
                </a:solidFill>
                <a:latin typeface="Lucida Console" panose="020B0609040504020204" pitchFamily="49" charset="0"/>
              </a:rPr>
              <a:t>functions/</a:t>
            </a:r>
            <a:r>
              <a:rPr lang="en-GB" sz="1400" b="1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optionalParams.ts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03016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TS supports lambda expressions</a:t>
            </a:r>
          </a:p>
          <a:p>
            <a:pPr lvl="1"/>
            <a:r>
              <a:rPr lang="en-GB" dirty="0"/>
              <a:t>Inline function definitions</a:t>
            </a:r>
          </a:p>
          <a:p>
            <a:pPr lvl="1"/>
            <a:r>
              <a:rPr lang="en-GB" dirty="0"/>
              <a:t>Much cleaner than nested functions in JS</a:t>
            </a:r>
          </a:p>
          <a:p>
            <a:pPr lvl="1"/>
            <a:endParaRPr lang="en-GB" dirty="0"/>
          </a:p>
          <a:p>
            <a:r>
              <a:rPr lang="en-GB" dirty="0"/>
              <a:t>Here's a simple lambda expression</a:t>
            </a:r>
          </a:p>
          <a:p>
            <a:pPr lvl="1"/>
            <a:r>
              <a:rPr lang="en-GB" dirty="0"/>
              <a:t>The 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r>
              <a:rPr lang="en-GB" dirty="0"/>
              <a:t> contain the parameters (you can omit 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r>
              <a:rPr lang="en-GB" dirty="0"/>
              <a:t> if only 1 </a:t>
            </a:r>
            <a:r>
              <a:rPr lang="en-GB" dirty="0" err="1"/>
              <a:t>param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The </a:t>
            </a:r>
            <a:r>
              <a:rPr lang="en-GB" dirty="0">
                <a:latin typeface="Lucida Console" panose="020B0609040504020204" pitchFamily="49" charset="0"/>
              </a:rPr>
              <a:t>=&gt;</a:t>
            </a:r>
            <a:r>
              <a:rPr lang="en-GB" dirty="0"/>
              <a:t> separates the parameter list from the lambda body</a:t>
            </a:r>
          </a:p>
          <a:p>
            <a:pPr lvl="1"/>
            <a:r>
              <a:rPr lang="en-GB" dirty="0"/>
              <a:t>The lambda body is implicitly the return expression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invoke a lambda expression just like a regular function</a:t>
            </a:r>
          </a:p>
          <a:p>
            <a:pPr lvl="1"/>
            <a:endParaRPr lang="en-GB" dirty="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Expressions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390525" y="4421918"/>
            <a:ext cx="8372475" cy="277641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getFullName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fname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: string,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lname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: string): string =&gt;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fname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+ ' ' +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lname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385762" y="5632737"/>
            <a:ext cx="8372475" cy="277641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console.log(</a:t>
            </a:r>
            <a:r>
              <a:rPr lang="en-GB" sz="1200" dirty="0" err="1">
                <a:latin typeface="Lucida Console" panose="020B0609040504020204" pitchFamily="49" charset="0"/>
              </a:rPr>
              <a:t>getFullName</a:t>
            </a:r>
            <a:r>
              <a:rPr lang="en-GB" sz="1200" dirty="0">
                <a:latin typeface="Lucida Console" panose="020B0609040504020204" pitchFamily="49" charset="0"/>
              </a:rPr>
              <a:t>('Peter', 'John'));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8250" y="6040049"/>
            <a:ext cx="2364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>
                <a:solidFill>
                  <a:srgbClr val="333399"/>
                </a:solidFill>
                <a:latin typeface="Lucida Console" panose="020B0609040504020204" pitchFamily="49" charset="0"/>
              </a:rPr>
              <a:t>functions/</a:t>
            </a:r>
            <a:r>
              <a:rPr lang="en-GB" sz="1400" b="1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lambdas.ts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7874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spread a lambda expression over multiple lines</a:t>
            </a:r>
          </a:p>
          <a:p>
            <a:pPr lvl="1"/>
            <a:r>
              <a:rPr lang="en-GB" dirty="0"/>
              <a:t>Enclose lambda body in </a:t>
            </a:r>
            <a:r>
              <a:rPr lang="en-GB" dirty="0">
                <a:latin typeface="Lucida Console" panose="020B0609040504020204" pitchFamily="49" charset="0"/>
              </a:rPr>
              <a:t>{}</a:t>
            </a:r>
            <a:r>
              <a:rPr lang="en-GB" dirty="0"/>
              <a:t> braces</a:t>
            </a:r>
          </a:p>
          <a:p>
            <a:pPr lvl="1"/>
            <a:r>
              <a:rPr lang="en-GB" dirty="0"/>
              <a:t>Use an explicit </a:t>
            </a:r>
            <a:r>
              <a:rPr lang="en-GB" dirty="0">
                <a:latin typeface="Lucida Console" panose="020B0609040504020204" pitchFamily="49" charset="0"/>
              </a:rPr>
              <a:t>return</a:t>
            </a:r>
            <a:r>
              <a:rPr lang="en-GB" dirty="0"/>
              <a:t> statement if you want to return a value</a:t>
            </a:r>
            <a:br>
              <a:rPr lang="en-GB" dirty="0"/>
            </a:br>
            <a:endParaRPr lang="en-GB" dirty="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Multi-Line Lambda Expressions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390525" y="2523884"/>
            <a:ext cx="8372475" cy="831639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getFullName</a:t>
            </a:r>
            <a:r>
              <a:rPr lang="en-GB" sz="1200" dirty="0">
                <a:latin typeface="Lucida Console" panose="020B0609040504020204" pitchFamily="49" charset="0"/>
              </a:rPr>
              <a:t> = (</a:t>
            </a:r>
            <a:r>
              <a:rPr lang="en-GB" sz="1200" dirty="0" err="1">
                <a:latin typeface="Lucida Console" panose="020B0609040504020204" pitchFamily="49" charset="0"/>
              </a:rPr>
              <a:t>fname</a:t>
            </a:r>
            <a:r>
              <a:rPr lang="en-GB" sz="1200" dirty="0">
                <a:latin typeface="Lucida Console" panose="020B0609040504020204" pitchFamily="49" charset="0"/>
              </a:rPr>
              <a:t>: string, </a:t>
            </a:r>
            <a:r>
              <a:rPr lang="en-GB" sz="1200" dirty="0" err="1">
                <a:latin typeface="Lucida Console" panose="020B0609040504020204" pitchFamily="49" charset="0"/>
              </a:rPr>
              <a:t>lname</a:t>
            </a:r>
            <a:r>
              <a:rPr lang="en-GB" sz="1200" dirty="0">
                <a:latin typeface="Lucida Console" panose="020B0609040504020204" pitchFamily="49" charset="0"/>
              </a:rPr>
              <a:t>: string): string =&gt;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fullName</a:t>
            </a:r>
            <a:r>
              <a:rPr lang="en-GB" sz="1200" dirty="0">
                <a:latin typeface="Lucida Console" panose="020B0609040504020204" pitchFamily="49" charset="0"/>
              </a:rPr>
              <a:t>: string = </a:t>
            </a:r>
            <a:r>
              <a:rPr lang="en-GB" sz="1200" dirty="0" err="1">
                <a:latin typeface="Lucida Console" panose="020B0609040504020204" pitchFamily="49" charset="0"/>
              </a:rPr>
              <a:t>fname</a:t>
            </a:r>
            <a:r>
              <a:rPr lang="en-GB" sz="1200" dirty="0">
                <a:latin typeface="Lucida Console" panose="020B0609040504020204" pitchFamily="49" charset="0"/>
              </a:rPr>
              <a:t> + ' ' + </a:t>
            </a:r>
            <a:r>
              <a:rPr lang="en-GB" sz="1200" dirty="0" err="1">
                <a:latin typeface="Lucida Console" panose="020B0609040504020204" pitchFamily="49" charset="0"/>
              </a:rPr>
              <a:t>lname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return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fullName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7212" y="3047746"/>
            <a:ext cx="3345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>
                <a:solidFill>
                  <a:srgbClr val="333399"/>
                </a:solidFill>
                <a:latin typeface="Lucida Console" panose="020B0609040504020204" pitchFamily="49" charset="0"/>
              </a:rPr>
              <a:t>functions/</a:t>
            </a:r>
            <a:r>
              <a:rPr lang="en-GB" sz="1400" b="1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multilineLambdas.ts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4806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Nested functions can get into problems with </a:t>
            </a:r>
            <a:r>
              <a:rPr lang="en-GB" dirty="0">
                <a:latin typeface="Lucida Console" panose="020B0609040504020204" pitchFamily="49" charset="0"/>
              </a:rPr>
              <a:t>this</a:t>
            </a:r>
            <a:r>
              <a:rPr lang="en-GB" dirty="0">
                <a:latin typeface="+mj-lt"/>
              </a:rPr>
              <a:t>, as illustrated in the following example</a:t>
            </a:r>
          </a:p>
          <a:p>
            <a:pPr lvl="1"/>
            <a:r>
              <a:rPr lang="en-GB" dirty="0">
                <a:latin typeface="+mj-lt"/>
              </a:rPr>
              <a:t>Assigns the </a:t>
            </a:r>
            <a:r>
              <a:rPr lang="en-GB" dirty="0">
                <a:latin typeface="Lucida Console" panose="020B0609040504020204" pitchFamily="49" charset="0"/>
              </a:rPr>
              <a:t>name</a:t>
            </a:r>
            <a:r>
              <a:rPr lang="en-GB" dirty="0">
                <a:latin typeface="+mj-lt"/>
              </a:rPr>
              <a:t> parameter to the </a:t>
            </a:r>
            <a:r>
              <a:rPr lang="en-GB" dirty="0">
                <a:latin typeface="Lucida Console" panose="020B0609040504020204" pitchFamily="49" charset="0"/>
              </a:rPr>
              <a:t>name</a:t>
            </a:r>
            <a:r>
              <a:rPr lang="en-GB" dirty="0">
                <a:latin typeface="+mj-lt"/>
              </a:rPr>
              <a:t> property on </a:t>
            </a:r>
            <a:r>
              <a:rPr lang="en-GB" dirty="0">
                <a:latin typeface="Lucida Console" panose="020B0609040504020204" pitchFamily="49" charset="0"/>
              </a:rPr>
              <a:t>this</a:t>
            </a:r>
          </a:p>
          <a:p>
            <a:pPr lvl="1"/>
            <a:r>
              <a:rPr lang="en-GB" dirty="0">
                <a:latin typeface="+mj-lt"/>
              </a:rPr>
              <a:t>But… when </a:t>
            </a:r>
            <a:r>
              <a:rPr lang="en-GB" dirty="0" err="1">
                <a:latin typeface="Lucida Console" panose="020B0609040504020204" pitchFamily="49" charset="0"/>
              </a:rPr>
              <a:t>setInterval</a:t>
            </a:r>
            <a:r>
              <a:rPr lang="en-GB" dirty="0">
                <a:latin typeface="+mj-lt"/>
              </a:rPr>
              <a:t> calls the anonymous function, </a:t>
            </a:r>
            <a:r>
              <a:rPr lang="en-GB" dirty="0">
                <a:latin typeface="Lucida Console" panose="020B0609040504020204" pitchFamily="49" charset="0"/>
              </a:rPr>
              <a:t>this</a:t>
            </a:r>
            <a:r>
              <a:rPr lang="en-GB" dirty="0">
                <a:latin typeface="+mj-lt"/>
              </a:rPr>
              <a:t> points to the global </a:t>
            </a:r>
            <a:r>
              <a:rPr lang="en-GB" dirty="0">
                <a:latin typeface="Lucida Console" panose="020B0609040504020204" pitchFamily="49" charset="0"/>
              </a:rPr>
              <a:t>Window</a:t>
            </a:r>
            <a:r>
              <a:rPr lang="en-GB" dirty="0">
                <a:latin typeface="+mj-lt"/>
              </a:rPr>
              <a:t> object 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/>
              <a:t>This is a very common problem in JavaScript</a:t>
            </a:r>
          </a:p>
          <a:p>
            <a:pPr lvl="1"/>
            <a:r>
              <a:rPr lang="en-GB" dirty="0"/>
              <a:t>To avoid the problem, you to copy </a:t>
            </a:r>
            <a:r>
              <a:rPr lang="en-GB" dirty="0">
                <a:latin typeface="Lucida Console" panose="020B0609040504020204" pitchFamily="49" charset="0"/>
              </a:rPr>
              <a:t>this</a:t>
            </a:r>
            <a:r>
              <a:rPr lang="en-GB" dirty="0"/>
              <a:t> into a separate local variable, and use the copy in the anonymous function</a:t>
            </a:r>
          </a:p>
          <a:p>
            <a:pPr lvl="1"/>
            <a:endParaRPr lang="en-GB" dirty="0">
              <a:latin typeface="+mj-lt"/>
            </a:endParaRPr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Lambdas and 'this' (1 of 2)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390525" y="3098046"/>
            <a:ext cx="8372475" cy="193963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function LuckyNumberGenerator1(name: string) 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this.name = name;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setInterval</a:t>
            </a:r>
            <a:r>
              <a:rPr lang="en-GB" sz="1200" dirty="0">
                <a:latin typeface="Lucida Console" panose="020B0609040504020204" pitchFamily="49" charset="0"/>
              </a:rPr>
              <a:t>(function () 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    console.log("Next lucky number for " +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this.name</a:t>
            </a:r>
            <a:r>
              <a:rPr lang="en-GB" sz="1200" dirty="0">
                <a:latin typeface="Lucida Console" panose="020B0609040504020204" pitchFamily="49" charset="0"/>
              </a:rPr>
              <a:t> + " is " + </a:t>
            </a:r>
            <a:r>
              <a:rPr lang="en-GB" sz="1200" dirty="0" err="1">
                <a:latin typeface="Lucida Console" panose="020B0609040504020204" pitchFamily="49" charset="0"/>
              </a:rPr>
              <a:t>Math.random</a:t>
            </a:r>
            <a:r>
              <a:rPr lang="en-GB" sz="1200" dirty="0">
                <a:latin typeface="Lucida Console" panose="020B0609040504020204" pitchFamily="49" charset="0"/>
              </a:rPr>
              <a:t>());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}, 1000);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gen1 = new LuckyNumberGenerator1("Janet");</a:t>
            </a:r>
            <a:endParaRPr lang="en-GB" sz="12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5263" y="4729904"/>
            <a:ext cx="2037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>
                <a:solidFill>
                  <a:srgbClr val="333399"/>
                </a:solidFill>
                <a:latin typeface="Lucida Console" panose="020B0609040504020204" pitchFamily="49" charset="0"/>
              </a:rPr>
              <a:t>functions/</a:t>
            </a:r>
            <a:r>
              <a:rPr lang="en-GB" sz="1400" b="1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this.ts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2069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b="1" dirty="0">
                <a:cs typeface="Times New Roman" pitchFamily="18" charset="0"/>
              </a:rPr>
              <a:t>Contents</a:t>
            </a:r>
            <a:endParaRPr lang="en-GB" sz="3600" b="1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GB" sz="3600" dirty="0">
                <a:cs typeface="Times New Roman" pitchFamily="18" charset="0"/>
              </a:rPr>
              <a:t>Variables and types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sz="3600" dirty="0">
                <a:cs typeface="Times New Roman" pitchFamily="18" charset="0"/>
              </a:rPr>
              <a:t>Functions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sz="3600" dirty="0">
                <a:cs typeface="Times New Roman" pitchFamily="18" charset="0"/>
              </a:rPr>
              <a:t>Classes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31641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Lambdas overcome the </a:t>
            </a:r>
            <a:r>
              <a:rPr lang="en-GB" dirty="0">
                <a:latin typeface="Lucida Console" panose="020B0609040504020204" pitchFamily="49" charset="0"/>
              </a:rPr>
              <a:t>this</a:t>
            </a:r>
            <a:r>
              <a:rPr lang="en-GB" dirty="0"/>
              <a:t> problem described on the previous slide</a:t>
            </a:r>
          </a:p>
          <a:p>
            <a:pPr lvl="1"/>
            <a:r>
              <a:rPr lang="en-GB" dirty="0">
                <a:latin typeface="+mj-lt"/>
              </a:rPr>
              <a:t>Lambdas automatically store </a:t>
            </a:r>
            <a:r>
              <a:rPr lang="en-GB" dirty="0">
                <a:latin typeface="Lucida Console" panose="020B0609040504020204" pitchFamily="49" charset="0"/>
              </a:rPr>
              <a:t>this</a:t>
            </a:r>
            <a:r>
              <a:rPr lang="en-GB" dirty="0">
                <a:latin typeface="+mj-lt"/>
              </a:rPr>
              <a:t> in a separate variable </a:t>
            </a:r>
            <a:r>
              <a:rPr lang="en-GB" dirty="0">
                <a:latin typeface="Lucida Console" panose="020B0609040504020204" pitchFamily="49" charset="0"/>
              </a:rPr>
              <a:t>_this</a:t>
            </a:r>
          </a:p>
          <a:p>
            <a:pPr lvl="1"/>
            <a:r>
              <a:rPr lang="en-GB" dirty="0">
                <a:latin typeface="+mj-lt"/>
              </a:rPr>
              <a:t>When you refer to </a:t>
            </a:r>
            <a:r>
              <a:rPr lang="en-GB" dirty="0">
                <a:latin typeface="Lucida Console" panose="020B0609040504020204" pitchFamily="49" charset="0"/>
              </a:rPr>
              <a:t>this</a:t>
            </a:r>
            <a:r>
              <a:rPr lang="en-GB" dirty="0">
                <a:latin typeface="+mj-lt"/>
              </a:rPr>
              <a:t> in a lambda, it automatically uses </a:t>
            </a:r>
            <a:r>
              <a:rPr lang="en-GB" dirty="0">
                <a:latin typeface="Lucida Console" panose="020B0609040504020204" pitchFamily="49" charset="0"/>
              </a:rPr>
              <a:t>_this</a:t>
            </a:r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Lambdas and 'this' (2 of 2)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390525" y="2824921"/>
            <a:ext cx="8372475" cy="193963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function LuckyNumberGenerator2(name: string) 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this.name = name;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setInterval</a:t>
            </a:r>
            <a:r>
              <a:rPr lang="en-GB" sz="1200" dirty="0">
                <a:latin typeface="Lucida Console" panose="020B0609040504020204" pitchFamily="49" charset="0"/>
              </a:rPr>
              <a:t>(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() =&gt; {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console.log("Next lucky number for " + this.name + " is " +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Math.random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());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}</a:t>
            </a:r>
            <a:r>
              <a:rPr lang="en-GB" sz="1200" dirty="0">
                <a:latin typeface="Lucida Console" panose="020B0609040504020204" pitchFamily="49" charset="0"/>
              </a:rPr>
              <a:t>, 1000);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gen2 = new LuckyNumberGenerator2("John");</a:t>
            </a:r>
            <a:endParaRPr lang="en-GB" sz="12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5263" y="4468654"/>
            <a:ext cx="2037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>
                <a:solidFill>
                  <a:srgbClr val="333399"/>
                </a:solidFill>
                <a:latin typeface="Lucida Console" panose="020B0609040504020204" pitchFamily="49" charset="0"/>
              </a:rPr>
              <a:t>functions/</a:t>
            </a:r>
            <a:r>
              <a:rPr lang="en-GB" sz="1400" b="1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this.ts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79102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3. Classes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simple class</a:t>
            </a:r>
          </a:p>
          <a:p>
            <a:pPr eaLnBrk="1" hangingPunct="1"/>
            <a:r>
              <a:rPr lang="en-GB" dirty="0">
                <a:cs typeface="Times New Roman" pitchFamily="18" charset="0"/>
              </a:rPr>
              <a:t>Constructors</a:t>
            </a:r>
          </a:p>
          <a:p>
            <a:pPr eaLnBrk="1" hangingPunct="1"/>
            <a:r>
              <a:rPr lang="en-GB" dirty="0"/>
              <a:t>Encapsulation</a:t>
            </a:r>
          </a:p>
          <a:p>
            <a:pPr eaLnBrk="1" hangingPunct="1"/>
            <a:r>
              <a:rPr lang="en-GB" dirty="0"/>
              <a:t>Constructor parameter properties</a:t>
            </a:r>
          </a:p>
          <a:p>
            <a:pPr eaLnBrk="1" hangingPunct="1"/>
            <a:r>
              <a:rPr lang="en-GB" dirty="0"/>
              <a:t>Defining additional methods</a:t>
            </a:r>
          </a:p>
          <a:p>
            <a:pPr eaLnBrk="1" hangingPunct="1"/>
            <a:r>
              <a:rPr lang="en-GB" dirty="0"/>
              <a:t>Defining static members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20254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TS makes it much easier to define classes</a:t>
            </a:r>
          </a:p>
          <a:p>
            <a:pPr lvl="1"/>
            <a:r>
              <a:rPr lang="en-GB" dirty="0">
                <a:latin typeface="+mj-lt"/>
              </a:rPr>
              <a:t>Use the </a:t>
            </a:r>
            <a:r>
              <a:rPr lang="en-GB" dirty="0">
                <a:latin typeface="Lucida Console" panose="020B0609040504020204" pitchFamily="49" charset="0"/>
              </a:rPr>
              <a:t>class</a:t>
            </a:r>
            <a:r>
              <a:rPr lang="en-GB" dirty="0">
                <a:latin typeface="+mj-lt"/>
              </a:rPr>
              <a:t> keyword</a:t>
            </a:r>
          </a:p>
          <a:p>
            <a:pPr lvl="1"/>
            <a:r>
              <a:rPr lang="en-GB" dirty="0">
                <a:latin typeface="+mj-lt"/>
              </a:rPr>
              <a:t>Define members using familiar OO syntax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You can create objects using familiar JS syntax</a:t>
            </a:r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Simple Class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390525" y="2452280"/>
            <a:ext cx="8372475" cy="831639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class Employee 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name: string;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salary: number;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3271" y="4468654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>
                <a:solidFill>
                  <a:srgbClr val="333399"/>
                </a:solidFill>
                <a:latin typeface="Lucida Console" panose="020B0609040504020204" pitchFamily="49" charset="0"/>
              </a:rPr>
              <a:t>classes/</a:t>
            </a:r>
            <a:r>
              <a:rPr lang="en-GB" sz="1400" b="1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this.ts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390525" y="4376329"/>
            <a:ext cx="8372475" cy="64697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emp1 = new Employee();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emp1.name = "Paul";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emp1.salary = 42000;</a:t>
            </a:r>
            <a:endParaRPr lang="en-GB" sz="12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80242" y="2976559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>
                <a:solidFill>
                  <a:srgbClr val="333399"/>
                </a:solidFill>
                <a:latin typeface="Lucida Console" panose="020B0609040504020204" pitchFamily="49" charset="0"/>
              </a:rPr>
              <a:t>classes/</a:t>
            </a:r>
            <a:r>
              <a:rPr lang="en-GB" sz="1400" b="1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simpleClass.ts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038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a constructor in a class</a:t>
            </a:r>
          </a:p>
          <a:p>
            <a:pPr lvl="1"/>
            <a:r>
              <a:rPr lang="en-GB" dirty="0">
                <a:latin typeface="+mj-lt"/>
              </a:rPr>
              <a:t>Define a method named </a:t>
            </a:r>
            <a:r>
              <a:rPr lang="en-GB" dirty="0">
                <a:latin typeface="Lucida Console" panose="020B0609040504020204" pitchFamily="49" charset="0"/>
              </a:rPr>
              <a:t>constructor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Note:</a:t>
            </a:r>
          </a:p>
          <a:p>
            <a:pPr lvl="1"/>
            <a:r>
              <a:rPr lang="en-GB" dirty="0"/>
              <a:t>TS supports overloading, but you can only have 1 implementation</a:t>
            </a:r>
          </a:p>
          <a:p>
            <a:pPr lvl="1"/>
            <a:r>
              <a:rPr lang="en-GB" dirty="0">
                <a:latin typeface="+mj-lt"/>
              </a:rPr>
              <a:t>Implementation's signature must be compatible with all overloads</a:t>
            </a:r>
          </a:p>
          <a:p>
            <a:pPr lvl="1"/>
            <a:r>
              <a:rPr lang="en-GB" dirty="0">
                <a:latin typeface="+mj-lt"/>
              </a:rPr>
              <a:t>A better approach would be to receive an object parameter</a:t>
            </a:r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390525" y="2026240"/>
            <a:ext cx="8372475" cy="1754969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class Employee 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name: string;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salary: number;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constructor(name: string, salary: number) {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this.name = name;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this.salary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= salary;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}   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390525" y="4051553"/>
            <a:ext cx="8372475" cy="277641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emp1 = new Employee("Lydia", 43000);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1237" y="3473432"/>
            <a:ext cx="2691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>
                <a:solidFill>
                  <a:srgbClr val="333399"/>
                </a:solidFill>
                <a:latin typeface="Lucida Console" panose="020B0609040504020204" pitchFamily="49" charset="0"/>
              </a:rPr>
              <a:t>classes/</a:t>
            </a:r>
            <a:r>
              <a:rPr lang="en-GB" sz="1400" b="1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constructors.ts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32579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qualify members with access modifiers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public    - </a:t>
            </a:r>
            <a:r>
              <a:rPr lang="en-GB" dirty="0">
                <a:latin typeface="+mj-lt"/>
              </a:rPr>
              <a:t>accessible to anyone (this is the default)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protected - </a:t>
            </a:r>
            <a:r>
              <a:rPr lang="en-GB" dirty="0">
                <a:latin typeface="+mj-lt"/>
              </a:rPr>
              <a:t>accessible to this class plus subclasses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private   - </a:t>
            </a:r>
            <a:r>
              <a:rPr lang="en-GB" dirty="0">
                <a:latin typeface="+mj-lt"/>
              </a:rPr>
              <a:t>accessible to this class only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You can also define getter/setter methods to encapsulate access to member variables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getXxx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setXxx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+mj-lt"/>
              </a:rPr>
              <a:t>See next slide for an example</a:t>
            </a:r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Encapsulation (1 of 2)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297007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an example of encapsulation</a:t>
            </a:r>
            <a:endParaRPr lang="en-GB" dirty="0">
              <a:latin typeface="+mj-lt"/>
            </a:endParaRPr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Encapsulation (2 of 2)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90525" y="1709823"/>
            <a:ext cx="8372475" cy="397096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class Employee 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private</a:t>
            </a:r>
            <a:r>
              <a:rPr lang="en-GB" sz="1200" dirty="0">
                <a:latin typeface="Lucida Console" panose="020B0609040504020204" pitchFamily="49" charset="0"/>
              </a:rPr>
              <a:t> name: string;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private</a:t>
            </a:r>
            <a:r>
              <a:rPr lang="en-GB" sz="1200" dirty="0">
                <a:latin typeface="Lucida Console" panose="020B0609040504020204" pitchFamily="49" charset="0"/>
              </a:rPr>
              <a:t> salary: number;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constructor(name: string, salary: number) 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    this.name = name;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    </a:t>
            </a:r>
            <a:r>
              <a:rPr lang="en-GB" sz="1200" dirty="0" err="1">
                <a:latin typeface="Lucida Console" panose="020B0609040504020204" pitchFamily="49" charset="0"/>
              </a:rPr>
              <a:t>this.salary</a:t>
            </a:r>
            <a:r>
              <a:rPr lang="en-GB" sz="1200" dirty="0">
                <a:latin typeface="Lucida Console" panose="020B0609040504020204" pitchFamily="49" charset="0"/>
              </a:rPr>
              <a:t> = salary;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}   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getName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(): string { 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return this.name;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}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setName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newName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: string): void { 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this.name =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newName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}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getSalary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(): number {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return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this.salary</a:t>
            </a:r>
            <a:endParaRPr lang="en-GB" sz="12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}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390525" y="5902688"/>
            <a:ext cx="8372475" cy="64697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emp1 = new Employee("Lydia", 10000);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emp1.setName("George");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console.log(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emp1.getName()</a:t>
            </a:r>
            <a:r>
              <a:rPr lang="en-GB" sz="1200" dirty="0">
                <a:latin typeface="Lucida Console" panose="020B0609040504020204" pitchFamily="49" charset="0"/>
              </a:rPr>
              <a:t> + ' earns ' +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emp1.getSalary()</a:t>
            </a:r>
            <a:r>
              <a:rPr lang="en-GB" sz="1200" dirty="0"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62233" y="5373006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>
                <a:solidFill>
                  <a:srgbClr val="333399"/>
                </a:solidFill>
                <a:latin typeface="Lucida Console" panose="020B0609040504020204" pitchFamily="49" charset="0"/>
              </a:rPr>
              <a:t>classes/</a:t>
            </a:r>
            <a:r>
              <a:rPr lang="en-GB" sz="1400" b="1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encapsulation.ts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77392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examples on the previous slides have declared instance variables and initialized them in the constructor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This is such a common practice that TS provides a shortcut syntax called "constructor parameter properties" </a:t>
            </a:r>
          </a:p>
          <a:p>
            <a:pPr lvl="1"/>
            <a:r>
              <a:rPr lang="en-GB" dirty="0"/>
              <a:t>Qualify constructor parameters with </a:t>
            </a:r>
            <a:r>
              <a:rPr lang="en-GB" sz="1800" dirty="0">
                <a:latin typeface="Lucida Console" panose="020B0609040504020204" pitchFamily="49" charset="0"/>
              </a:rPr>
              <a:t>public/protected/private</a:t>
            </a:r>
          </a:p>
          <a:p>
            <a:pPr lvl="1"/>
            <a:r>
              <a:rPr lang="en-GB" dirty="0">
                <a:latin typeface="+mj-lt"/>
              </a:rPr>
              <a:t>TS automatically declares and initializes instance variables</a:t>
            </a:r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 Parameter Properties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390525" y="4058987"/>
            <a:ext cx="8372475" cy="138563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class Employee {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constructor(private name: string, private salary: number) {}</a:t>
            </a:r>
            <a:r>
              <a:rPr lang="en-GB" sz="1200" dirty="0">
                <a:latin typeface="Lucida Console" panose="020B0609040504020204" pitchFamily="49" charset="0"/>
              </a:rPr>
              <a:t>   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// Plus getters/setters as before…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45179" y="5136847"/>
            <a:ext cx="4217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>
                <a:solidFill>
                  <a:srgbClr val="333399"/>
                </a:solidFill>
                <a:latin typeface="Lucida Console" panose="020B0609040504020204" pitchFamily="49" charset="0"/>
              </a:rPr>
              <a:t>classes/</a:t>
            </a:r>
            <a:r>
              <a:rPr lang="en-GB" sz="1400" b="1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constructorParamProperties.ts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27548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additional methods as necessary</a:t>
            </a:r>
          </a:p>
          <a:p>
            <a:pPr lvl="1"/>
            <a:r>
              <a:rPr lang="en-GB" dirty="0">
                <a:latin typeface="+mj-lt"/>
              </a:rPr>
              <a:t>Encapsulate logic and business rules for your class</a:t>
            </a:r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Additional Methods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90525" y="2059279"/>
            <a:ext cx="8372475" cy="26782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class Employee {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constructor(private name: string, private salary: number) {}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payRise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(amount: number): void {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this.salary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+= amount;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}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isHigherTaxPayer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():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boolean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{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return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this.salary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&gt; 42000;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}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…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390525" y="5142688"/>
            <a:ext cx="8372475" cy="64697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emp1 = new Employee("Lydia", 10000);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emp1.payRise(100000);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console.log("Higher tax? " +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emp1.isHigherTaxPayer()</a:t>
            </a:r>
            <a:r>
              <a:rPr lang="en-GB" sz="1200" dirty="0"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26216" y="4429800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>
                <a:solidFill>
                  <a:srgbClr val="333399"/>
                </a:solidFill>
                <a:latin typeface="Lucida Console" panose="020B0609040504020204" pitchFamily="49" charset="0"/>
              </a:rPr>
              <a:t>classes/</a:t>
            </a:r>
            <a:r>
              <a:rPr lang="en-GB" sz="1400" b="1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additionalMethods.ts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93283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class-wide members</a:t>
            </a:r>
          </a:p>
          <a:p>
            <a:pPr lvl="1"/>
            <a:r>
              <a:rPr lang="en-GB" dirty="0">
                <a:latin typeface="+mj-lt"/>
              </a:rPr>
              <a:t>Belong to the whole class, not to a particular instance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To define a class wide member:</a:t>
            </a:r>
          </a:p>
          <a:p>
            <a:pPr lvl="1"/>
            <a:r>
              <a:rPr lang="en-GB" dirty="0">
                <a:latin typeface="+mj-lt"/>
              </a:rPr>
              <a:t>Prefix definition with </a:t>
            </a:r>
            <a:r>
              <a:rPr lang="en-GB" dirty="0">
                <a:latin typeface="Lucida Console" panose="020B0609040504020204" pitchFamily="49" charset="0"/>
              </a:rPr>
              <a:t>static</a:t>
            </a:r>
          </a:p>
          <a:p>
            <a:pPr lvl="1"/>
            <a:r>
              <a:rPr lang="en-GB" dirty="0">
                <a:latin typeface="+mj-lt"/>
              </a:rPr>
              <a:t>Can also define as </a:t>
            </a:r>
            <a:r>
              <a:rPr lang="en-GB" dirty="0">
                <a:latin typeface="Lucida Console" panose="020B0609040504020204" pitchFamily="49" charset="0"/>
              </a:rPr>
              <a:t>public/protected/private</a:t>
            </a:r>
          </a:p>
          <a:p>
            <a:pPr lvl="1"/>
            <a:r>
              <a:rPr lang="en-GB" dirty="0">
                <a:latin typeface="+mj-lt"/>
              </a:rPr>
              <a:t>Works for member variables and methods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To access a static member:</a:t>
            </a:r>
          </a:p>
          <a:p>
            <a:pPr lvl="1"/>
            <a:r>
              <a:rPr lang="en-GB" dirty="0">
                <a:latin typeface="+mj-lt"/>
              </a:rPr>
              <a:t>Prefix with class name, not </a:t>
            </a:r>
            <a:r>
              <a:rPr lang="en-GB" dirty="0">
                <a:latin typeface="Lucida Console" panose="020B0609040504020204" pitchFamily="49" charset="0"/>
              </a:rPr>
              <a:t>this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+mj-lt"/>
              </a:rPr>
              <a:t>See next slide for an example</a:t>
            </a:r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Static Members (1 of 2)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754545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an example of </a:t>
            </a:r>
            <a:r>
              <a:rPr lang="en-GB" dirty="0">
                <a:latin typeface="Lucida Console" panose="020B0609040504020204" pitchFamily="49" charset="0"/>
              </a:rPr>
              <a:t>static</a:t>
            </a:r>
            <a:r>
              <a:rPr lang="en-GB" dirty="0"/>
              <a:t> members</a:t>
            </a:r>
            <a:endParaRPr lang="en-GB" dirty="0">
              <a:latin typeface="+mj-lt"/>
            </a:endParaRPr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Static Members (2 of 2)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90525" y="1720238"/>
            <a:ext cx="8372475" cy="30476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class Employee 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private static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taxThreshold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: number = 42000;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constructor(private name: string, private salary: number) {}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isHigherTaxPayer</a:t>
            </a:r>
            <a:r>
              <a:rPr lang="en-GB" sz="1200" dirty="0">
                <a:latin typeface="Lucida Console" panose="020B0609040504020204" pitchFamily="49" charset="0"/>
              </a:rPr>
              <a:t>(): </a:t>
            </a:r>
            <a:r>
              <a:rPr lang="en-GB" sz="1200" dirty="0" err="1">
                <a:latin typeface="Lucida Console" panose="020B0609040504020204" pitchFamily="49" charset="0"/>
              </a:rPr>
              <a:t>boolean</a:t>
            </a:r>
            <a:r>
              <a:rPr lang="en-GB" sz="1200" dirty="0">
                <a:latin typeface="Lucida Console" panose="020B0609040504020204" pitchFamily="49" charset="0"/>
              </a:rPr>
              <a:t> 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    return </a:t>
            </a:r>
            <a:r>
              <a:rPr lang="en-GB" sz="1200" dirty="0" err="1">
                <a:latin typeface="Lucida Console" panose="020B0609040504020204" pitchFamily="49" charset="0"/>
              </a:rPr>
              <a:t>this.salary</a:t>
            </a:r>
            <a:r>
              <a:rPr lang="en-GB" sz="1200" dirty="0">
                <a:latin typeface="Lucida Console" panose="020B0609040504020204" pitchFamily="49" charset="0"/>
              </a:rPr>
              <a:t> &gt;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Employee.taxThreshold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}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static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getTaxThreshold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(): number {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return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Employee.taxThreshold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}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…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390525" y="5076755"/>
            <a:ext cx="8372475" cy="101630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// This statement causes a compiler error - '</a:t>
            </a:r>
            <a:r>
              <a:rPr lang="en-GB" sz="1200" dirty="0" err="1">
                <a:latin typeface="Lucida Console" panose="020B0609040504020204" pitchFamily="49" charset="0"/>
              </a:rPr>
              <a:t>Employee.tax_threshold</a:t>
            </a:r>
            <a:r>
              <a:rPr lang="en-GB" sz="1200" dirty="0">
                <a:latin typeface="Lucida Console" panose="020B0609040504020204" pitchFamily="49" charset="0"/>
              </a:rPr>
              <a:t>' is inaccessible.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// console.log("Tax threshold is " +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Employee.taxThreshold</a:t>
            </a:r>
            <a:r>
              <a:rPr lang="en-GB" sz="1200" dirty="0">
                <a:latin typeface="Lucida Console" panose="020B0609040504020204" pitchFamily="49" charset="0"/>
              </a:rPr>
              <a:t>);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// This statement is OK.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console.log("Tax threshold is " +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Employee.getTaxThreshold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()</a:t>
            </a:r>
            <a:r>
              <a:rPr lang="en-GB" sz="1200" dirty="0"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16258" y="4460091"/>
            <a:ext cx="2146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>
                <a:solidFill>
                  <a:srgbClr val="333399"/>
                </a:solidFill>
                <a:latin typeface="Lucida Console" panose="020B0609040504020204" pitchFamily="49" charset="0"/>
              </a:rPr>
              <a:t>classes/</a:t>
            </a:r>
            <a:r>
              <a:rPr lang="en-GB" sz="1400" b="1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statics.ts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1986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1. Variables and Types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err="1"/>
              <a:t>TypeScript</a:t>
            </a:r>
            <a:r>
              <a:rPr lang="en-GB" dirty="0"/>
              <a:t> vs. JavaScript</a:t>
            </a:r>
          </a:p>
          <a:p>
            <a:pPr eaLnBrk="1" hangingPunct="1"/>
            <a:r>
              <a:rPr lang="en-GB" dirty="0"/>
              <a:t>Variable scope</a:t>
            </a:r>
          </a:p>
          <a:p>
            <a:pPr eaLnBrk="1" hangingPunct="1"/>
            <a:r>
              <a:rPr lang="en-GB" dirty="0"/>
              <a:t>Constants</a:t>
            </a:r>
          </a:p>
          <a:p>
            <a:pPr eaLnBrk="1" hangingPunct="1"/>
            <a:r>
              <a:rPr lang="en-GB" dirty="0"/>
              <a:t>Defining types in declarations</a:t>
            </a:r>
          </a:p>
          <a:p>
            <a:pPr eaLnBrk="1" hangingPunct="1"/>
            <a:r>
              <a:rPr lang="en-GB" dirty="0"/>
              <a:t>Type mismatches</a:t>
            </a:r>
          </a:p>
          <a:p>
            <a:pPr eaLnBrk="1" hangingPunct="1"/>
            <a:r>
              <a:rPr lang="en-GB" dirty="0"/>
              <a:t>Basic types</a:t>
            </a:r>
          </a:p>
          <a:p>
            <a:pPr eaLnBrk="1" hangingPunct="1"/>
            <a:r>
              <a:rPr lang="en-GB" dirty="0"/>
              <a:t>Arrays and tuples</a:t>
            </a:r>
          </a:p>
          <a:p>
            <a:pPr eaLnBrk="1" hangingPunct="1"/>
            <a:r>
              <a:rPr lang="en-GB" dirty="0" err="1"/>
              <a:t>Enums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13802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pPr eaLnBrk="1" hangingPunct="1"/>
            <a:r>
              <a:rPr lang="en-GB" sz="3600" b="1" dirty="0">
                <a:cs typeface="Times New Roman" pitchFamily="18" charset="0"/>
              </a:rPr>
              <a:t>Summary</a:t>
            </a:r>
            <a:endParaRPr lang="en-GB" sz="3600" b="1" dirty="0"/>
          </a:p>
        </p:txBody>
      </p:sp>
      <p:sp>
        <p:nvSpPr>
          <p:cNvPr id="6" name="Rectangle 1030"/>
          <p:cNvSpPr txBox="1">
            <a:spLocks noChangeArrowheads="1"/>
          </p:cNvSpPr>
          <p:nvPr/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GB" sz="3600" kern="0">
                <a:cs typeface="Times New Roman" pitchFamily="18" charset="0"/>
              </a:rPr>
              <a:t>Variables and types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sz="3600" kern="0">
                <a:cs typeface="Times New Roman" pitchFamily="18" charset="0"/>
              </a:rPr>
              <a:t>Functions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sz="3600" kern="0">
                <a:cs typeface="Times New Roman" pitchFamily="18" charset="0"/>
              </a:rPr>
              <a:t>Classes</a:t>
            </a:r>
            <a:endParaRPr lang="en-GB" sz="3600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26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/>
              <a:t>TypeScript</a:t>
            </a:r>
            <a:r>
              <a:rPr lang="en-GB" dirty="0"/>
              <a:t> vs. JavaScript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 the time of writing, the current version of TS: </a:t>
            </a:r>
          </a:p>
          <a:p>
            <a:pPr lvl="1"/>
            <a:r>
              <a:rPr lang="en-GB" dirty="0"/>
              <a:t>Fully supports ES5 syntax, and most of the ES6</a:t>
            </a:r>
          </a:p>
          <a:p>
            <a:pPr lvl="1"/>
            <a:r>
              <a:rPr lang="en-GB" dirty="0"/>
              <a:t>Just change the file from</a:t>
            </a:r>
            <a:r>
              <a:rPr lang="en-GB" dirty="0">
                <a:latin typeface="Lucida Console" panose="020B0609040504020204" pitchFamily="49" charset="0"/>
                <a:cs typeface="Lao UI" panose="020B0502040204020203" pitchFamily="34" charset="0"/>
              </a:rPr>
              <a:t>.js</a:t>
            </a:r>
            <a:r>
              <a:rPr lang="en-GB" i="1" dirty="0"/>
              <a:t> </a:t>
            </a:r>
            <a:r>
              <a:rPr lang="en-GB" dirty="0"/>
              <a:t>to </a:t>
            </a:r>
            <a:r>
              <a:rPr lang="en-GB" dirty="0">
                <a:latin typeface="Lucida Console" panose="020B0609040504020204" pitchFamily="49" charset="0"/>
              </a:rPr>
              <a:t>.</a:t>
            </a:r>
            <a:r>
              <a:rPr lang="en-GB" dirty="0" err="1">
                <a:latin typeface="Lucida Console" panose="020B0609040504020204" pitchFamily="49" charset="0"/>
              </a:rPr>
              <a:t>ts</a:t>
            </a:r>
            <a:r>
              <a:rPr lang="en-GB" i="1" dirty="0"/>
              <a:t>, </a:t>
            </a:r>
            <a:r>
              <a:rPr lang="en-GB" dirty="0"/>
              <a:t>and it's valid TS code</a:t>
            </a:r>
          </a:p>
          <a:p>
            <a:pPr lvl="1"/>
            <a:r>
              <a:rPr lang="en-GB" dirty="0">
                <a:latin typeface="+mj-lt"/>
              </a:rPr>
              <a:t>But there are a couple of minor differences…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Optional parameters</a:t>
            </a:r>
          </a:p>
          <a:p>
            <a:pPr lvl="1"/>
            <a:r>
              <a:rPr lang="en-GB" dirty="0">
                <a:latin typeface="+mj-lt"/>
              </a:rPr>
              <a:t>In JS, you can pass fewer parameters into a function </a:t>
            </a:r>
          </a:p>
          <a:p>
            <a:pPr lvl="1"/>
            <a:r>
              <a:rPr lang="en-GB" dirty="0">
                <a:latin typeface="+mj-lt"/>
              </a:rPr>
              <a:t>In TS, you must append ? to </a:t>
            </a:r>
            <a:r>
              <a:rPr lang="en-GB" dirty="0" err="1">
                <a:latin typeface="+mj-lt"/>
              </a:rPr>
              <a:t>param</a:t>
            </a:r>
            <a:r>
              <a:rPr lang="en-GB" dirty="0">
                <a:latin typeface="+mj-lt"/>
              </a:rPr>
              <a:t> name to make it optional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/>
              <a:t>Assigning a value to an object literal</a:t>
            </a:r>
          </a:p>
          <a:p>
            <a:pPr lvl="1"/>
            <a:r>
              <a:rPr lang="en-GB" dirty="0"/>
              <a:t>In JS, you can initialize a variable with an empty object literal and immediately attach a property using dot notation</a:t>
            </a:r>
          </a:p>
          <a:p>
            <a:pPr lvl="1"/>
            <a:r>
              <a:rPr lang="en-GB" dirty="0"/>
              <a:t>In TS, you must use square brackets</a:t>
            </a:r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JS, variables are function-scoped</a:t>
            </a:r>
          </a:p>
          <a:p>
            <a:pPr lvl="1"/>
            <a:r>
              <a:rPr lang="en-GB" dirty="0"/>
              <a:t>If you declare a variable anywhere in a function, it's hoisted to the top of the function</a:t>
            </a:r>
          </a:p>
          <a:p>
            <a:pPr lvl="1"/>
            <a:endParaRPr lang="en-GB" dirty="0"/>
          </a:p>
          <a:p>
            <a:r>
              <a:rPr lang="en-GB" dirty="0"/>
              <a:t>TS allows you to define block-scoped variables</a:t>
            </a:r>
          </a:p>
          <a:p>
            <a:pPr lvl="1"/>
            <a:r>
              <a:rPr lang="en-GB" dirty="0"/>
              <a:t>Use the </a:t>
            </a:r>
            <a:r>
              <a:rPr lang="en-GB" dirty="0">
                <a:latin typeface="Lucida Console" panose="020B0609040504020204" pitchFamily="49" charset="0"/>
              </a:rPr>
              <a:t>let</a:t>
            </a:r>
            <a:r>
              <a:rPr lang="en-GB" dirty="0"/>
              <a:t> keyword, rather than </a:t>
            </a:r>
            <a:r>
              <a:rPr lang="en-GB" dirty="0" err="1">
                <a:latin typeface="Lucida Console" panose="020B0609040504020204" pitchFamily="49" charset="0"/>
              </a:rPr>
              <a:t>var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>
                <a:latin typeface="+mj-lt"/>
              </a:rPr>
              <a:t>The </a:t>
            </a:r>
            <a:r>
              <a:rPr lang="en-GB" dirty="0" err="1">
                <a:latin typeface="+mj-lt"/>
              </a:rPr>
              <a:t>transpiler</a:t>
            </a:r>
            <a:r>
              <a:rPr lang="en-GB" dirty="0">
                <a:latin typeface="+mj-lt"/>
              </a:rPr>
              <a:t> achieves block scoping by renaming the variable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95324" y="4041492"/>
            <a:ext cx="2685182" cy="101630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let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msg</a:t>
            </a:r>
            <a:r>
              <a:rPr lang="en-GB" sz="1200" dirty="0">
                <a:latin typeface="Lucida Console" panose="020B0609040504020204" pitchFamily="49" charset="0"/>
              </a:rPr>
              <a:t> = "Hi";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if (true) 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let </a:t>
            </a:r>
            <a:r>
              <a:rPr lang="en-GB" sz="1200" dirty="0" err="1">
                <a:latin typeface="Lucida Console" panose="020B0609040504020204" pitchFamily="49" charset="0"/>
              </a:rPr>
              <a:t>msg</a:t>
            </a:r>
            <a:r>
              <a:rPr lang="en-GB" sz="1200" dirty="0">
                <a:latin typeface="Lucida Console" panose="020B0609040504020204" pitchFamily="49" charset="0"/>
              </a:rPr>
              <a:t> = "Bye";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console.log(</a:t>
            </a:r>
            <a:r>
              <a:rPr lang="en-GB" sz="1200" dirty="0" err="1">
                <a:latin typeface="Lucida Console" panose="020B0609040504020204" pitchFamily="49" charset="0"/>
              </a:rPr>
              <a:t>msg</a:t>
            </a:r>
            <a:r>
              <a:rPr lang="en-GB" sz="1200" dirty="0">
                <a:latin typeface="Lucida Console" panose="020B0609040504020204" pitchFamily="49" charset="0"/>
              </a:rPr>
              <a:t>); // Hi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502872" y="4041491"/>
            <a:ext cx="3239366" cy="101630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msg</a:t>
            </a:r>
            <a:r>
              <a:rPr lang="en-GB" sz="1200" dirty="0">
                <a:latin typeface="Lucida Console" panose="020B0609040504020204" pitchFamily="49" charset="0"/>
              </a:rPr>
              <a:t> = "Hi";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if (true) 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msg_1 = "Bye";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console.log(</a:t>
            </a:r>
            <a:r>
              <a:rPr lang="en-GB" sz="1200" dirty="0" err="1">
                <a:latin typeface="Lucida Console" panose="020B0609040504020204" pitchFamily="49" charset="0"/>
              </a:rPr>
              <a:t>msg</a:t>
            </a:r>
            <a:r>
              <a:rPr lang="en-GB" sz="1200" dirty="0">
                <a:latin typeface="Lucida Console" panose="020B0609040504020204" pitchFamily="49" charset="0"/>
              </a:rPr>
              <a:t>); // Hi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5324" y="5148596"/>
            <a:ext cx="1613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TypeScript</a:t>
            </a:r>
            <a:r>
              <a:rPr lang="en-GB" dirty="0">
                <a:solidFill>
                  <a:srgbClr val="FF0000"/>
                </a:solidFill>
              </a:rPr>
              <a:t> 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36993" y="5148596"/>
            <a:ext cx="1585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JavaScript code</a:t>
            </a:r>
          </a:p>
        </p:txBody>
      </p:sp>
      <p:sp>
        <p:nvSpPr>
          <p:cNvPr id="15" name="Right Arrow 14"/>
          <p:cNvSpPr/>
          <p:nvPr/>
        </p:nvSpPr>
        <p:spPr bwMode="auto">
          <a:xfrm>
            <a:off x="3588325" y="4253376"/>
            <a:ext cx="1814946" cy="673540"/>
          </a:xfrm>
          <a:prstGeom prst="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</a:rPr>
              <a:t>Transpiles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</a:rPr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TS supports constants</a:t>
            </a:r>
          </a:p>
          <a:p>
            <a:pPr lvl="1"/>
            <a:r>
              <a:rPr lang="en-GB" dirty="0">
                <a:latin typeface="+mj-lt"/>
              </a:rPr>
              <a:t>Immutable variables (cannot be changed)</a:t>
            </a:r>
          </a:p>
          <a:p>
            <a:pPr lvl="1"/>
            <a:r>
              <a:rPr lang="en-GB" dirty="0">
                <a:latin typeface="+mj-lt"/>
              </a:rPr>
              <a:t>Use the </a:t>
            </a:r>
            <a:r>
              <a:rPr lang="en-GB" dirty="0" err="1">
                <a:latin typeface="Lucida Console" panose="020B0609040504020204" pitchFamily="49" charset="0"/>
              </a:rPr>
              <a:t>const</a:t>
            </a:r>
            <a:r>
              <a:rPr lang="en-GB" dirty="0">
                <a:latin typeface="+mj-lt"/>
              </a:rPr>
              <a:t> keyword and supply a value in the declaration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If you use </a:t>
            </a:r>
            <a:r>
              <a:rPr lang="en-GB" dirty="0" err="1">
                <a:latin typeface="Lucida Console" panose="020B0609040504020204" pitchFamily="49" charset="0"/>
              </a:rPr>
              <a:t>const</a:t>
            </a:r>
            <a:r>
              <a:rPr lang="en-GB" dirty="0">
                <a:latin typeface="+mj-lt"/>
              </a:rPr>
              <a:t> with objects, it protects the reference rather than the contents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Constants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95324" y="2521993"/>
            <a:ext cx="2685182" cy="64697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>
                <a:latin typeface="Lucida Console" panose="020B0609040504020204" pitchFamily="49" charset="0"/>
              </a:rPr>
              <a:t>BEST_TEAM = "Swans";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BEST_TEAM = "Cardiff";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5324" y="3264316"/>
            <a:ext cx="1613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TypeScript</a:t>
            </a:r>
            <a:r>
              <a:rPr lang="en-GB" dirty="0">
                <a:solidFill>
                  <a:srgbClr val="FF0000"/>
                </a:solidFill>
              </a:rPr>
              <a:t> code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2957946" y="3042737"/>
            <a:ext cx="1558648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516594" y="2513230"/>
            <a:ext cx="3828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Transpiler</a:t>
            </a:r>
            <a:r>
              <a:rPr lang="en-GB" dirty="0">
                <a:solidFill>
                  <a:srgbClr val="FF0000"/>
                </a:solidFill>
              </a:rPr>
              <a:t> error:</a:t>
            </a:r>
          </a:p>
          <a:p>
            <a:r>
              <a:rPr lang="en-GB" dirty="0">
                <a:solidFill>
                  <a:srgbClr val="FF0000"/>
                </a:solidFill>
              </a:rPr>
              <a:t>Left-hand side of assignment expression</a:t>
            </a:r>
          </a:p>
          <a:p>
            <a:r>
              <a:rPr lang="en-GB" dirty="0">
                <a:solidFill>
                  <a:srgbClr val="FF0000"/>
                </a:solidFill>
              </a:rPr>
              <a:t>cannot be a constant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95324" y="5232929"/>
            <a:ext cx="2685182" cy="101630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const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obj</a:t>
            </a:r>
            <a:r>
              <a:rPr lang="en-GB" sz="1200" dirty="0">
                <a:latin typeface="Lucida Console" panose="020B0609040504020204" pitchFamily="49" charset="0"/>
              </a:rPr>
              <a:t> = { prop: 123 };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obj</a:t>
            </a:r>
            <a:r>
              <a:rPr lang="en-GB" sz="1200" dirty="0">
                <a:latin typeface="Lucida Console" panose="020B0609040504020204" pitchFamily="49" charset="0"/>
              </a:rPr>
              <a:t> = { prop: 465 };  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obj.prop</a:t>
            </a:r>
            <a:r>
              <a:rPr lang="en-GB" sz="1200" dirty="0">
                <a:latin typeface="Lucida Console" panose="020B0609040504020204" pitchFamily="49" charset="0"/>
              </a:rPr>
              <a:t> = 789;       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2202873" y="6110729"/>
            <a:ext cx="233579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516594" y="5580399"/>
            <a:ext cx="349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Error, can't reassign object reference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2664556" y="5760514"/>
            <a:ext cx="1874107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516594" y="5913742"/>
            <a:ext cx="4506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OK, can change properties inside </a:t>
            </a:r>
            <a:r>
              <a:rPr lang="en-GB">
                <a:solidFill>
                  <a:srgbClr val="FF0000"/>
                </a:solidFill>
              </a:rPr>
              <a:t>original object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5324" y="6340027"/>
            <a:ext cx="1613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TypeScript</a:t>
            </a:r>
            <a:r>
              <a:rPr lang="en-GB" dirty="0">
                <a:solidFill>
                  <a:srgbClr val="FF0000"/>
                </a:solidFill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407700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TS allows you to (optionally) define types in declarations</a:t>
            </a:r>
          </a:p>
          <a:p>
            <a:pPr lvl="1"/>
            <a:r>
              <a:rPr lang="en-GB" dirty="0"/>
              <a:t>Variables, function parameters, and function return types</a:t>
            </a:r>
          </a:p>
          <a:p>
            <a:pPr lvl="1"/>
            <a:r>
              <a:rPr lang="en-GB" dirty="0"/>
              <a:t>Use the syntax </a:t>
            </a:r>
            <a:r>
              <a:rPr lang="en-GB" dirty="0" err="1">
                <a:latin typeface="Lucida Console" panose="020B0609040504020204" pitchFamily="49" charset="0"/>
              </a:rPr>
              <a:t>variable:type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Types in Declarations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695324" y="2691270"/>
            <a:ext cx="2685182" cy="46230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let name1 = 'Fred';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let name2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: string</a:t>
            </a:r>
            <a:r>
              <a:rPr lang="en-GB" sz="1200" dirty="0">
                <a:latin typeface="Lucida Console" panose="020B0609040504020204" pitchFamily="49" charset="0"/>
              </a:rPr>
              <a:t> = 'Fred';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5502872" y="2691270"/>
            <a:ext cx="3239366" cy="46230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name1 = 'Fred';</a:t>
            </a:r>
          </a:p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name2 = 'Fred';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324" y="3319736"/>
            <a:ext cx="1613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TypeScript</a:t>
            </a:r>
            <a:r>
              <a:rPr lang="en-GB" dirty="0">
                <a:solidFill>
                  <a:srgbClr val="FF0000"/>
                </a:solidFill>
              </a:rPr>
              <a:t>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02872" y="3319736"/>
            <a:ext cx="1585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JavaScript code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3588325" y="2646196"/>
            <a:ext cx="1814946" cy="673540"/>
          </a:xfrm>
          <a:prstGeom prst="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</a:rPr>
              <a:t>Transpiles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</a:rPr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18082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TypeScript</a:t>
            </a:r>
            <a:r>
              <a:rPr lang="en-GB" dirty="0"/>
              <a:t> detects type mismatches during development</a:t>
            </a:r>
          </a:p>
          <a:p>
            <a:pPr lvl="1"/>
            <a:r>
              <a:rPr lang="en-GB" dirty="0"/>
              <a:t>IDEs can help with code completion and refactoring support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If you don’t use types in declarations, </a:t>
            </a:r>
            <a:r>
              <a:rPr lang="en-GB" dirty="0" err="1"/>
              <a:t>TypeScript</a:t>
            </a:r>
            <a:r>
              <a:rPr lang="en-GB" dirty="0"/>
              <a:t> will do inferred typing</a:t>
            </a:r>
          </a:p>
          <a:p>
            <a:pPr lvl="1"/>
            <a:r>
              <a:rPr lang="en-GB" dirty="0"/>
              <a:t>It guesses the type based on the assigned value, and does type checking afterward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Mismatches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695324" y="2164780"/>
            <a:ext cx="2685182" cy="46230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name: string = 'Fred';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name = 42;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324" y="2793246"/>
            <a:ext cx="1613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TypeScript</a:t>
            </a:r>
            <a:r>
              <a:rPr lang="en-GB" dirty="0">
                <a:solidFill>
                  <a:srgbClr val="FF0000"/>
                </a:solidFill>
              </a:rPr>
              <a:t> code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745674" y="2502392"/>
            <a:ext cx="2424545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142509" y="2277695"/>
            <a:ext cx="4379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Transpiler</a:t>
            </a:r>
            <a:r>
              <a:rPr lang="en-GB" dirty="0">
                <a:solidFill>
                  <a:srgbClr val="FF0000"/>
                </a:solidFill>
              </a:rPr>
              <a:t> error:</a:t>
            </a:r>
          </a:p>
          <a:p>
            <a:r>
              <a:rPr lang="en-GB" dirty="0">
                <a:solidFill>
                  <a:srgbClr val="FF0000"/>
                </a:solidFill>
              </a:rPr>
              <a:t>Type 'number' is not assignable to type 'string'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736885" y="5531440"/>
            <a:ext cx="2685182" cy="46230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name = 'Fred';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name = 42;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885" y="6159906"/>
            <a:ext cx="1613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TypeScript</a:t>
            </a:r>
            <a:r>
              <a:rPr lang="en-GB" dirty="0">
                <a:solidFill>
                  <a:srgbClr val="FF0000"/>
                </a:solidFill>
              </a:rPr>
              <a:t> code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1787235" y="5869052"/>
            <a:ext cx="2424545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184070" y="5644355"/>
            <a:ext cx="4379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Same </a:t>
            </a:r>
            <a:r>
              <a:rPr lang="en-GB" dirty="0" err="1">
                <a:solidFill>
                  <a:srgbClr val="FF0000"/>
                </a:solidFill>
              </a:rPr>
              <a:t>Transpiler</a:t>
            </a:r>
            <a:r>
              <a:rPr lang="en-GB" dirty="0">
                <a:solidFill>
                  <a:srgbClr val="FF0000"/>
                </a:solidFill>
              </a:rPr>
              <a:t> error as above:</a:t>
            </a:r>
          </a:p>
          <a:p>
            <a:r>
              <a:rPr lang="en-GB" dirty="0">
                <a:solidFill>
                  <a:srgbClr val="FF0000"/>
                </a:solidFill>
              </a:rPr>
              <a:t>Type 'number' is not assignable to type 'string'</a:t>
            </a:r>
          </a:p>
        </p:txBody>
      </p:sp>
    </p:spTree>
    <p:extLst>
      <p:ext uri="{BB962C8B-B14F-4D97-AF65-F5344CB8AC3E}">
        <p14:creationId xmlns:p14="http://schemas.microsoft.com/office/powerpoint/2010/main" val="393008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are keywords for basic types</a:t>
            </a:r>
          </a:p>
          <a:p>
            <a:pPr lvl="1"/>
            <a:r>
              <a:rPr lang="en-GB" dirty="0">
                <a:latin typeface="+mj-lt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number</a:t>
            </a:r>
          </a:p>
          <a:p>
            <a:pPr lvl="1"/>
            <a:r>
              <a:rPr lang="en-GB" sz="1800" dirty="0"/>
              <a:t> </a:t>
            </a:r>
            <a:r>
              <a:rPr lang="en-GB" dirty="0" err="1">
                <a:latin typeface="Lucida Console" panose="020B0609040504020204" pitchFamily="49" charset="0"/>
              </a:rPr>
              <a:t>boolean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sz="1800" dirty="0"/>
              <a:t> </a:t>
            </a:r>
            <a:r>
              <a:rPr lang="en-GB" dirty="0">
                <a:latin typeface="Lucida Console" panose="020B0609040504020204" pitchFamily="49" charset="0"/>
              </a:rPr>
              <a:t>string</a:t>
            </a:r>
            <a:r>
              <a:rPr lang="en-GB" dirty="0"/>
              <a:t> (allows template strings with </a:t>
            </a:r>
            <a:r>
              <a:rPr lang="en-GB" dirty="0" err="1"/>
              <a:t>backticks</a:t>
            </a:r>
            <a:r>
              <a:rPr lang="en-GB" dirty="0"/>
              <a:t>, </a:t>
            </a:r>
            <a:r>
              <a:rPr lang="en-GB" dirty="0">
                <a:latin typeface="Lucida Console" panose="020B0609040504020204" pitchFamily="49" charset="0"/>
              </a:rPr>
              <a:t>`Hi ${name}`</a:t>
            </a:r>
          </a:p>
          <a:p>
            <a:pPr lvl="1"/>
            <a:r>
              <a:rPr lang="en-GB" sz="1800" dirty="0"/>
              <a:t> </a:t>
            </a:r>
            <a:r>
              <a:rPr lang="en-GB" dirty="0">
                <a:latin typeface="Lucida Console" panose="020B0609040504020204" pitchFamily="49" charset="0"/>
              </a:rPr>
              <a:t>void</a:t>
            </a:r>
            <a:r>
              <a:rPr lang="en-GB" dirty="0"/>
              <a:t> (function returns nothing)</a:t>
            </a:r>
          </a:p>
          <a:p>
            <a:pPr lvl="1"/>
            <a:r>
              <a:rPr lang="en-GB" dirty="0"/>
              <a:t> </a:t>
            </a:r>
            <a:r>
              <a:rPr lang="en-GB" dirty="0">
                <a:latin typeface="Lucida Console" panose="020B0609040504020204" pitchFamily="49" charset="0"/>
              </a:rPr>
              <a:t>any </a:t>
            </a:r>
            <a:r>
              <a:rPr lang="en-GB" dirty="0">
                <a:latin typeface="+mj-lt"/>
              </a:rPr>
              <a:t>(allows you to assign any value to a variable - like </a:t>
            </a:r>
            <a:r>
              <a:rPr lang="en-GB" dirty="0" err="1">
                <a:latin typeface="Lucida Console" panose="020B0609040504020204" pitchFamily="49" charset="0"/>
              </a:rPr>
              <a:t>var</a:t>
            </a:r>
            <a:r>
              <a:rPr lang="en-GB" dirty="0">
                <a:latin typeface="+mj-lt"/>
              </a:rPr>
              <a:t> in JS)</a:t>
            </a:r>
          </a:p>
          <a:p>
            <a:pPr lvl="1"/>
            <a:endParaRPr lang="en-GB" dirty="0"/>
          </a:p>
          <a:p>
            <a:r>
              <a:rPr lang="en-GB" dirty="0" err="1"/>
              <a:t>TypeScript</a:t>
            </a:r>
            <a:r>
              <a:rPr lang="en-GB" dirty="0"/>
              <a:t> supports other types as well, of course</a:t>
            </a:r>
          </a:p>
          <a:p>
            <a:pPr lvl="1"/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HTMLElement</a:t>
            </a:r>
            <a:r>
              <a:rPr lang="en-GB" dirty="0"/>
              <a:t>, </a:t>
            </a:r>
            <a:r>
              <a:rPr lang="en-GB" dirty="0">
                <a:latin typeface="Lucida Console" panose="020B0609040504020204" pitchFamily="49" charset="0"/>
              </a:rPr>
              <a:t>Document</a:t>
            </a:r>
            <a:r>
              <a:rPr lang="en-GB" dirty="0"/>
              <a:t>, etc. (standard types)</a:t>
            </a:r>
          </a:p>
          <a:p>
            <a:pPr lvl="1"/>
            <a:r>
              <a:rPr lang="en-GB" dirty="0"/>
              <a:t> User-defined classes and interfaces (see later)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Types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4938712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25333</TotalTime>
  <Words>2613</Words>
  <Application>Microsoft Office PowerPoint</Application>
  <PresentationFormat>On-screen Show (4:3)</PresentationFormat>
  <Paragraphs>536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 Narrow</vt:lpstr>
      <vt:lpstr>Consolas</vt:lpstr>
      <vt:lpstr>Lao UI</vt:lpstr>
      <vt:lpstr>Lucida Console</vt:lpstr>
      <vt:lpstr>Tahoma</vt:lpstr>
      <vt:lpstr>Times New Roman</vt:lpstr>
      <vt:lpstr>Wingdings</vt:lpstr>
      <vt:lpstr>1_Blends</vt:lpstr>
      <vt:lpstr>Degree in Computing Year 3 Rich Web Applications   Getting Started with TypeScript Syntax Lecture 3</vt:lpstr>
      <vt:lpstr>Contents</vt:lpstr>
      <vt:lpstr>1. Variables and Types</vt:lpstr>
      <vt:lpstr>TypeScript vs. JavaScript</vt:lpstr>
      <vt:lpstr>Variable Scope</vt:lpstr>
      <vt:lpstr>Constants</vt:lpstr>
      <vt:lpstr>Defining Types in Declarations</vt:lpstr>
      <vt:lpstr>Type Mismatches</vt:lpstr>
      <vt:lpstr>Basic Types</vt:lpstr>
      <vt:lpstr>Arrays and Tuples</vt:lpstr>
      <vt:lpstr>Enums</vt:lpstr>
      <vt:lpstr>Enum</vt:lpstr>
      <vt:lpstr>2. Functions</vt:lpstr>
      <vt:lpstr>Typed Parameters and Returns</vt:lpstr>
      <vt:lpstr>Default Parameters</vt:lpstr>
      <vt:lpstr>Optional Parameters</vt:lpstr>
      <vt:lpstr>Lambda Expressions</vt:lpstr>
      <vt:lpstr>Multi-Line Lambda Expressions</vt:lpstr>
      <vt:lpstr>Lambdas and 'this' (1 of 2)</vt:lpstr>
      <vt:lpstr>Lambdas and 'this' (2 of 2)</vt:lpstr>
      <vt:lpstr>3. Classes</vt:lpstr>
      <vt:lpstr>Defining a Simple Class</vt:lpstr>
      <vt:lpstr>Constructors</vt:lpstr>
      <vt:lpstr>Encapsulation (1 of 2)</vt:lpstr>
      <vt:lpstr>Encapsulation (2 of 2)</vt:lpstr>
      <vt:lpstr>Constructor Parameter Properties</vt:lpstr>
      <vt:lpstr>Defining Additional Methods</vt:lpstr>
      <vt:lpstr>Defining Static Members (1 of 2)</vt:lpstr>
      <vt:lpstr>Defining Static Members (2 of 2)</vt:lpstr>
      <vt:lpstr>Summary</vt:lpstr>
    </vt:vector>
  </TitlesOfParts>
  <Company>Olsen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B00086142 Li Zhang</cp:lastModifiedBy>
  <cp:revision>599</cp:revision>
  <dcterms:created xsi:type="dcterms:W3CDTF">2002-05-03T12:27:39Z</dcterms:created>
  <dcterms:modified xsi:type="dcterms:W3CDTF">2017-10-20T22:26:22Z</dcterms:modified>
</cp:coreProperties>
</file>