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BoxNXB2qnYea9Gnc7krU/LPmt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3eae1aef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3eae1aef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43eae1aef9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3eae1aef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3eae1aef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43eae1aef9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3eae1aef9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3eae1aef9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43eae1aef9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3eae1aef9_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43eae1aef9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43eae1aef9_3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3eae1aef9_3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43eae1aef9_3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43eae1aef9_3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3eae1aef9_3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43eae1aef9_3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43eae1aef9_3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3eae1aef9_3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43eae1aef9_3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43eae1aef9_3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2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2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4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1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6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2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idharth.mehra@ucdconnect.ie" TargetMode="External"/><Relationship Id="rId4" Type="http://schemas.openxmlformats.org/officeDocument/2006/relationships/hyperlink" Target="mailto:ian.mcbride@ucdconnect.ie" TargetMode="External"/><Relationship Id="rId9" Type="http://schemas.openxmlformats.org/officeDocument/2006/relationships/image" Target="../media/image9.png"/><Relationship Id="rId5" Type="http://schemas.openxmlformats.org/officeDocument/2006/relationships/hyperlink" Target="mailto:pengcheng.ren@ucdconnect.ie" TargetMode="External"/><Relationship Id="rId6" Type="http://schemas.openxmlformats.org/officeDocument/2006/relationships/hyperlink" Target="mailto:tianxia.song@ucdconnect.ie" TargetMode="External"/><Relationship Id="rId7" Type="http://schemas.openxmlformats.org/officeDocument/2006/relationships/hyperlink" Target="mailto:helena.bartels@ucdconnect.ie" TargetMode="External"/><Relationship Id="rId8" Type="http://schemas.openxmlformats.org/officeDocument/2006/relationships/hyperlink" Target="mailto:sicheng.zhao@ucdconnect.i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hyperlink" Target="http://drive.google.com/file/d/13fYGyuNhyA854Vth4VLN9Y64r6XZbyyo/view" TargetMode="External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hyperlink" Target="http://drive.google.com/file/d/1upfpH2mSdH0CSCRE_SVZyT6f8PVU9zbf/view" TargetMode="External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hyperlink" Target="http://drive.google.com/file/d/1DfBuhYSgGTwvTMbOaPm02n4vl_bYbGAg/view" TargetMode="External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hyperlink" Target="http://drive.google.com/file/d/16pzQuZMU2gz0Oju-1mnaoDtfa88WDoO8/view" TargetMode="External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hyperlink" Target="http://drive.google.com/file/d/1b_Ev6DyEFzeqVuVThpE85-daC6hfqRBV/view" TargetMode="External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d_WoeDlprAkgTNs_sc3AtEPg_Y47uzqq/view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UitwosgVSMTdNtug7xJU2svAsRLsE6YI/view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TEAM PRESENTATION LUNG SEGMENTATION TASK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8610600" y="4960137"/>
            <a:ext cx="3581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Sidharth Mehra: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sidharth.mehra@ucdconnect.ie</a:t>
            </a:r>
            <a:r>
              <a:rPr lang="en-US"/>
              <a:t> </a:t>
            </a:r>
            <a:br>
              <a:rPr lang="en-US"/>
            </a:br>
            <a:r>
              <a:rPr lang="en-US"/>
              <a:t>Ian McBride: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ian.mcbride@ucdconnect.ie</a:t>
            </a:r>
            <a:r>
              <a:rPr lang="en-US"/>
              <a:t> </a:t>
            </a:r>
            <a:br>
              <a:rPr lang="en-US"/>
            </a:br>
            <a:r>
              <a:rPr lang="en-US"/>
              <a:t>Pengcheng Ren: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pengcheng.ren@ucdconnect.ie</a:t>
            </a:r>
            <a:r>
              <a:rPr lang="en-US"/>
              <a:t> </a:t>
            </a:r>
            <a:br>
              <a:rPr lang="en-US"/>
            </a:br>
            <a:r>
              <a:rPr lang="en-US"/>
              <a:t>Tianxia Song: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tianxia.song@ucdconnect.ie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None/>
            </a:pPr>
            <a:r>
              <a:rPr lang="en-US"/>
              <a:t>Helena Bartels: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helena.bartels@ucdconnect.ie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None/>
            </a:pPr>
            <a:r>
              <a:rPr lang="en-US"/>
              <a:t>Sicheng Zhao: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sicheng.zhao@ucdconnect.ie</a:t>
            </a:r>
            <a:r>
              <a:rPr lang="en-US"/>
              <a:t>   </a:t>
            </a:r>
            <a:endParaRPr/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63300" y="583981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193" name="Google Shape;193;p10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Loss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Binary Cross Entropy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As classification task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Optimiser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Adam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Hyperparameters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Scheduler: learning rate reduction – patience: 3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Max Epochs: 25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Early stop trigger: validation loss not decreased in 15 epochs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Graphical user interface, text&#10;&#10;Description automatically generated" id="194" name="Google Shape;1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8511" y="2286000"/>
            <a:ext cx="8016935" cy="1699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8738" y="6154738"/>
            <a:ext cx="487362" cy="48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3eae1aef9_1_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 Analysis</a:t>
            </a:r>
            <a:endParaRPr/>
          </a:p>
        </p:txBody>
      </p:sp>
      <p:pic>
        <p:nvPicPr>
          <p:cNvPr descr="下载 (1)" id="202" name="Google Shape;202;g143eae1aef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600" y="2915325"/>
            <a:ext cx="9588526" cy="264713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43eae1aef9_1_0"/>
          <p:cNvSpPr txBox="1"/>
          <p:nvPr/>
        </p:nvSpPr>
        <p:spPr>
          <a:xfrm>
            <a:off x="1250050" y="2084925"/>
            <a:ext cx="628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Training process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4" name="Google Shape;204;g143eae1aef9_1_0"/>
          <p:cNvSpPr txBox="1"/>
          <p:nvPr/>
        </p:nvSpPr>
        <p:spPr>
          <a:xfrm>
            <a:off x="1250050" y="5777275"/>
            <a:ext cx="949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There are 32 layers in total here, of which the first 25 rows use a pre-trained model, so the training does not fluctuate much.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Overall, the results are good and there is no significant overfitting.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5" name="Google Shape;205;g143eae1aef9_1_0" title="Slide1 (online-audio-converter.com)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52178">
            <a:off x="395378" y="59643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下载 (3)" id="211" name="Google Shape;211;g143eae1aef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75" y="987250"/>
            <a:ext cx="5205901" cy="55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43eae1aef9_0_2"/>
          <p:cNvSpPr txBox="1"/>
          <p:nvPr/>
        </p:nvSpPr>
        <p:spPr>
          <a:xfrm>
            <a:off x="793775" y="263950"/>
            <a:ext cx="2910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Testing Result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g143eae1aef9_0_2"/>
          <p:cNvSpPr txBox="1"/>
          <p:nvPr/>
        </p:nvSpPr>
        <p:spPr>
          <a:xfrm>
            <a:off x="7187075" y="1151825"/>
            <a:ext cx="3240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The test set used MIOU as the evaluation index and obtained a score of 0.95308775, which is an excellent performance. And it can be seen that there is no sign of overfitting.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14" name="Google Shape;214;g143eae1aef9_0_2" title="Slide2 (online-audio-converter.com)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9550" y="5434600"/>
            <a:ext cx="872250" cy="8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3eae1aef9_3_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21" name="Google Shape;221;g143eae1aef9_3_0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https://antkillerfarm.github.io/segmentation/2020/07/27/Segmentation_3.html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g143eae1aef9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75" y="2285988"/>
            <a:ext cx="468630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43eae1aef9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613" y="2266950"/>
            <a:ext cx="55340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43eae1aef9_3_0"/>
          <p:cNvSpPr txBox="1"/>
          <p:nvPr/>
        </p:nvSpPr>
        <p:spPr>
          <a:xfrm>
            <a:off x="4391350" y="5867600"/>
            <a:ext cx="6232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https://antkillerfarm.github.io/segmentation/2020/07/27/Segmentation_3.html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225" name="Google Shape;225;g143eae1aef9_3_0" title="image1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19275" y="5362575"/>
            <a:ext cx="1024850" cy="8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3eae1aef9_3_6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32" name="Google Shape;232;g143eae1aef9_3_6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>
                <a:solidFill>
                  <a:srgbClr val="2A2B2E"/>
                </a:solidFill>
                <a:highlight>
                  <a:srgbClr val="FCFDFE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An important reason that medical image segmentation has not been successfully solved is the complexity and diversity of medical images.</a:t>
            </a:r>
            <a:endParaRPr sz="3000"/>
          </a:p>
        </p:txBody>
      </p:sp>
      <p:pic>
        <p:nvPicPr>
          <p:cNvPr id="233" name="Google Shape;233;g143eae1aef9_3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453" y="3224403"/>
            <a:ext cx="4819500" cy="29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43eae1aef9_3_6" title="image2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34722" y="4933950"/>
            <a:ext cx="870525" cy="8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3eae1aef9_3_18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and Development</a:t>
            </a:r>
            <a:endParaRPr/>
          </a:p>
        </p:txBody>
      </p:sp>
      <p:sp>
        <p:nvSpPr>
          <p:cNvPr id="241" name="Google Shape;241;g143eae1aef9_3_18"/>
          <p:cNvSpPr txBox="1"/>
          <p:nvPr>
            <p:ph idx="1" type="body"/>
          </p:nvPr>
        </p:nvSpPr>
        <p:spPr>
          <a:xfrm>
            <a:off x="9254400" y="2240550"/>
            <a:ext cx="2513100" cy="3315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Improve medical image segmentation performance: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Develop models that can utilize multimodal patient data.</a:t>
            </a:r>
            <a:endParaRPr/>
          </a:p>
        </p:txBody>
      </p:sp>
      <p:pic>
        <p:nvPicPr>
          <p:cNvPr id="242" name="Google Shape;242;g143eae1aef9_3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125" y="2142817"/>
            <a:ext cx="7739500" cy="341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43eae1aef9_3_18" title="t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5708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3eae1aef9_3_24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and Development</a:t>
            </a:r>
            <a:endParaRPr/>
          </a:p>
        </p:txBody>
      </p:sp>
      <p:sp>
        <p:nvSpPr>
          <p:cNvPr id="250" name="Google Shape;250;g143eae1aef9_3_24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Issues Facing: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(1) Lack of high-quality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(2) Problems such as inconsistent offset fields and uneven grayscale.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(3) Failure to reflect comprehensive and integrated information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g143eae1aef9_3_24" title="t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2603" y="57397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3eae1aef9_3_3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and Development</a:t>
            </a:r>
            <a:endParaRPr/>
          </a:p>
        </p:txBody>
      </p:sp>
      <p:sp>
        <p:nvSpPr>
          <p:cNvPr id="258" name="Google Shape;258;g143eae1aef9_3_30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Direction of development: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(1) Expand image data by data augmentation; combine pre-training of large datasets and fine-tuning of target datasets using migration learning methods; use weakly supervised learning to effectively combine the advantages of unsupervised pre-training and supervised learning;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(2) Batch normalization, regularization, and Dropout can be used to improve problems such as gray scale unevenness;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(3) Using the feature of complementary information between different images to fuse multimodal medical images, thus improving the accuracy of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g143eae1aef9_3_30" title="t3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4128" y="54407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" name="Google Shape;105;p2"/>
          <p:cNvSpPr txBox="1"/>
          <p:nvPr>
            <p:ph type="title"/>
          </p:nvPr>
        </p:nvSpPr>
        <p:spPr>
          <a:xfrm>
            <a:off x="643468" y="643467"/>
            <a:ext cx="3415612" cy="557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OUTLINE</a:t>
            </a:r>
            <a:endParaRPr/>
          </a:p>
        </p:txBody>
      </p:sp>
      <p:grpSp>
        <p:nvGrpSpPr>
          <p:cNvPr id="106" name="Google Shape;106;p2"/>
          <p:cNvGrpSpPr/>
          <p:nvPr/>
        </p:nvGrpSpPr>
        <p:grpSpPr>
          <a:xfrm>
            <a:off x="5603875" y="957932"/>
            <a:ext cx="5641974" cy="4913560"/>
            <a:chOff x="0" y="3844"/>
            <a:chExt cx="5641974" cy="4913560"/>
          </a:xfrm>
        </p:grpSpPr>
        <p:sp>
          <p:nvSpPr>
            <p:cNvPr id="107" name="Google Shape;107;p2"/>
            <p:cNvSpPr/>
            <p:nvPr/>
          </p:nvSpPr>
          <p:spPr>
            <a:xfrm>
              <a:off x="0" y="3844"/>
              <a:ext cx="5641974" cy="81892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47725" y="188103"/>
              <a:ext cx="450409" cy="45040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945860" y="3844"/>
              <a:ext cx="4696114" cy="818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945860" y="3844"/>
              <a:ext cx="4696114" cy="818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650" lIns="86650" spcFirstLastPara="1" rIns="86650" wrap="square" tIns="86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wentieth Century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Introduction</a:t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1027503"/>
              <a:ext cx="5641974" cy="81892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47725" y="1211761"/>
              <a:ext cx="450409" cy="45040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45860" y="1027503"/>
              <a:ext cx="4696114" cy="818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945860" y="1027503"/>
              <a:ext cx="4696114" cy="818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650" lIns="86650" spcFirstLastPara="1" rIns="86650" wrap="square" tIns="86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wentieth Century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Methods</a:t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0" y="2051161"/>
              <a:ext cx="5641974" cy="81892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47725" y="2235420"/>
              <a:ext cx="450409" cy="45040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945860" y="2051161"/>
              <a:ext cx="4696114" cy="818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945860" y="2051161"/>
              <a:ext cx="4696114" cy="818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650" lIns="86650" spcFirstLastPara="1" rIns="86650" wrap="square" tIns="86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wentieth Century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Results</a:t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0" y="3074820"/>
              <a:ext cx="5641974" cy="81892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47725" y="3259078"/>
              <a:ext cx="450409" cy="45040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945860" y="3074820"/>
              <a:ext cx="4696114" cy="818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945860" y="3074820"/>
              <a:ext cx="4696114" cy="818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650" lIns="86650" spcFirstLastPara="1" rIns="86650" wrap="square" tIns="86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wentieth Century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Discussion </a:t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0" y="4098478"/>
              <a:ext cx="5641974" cy="81892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47725" y="4282737"/>
              <a:ext cx="450409" cy="45040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945860" y="4098478"/>
              <a:ext cx="4696114" cy="818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945860" y="4098478"/>
              <a:ext cx="4696114" cy="818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650" lIns="86650" spcFirstLastPara="1" rIns="86650" wrap="square" tIns="86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wentieth Century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Future improvements </a:t>
              </a:r>
              <a:endParaRPr/>
            </a:p>
          </p:txBody>
        </p:sp>
      </p:grpSp>
      <p:pic>
        <p:nvPicPr>
          <p:cNvPr id="127" name="Google Shape;127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163300" y="585032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Task assignment: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- segmentation task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- human lungs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- chest X-rays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- open source data set </a:t>
            </a:r>
            <a:endParaRPr/>
          </a:p>
        </p:txBody>
      </p:sp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3981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Task assignment: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- segmentation task </a:t>
            </a:r>
            <a:endParaRPr/>
          </a:p>
        </p:txBody>
      </p:sp>
      <p:pic>
        <p:nvPicPr>
          <p:cNvPr descr="Classification, object detection, and instance segmentation [9] | Download  Scientific Diagram" id="141" name="Google Shape;1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846" y="3805402"/>
            <a:ext cx="8808308" cy="187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0433" y="474843"/>
            <a:ext cx="3087439" cy="148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1024129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Task assignment: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solidFill>
                  <a:schemeClr val="lt2"/>
                </a:solidFill>
              </a:rPr>
              <a:t>- segmentation task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- human lungs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- chest X-rays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solidFill>
                  <a:schemeClr val="lt2"/>
                </a:solidFill>
              </a:rPr>
              <a:t>- open source data set </a:t>
            </a:r>
            <a:endParaRPr/>
          </a:p>
        </p:txBody>
      </p:sp>
      <p:pic>
        <p:nvPicPr>
          <p:cNvPr descr="Chest Xray (Radiograph) AP View Image" id="150" name="Google Shape;1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2947" y="1064739"/>
            <a:ext cx="5614821" cy="5614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8670" y="217074"/>
            <a:ext cx="2011061" cy="479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3300" y="583981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1024129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Task assignment: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solidFill>
                  <a:srgbClr val="C6CDD0"/>
                </a:solidFill>
              </a:rPr>
              <a:t>- segmentation task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solidFill>
                  <a:srgbClr val="C6CDD0"/>
                </a:solidFill>
              </a:rPr>
              <a:t>- human lungs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solidFill>
                  <a:srgbClr val="C6CDD0"/>
                </a:solidFill>
              </a:rPr>
              <a:t>- chest X-rays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- open source data set </a:t>
            </a:r>
            <a:endParaRPr/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2938" y="311142"/>
            <a:ext cx="4851400" cy="177369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5322095" y="2286000"/>
            <a:ext cx="6773068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Montgomery County chest X-ray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2121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TB screeni</a:t>
            </a:r>
            <a:r>
              <a:rPr lang="en-US" sz="2000">
                <a:solidFill>
                  <a:srgbClr val="2121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ng programme</a:t>
            </a:r>
            <a:endParaRPr b="0" i="0" sz="2000">
              <a:solidFill>
                <a:srgbClr val="21212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2121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 = 138 frontal chest X-rays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Twentieth Century"/>
              <a:buChar char="-"/>
            </a:pPr>
            <a:r>
              <a:rPr b="0" i="0" lang="en-US" sz="2000">
                <a:solidFill>
                  <a:srgbClr val="2121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 = 80 normal cases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Twentieth Century"/>
              <a:buChar char="-"/>
            </a:pPr>
            <a:r>
              <a:rPr b="0" i="0" lang="en-US" sz="2000">
                <a:solidFill>
                  <a:srgbClr val="2121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 = 58 manifestations of TB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Shenzhen chest X-ray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Outpatient screening programme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2121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 = </a:t>
            </a:r>
            <a:r>
              <a:rPr lang="en-US" sz="2000">
                <a:solidFill>
                  <a:srgbClr val="2121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662 frontal chest X-rays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Twentieth Century"/>
              <a:buChar char="-"/>
            </a:pPr>
            <a:r>
              <a:rPr lang="en-US" sz="2000">
                <a:solidFill>
                  <a:srgbClr val="2121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 = 326 normal cases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Twentieth Century"/>
              <a:buChar char="-"/>
            </a:pPr>
            <a:r>
              <a:rPr lang="en-US" sz="2000">
                <a:solidFill>
                  <a:srgbClr val="2121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 = 336 manifestations of TB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61" name="Google Shape;161;p6"/>
          <p:cNvCxnSpPr/>
          <p:nvPr/>
        </p:nvCxnSpPr>
        <p:spPr>
          <a:xfrm>
            <a:off x="3900488" y="4400550"/>
            <a:ext cx="1028700" cy="0"/>
          </a:xfrm>
          <a:prstGeom prst="straightConnector1">
            <a:avLst/>
          </a:prstGeom>
          <a:noFill/>
          <a:ln cap="flat" cmpd="sng" w="76200">
            <a:solidFill>
              <a:srgbClr val="76CEE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62" name="Google Shape;16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1024129" y="2286000"/>
            <a:ext cx="507187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Architecture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U-Net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Medical Imagery Segmentation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An encoder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A decoder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Skip connections</a:t>
            </a:r>
            <a:endParaRPr/>
          </a:p>
        </p:txBody>
      </p:sp>
      <p:pic>
        <p:nvPicPr>
          <p:cNvPr descr="Chart, box and whisker chart&#10;&#10;Description automatically generated" id="169" name="Google Shape;1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5128" y="2084832"/>
            <a:ext cx="6356332" cy="353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8738" y="6154738"/>
            <a:ext cx="487362" cy="48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1024129" y="2286000"/>
            <a:ext cx="4860036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Defining a model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3 Iterative blocks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Convolution operation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Takes an input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Applies convolutional operations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Encoder block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Encoder function is defined in convolutional block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Elements quickly downsized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Decoder block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3 arguments: receiving inputs, inputs from skip connections and number of filters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Up sampled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Return final output value</a:t>
            </a:r>
            <a:endParaRPr/>
          </a:p>
          <a:p>
            <a:pPr indent="-228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Text&#10;&#10;Description automatically generated"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4164" y="2286000"/>
            <a:ext cx="5959356" cy="3901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8738" y="6154738"/>
            <a:ext cx="487362" cy="48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185" name="Google Shape;185;p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Training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</a:pPr>
            <a:r>
              <a:rPr lang="en-US"/>
              <a:t>Data Split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🢝"/>
            </a:pPr>
            <a:r>
              <a:rPr lang="en-US"/>
              <a:t>80% of Montgomery dataset – training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🢝"/>
            </a:pPr>
            <a:r>
              <a:rPr lang="en-US"/>
              <a:t>20% of Montgomery dataset – validation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🢝"/>
            </a:pPr>
            <a:r>
              <a:rPr lang="en-US"/>
              <a:t>Trained model then applied to 100% of RSNA images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🢝"/>
            </a:pPr>
            <a:r>
              <a:rPr lang="en-US"/>
              <a:t>Augmentation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🢝"/>
            </a:pPr>
            <a:r>
              <a:rPr lang="en-US"/>
              <a:t>Horizontal flip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🢝"/>
            </a:pPr>
            <a:r>
              <a:rPr lang="en-US"/>
              <a:t>Rotation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🢝"/>
            </a:pPr>
            <a:r>
              <a:rPr lang="en-US"/>
              <a:t>Shift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🢝"/>
            </a:pPr>
            <a:r>
              <a:rPr lang="en-US"/>
              <a:t>Shear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🢝"/>
            </a:pPr>
            <a:r>
              <a:rPr lang="en-US"/>
              <a:t>Zoom</a:t>
            </a:r>
            <a:endParaRPr/>
          </a:p>
        </p:txBody>
      </p:sp>
      <p:pic>
        <p:nvPicPr>
          <p:cNvPr descr="Text&#10;&#10;Description automatically generated" id="186" name="Google Shape;1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808" y="2358958"/>
            <a:ext cx="6416596" cy="307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8738" y="6154738"/>
            <a:ext cx="487362" cy="48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2022-08-02T07:44:38Z</dcterms:created>
  <dc:creator>Helena Bartels</dc:creator>
</cp:coreProperties>
</file>