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3" d="100"/>
          <a:sy n="73" d="100"/>
        </p:scale>
        <p:origin x="-1884" y="-12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2F62971-D330-4660-B752-C136AD82B204}" type="datetimeFigureOut">
              <a:rPr lang="en-US" smtClean="0"/>
              <a:pPr/>
              <a:t>5/2/2012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6932F1F-FF0C-4BD0-9AFA-A8737079AA2F}" type="slidenum">
              <a:rPr lang="en-US" smtClean="0"/>
              <a:pPr/>
              <a:t>‹#›</a:t>
            </a:fld>
            <a:endParaRPr lang="en-US"/>
          </a:p>
        </p:txBody>
      </p:sp>
    </p:spTree>
    <p:extLst>
      <p:ext uri="{BB962C8B-B14F-4D97-AF65-F5344CB8AC3E}">
        <p14:creationId xmlns:p14="http://schemas.microsoft.com/office/powerpoint/2010/main" val="541876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F94ED1-AF5A-4A21-ABD3-CCA8962F24CA}" type="datetime1">
              <a:rPr lang="en-US" smtClean="0"/>
              <a:pPr/>
              <a:t>5/2/2012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FC5C2-B318-4CB2-8C52-7419A5D36F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E310D2-8D8A-4B1E-BE7F-637CB802098E}" type="datetime1">
              <a:rPr lang="en-US" smtClean="0"/>
              <a:pPr/>
              <a:t>5/2/2012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FC5C2-B318-4CB2-8C52-7419A5D36F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B62AD2-C661-4E0F-A3DF-CE5532011600}" type="datetime1">
              <a:rPr lang="en-US" smtClean="0"/>
              <a:pPr/>
              <a:t>5/2/2012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FC5C2-B318-4CB2-8C52-7419A5D36F7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71F5A9-4D1D-4950-8709-A2E8A73482F8}" type="datetime1">
              <a:rPr lang="en-US" smtClean="0"/>
              <a:pPr/>
              <a:t>5/2/2012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FC5C2-B318-4CB2-8C52-7419A5D36F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D8492E-8136-439B-8AEE-C9487061BC7D}" type="datetime1">
              <a:rPr lang="en-US" smtClean="0"/>
              <a:pPr/>
              <a:t>5/2/2012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FC5C2-B318-4CB2-8C52-7419A5D36F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03B223-0159-4C9A-9288-92D6A117718F}" type="datetime1">
              <a:rPr lang="en-US" smtClean="0"/>
              <a:pPr/>
              <a:t>5/2/2012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FC5C2-B318-4CB2-8C52-7419A5D36F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C2F564-CB33-4EA2-8E72-0B53BC3FD4FC}" type="datetime1">
              <a:rPr lang="en-US" smtClean="0"/>
              <a:pPr/>
              <a:t>5/2/2012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BFC5C2-B318-4CB2-8C52-7419A5D36F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86C2B4-2465-4CE3-B171-EEB87CC43B1B}" type="datetime1">
              <a:rPr lang="en-US" smtClean="0"/>
              <a:pPr/>
              <a:t>5/2/2012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BFC5C2-B318-4CB2-8C52-7419A5D36F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50719E-B2B0-4E4A-AE84-7498491269BB}" type="datetime1">
              <a:rPr lang="en-US" smtClean="0"/>
              <a:pPr/>
              <a:t>5/2/2012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BFC5C2-B318-4CB2-8C52-7419A5D36F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857A38-B742-4D61-9420-E5CC22311352}" type="datetime1">
              <a:rPr lang="en-US" smtClean="0"/>
              <a:pPr/>
              <a:t>5/2/2012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FC5C2-B318-4CB2-8C52-7419A5D36F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8C5BCD-55D4-41B3-8072-77117166FAB6}" type="datetime1">
              <a:rPr lang="en-US" smtClean="0"/>
              <a:pPr/>
              <a:t>5/2/2012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FC5C2-B318-4CB2-8C52-7419A5D36F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3A4AFF-B60E-4D2D-82A0-39FDE4146708}" type="datetime1">
              <a:rPr lang="en-US" smtClean="0"/>
              <a:pPr/>
              <a:t>5/2/2012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BFC5C2-B318-4CB2-8C52-7419A5D36F7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2.wav"/><Relationship Id="rId1" Type="http://schemas.microsoft.com/office/2007/relationships/media" Target="../media/media2.wav"/><Relationship Id="rId5" Type="http://schemas.openxmlformats.org/officeDocument/2006/relationships/image" Target="../media/image2.png"/><Relationship Id="rId4" Type="http://schemas.openxmlformats.org/officeDocument/2006/relationships/hyperlink" Target="mailto:cro@nist.gov"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wav"/><Relationship Id="rId1" Type="http://schemas.microsoft.com/office/2007/relationships/media" Target="../media/media3.wav"/><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wav"/><Relationship Id="rId1" Type="http://schemas.microsoft.com/office/2007/relationships/media" Target="../media/media4.wav"/><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wav"/><Relationship Id="rId1" Type="http://schemas.microsoft.com/office/2007/relationships/media" Target="../media/media5.wav"/><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wav"/><Relationship Id="rId1" Type="http://schemas.microsoft.com/office/2007/relationships/media" Target="../media/media6.wav"/><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wav"/><Relationship Id="rId1" Type="http://schemas.microsoft.com/office/2007/relationships/media" Target="../media/media7.wav"/><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wav"/><Relationship Id="rId1" Type="http://schemas.microsoft.com/office/2007/relationships/media" Target="../media/media8.wav"/><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2971800"/>
            <a:ext cx="7696200" cy="2209800"/>
          </a:xfrm>
        </p:spPr>
        <p:txBody>
          <a:bodyPr anchor="ctr">
            <a:normAutofit/>
          </a:bodyPr>
          <a:lstStyle/>
          <a:p>
            <a:pPr algn="l"/>
            <a:r>
              <a:rPr lang="en-US" sz="2600" dirty="0" smtClean="0">
                <a:solidFill>
                  <a:schemeClr val="tx2">
                    <a:lumMod val="75000"/>
                  </a:schemeClr>
                </a:solidFill>
                <a:latin typeface="Tahoma" pitchFamily="34" charset="0"/>
                <a:cs typeface="Tahoma" pitchFamily="34" charset="0"/>
              </a:rPr>
              <a:t>This serves as an introduction to your rights, responsibilities, tools, and opportunities for a fair and inclusive workplace at NIST. If you have questions afterward, call x2038 or email cro@nist.gov.</a:t>
            </a:r>
            <a:endParaRPr lang="en-US" sz="2600" dirty="0">
              <a:solidFill>
                <a:schemeClr val="tx2">
                  <a:lumMod val="75000"/>
                </a:schemeClr>
              </a:solidFill>
              <a:latin typeface="Tahoma" pitchFamily="34" charset="0"/>
              <a:cs typeface="Tahoma" pitchFamily="34" charset="0"/>
            </a:endParaRPr>
          </a:p>
        </p:txBody>
      </p:sp>
      <p:pic>
        <p:nvPicPr>
          <p:cNvPr id="5" name="Picture 4" descr="CRDO Logo.jpg"/>
          <p:cNvPicPr>
            <a:picLocks noChangeAspect="1"/>
          </p:cNvPicPr>
          <p:nvPr/>
        </p:nvPicPr>
        <p:blipFill>
          <a:blip r:embed="rId4" cstate="print"/>
          <a:stretch>
            <a:fillRect/>
          </a:stretch>
        </p:blipFill>
        <p:spPr>
          <a:xfrm>
            <a:off x="1066800" y="1143000"/>
            <a:ext cx="6994689" cy="1297294"/>
          </a:xfrm>
          <a:prstGeom prst="rect">
            <a:avLst/>
          </a:prstGeom>
        </p:spPr>
      </p:pic>
      <p:pic>
        <p:nvPicPr>
          <p:cNvPr id="4" name="Introduction">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183144" y="2286000"/>
            <a:ext cx="609600" cy="60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9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ahoma" pitchFamily="34" charset="0"/>
                <a:cs typeface="Tahoma" pitchFamily="34" charset="0"/>
              </a:rPr>
              <a:t>Who are we?</a:t>
            </a:r>
            <a:endParaRPr lang="en-US" dirty="0">
              <a:latin typeface="Tahoma" pitchFamily="34" charset="0"/>
              <a:cs typeface="Tahoma" pitchFamily="34" charset="0"/>
            </a:endParaRPr>
          </a:p>
        </p:txBody>
      </p:sp>
      <p:sp>
        <p:nvSpPr>
          <p:cNvPr id="3" name="TextBox 2"/>
          <p:cNvSpPr txBox="1"/>
          <p:nvPr/>
        </p:nvSpPr>
        <p:spPr>
          <a:xfrm>
            <a:off x="457200" y="1676400"/>
            <a:ext cx="8153400" cy="4370427"/>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000" dirty="0" smtClean="0">
                <a:latin typeface="Tahoma" pitchFamily="34" charset="0"/>
                <a:cs typeface="Tahoma" pitchFamily="34" charset="0"/>
              </a:rPr>
              <a:t>Mirta-Marie Keys 		Director &amp; EEO Officer</a:t>
            </a:r>
          </a:p>
          <a:p>
            <a:r>
              <a:rPr lang="en-US" sz="2000" dirty="0" smtClean="0">
                <a:latin typeface="Tahoma" pitchFamily="34" charset="0"/>
                <a:cs typeface="Tahoma" pitchFamily="34" charset="0"/>
              </a:rPr>
              <a:t>Jeremy Lawson 			Agency Health Analyst</a:t>
            </a:r>
          </a:p>
          <a:p>
            <a:r>
              <a:rPr lang="en-US" sz="2000" dirty="0" smtClean="0">
                <a:latin typeface="Tahoma" pitchFamily="34" charset="0"/>
                <a:cs typeface="Tahoma" pitchFamily="34" charset="0"/>
              </a:rPr>
              <a:t>Aimee Generoso-Nguyen	Disability Program Manager</a:t>
            </a:r>
          </a:p>
          <a:p>
            <a:r>
              <a:rPr lang="en-US" sz="2000" dirty="0" smtClean="0">
                <a:latin typeface="Tahoma" pitchFamily="34" charset="0"/>
                <a:cs typeface="Tahoma" pitchFamily="34" charset="0"/>
              </a:rPr>
              <a:t>Monica Hudson 			EEO Assistant and Counselor</a:t>
            </a:r>
          </a:p>
          <a:p>
            <a:r>
              <a:rPr lang="en-US" sz="2000" dirty="0" smtClean="0">
                <a:latin typeface="Tahoma" pitchFamily="34" charset="0"/>
                <a:cs typeface="Tahoma" pitchFamily="34" charset="0"/>
              </a:rPr>
              <a:t>Main Phone: 			x2038 </a:t>
            </a:r>
          </a:p>
          <a:p>
            <a:r>
              <a:rPr lang="en-US" sz="2000" dirty="0" smtClean="0">
                <a:latin typeface="Tahoma" pitchFamily="34" charset="0"/>
                <a:cs typeface="Tahoma" pitchFamily="34" charset="0"/>
              </a:rPr>
              <a:t>Main E-mail: 			</a:t>
            </a:r>
            <a:r>
              <a:rPr lang="en-US" sz="2000" dirty="0" smtClean="0">
                <a:latin typeface="Tahoma" pitchFamily="34" charset="0"/>
                <a:cs typeface="Tahoma" pitchFamily="34" charset="0"/>
                <a:hlinkClick r:id="rId4"/>
              </a:rPr>
              <a:t>cro@nist.gov</a:t>
            </a:r>
            <a:endParaRPr lang="en-US" sz="2000" dirty="0" smtClean="0">
              <a:latin typeface="Tahoma" pitchFamily="34" charset="0"/>
              <a:cs typeface="Tahoma" pitchFamily="34" charset="0"/>
            </a:endParaRPr>
          </a:p>
          <a:p>
            <a:r>
              <a:rPr lang="en-US" sz="2000" dirty="0" smtClean="0">
                <a:latin typeface="Tahoma" pitchFamily="34" charset="0"/>
                <a:cs typeface="Tahoma" pitchFamily="34" charset="0"/>
              </a:rPr>
              <a:t>Technology Accessibility Advisor: 		Tim Boland</a:t>
            </a:r>
          </a:p>
          <a:p>
            <a:r>
              <a:rPr lang="en-US" sz="2000" dirty="0" smtClean="0">
                <a:latin typeface="Tahoma" pitchFamily="34" charset="0"/>
                <a:cs typeface="Tahoma" pitchFamily="34" charset="0"/>
              </a:rPr>
              <a:t>Reasonable  Accommodation Coordinator: 	Debbie Clough</a:t>
            </a:r>
          </a:p>
          <a:p>
            <a:endParaRPr lang="en-US" sz="2000" dirty="0">
              <a:latin typeface="Tahoma" pitchFamily="34" charset="0"/>
              <a:cs typeface="Tahoma" pitchFamily="34" charset="0"/>
            </a:endParaRPr>
          </a:p>
          <a:p>
            <a:r>
              <a:rPr lang="en-US" sz="2000" u="sng" dirty="0" smtClean="0">
                <a:latin typeface="Tahoma" pitchFamily="34" charset="0"/>
                <a:cs typeface="Tahoma" pitchFamily="34" charset="0"/>
              </a:rPr>
              <a:t>EEO Counselors </a:t>
            </a:r>
          </a:p>
          <a:p>
            <a:r>
              <a:rPr lang="en-US" sz="2000" b="1" u="sng" dirty="0" smtClean="0">
                <a:latin typeface="Tahoma" pitchFamily="34" charset="0"/>
                <a:cs typeface="Tahoma" pitchFamily="34" charset="0"/>
              </a:rPr>
              <a:t>Gaithersburg</a:t>
            </a:r>
            <a:r>
              <a:rPr lang="en-US" sz="2000" dirty="0" smtClean="0">
                <a:latin typeface="Tahoma" pitchFamily="34" charset="0"/>
                <a:cs typeface="Tahoma" pitchFamily="34" charset="0"/>
              </a:rPr>
              <a:t>: Max </a:t>
            </a:r>
            <a:r>
              <a:rPr lang="en-US" sz="2000" dirty="0" err="1" smtClean="0">
                <a:latin typeface="Tahoma" pitchFamily="34" charset="0"/>
                <a:cs typeface="Tahoma" pitchFamily="34" charset="0"/>
              </a:rPr>
              <a:t>Peltz</a:t>
            </a:r>
            <a:r>
              <a:rPr lang="en-US" sz="2000" dirty="0" smtClean="0">
                <a:latin typeface="Tahoma" pitchFamily="34" charset="0"/>
                <a:cs typeface="Tahoma" pitchFamily="34" charset="0"/>
              </a:rPr>
              <a:t>, Ellen Weiser, Brenda </a:t>
            </a:r>
            <a:r>
              <a:rPr lang="en-US" sz="2000" dirty="0" err="1" smtClean="0">
                <a:latin typeface="Tahoma" pitchFamily="34" charset="0"/>
                <a:cs typeface="Tahoma" pitchFamily="34" charset="0"/>
              </a:rPr>
              <a:t>Thomasson</a:t>
            </a:r>
            <a:r>
              <a:rPr lang="en-US" sz="2000" dirty="0" smtClean="0">
                <a:latin typeface="Tahoma" pitchFamily="34" charset="0"/>
                <a:cs typeface="Tahoma" pitchFamily="34" charset="0"/>
              </a:rPr>
              <a:t>, </a:t>
            </a:r>
            <a:r>
              <a:rPr lang="en-US" sz="2000" dirty="0" err="1" smtClean="0">
                <a:latin typeface="Tahoma" pitchFamily="34" charset="0"/>
                <a:cs typeface="Tahoma" pitchFamily="34" charset="0"/>
              </a:rPr>
              <a:t>Lynde</a:t>
            </a:r>
            <a:r>
              <a:rPr lang="en-US" sz="2000" dirty="0" smtClean="0">
                <a:latin typeface="Tahoma" pitchFamily="34" charset="0"/>
                <a:cs typeface="Tahoma" pitchFamily="34" charset="0"/>
              </a:rPr>
              <a:t> Harr</a:t>
            </a:r>
          </a:p>
          <a:p>
            <a:r>
              <a:rPr lang="en-US" sz="2000" b="1" u="sng" dirty="0" smtClean="0">
                <a:latin typeface="Tahoma" pitchFamily="34" charset="0"/>
                <a:cs typeface="Tahoma" pitchFamily="34" charset="0"/>
              </a:rPr>
              <a:t>Boulder</a:t>
            </a:r>
            <a:r>
              <a:rPr lang="en-US" sz="2000" dirty="0" smtClean="0">
                <a:latin typeface="Tahoma" pitchFamily="34" charset="0"/>
                <a:cs typeface="Tahoma" pitchFamily="34" charset="0"/>
              </a:rPr>
              <a:t>: Viola Nathan, John Lomax</a:t>
            </a:r>
          </a:p>
          <a:p>
            <a:endParaRPr lang="en-US" dirty="0"/>
          </a:p>
        </p:txBody>
      </p:sp>
      <p:sp>
        <p:nvSpPr>
          <p:cNvPr id="4" name="Slide Number Placeholder 3"/>
          <p:cNvSpPr>
            <a:spLocks noGrp="1"/>
          </p:cNvSpPr>
          <p:nvPr>
            <p:ph type="sldNum" sz="quarter" idx="12"/>
          </p:nvPr>
        </p:nvSpPr>
        <p:spPr/>
        <p:txBody>
          <a:bodyPr/>
          <a:lstStyle/>
          <a:p>
            <a:fld id="{A9BFC5C2-B318-4CB2-8C52-7419A5D36F76}" type="slidenum">
              <a:rPr lang="en-US" smtClean="0"/>
              <a:pPr/>
              <a:t>2</a:t>
            </a:fld>
            <a:endParaRPr lang="en-US"/>
          </a:p>
        </p:txBody>
      </p:sp>
      <p:pic>
        <p:nvPicPr>
          <p:cNvPr id="5" name="Who?">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315200" y="609600"/>
            <a:ext cx="609600" cy="60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40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ahoma" pitchFamily="34" charset="0"/>
                <a:cs typeface="Tahoma" pitchFamily="34" charset="0"/>
              </a:rPr>
              <a:t>Harassment</a:t>
            </a:r>
            <a:endParaRPr lang="en-US" dirty="0">
              <a:latin typeface="Tahoma" pitchFamily="34" charset="0"/>
              <a:cs typeface="Tahoma" pitchFamily="34" charset="0"/>
            </a:endParaRPr>
          </a:p>
        </p:txBody>
      </p:sp>
      <p:sp>
        <p:nvSpPr>
          <p:cNvPr id="3" name="Content Placeholder 2"/>
          <p:cNvSpPr>
            <a:spLocks noGrp="1"/>
          </p:cNvSpPr>
          <p:nvPr>
            <p:ph idx="1"/>
          </p:nvPr>
        </p:nvSpPr>
        <p:spPr/>
        <p:txBody>
          <a:bodyPr/>
          <a:lstStyle/>
          <a:p>
            <a:pPr>
              <a:buNone/>
            </a:pPr>
            <a:r>
              <a:rPr lang="en-US" dirty="0" smtClean="0">
                <a:latin typeface="Tahoma" pitchFamily="34" charset="0"/>
                <a:cs typeface="Tahoma" pitchFamily="34" charset="0"/>
              </a:rPr>
              <a:t>NIST has a Zero-Tolerance Policy regarding</a:t>
            </a:r>
          </a:p>
          <a:p>
            <a:pPr>
              <a:buNone/>
            </a:pPr>
            <a:r>
              <a:rPr lang="en-US" dirty="0" smtClean="0">
                <a:latin typeface="Tahoma" pitchFamily="34" charset="0"/>
                <a:cs typeface="Tahoma" pitchFamily="34" charset="0"/>
              </a:rPr>
              <a:t>workplace harassment.</a:t>
            </a:r>
          </a:p>
          <a:p>
            <a:pPr>
              <a:buNone/>
            </a:pPr>
            <a:endParaRPr lang="en-US" dirty="0">
              <a:latin typeface="Tahoma" pitchFamily="34" charset="0"/>
              <a:cs typeface="Tahoma" pitchFamily="34" charset="0"/>
            </a:endParaRPr>
          </a:p>
          <a:p>
            <a:pPr>
              <a:buNone/>
            </a:pPr>
            <a:r>
              <a:rPr lang="en-US" dirty="0" smtClean="0">
                <a:latin typeface="Tahoma" pitchFamily="34" charset="0"/>
                <a:cs typeface="Tahoma" pitchFamily="34" charset="0"/>
              </a:rPr>
              <a:t>Allegations will be investigated and</a:t>
            </a:r>
          </a:p>
          <a:p>
            <a:pPr>
              <a:buNone/>
            </a:pPr>
            <a:r>
              <a:rPr lang="en-US" dirty="0" smtClean="0">
                <a:latin typeface="Tahoma" pitchFamily="34" charset="0"/>
                <a:cs typeface="Tahoma" pitchFamily="34" charset="0"/>
              </a:rPr>
              <a:t>responded to quickly by the NIST CRDO</a:t>
            </a:r>
          </a:p>
          <a:p>
            <a:pPr>
              <a:buNone/>
            </a:pPr>
            <a:r>
              <a:rPr lang="en-US" dirty="0" smtClean="0">
                <a:latin typeface="Tahoma" pitchFamily="34" charset="0"/>
                <a:cs typeface="Tahoma" pitchFamily="34" charset="0"/>
              </a:rPr>
              <a:t>and/or Office of Workforce Management. </a:t>
            </a:r>
          </a:p>
          <a:p>
            <a:pPr lvl="1"/>
            <a:endParaRPr lang="en-US" dirty="0"/>
          </a:p>
          <a:p>
            <a:pPr lvl="1">
              <a:buNone/>
            </a:pPr>
            <a:endParaRPr lang="en-US" dirty="0" smtClean="0"/>
          </a:p>
          <a:p>
            <a:pPr lvl="1">
              <a:buNone/>
            </a:pPr>
            <a:endParaRPr lang="en-US" dirty="0"/>
          </a:p>
          <a:p>
            <a:pPr lvl="1"/>
            <a:endParaRPr lang="en-US" dirty="0" smtClean="0"/>
          </a:p>
        </p:txBody>
      </p:sp>
      <p:sp>
        <p:nvSpPr>
          <p:cNvPr id="4" name="Slide Number Placeholder 3"/>
          <p:cNvSpPr>
            <a:spLocks noGrp="1"/>
          </p:cNvSpPr>
          <p:nvPr>
            <p:ph type="sldNum" sz="quarter" idx="12"/>
          </p:nvPr>
        </p:nvSpPr>
        <p:spPr/>
        <p:txBody>
          <a:bodyPr/>
          <a:lstStyle/>
          <a:p>
            <a:fld id="{A9BFC5C2-B318-4CB2-8C52-7419A5D36F76}" type="slidenum">
              <a:rPr lang="en-US" smtClean="0"/>
              <a:pPr/>
              <a:t>3</a:t>
            </a:fld>
            <a:endParaRPr lang="en-US"/>
          </a:p>
        </p:txBody>
      </p:sp>
      <p:pic>
        <p:nvPicPr>
          <p:cNvPr id="6" name="Recorded Sound">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7924800" y="381000"/>
            <a:ext cx="609600" cy="60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300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ahoma" pitchFamily="34" charset="0"/>
                <a:cs typeface="Tahoma" pitchFamily="34" charset="0"/>
              </a:rPr>
              <a:t>Illegal Discrimination</a:t>
            </a:r>
            <a:endParaRPr lang="en-US" dirty="0">
              <a:latin typeface="Tahoma" pitchFamily="34" charset="0"/>
              <a:cs typeface="Tahoma" pitchFamily="34" charset="0"/>
            </a:endParaRPr>
          </a:p>
        </p:txBody>
      </p:sp>
      <p:sp>
        <p:nvSpPr>
          <p:cNvPr id="3" name="Content Placeholder 2"/>
          <p:cNvSpPr>
            <a:spLocks noGrp="1"/>
          </p:cNvSpPr>
          <p:nvPr>
            <p:ph idx="1"/>
          </p:nvPr>
        </p:nvSpPr>
        <p:spPr/>
        <p:txBody>
          <a:bodyPr>
            <a:normAutofit fontScale="92500"/>
          </a:bodyPr>
          <a:lstStyle/>
          <a:p>
            <a:pPr>
              <a:buNone/>
            </a:pPr>
            <a:r>
              <a:rPr lang="en-US" dirty="0" smtClean="0">
                <a:latin typeface="Tahoma" pitchFamily="34" charset="0"/>
                <a:cs typeface="Tahoma" pitchFamily="34" charset="0"/>
              </a:rPr>
              <a:t>Protected classes include: race, color, national origin, religion, sex (including pregnancy and sexual orientation), age (40 years old or older), physical or mental disability (including genetic information), and reprisal/retaliation for participation in protected EEO activities.</a:t>
            </a:r>
          </a:p>
          <a:p>
            <a:pPr>
              <a:buNone/>
            </a:pPr>
            <a:r>
              <a:rPr lang="en-US" dirty="0" smtClean="0">
                <a:latin typeface="Tahoma" pitchFamily="34" charset="0"/>
                <a:cs typeface="Tahoma" pitchFamily="34" charset="0"/>
              </a:rPr>
              <a:t>You have </a:t>
            </a:r>
            <a:r>
              <a:rPr lang="en-US" b="1" u="sng" dirty="0" smtClean="0">
                <a:solidFill>
                  <a:schemeClr val="tx2">
                    <a:lumMod val="75000"/>
                  </a:schemeClr>
                </a:solidFill>
                <a:latin typeface="Tahoma" pitchFamily="34" charset="0"/>
                <a:cs typeface="Tahoma" pitchFamily="34" charset="0"/>
              </a:rPr>
              <a:t>45 calendar days </a:t>
            </a:r>
            <a:r>
              <a:rPr lang="en-US" dirty="0" smtClean="0">
                <a:latin typeface="Tahoma" pitchFamily="34" charset="0"/>
                <a:cs typeface="Tahoma" pitchFamily="34" charset="0"/>
              </a:rPr>
              <a:t>to contact a counselor or our office if you have a concern.</a:t>
            </a:r>
          </a:p>
        </p:txBody>
      </p:sp>
      <p:sp>
        <p:nvSpPr>
          <p:cNvPr id="4" name="Slide Number Placeholder 3"/>
          <p:cNvSpPr>
            <a:spLocks noGrp="1"/>
          </p:cNvSpPr>
          <p:nvPr>
            <p:ph type="sldNum" sz="quarter" idx="12"/>
          </p:nvPr>
        </p:nvSpPr>
        <p:spPr/>
        <p:txBody>
          <a:bodyPr/>
          <a:lstStyle/>
          <a:p>
            <a:fld id="{A9BFC5C2-B318-4CB2-8C52-7419A5D36F76}" type="slidenum">
              <a:rPr lang="en-US" smtClean="0"/>
              <a:pPr/>
              <a:t>4</a:t>
            </a:fld>
            <a:endParaRPr lang="en-US"/>
          </a:p>
        </p:txBody>
      </p:sp>
      <p:pic>
        <p:nvPicPr>
          <p:cNvPr id="5" name="Recorded Sound">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7620000" y="533400"/>
            <a:ext cx="609600" cy="60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60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ahoma" pitchFamily="34" charset="0"/>
                <a:cs typeface="Tahoma" pitchFamily="34" charset="0"/>
              </a:rPr>
              <a:t>The No FEAR Act</a:t>
            </a:r>
            <a:endParaRPr lang="en-US" dirty="0">
              <a:latin typeface="Tahoma" pitchFamily="34" charset="0"/>
              <a:cs typeface="Tahoma" pitchFamily="34" charset="0"/>
            </a:endParaRPr>
          </a:p>
        </p:txBody>
      </p:sp>
      <p:sp>
        <p:nvSpPr>
          <p:cNvPr id="3" name="Content Placeholder 2"/>
          <p:cNvSpPr>
            <a:spLocks noGrp="1"/>
          </p:cNvSpPr>
          <p:nvPr>
            <p:ph idx="1"/>
          </p:nvPr>
        </p:nvSpPr>
        <p:spPr/>
        <p:txBody>
          <a:bodyPr>
            <a:normAutofit/>
          </a:bodyPr>
          <a:lstStyle/>
          <a:p>
            <a:pPr>
              <a:buNone/>
            </a:pPr>
            <a:r>
              <a:rPr lang="en-US" dirty="0" smtClean="0">
                <a:latin typeface="Tahoma" pitchFamily="34" charset="0"/>
                <a:cs typeface="Tahoma" pitchFamily="34" charset="0"/>
              </a:rPr>
              <a:t>This is required to educate you on your rights and responsibilities as a federal employee regarding antidiscrimination and whistleblower laws. </a:t>
            </a:r>
          </a:p>
          <a:p>
            <a:pPr>
              <a:buNone/>
            </a:pPr>
            <a:r>
              <a:rPr lang="en-US" dirty="0" smtClean="0">
                <a:latin typeface="Tahoma" pitchFamily="34" charset="0"/>
                <a:cs typeface="Tahoma" pitchFamily="34" charset="0"/>
              </a:rPr>
              <a:t>You have </a:t>
            </a:r>
            <a:r>
              <a:rPr lang="en-US" b="1" dirty="0" smtClean="0">
                <a:latin typeface="Tahoma" pitchFamily="34" charset="0"/>
                <a:cs typeface="Tahoma" pitchFamily="34" charset="0"/>
              </a:rPr>
              <a:t>90 days </a:t>
            </a:r>
            <a:r>
              <a:rPr lang="en-US" dirty="0" smtClean="0">
                <a:latin typeface="Tahoma" pitchFamily="34" charset="0"/>
                <a:cs typeface="Tahoma" pitchFamily="34" charset="0"/>
              </a:rPr>
              <a:t>to complete it. Aimee Generoso-Nguyen will contact you with instructions to use the Commerce Learning Center to do so. </a:t>
            </a:r>
            <a:endParaRPr lang="en-US" dirty="0">
              <a:latin typeface="Tahoma" pitchFamily="34" charset="0"/>
              <a:cs typeface="Tahoma" pitchFamily="34" charset="0"/>
            </a:endParaRPr>
          </a:p>
        </p:txBody>
      </p:sp>
      <p:sp>
        <p:nvSpPr>
          <p:cNvPr id="4" name="Slide Number Placeholder 3"/>
          <p:cNvSpPr>
            <a:spLocks noGrp="1"/>
          </p:cNvSpPr>
          <p:nvPr>
            <p:ph type="sldNum" sz="quarter" idx="12"/>
          </p:nvPr>
        </p:nvSpPr>
        <p:spPr/>
        <p:txBody>
          <a:bodyPr/>
          <a:lstStyle/>
          <a:p>
            <a:fld id="{A9BFC5C2-B318-4CB2-8C52-7419A5D36F76}" type="slidenum">
              <a:rPr lang="en-US" smtClean="0"/>
              <a:pPr/>
              <a:t>5</a:t>
            </a:fld>
            <a:endParaRPr lang="en-US"/>
          </a:p>
        </p:txBody>
      </p:sp>
      <p:pic>
        <p:nvPicPr>
          <p:cNvPr id="5" name="Recorded Sound">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7772400" y="457200"/>
            <a:ext cx="609600" cy="60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80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ahoma" pitchFamily="34" charset="0"/>
                <a:cs typeface="Tahoma" pitchFamily="34" charset="0"/>
              </a:rPr>
              <a:t>Reasonable Accommodation</a:t>
            </a:r>
            <a:endParaRPr lang="en-US" dirty="0">
              <a:latin typeface="Tahoma" pitchFamily="34" charset="0"/>
              <a:cs typeface="Tahoma" pitchFamily="34" charset="0"/>
            </a:endParaRPr>
          </a:p>
        </p:txBody>
      </p:sp>
      <p:sp>
        <p:nvSpPr>
          <p:cNvPr id="3" name="Content Placeholder 2"/>
          <p:cNvSpPr>
            <a:spLocks noGrp="1"/>
          </p:cNvSpPr>
          <p:nvPr>
            <p:ph idx="1"/>
          </p:nvPr>
        </p:nvSpPr>
        <p:spPr/>
        <p:txBody>
          <a:bodyPr>
            <a:normAutofit/>
          </a:bodyPr>
          <a:lstStyle/>
          <a:p>
            <a:pPr>
              <a:buNone/>
            </a:pPr>
            <a:r>
              <a:rPr lang="en-US" dirty="0" smtClean="0">
                <a:latin typeface="Tahoma" pitchFamily="34" charset="0"/>
                <a:cs typeface="Tahoma" pitchFamily="34" charset="0"/>
              </a:rPr>
              <a:t>This is an interactive process designed to help employees with disabilities perform their jobs. The employee must ask for help, and the supervisor must engage. NIST medical staff may participate as well.</a:t>
            </a:r>
          </a:p>
          <a:p>
            <a:pPr>
              <a:buNone/>
            </a:pPr>
            <a:r>
              <a:rPr lang="en-US" dirty="0" smtClean="0">
                <a:latin typeface="Tahoma" pitchFamily="34" charset="0"/>
                <a:cs typeface="Tahoma" pitchFamily="34" charset="0"/>
              </a:rPr>
              <a:t>Reasonable Accommodation Coordinator: Debbie Clough, x8725</a:t>
            </a:r>
            <a:br>
              <a:rPr lang="en-US" dirty="0" smtClean="0">
                <a:latin typeface="Tahoma" pitchFamily="34" charset="0"/>
                <a:cs typeface="Tahoma" pitchFamily="34" charset="0"/>
              </a:rPr>
            </a:br>
            <a:r>
              <a:rPr lang="en-US" dirty="0" smtClean="0">
                <a:latin typeface="Tahoma" pitchFamily="34" charset="0"/>
                <a:cs typeface="Tahoma" pitchFamily="34" charset="0"/>
              </a:rPr>
              <a:t>Email: dclough@nist.gov</a:t>
            </a:r>
            <a:endParaRPr lang="en-US" dirty="0">
              <a:latin typeface="Tahoma" pitchFamily="34" charset="0"/>
              <a:cs typeface="Tahoma" pitchFamily="34" charset="0"/>
            </a:endParaRPr>
          </a:p>
        </p:txBody>
      </p:sp>
      <p:sp>
        <p:nvSpPr>
          <p:cNvPr id="4" name="Slide Number Placeholder 3"/>
          <p:cNvSpPr>
            <a:spLocks noGrp="1"/>
          </p:cNvSpPr>
          <p:nvPr>
            <p:ph type="sldNum" sz="quarter" idx="12"/>
          </p:nvPr>
        </p:nvSpPr>
        <p:spPr/>
        <p:txBody>
          <a:bodyPr/>
          <a:lstStyle/>
          <a:p>
            <a:fld id="{A9BFC5C2-B318-4CB2-8C52-7419A5D36F76}" type="slidenum">
              <a:rPr lang="en-US" smtClean="0"/>
              <a:pPr/>
              <a:t>6</a:t>
            </a:fld>
            <a:endParaRPr lang="en-US"/>
          </a:p>
        </p:txBody>
      </p:sp>
      <p:pic>
        <p:nvPicPr>
          <p:cNvPr id="6" name="RA">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194766" y="849086"/>
            <a:ext cx="609600" cy="6096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3000" fill="hold"/>
                                        <p:tgtEl>
                                          <p:spTgt spid="6"/>
                                        </p:tgtEl>
                                      </p:cBhvr>
                                    </p:cmd>
                                  </p:childTnLst>
                                </p:cTn>
                              </p:par>
                            </p:childTnLst>
                          </p:cTn>
                        </p:par>
                      </p:childTnLst>
                    </p:cTn>
                  </p:par>
                </p:childTnLst>
              </p:cTn>
              <p:nextCondLst>
                <p:cond evt="onClick" delay="0">
                  <p:tgtEl>
                    <p:spTgt spid="6"/>
                  </p:tgtEl>
                </p:cond>
              </p:nextCondLst>
            </p:seq>
            <p:audio>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Tahoma" pitchFamily="34" charset="0"/>
                <a:cs typeface="Tahoma" pitchFamily="34" charset="0"/>
              </a:rPr>
              <a:t>Accessibility</a:t>
            </a:r>
            <a:endParaRPr lang="en-US" dirty="0">
              <a:latin typeface="Tahoma" pitchFamily="34" charset="0"/>
              <a:cs typeface="Tahoma" pitchFamily="34" charset="0"/>
            </a:endParaRPr>
          </a:p>
        </p:txBody>
      </p:sp>
      <p:sp>
        <p:nvSpPr>
          <p:cNvPr id="5" name="Content Placeholder 4"/>
          <p:cNvSpPr>
            <a:spLocks noGrp="1"/>
          </p:cNvSpPr>
          <p:nvPr>
            <p:ph idx="1"/>
          </p:nvPr>
        </p:nvSpPr>
        <p:spPr/>
        <p:txBody>
          <a:bodyPr/>
          <a:lstStyle/>
          <a:p>
            <a:pPr marL="0" indent="0">
              <a:buNone/>
            </a:pPr>
            <a:r>
              <a:rPr lang="en-US" dirty="0" smtClean="0">
                <a:latin typeface="Tahoma" pitchFamily="34" charset="0"/>
                <a:cs typeface="Tahoma" pitchFamily="34" charset="0"/>
              </a:rPr>
              <a:t>Our staff also provide walkthroughs to ensure site accessibility. </a:t>
            </a:r>
            <a:endParaRPr lang="en-US" dirty="0">
              <a:latin typeface="Tahoma" pitchFamily="34" charset="0"/>
              <a:cs typeface="Tahoma" pitchFamily="34" charset="0"/>
            </a:endParaRPr>
          </a:p>
          <a:p>
            <a:pPr marL="0" indent="0">
              <a:buNone/>
            </a:pPr>
            <a:endParaRPr lang="en-US" dirty="0">
              <a:latin typeface="Tahoma" pitchFamily="34" charset="0"/>
              <a:cs typeface="Tahoma" pitchFamily="34" charset="0"/>
            </a:endParaRPr>
          </a:p>
          <a:p>
            <a:pPr marL="0" indent="0">
              <a:buNone/>
            </a:pPr>
            <a:r>
              <a:rPr lang="en-US" dirty="0" smtClean="0">
                <a:latin typeface="Tahoma" pitchFamily="34" charset="0"/>
                <a:cs typeface="Tahoma" pitchFamily="34" charset="0"/>
              </a:rPr>
              <a:t>We work with the facilities group to make improvements to the facilities and infrastructure to ensure equal access for all employees, associates, and guests. </a:t>
            </a:r>
            <a:endParaRPr lang="en-US" dirty="0">
              <a:latin typeface="Tahoma" pitchFamily="34" charset="0"/>
              <a:cs typeface="Tahoma" pitchFamily="34" charset="0"/>
            </a:endParaRPr>
          </a:p>
        </p:txBody>
      </p:sp>
      <p:pic>
        <p:nvPicPr>
          <p:cNvPr id="2" name="Accessibility">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7239000" y="533400"/>
            <a:ext cx="609600" cy="60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40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remove" display="0">
                  <p:stCondLst>
                    <p:cond delay="indefinite"/>
                  </p:stCondLst>
                  <p:endCondLst>
                    <p:cond evt="onStopAudio" delay="0">
                      <p:tgtEl>
                        <p:sldTgt/>
                      </p:tgtEl>
                    </p:cond>
                  </p:endCondLst>
                </p:cTn>
                <p:tgtEl>
                  <p:spTgt spid="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ahoma" pitchFamily="34" charset="0"/>
                <a:cs typeface="Tahoma" pitchFamily="34" charset="0"/>
              </a:rPr>
              <a:t>Diversity @ NIST</a:t>
            </a:r>
            <a:endParaRPr lang="en-US" dirty="0">
              <a:latin typeface="Tahoma" pitchFamily="34" charset="0"/>
              <a:cs typeface="Tahoma" pitchFamily="34" charset="0"/>
            </a:endParaRPr>
          </a:p>
        </p:txBody>
      </p:sp>
      <p:sp>
        <p:nvSpPr>
          <p:cNvPr id="3" name="Content Placeholder 2"/>
          <p:cNvSpPr>
            <a:spLocks noGrp="1"/>
          </p:cNvSpPr>
          <p:nvPr>
            <p:ph idx="1"/>
          </p:nvPr>
        </p:nvSpPr>
        <p:spPr/>
        <p:txBody>
          <a:bodyPr/>
          <a:lstStyle/>
          <a:p>
            <a:pPr>
              <a:buNone/>
            </a:pPr>
            <a:r>
              <a:rPr lang="en-US" dirty="0" smtClean="0">
                <a:latin typeface="Tahoma" pitchFamily="34" charset="0"/>
                <a:cs typeface="Tahoma" pitchFamily="34" charset="0"/>
              </a:rPr>
              <a:t>Our office supports employee-driven inclusiveness and awareness activities.</a:t>
            </a:r>
          </a:p>
          <a:p>
            <a:pPr>
              <a:buNone/>
            </a:pPr>
            <a:r>
              <a:rPr lang="en-US" dirty="0" smtClean="0">
                <a:latin typeface="Tahoma" pitchFamily="34" charset="0"/>
                <a:cs typeface="Tahoma" pitchFamily="34" charset="0"/>
              </a:rPr>
              <a:t>Including: Black History Month, Asian-American Heritage Month, Hispanic Heritage Month, Disability Employment Awareness Month, Women’s History Month, Kids to Work Day, etc.</a:t>
            </a:r>
          </a:p>
          <a:p>
            <a:pPr>
              <a:buNone/>
            </a:pPr>
            <a:r>
              <a:rPr lang="en-US" dirty="0" smtClean="0">
                <a:latin typeface="Tahoma" pitchFamily="34" charset="0"/>
                <a:cs typeface="Tahoma" pitchFamily="34" charset="0"/>
              </a:rPr>
              <a:t>Visit: inet.nist.gov/</a:t>
            </a:r>
            <a:r>
              <a:rPr lang="en-US" dirty="0" err="1" smtClean="0">
                <a:latin typeface="Tahoma" pitchFamily="34" charset="0"/>
                <a:cs typeface="Tahoma" pitchFamily="34" charset="0"/>
              </a:rPr>
              <a:t>crdo</a:t>
            </a:r>
            <a:r>
              <a:rPr lang="en-US" dirty="0" smtClean="0">
                <a:latin typeface="Tahoma" pitchFamily="34" charset="0"/>
                <a:cs typeface="Tahoma" pitchFamily="34" charset="0"/>
              </a:rPr>
              <a:t> for news. </a:t>
            </a:r>
          </a:p>
        </p:txBody>
      </p:sp>
      <p:sp>
        <p:nvSpPr>
          <p:cNvPr id="4" name="Slide Number Placeholder 3"/>
          <p:cNvSpPr>
            <a:spLocks noGrp="1"/>
          </p:cNvSpPr>
          <p:nvPr>
            <p:ph type="sldNum" sz="quarter" idx="12"/>
          </p:nvPr>
        </p:nvSpPr>
        <p:spPr/>
        <p:txBody>
          <a:bodyPr/>
          <a:lstStyle/>
          <a:p>
            <a:fld id="{A9BFC5C2-B318-4CB2-8C52-7419A5D36F76}" type="slidenum">
              <a:rPr lang="en-US" smtClean="0"/>
              <a:pPr/>
              <a:t>8</a:t>
            </a:fld>
            <a:endParaRPr lang="en-US"/>
          </a:p>
        </p:txBody>
      </p:sp>
      <p:pic>
        <p:nvPicPr>
          <p:cNvPr id="5" name="Recorded Sound">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153400" y="609600"/>
            <a:ext cx="609600" cy="60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80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325</Words>
  <Application>Microsoft Office PowerPoint</Application>
  <PresentationFormat>On-screen Show (4:3)</PresentationFormat>
  <Paragraphs>46</Paragraphs>
  <Slides>8</Slides>
  <Notes>0</Notes>
  <HiddenSlides>0</HiddenSlides>
  <MMClips>8</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Who are we?</vt:lpstr>
      <vt:lpstr>Harassment</vt:lpstr>
      <vt:lpstr>Illegal Discrimination</vt:lpstr>
      <vt:lpstr>The No FEAR Act</vt:lpstr>
      <vt:lpstr>Reasonable Accommodation</vt:lpstr>
      <vt:lpstr>Accessibility</vt:lpstr>
      <vt:lpstr>Diversity @ NIST</vt:lpstr>
    </vt:vector>
  </TitlesOfParts>
  <Company>NIST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NIST Civil Rights  &amp; Diversity Office </dc:title>
  <dc:creator>jslawson</dc:creator>
  <cp:lastModifiedBy> </cp:lastModifiedBy>
  <cp:revision>30</cp:revision>
  <dcterms:created xsi:type="dcterms:W3CDTF">2010-09-28T13:06:27Z</dcterms:created>
  <dcterms:modified xsi:type="dcterms:W3CDTF">2012-05-02T18:10:50Z</dcterms:modified>
</cp:coreProperties>
</file>