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863600" mc:Ignorable=""/>
    <a:srgbClr xmlns:mc="http://schemas.openxmlformats.org/markup-compatibility/2006" xmlns:a14="http://schemas.microsoft.com/office/drawing/2010/main" val="CC00CC" mc:Ignorable=""/>
    <a:srgbClr xmlns:mc="http://schemas.openxmlformats.org/markup-compatibility/2006" xmlns:a14="http://schemas.microsoft.com/office/drawing/2010/main" val="FFA161" mc:Ignorable=""/>
    <a:srgbClr xmlns:mc="http://schemas.openxmlformats.org/markup-compatibility/2006" xmlns:a14="http://schemas.microsoft.com/office/drawing/2010/main" val="8A3800" mc:Ignorable=""/>
    <a:srgbClr xmlns:mc="http://schemas.openxmlformats.org/markup-compatibility/2006" xmlns:a14="http://schemas.microsoft.com/office/drawing/2010/main" val="B04700" mc:Ignorable=""/>
    <a:srgbClr xmlns:mc="http://schemas.openxmlformats.org/markup-compatibility/2006" xmlns:a14="http://schemas.microsoft.com/office/drawing/2010/main" val="F2B60C" mc:Ignorable=""/>
    <a:srgbClr xmlns:mc="http://schemas.openxmlformats.org/markup-compatibility/2006" xmlns:a14="http://schemas.microsoft.com/office/drawing/2010/main" val="AD9739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3575" autoAdjust="0"/>
  </p:normalViewPr>
  <p:slideViewPr>
    <p:cSldViewPr>
      <p:cViewPr varScale="1">
        <p:scale>
          <a:sx n="87" d="100"/>
          <a:sy n="87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A33DD-7157-4F80-BB5D-F39AA262C2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FFE8FD-46E3-45C4-9C23-9D2D4B380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4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BABDE-4F27-43CA-B7B7-D4D65E4BB0B1}" type="slidenum">
              <a:rPr lang="en-US"/>
              <a:pPr/>
              <a:t>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9B4FC-BADC-4E50-98FB-50CB66386140}" type="slidenum">
              <a:rPr lang="en-US"/>
              <a:pPr/>
              <a:t>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-9525" y="0"/>
            <a:ext cx="1914525" cy="6858000"/>
            <a:chOff x="-6" y="0"/>
            <a:chExt cx="1206" cy="4320"/>
          </a:xfrm>
        </p:grpSpPr>
        <p:pic>
          <p:nvPicPr>
            <p:cNvPr id="23556" name="Picture 4" descr="i4qmwing[1]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0"/>
              <a:ext cx="1200" cy="788"/>
            </a:xfrm>
            <a:prstGeom prst="roundRect">
              <a:avLst>
                <a:gd name="adj" fmla="val 8594"/>
              </a:avLst>
            </a:prstGeom>
            <a:solidFill>
              <a:srgbClr xmlns:mc="http://schemas.openxmlformats.org/markup-compatibility/2006" xmlns:a14="http://schemas.microsoft.com/office/drawing/2010/main" val="FFFFFF" mc:Ignorable="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23557" name="Picture 5" descr="3ussqrm0[1]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72"/>
              <a:ext cx="1187" cy="1776"/>
            </a:xfrm>
            <a:prstGeom prst="roundRect">
              <a:avLst>
                <a:gd name="adj" fmla="val 8594"/>
              </a:avLst>
            </a:prstGeom>
            <a:solidFill>
              <a:srgbClr xmlns:mc="http://schemas.openxmlformats.org/markup-compatibility/2006" xmlns:a14="http://schemas.microsoft.com/office/drawing/2010/main" val="FFFFFF" mc:Ignorable="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23558" name="Picture 6" descr="zt41inrr[1]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64"/>
              <a:ext cx="1200" cy="791"/>
            </a:xfrm>
            <a:prstGeom prst="roundRect">
              <a:avLst>
                <a:gd name="adj" fmla="val 8594"/>
              </a:avLst>
            </a:prstGeom>
            <a:solidFill>
              <a:srgbClr xmlns:mc="http://schemas.openxmlformats.org/markup-compatibility/2006" xmlns:a14="http://schemas.microsoft.com/office/drawing/2010/main" val="FFFFFF" mc:Ignorable="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3559" name="Rectangle 7"/>
            <p:cNvSpPr>
              <a:spLocks noChangeArrowheads="1"/>
            </p:cNvSpPr>
            <p:nvPr userDrawn="1"/>
          </p:nvSpPr>
          <p:spPr bwMode="auto">
            <a:xfrm>
              <a:off x="-6" y="0"/>
              <a:ext cx="1200" cy="24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xmlns:mc="http://schemas.openxmlformats.org/markup-compatibility/2006" xmlns:a14="http://schemas.microsoft.com/office/drawing/2010/main" val="B04700" mc:Ignorable="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Rectangle 8"/>
            <p:cNvSpPr>
              <a:spLocks noChangeArrowheads="1"/>
            </p:cNvSpPr>
            <p:nvPr userDrawn="1"/>
          </p:nvSpPr>
          <p:spPr bwMode="auto">
            <a:xfrm>
              <a:off x="0" y="4048"/>
              <a:ext cx="1194" cy="272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xmlns:mc="http://schemas.openxmlformats.org/markup-compatibility/2006" xmlns:a14="http://schemas.microsoft.com/office/drawing/2010/main" val="B04700" mc:Ignorable="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19002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133600" y="1219200"/>
            <a:ext cx="6781800" cy="14700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733800"/>
            <a:ext cx="64770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7A091FC-89D2-4359-ADE1-7AEFC4580D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88E09-0979-446E-AE95-DEC3C3936E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385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500" y="1600200"/>
            <a:ext cx="32385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36CA0-80C4-4719-984A-FEF1DD7003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7092C-BE3F-433A-8B37-57AC42FEFE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33600" y="1600200"/>
            <a:ext cx="3238500" cy="4525963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500" y="1600200"/>
            <a:ext cx="3238500" cy="4525963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DF5B41-1A50-4175-A1E6-B1BBC739C6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-9525" y="0"/>
            <a:ext cx="1914525" cy="6858000"/>
            <a:chOff x="-6" y="0"/>
            <a:chExt cx="1206" cy="4320"/>
          </a:xfrm>
        </p:grpSpPr>
        <p:pic>
          <p:nvPicPr>
            <p:cNvPr id="1033" name="Picture 9" descr="i4qmwing[1]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0"/>
              <a:ext cx="1200" cy="788"/>
            </a:xfrm>
            <a:prstGeom prst="roundRect">
              <a:avLst>
                <a:gd name="adj" fmla="val 8594"/>
              </a:avLst>
            </a:prstGeom>
            <a:solidFill>
              <a:srgbClr xmlns:mc="http://schemas.openxmlformats.org/markup-compatibility/2006" xmlns:a14="http://schemas.microsoft.com/office/drawing/2010/main" val="FFFFFF" mc:Ignorable="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034" name="Picture 10" descr="3ussqrm0[1]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72"/>
              <a:ext cx="1187" cy="1776"/>
            </a:xfrm>
            <a:prstGeom prst="roundRect">
              <a:avLst>
                <a:gd name="adj" fmla="val 8594"/>
              </a:avLst>
            </a:prstGeom>
            <a:solidFill>
              <a:srgbClr xmlns:mc="http://schemas.openxmlformats.org/markup-compatibility/2006" xmlns:a14="http://schemas.microsoft.com/office/drawing/2010/main" val="FFFFFF" mc:Ignorable="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035" name="Picture 11" descr="zt41inrr[1]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64"/>
              <a:ext cx="1200" cy="791"/>
            </a:xfrm>
            <a:prstGeom prst="roundRect">
              <a:avLst>
                <a:gd name="adj" fmla="val 8594"/>
              </a:avLst>
            </a:prstGeom>
            <a:solidFill>
              <a:srgbClr xmlns:mc="http://schemas.openxmlformats.org/markup-compatibility/2006" xmlns:a14="http://schemas.microsoft.com/office/drawing/2010/main" val="FFFFFF" mc:Ignorable="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-6" y="0"/>
              <a:ext cx="1200" cy="24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xmlns:mc="http://schemas.openxmlformats.org/markup-compatibility/2006" xmlns:a14="http://schemas.microsoft.com/office/drawing/2010/main" val="B04700" mc:Ignorable="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0" y="4048"/>
              <a:ext cx="1194" cy="272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xmlns:mc="http://schemas.openxmlformats.org/markup-compatibility/2006" xmlns:a14="http://schemas.microsoft.com/office/drawing/2010/main" val="B04700" mc:Ignorable="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9002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274638"/>
            <a:ext cx="6629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1600200"/>
            <a:ext cx="6629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4E35E0-F52F-44D6-B031-745900A124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>
              <a:lumMod val="6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863600" mc:Ignorable="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863600" mc:Ignorable="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863600" mc:Ignorable="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863600" mc:Ignorable="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863600" mc:Ignorable="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863600" mc:Ignorable="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863600" mc:Ignorable="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863600" mc:Ignorable="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2362200" y="22860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3600">
              <a:solidFill>
                <a:srgbClr xmlns:mc="http://schemas.openxmlformats.org/markup-compatibility/2006" xmlns:a14="http://schemas.microsoft.com/office/drawing/2010/main" val="863600" mc:Ignorable=""/>
              </a:solidFill>
              <a:latin typeface="Arial Black" pitchFamily="34" charset="0"/>
            </a:endParaRPr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Sales Call Agenda</a:t>
            </a: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286000" y="3810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800">
              <a:solidFill>
                <a:srgbClr xmlns:mc="http://schemas.openxmlformats.org/markup-compatibility/2006" xmlns:a14="http://schemas.microsoft.com/office/drawing/2010/main" val="823310" mc:Ignorable=""/>
              </a:solidFill>
              <a:latin typeface="Arial Black" pitchFamily="34" charset="0"/>
            </a:endParaRPr>
          </a:p>
        </p:txBody>
      </p:sp>
      <p:sp>
        <p:nvSpPr>
          <p:cNvPr id="4224" name="Rectangle 1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graphicFrame>
        <p:nvGraphicFramePr>
          <p:cNvPr id="4291" name="Group 19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6040869"/>
              </p:ext>
            </p:extLst>
          </p:nvPr>
        </p:nvGraphicFramePr>
        <p:xfrm>
          <a:off x="2362200" y="1600200"/>
          <a:ext cx="6400800" cy="2877376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Rob Barker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rob@adatum.com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Sales 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A. Datum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Angela Barbariol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angela@adatum.com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Engineer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A. Datum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Jerry Orman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(215) 555-0140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Director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Wide World Importers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Sonja Nitsche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(215) 555-0147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Wide World Importers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Wide World Importers:</a:t>
            </a:r>
          </a:p>
          <a:p>
            <a:pPr lvl="1"/>
            <a:r>
              <a:rPr lang="en-US" dirty="0" smtClean="0"/>
              <a:t>Discuss need for reliable and robust integrated communication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A. Datum:</a:t>
            </a:r>
          </a:p>
          <a:p>
            <a:pPr lvl="1"/>
            <a:r>
              <a:rPr lang="en-US" dirty="0" smtClean="0"/>
              <a:t>Present solution</a:t>
            </a:r>
          </a:p>
          <a:p>
            <a:pPr lvl="1"/>
            <a:r>
              <a:rPr lang="en-US" dirty="0" smtClean="0"/>
              <a:t>Present solution benefits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Capability Overview</a:t>
            </a: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determine how best to meet Wide World’s needs, we plan to address the following:</a:t>
            </a:r>
          </a:p>
          <a:p>
            <a:pPr lvl="1"/>
            <a:r>
              <a:rPr lang="en-US" dirty="0" smtClean="0"/>
              <a:t>Review client’s business needs</a:t>
            </a:r>
          </a:p>
          <a:p>
            <a:pPr lvl="1"/>
            <a:r>
              <a:rPr lang="en-US" dirty="0" smtClean="0"/>
              <a:t>Identify contributing factors</a:t>
            </a:r>
          </a:p>
          <a:p>
            <a:pPr lvl="1"/>
            <a:r>
              <a:rPr lang="en-US" dirty="0" smtClean="0"/>
              <a:t>Present possible solutions</a:t>
            </a:r>
          </a:p>
          <a:p>
            <a:pPr lvl="1"/>
            <a:r>
              <a:rPr lang="en-US" dirty="0" smtClean="0"/>
              <a:t>Reach a consensus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Delivery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for </a:t>
            </a:r>
            <a:r>
              <a:rPr lang="en-US" dirty="0" err="1" smtClean="0"/>
              <a:t>Fabrikam</a:t>
            </a:r>
            <a:r>
              <a:rPr lang="en-US" dirty="0" smtClean="0"/>
              <a:t>, Inc.</a:t>
            </a:r>
          </a:p>
          <a:p>
            <a:pPr lvl="1"/>
            <a:r>
              <a:rPr lang="en-US" dirty="0" smtClean="0"/>
              <a:t>Created custom solution to improve their voice mail storage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 for Humongous Insurance</a:t>
            </a:r>
          </a:p>
          <a:p>
            <a:pPr lvl="1"/>
            <a:r>
              <a:rPr lang="en-US" dirty="0" smtClean="0"/>
              <a:t>Created custom database for storing new client information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and Answer 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expandable is your database storage?</a:t>
            </a:r>
          </a:p>
          <a:p>
            <a:endParaRPr lang="en-US" smtClean="0"/>
          </a:p>
          <a:p>
            <a:r>
              <a:rPr lang="en-US" smtClean="0"/>
              <a:t>What kind of portal can you provide?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we meet on Tuesday at 3:00 P.M.?</a:t>
            </a:r>
          </a:p>
          <a:p>
            <a:endParaRPr lang="en-US" smtClean="0"/>
          </a:p>
          <a:p>
            <a:r>
              <a:rPr lang="en-US" smtClean="0"/>
              <a:t>Can our representative bring some samples to show you?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Thank customer for attending</a:t>
            </a:r>
          </a:p>
          <a:p>
            <a:endParaRPr lang="en-US" smtClean="0"/>
          </a:p>
          <a:p>
            <a:r>
              <a:rPr lang="en-US" smtClean="0"/>
              <a:t>Thank customer for considering your business and your solutions</a:t>
            </a:r>
          </a:p>
          <a:p>
            <a:endParaRPr lang="en-US" smtClean="0"/>
          </a:p>
          <a:p>
            <a:r>
              <a:rPr lang="en-US" smtClean="0"/>
              <a:t>Thank sales staff for their contributions</a:t>
            </a:r>
            <a:endParaRPr lang="en-US" dirty="0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209800" y="457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800">
              <a:solidFill>
                <a:srgbClr xmlns:mc="http://schemas.openxmlformats.org/markup-compatibility/2006" xmlns:a14="http://schemas.microsoft.com/office/drawing/2010/main" val="823310" mc:Ignorable="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s call agenda">
  <a:themeElements>
    <a:clrScheme name="Sales Call Agenda-copyedited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Sales Call Agenda-copyedited">
      <a:majorFont>
        <a:latin typeface="Arial Black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Call Agenda-copyedited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Call Agenda-copyedited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Call Agenda-copyedited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Call Agenda-copyedited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Call Agenda-copyedited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Call Agenda-copyedited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Call Agenda-copyedited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Call Agenda-copyedited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Call Agenda-copyedited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Call Agenda-copyedited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Call Agenda-copyedited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Call Agenda-copyedited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call agenda</Template>
  <TotalTime>0</TotalTime>
  <Words>195</Words>
  <Application>Microsoft Office PowerPoint</Application>
  <PresentationFormat>On-screen Show (4:3)</PresentationFormat>
  <Paragraphs>57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Sales call agenda</vt:lpstr>
      <vt:lpstr>Sales Call Agenda</vt:lpstr>
      <vt:lpstr>Introductions</vt:lpstr>
      <vt:lpstr>Objectives</vt:lpstr>
      <vt:lpstr>Capability Overview</vt:lpstr>
      <vt:lpstr>Sample Delivery</vt:lpstr>
      <vt:lpstr>Question and Answer </vt:lpstr>
      <vt:lpstr>Next Steps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Sample agenda for sales call. Saved using office 2010 beta.</dc:description>
  <cp:lastModifiedBy/>
  <cp:revision>1</cp:revision>
  <dcterms:created xsi:type="dcterms:W3CDTF">2009-11-30T13:20:41Z</dcterms:created>
  <dcterms:modified xsi:type="dcterms:W3CDTF">2009-12-01T12:59:34Z</dcterms:modified>
  <cp:category>informal presentation</cp:category>
</cp:coreProperties>
</file>