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60" r:id="rId4"/>
    <p:sldId id="265" r:id="rId5"/>
    <p:sldId id="258" r:id="rId6"/>
    <p:sldId id="261" r:id="rId7"/>
    <p:sldId id="262" r:id="rId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96" y="-8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Tabelle2!$B$1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strRef>
              <c:f>Tabelle2!$A$2:$A$4</c:f>
              <c:strCache>
                <c:ptCount val="3"/>
                <c:pt idx="0">
                  <c:v>IT Services </c:v>
                </c:pt>
                <c:pt idx="1">
                  <c:v>Consultancy</c:v>
                </c:pt>
                <c:pt idx="2">
                  <c:v>Production</c:v>
                </c:pt>
              </c:strCache>
            </c:strRef>
          </c:cat>
          <c:val>
            <c:numRef>
              <c:f>Tabelle2!$B$2:$B$4</c:f>
              <c:numCache>
                <c:formatCode>General</c:formatCode>
                <c:ptCount val="3"/>
                <c:pt idx="0">
                  <c:v>8.3000000000000007</c:v>
                </c:pt>
                <c:pt idx="1">
                  <c:v>4.2</c:v>
                </c:pt>
                <c:pt idx="2">
                  <c:v>12.3</c:v>
                </c:pt>
              </c:numCache>
            </c:numRef>
          </c:val>
        </c:ser>
        <c:ser>
          <c:idx val="1"/>
          <c:order val="1"/>
          <c:tx>
            <c:strRef>
              <c:f>Tabelle2!$C$1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xmlns:mc="http://schemas.openxmlformats.org/markup-compatibility/2006" xmlns:a14="http://schemas.microsoft.com/office/drawing/2010/main" val="0070C0" mc:Ignorable=""/>
            </a:solidFill>
          </c:spPr>
          <c:invertIfNegative val="0"/>
          <c:cat>
            <c:strRef>
              <c:f>Tabelle2!$A$2:$A$4</c:f>
              <c:strCache>
                <c:ptCount val="3"/>
                <c:pt idx="0">
                  <c:v>IT Services </c:v>
                </c:pt>
                <c:pt idx="1">
                  <c:v>Consultancy</c:v>
                </c:pt>
                <c:pt idx="2">
                  <c:v>Production</c:v>
                </c:pt>
              </c:strCache>
            </c:strRef>
          </c:cat>
          <c:val>
            <c:numRef>
              <c:f>Tabelle2!$C$2:$C$4</c:f>
              <c:numCache>
                <c:formatCode>General</c:formatCode>
                <c:ptCount val="3"/>
                <c:pt idx="0">
                  <c:v>9.8000000000000007</c:v>
                </c:pt>
                <c:pt idx="1">
                  <c:v>5.0999999999999996</c:v>
                </c:pt>
                <c:pt idx="2">
                  <c:v>14.7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7956224"/>
        <c:axId val="77957760"/>
        <c:axId val="0"/>
      </c:bar3DChart>
      <c:catAx>
        <c:axId val="7795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77957760"/>
        <c:crosses val="autoZero"/>
        <c:auto val="1"/>
        <c:lblAlgn val="ctr"/>
        <c:lblOffset val="100"/>
        <c:noMultiLvlLbl val="0"/>
      </c:catAx>
      <c:valAx>
        <c:axId val="7795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95622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Times New Roman" pitchFamily="16" charset="0"/>
              </a:defRPr>
            </a:lvl1pPr>
          </a:lstStyle>
          <a:p>
            <a:fld id="{268AC2DF-9E02-4315-AEE4-67A24512B96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961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10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10/main" val="000000" mc:Ignorable="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E1819D-0F9E-4932-84A4-B613CE7ED102}" type="slidenum">
              <a:rPr lang="de-DE"/>
              <a:pPr/>
              <a:t>1</a:t>
            </a:fld>
            <a:endParaRPr lang="de-DE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688756-6A7A-403D-ABC8-484E4DB40463}" type="slidenum">
              <a:rPr lang="de-DE"/>
              <a:pPr/>
              <a:t>2</a:t>
            </a:fld>
            <a:endParaRPr lang="de-DE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DE9F5D-CB17-40BF-9184-D59979538946}" type="slidenum">
              <a:rPr lang="de-DE"/>
              <a:pPr/>
              <a:t>3</a:t>
            </a:fld>
            <a:endParaRPr lang="de-DE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70DE2C-2D95-42F6-BD96-3F39BB44826F}" type="slidenum">
              <a:rPr lang="de-DE"/>
              <a:pPr/>
              <a:t>4</a:t>
            </a:fld>
            <a:endParaRPr lang="de-DE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70DE2C-2D95-42F6-BD96-3F39BB44826F}" type="slidenum">
              <a:rPr lang="de-DE"/>
              <a:pPr/>
              <a:t>5</a:t>
            </a:fld>
            <a:endParaRPr lang="de-DE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2113AB-34D0-41A8-8BE9-943660A1569F}" type="slidenum">
              <a:rPr lang="de-DE"/>
              <a:pPr/>
              <a:t>6</a:t>
            </a:fld>
            <a:endParaRPr lang="de-DE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10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C93BF2-A765-4822-BBDD-89845EDF41A8}" type="slidenum">
              <a:rPr lang="de-DE"/>
              <a:pPr/>
              <a:t>7</a:t>
            </a:fld>
            <a:endParaRPr lang="de-DE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B8E6-C7E5-4612-9F6A-267788B03887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665376-837B-4D41-9DC0-81AEB15EC49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BDB-E8C4-4F1D-B25E-8A068560292C}" type="datetime1">
              <a:rPr lang="en-US" smtClean="0"/>
              <a:pPr/>
              <a:t>12/1/2009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44F1-5EB4-4F90-8AB6-039A8B7631D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1261DF9D-B1B0-441C-84C7-1EA76B55A9D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AC4-275F-4B8A-AA62-F09739A1D3F1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09CFE1F-D981-4278-9014-B715AE8AE121}" type="datetime1">
              <a:rPr lang="en-US" smtClean="0"/>
              <a:pPr/>
              <a:t>12/1/2009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JM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42D0FCE3-4B6F-4B81-914E-627D8DEC2DA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FB02-EFD7-4945-8FE6-7FA011C60F3E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EA1BECD2-33F2-4FA0-8737-DFB8221D1A4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E555-7230-4DE6-BA42-92F66F39D464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D9AE45-7A0A-45E4-AF90-354CFB7AC0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82A1887E-36BD-4EFC-814D-2E4716D9F7D7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6CAE-7174-48DC-9D56-4C88838CCE8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Calibri" pitchFamily="34" charset="0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897-BFE6-4385-97CA-9C8EC3FC372E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CBD43A93-697D-4E94-9201-1587EDF3C9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ADEA-8465-4A8E-8DFD-3BA3C5A390C7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D138A812-F1A0-4B6D-82C5-B461A98BD5D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78B-614D-4471-ABEB-5E87C3FBAE84}" type="datetime1">
              <a:rPr lang="en-US" smtClean="0"/>
              <a:pPr/>
              <a:t>12/1/2009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FCDB128E-81F7-41ED-9AE1-DBD545CA461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E32EBD-BC27-4F2B-9723-3CCF61A8A6B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29B-2FF1-4098-A986-F8C2F780C4D0}" type="datetime1">
              <a:rPr lang="en-US" smtClean="0"/>
              <a:pPr/>
              <a:t>12/1/2009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8C41F2F3-3B6B-472C-BE01-5A931FD1EF8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4309FE0B-6D8B-4D37-AD3A-68005E1C3E02}" type="datetime1">
              <a:rPr lang="en-US" smtClean="0"/>
              <a:pPr/>
              <a:t>12/1/2009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CB82E55A-947B-4EEF-B759-43E990C987AD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de-DE" smtClean="0"/>
              <a:t>JM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0AD0EE-6240-4D5A-BBB8-221C086B05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Calibri" pitchFamily="34" charset="0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"/>
        <a:defRPr kumimoji="0" sz="3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1">
            <a:lumMod val="75000"/>
          </a:schemeClr>
        </a:buClr>
        <a:buSzPct val="70000"/>
        <a:buFont typeface="Wingdings"/>
        <a:buChar char="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Tx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file:///C:\Users\Public\Music\Sample%20Music\Distance.wma" TargetMode="External"/><Relationship Id="rId1" Type="http://schemas.microsoft.com/office/2007/relationships/media" Target="file:///C:\Users\Public\Music\Sample%20Music\Distance.wma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027-DA91-46F0-8FDE-E5DA489C5C04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ECD2-33F2-4FA0-8737-DFB8221D1A4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Welcome Customers, Partners, and Colleagues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to the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Annual Report Presentation 2009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 2009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D366-C91C-4A52-8E82-293843AFF349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ECD2-33F2-4FA0-8737-DFB8221D1A4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Incredible market visibility through new marketing concepts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14% growth in sales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21% growth in customers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560.00 new leads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84 satisfied customers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18 new employees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forecasts for 2010 and 2011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A91-7870-43B3-9DC0-F82294933A14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6CAE-7174-48DC-9D56-4C88838CCE8E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  <a:p>
            <a:pPr algn="ctr">
              <a:buNone/>
            </a:pPr>
            <a:r>
              <a:rPr lang="en-US" dirty="0" smtClean="0"/>
              <a:t>Projected results 2010</a:t>
            </a:r>
          </a:p>
          <a:p>
            <a:endParaRPr lang="de-DE" dirty="0" smtClean="0"/>
          </a:p>
          <a:p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Growth sales of 19%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1 Million new leads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 to 20 new employees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pPr algn="ctr">
              <a:buNone/>
            </a:pPr>
            <a:r>
              <a:rPr lang="en-US" dirty="0" smtClean="0"/>
              <a:t>Projected results </a:t>
            </a:r>
            <a:r>
              <a:rPr lang="de-DE" dirty="0" smtClean="0"/>
              <a:t>2011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Growth sales of 25%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1.5 Million new leads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 to 35 new employees</a:t>
            </a:r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forecasts for 2010</a:t>
            </a:r>
            <a:endParaRPr lang="en-US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B621-7CDE-4FF2-AEF7-64C199C17E31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6CAE-7174-48DC-9D56-4C88838CCE8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Projected increase in profits per Sector for 2010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Services -  2.0 million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Consultancy - 1.0 million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Production - 3.4 million</a:t>
            </a:r>
          </a:p>
          <a:p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468940" y="3065457"/>
            <a:ext cx="2160000" cy="360000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FFC00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forecasts for 2010</a:t>
            </a:r>
            <a:endParaRPr lang="en-US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B621-7CDE-4FF2-AEF7-64C199C17E31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6CAE-7174-48DC-9D56-4C88838CCE8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Projected </a:t>
            </a:r>
            <a:r>
              <a:rPr lang="en-US" b="1" dirty="0" smtClean="0"/>
              <a:t>increase</a:t>
            </a:r>
            <a:r>
              <a:rPr lang="en-US" dirty="0" smtClean="0"/>
              <a:t> in profits per sector for 2010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Services -  2.0 million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Consultancy - 1.0 million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Production - 3.4 million</a:t>
            </a:r>
          </a:p>
          <a:p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468940" y="3065457"/>
            <a:ext cx="2160000" cy="360000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FFC00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468940" y="4065589"/>
            <a:ext cx="1080000" cy="360000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92D05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5468940" y="5137159"/>
            <a:ext cx="3672000" cy="360000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00B0F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forecasts for 2010 and 2011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2E13-05C2-46F7-B9EB-601F34CC9A0A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6CAE-7174-48DC-9D56-4C88838CCE8E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1254098" y="1708135"/>
          <a:ext cx="7715304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the last shareholder-meetings</a:t>
            </a:r>
            <a:endParaRPr lang="en-US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7CF8-7348-410B-BC83-10DD2E752DE4}" type="datetime1">
              <a:rPr lang="en-US" smtClean="0"/>
              <a:pPr/>
              <a:t>12/1/2009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JM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6CAE-7174-48DC-9D56-4C88838CCE8E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" name="Distance.wma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3040048" y="2994019"/>
            <a:ext cx="360000" cy="360000"/>
          </a:xfrm>
          <a:prstGeom prst="rect">
            <a:avLst/>
          </a:prstGeom>
        </p:spPr>
      </p:pic>
      <p:pic>
        <p:nvPicPr>
          <p:cNvPr id="21" name="Distance.wma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3040048" y="3958432"/>
            <a:ext cx="360000" cy="360000"/>
          </a:xfrm>
          <a:prstGeom prst="rect">
            <a:avLst/>
          </a:prstGeom>
        </p:spPr>
      </p:pic>
      <p:pic>
        <p:nvPicPr>
          <p:cNvPr id="22" name="Distance.wma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3040048" y="4922845"/>
            <a:ext cx="360000" cy="360000"/>
          </a:xfrm>
          <a:prstGeom prst="rect">
            <a:avLst/>
          </a:prstGeom>
        </p:spPr>
      </p:pic>
      <p:sp>
        <p:nvSpPr>
          <p:cNvPr id="23" name="Abgerundetes Rechteck 22"/>
          <p:cNvSpPr/>
          <p:nvPr/>
        </p:nvSpPr>
        <p:spPr>
          <a:xfrm>
            <a:off x="4325932" y="2922581"/>
            <a:ext cx="1857388" cy="571504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00B0F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</a:rPr>
              <a:t>Meeting 2008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325932" y="3886994"/>
            <a:ext cx="1857388" cy="571504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00B0F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</a:rPr>
              <a:t>Meeting 2007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325932" y="4851407"/>
            <a:ext cx="1857388" cy="571504"/>
          </a:xfrm>
          <a:prstGeom prst="roundRect">
            <a:avLst/>
          </a:prstGeom>
          <a:solidFill>
            <a:srgbClr xmlns:mc="http://schemas.openxmlformats.org/markup-compatibility/2006" xmlns:a14="http://schemas.microsoft.com/office/drawing/2010/main" val="00B0F0" mc:Ignorable=""/>
          </a:solidFill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</a:rPr>
              <a:t>Meeting 2006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92587" y="2065325"/>
            <a:ext cx="28905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icon to start audio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2710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2710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>
                <p:cTn id="1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32710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>
                <p:cTn id="2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46B86" mc:Ignorable=""/>
      </a:dk2>
      <a:lt2>
        <a:srgbClr xmlns:mc="http://schemas.openxmlformats.org/markup-compatibility/2006" xmlns:a14="http://schemas.microsoft.com/office/drawing/2010/main" val="C5D1D7" mc:Ignorable=""/>
      </a:lt2>
      <a:accent1>
        <a:srgbClr xmlns:mc="http://schemas.openxmlformats.org/markup-compatibility/2006" xmlns:a14="http://schemas.microsoft.com/office/drawing/2010/main" val="D16349" mc:Ignorable=""/>
      </a:accent1>
      <a:accent2>
        <a:srgbClr xmlns:mc="http://schemas.openxmlformats.org/markup-compatibility/2006" xmlns:a14="http://schemas.microsoft.com/office/drawing/2010/main" val="CCB400" mc:Ignorable=""/>
      </a:accent2>
      <a:accent3>
        <a:srgbClr xmlns:mc="http://schemas.openxmlformats.org/markup-compatibility/2006" xmlns:a14="http://schemas.microsoft.com/office/drawing/2010/main" val="8CADAE" mc:Ignorable=""/>
      </a:accent3>
      <a:accent4>
        <a:srgbClr xmlns:mc="http://schemas.openxmlformats.org/markup-compatibility/2006" xmlns:a14="http://schemas.microsoft.com/office/drawing/2010/main" val="8C7B70" mc:Ignorable=""/>
      </a:accent4>
      <a:accent5>
        <a:srgbClr xmlns:mc="http://schemas.openxmlformats.org/markup-compatibility/2006" xmlns:a14="http://schemas.microsoft.com/office/drawing/2010/main" val="8FB08C" mc:Ignorable=""/>
      </a:accent5>
      <a:accent6>
        <a:srgbClr xmlns:mc="http://schemas.openxmlformats.org/markup-compatibility/2006" xmlns:a14="http://schemas.microsoft.com/office/drawing/2010/main" val="D19049" mc:Ignorable=""/>
      </a:accent6>
      <a:hlink>
        <a:srgbClr xmlns:mc="http://schemas.openxmlformats.org/markup-compatibility/2006" xmlns:a14="http://schemas.microsoft.com/office/drawing/2010/main" val="00A3D6" mc:Ignorable=""/>
      </a:hlink>
      <a:folHlink>
        <a:srgbClr xmlns:mc="http://schemas.openxmlformats.org/markup-compatibility/2006" xmlns:a14="http://schemas.microsoft.com/office/drawing/2010/main" val="694F07" mc:Ignorable="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187</Words>
  <Application>Microsoft Office PowerPoint</Application>
  <PresentationFormat>Custom</PresentationFormat>
  <Paragraphs>86</Paragraphs>
  <Slides>7</Slides>
  <Notes>7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Cronus</vt:lpstr>
      <vt:lpstr>Welcome</vt:lpstr>
      <vt:lpstr>Results  2009</vt:lpstr>
      <vt:lpstr>Result forecasts for 2010 and 2011</vt:lpstr>
      <vt:lpstr>Result forecasts for 2010</vt:lpstr>
      <vt:lpstr>Result forecasts for 2010</vt:lpstr>
      <vt:lpstr>Result forecasts for 2010 and 2011</vt:lpstr>
      <vt:lpstr>Highlights of the last shareholder-meetings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Sample presentation including text and graphics. Saved using office 2010 beta.</dc:description>
  <cp:lastModifiedBy/>
  <cp:revision>1</cp:revision>
  <dcterms:created xsi:type="dcterms:W3CDTF">2009-11-30T12:56:19Z</dcterms:created>
  <dcterms:modified xsi:type="dcterms:W3CDTF">2009-12-01T13:00:01Z</dcterms:modified>
  <cp:category>informal presentation</cp:category>
</cp:coreProperties>
</file>