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9144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  <a:srgbClr val="FFFF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15620"/>
    <p:restoredTop sz="94660"/>
  </p:normalViewPr>
  <p:slideViewPr>
    <p:cSldViewPr>
      <p:cViewPr>
        <p:scale>
          <a:sx n="77" d="100"/>
          <a:sy n="77" d="100"/>
        </p:scale>
        <p:origin x="-1362" y="113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80E57-5FF8-456C-AC5C-112F713E654D}" type="datetimeFigureOut">
              <a:rPr lang="en-US" smtClean="0"/>
              <a:pPr/>
              <a:t>11/3/2008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E8A19-A123-417A-9391-8C8FDE3EB3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80E57-5FF8-456C-AC5C-112F713E654D}" type="datetimeFigureOut">
              <a:rPr lang="en-US" smtClean="0"/>
              <a:pPr/>
              <a:t>11/3/2008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E8A19-A123-417A-9391-8C8FDE3EB3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80E57-5FF8-456C-AC5C-112F713E654D}" type="datetimeFigureOut">
              <a:rPr lang="en-US" smtClean="0"/>
              <a:pPr/>
              <a:t>11/3/2008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E8A19-A123-417A-9391-8C8FDE3EB3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80E57-5FF8-456C-AC5C-112F713E654D}" type="datetimeFigureOut">
              <a:rPr lang="en-US" smtClean="0"/>
              <a:pPr/>
              <a:t>11/3/2008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E8A19-A123-417A-9391-8C8FDE3EB3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80E57-5FF8-456C-AC5C-112F713E654D}" type="datetimeFigureOut">
              <a:rPr lang="en-US" smtClean="0"/>
              <a:pPr/>
              <a:t>11/3/2008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E8A19-A123-417A-9391-8C8FDE3EB3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80E57-5FF8-456C-AC5C-112F713E654D}" type="datetimeFigureOut">
              <a:rPr lang="en-US" smtClean="0"/>
              <a:pPr/>
              <a:t>11/3/2008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E8A19-A123-417A-9391-8C8FDE3EB3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80E57-5FF8-456C-AC5C-112F713E654D}" type="datetimeFigureOut">
              <a:rPr lang="en-US" smtClean="0"/>
              <a:pPr/>
              <a:t>11/3/2008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E8A19-A123-417A-9391-8C8FDE3EB3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80E57-5FF8-456C-AC5C-112F713E654D}" type="datetimeFigureOut">
              <a:rPr lang="en-US" smtClean="0"/>
              <a:pPr/>
              <a:t>11/3/2008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E8A19-A123-417A-9391-8C8FDE3EB3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80E57-5FF8-456C-AC5C-112F713E654D}" type="datetimeFigureOut">
              <a:rPr lang="en-US" smtClean="0"/>
              <a:pPr/>
              <a:t>11/3/2008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E8A19-A123-417A-9391-8C8FDE3EB3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80E57-5FF8-456C-AC5C-112F713E654D}" type="datetimeFigureOut">
              <a:rPr lang="en-US" smtClean="0"/>
              <a:pPr/>
              <a:t>11/3/2008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E8A19-A123-417A-9391-8C8FDE3EB3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80E57-5FF8-456C-AC5C-112F713E654D}" type="datetimeFigureOut">
              <a:rPr lang="en-US" smtClean="0"/>
              <a:pPr/>
              <a:t>11/3/2008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E8A19-A123-417A-9391-8C8FDE3EB3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80E57-5FF8-456C-AC5C-112F713E654D}" type="datetimeFigureOut">
              <a:rPr lang="en-US" smtClean="0"/>
              <a:pPr/>
              <a:t>11/3/2008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4E8A19-A123-417A-9391-8C8FDE3EB36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24200" y="0"/>
            <a:ext cx="3733800" cy="762000"/>
          </a:xfrm>
        </p:spPr>
        <p:txBody>
          <a:bodyPr/>
          <a:lstStyle/>
          <a:p>
            <a:r>
              <a:rPr lang="en-US" dirty="0" smtClean="0"/>
              <a:t>DØ Fact Sheet</a:t>
            </a:r>
            <a:endParaRPr lang="en-US" dirty="0"/>
          </a:p>
        </p:txBody>
      </p:sp>
      <p:pic>
        <p:nvPicPr>
          <p:cNvPr id="5" name="Picture 4" descr="D0 isometric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3286897" cy="28956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3276600" y="838200"/>
            <a:ext cx="3581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DØ is one of two large particle physics experiments at Fermilab.  Its dimensions are 30 x 30 x 50’ and it weighs about 5,000 tons.  </a:t>
            </a:r>
          </a:p>
          <a:p>
            <a:endParaRPr lang="en-US" sz="1400" dirty="0"/>
          </a:p>
          <a:p>
            <a:r>
              <a:rPr lang="en-US" sz="1400" dirty="0" smtClean="0"/>
              <a:t>The first meeting envisioning its design occurred at Stony Brook in 1983.  Construction was completed in February 1992 and DØ took data from 1992 – 1996.  The experiment was upgraded from 1996 – 2001 and has been running nearly continuously since.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0" y="2895600"/>
            <a:ext cx="3352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Technical Highlights</a:t>
            </a:r>
          </a:p>
          <a:p>
            <a:endParaRPr lang="en-US" sz="1400" dirty="0"/>
          </a:p>
          <a:p>
            <a:pPr marL="179388" indent="-179388"/>
            <a:r>
              <a:rPr lang="en-US" sz="1400" dirty="0" smtClean="0"/>
              <a:t>Inner silicon detector, </a:t>
            </a:r>
            <a:r>
              <a:rPr lang="en-US" sz="1400" dirty="0" smtClean="0"/>
              <a:t>700,000 </a:t>
            </a:r>
            <a:r>
              <a:rPr lang="en-US" sz="1400" dirty="0" smtClean="0"/>
              <a:t>channels</a:t>
            </a:r>
          </a:p>
          <a:p>
            <a:pPr marL="179388" indent="-179388"/>
            <a:r>
              <a:rPr lang="en-US" sz="1400" dirty="0" smtClean="0"/>
              <a:t>Scintillating fiber tracker &amp; </a:t>
            </a:r>
            <a:r>
              <a:rPr lang="en-US" sz="1400" dirty="0" err="1" smtClean="0"/>
              <a:t>preshower</a:t>
            </a:r>
            <a:r>
              <a:rPr lang="en-US" sz="1400" dirty="0" smtClean="0"/>
              <a:t> 100,000 channels</a:t>
            </a:r>
          </a:p>
          <a:p>
            <a:pPr marL="179388" indent="-179388"/>
            <a:r>
              <a:rPr lang="en-US" sz="1400" dirty="0" smtClean="0"/>
              <a:t>Uranium/liquid argon calorimeter, </a:t>
            </a:r>
            <a:r>
              <a:rPr lang="en-US" sz="1400" dirty="0" smtClean="0"/>
              <a:t>50,000 </a:t>
            </a:r>
            <a:r>
              <a:rPr lang="en-US" sz="1400" dirty="0" smtClean="0"/>
              <a:t>channels</a:t>
            </a:r>
          </a:p>
          <a:p>
            <a:pPr marL="179388" indent="-179388"/>
            <a:r>
              <a:rPr lang="en-US" sz="1400" dirty="0" err="1" smtClean="0"/>
              <a:t>Muon</a:t>
            </a:r>
            <a:r>
              <a:rPr lang="en-US" sz="1400" dirty="0" smtClean="0"/>
              <a:t> system (wire chambers and </a:t>
            </a:r>
            <a:r>
              <a:rPr lang="en-US" sz="1400" dirty="0" err="1" smtClean="0"/>
              <a:t>scintillator</a:t>
            </a:r>
            <a:r>
              <a:rPr lang="en-US" sz="1400" smtClean="0"/>
              <a:t>), </a:t>
            </a:r>
            <a:r>
              <a:rPr lang="en-US" sz="1400" dirty="0" smtClean="0"/>
              <a:t>70,000 channels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3352800" y="3124200"/>
            <a:ext cx="3505200" cy="1815882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Accomplishments</a:t>
            </a:r>
          </a:p>
          <a:p>
            <a:endParaRPr lang="en-US" sz="1400" dirty="0"/>
          </a:p>
          <a:p>
            <a:pPr marL="179388" indent="-179388"/>
            <a:r>
              <a:rPr lang="en-US" sz="1400" dirty="0" smtClean="0"/>
              <a:t>&gt; 250 papers &amp; &gt; 250 Ph.D. theses to date</a:t>
            </a:r>
          </a:p>
          <a:p>
            <a:pPr marL="179388" indent="-179388"/>
            <a:r>
              <a:rPr lang="en-US" sz="1400" dirty="0" smtClean="0"/>
              <a:t>Discovery of the top quark.</a:t>
            </a:r>
          </a:p>
          <a:p>
            <a:pPr marL="179388" indent="-179388"/>
            <a:r>
              <a:rPr lang="en-US" sz="1400" dirty="0" smtClean="0"/>
              <a:t>Observation of B-meson mixing that might shed light on the lack of observed antimatter in the universe.</a:t>
            </a:r>
          </a:p>
          <a:p>
            <a:pPr marL="179388" indent="-179388"/>
            <a:r>
              <a:rPr lang="en-US" sz="1400" dirty="0" smtClean="0"/>
              <a:t>Discovered exotic baryons (</a:t>
            </a:r>
            <a:r>
              <a:rPr lang="en-US" sz="1400" dirty="0" err="1" smtClean="0">
                <a:latin typeface="Symbol" pitchFamily="18" charset="2"/>
              </a:rPr>
              <a:t>X</a:t>
            </a:r>
            <a:r>
              <a:rPr lang="en-US" sz="1400" baseline="-25000" dirty="0" err="1" smtClean="0"/>
              <a:t>b</a:t>
            </a:r>
            <a:r>
              <a:rPr lang="en-US" sz="1400" dirty="0" smtClean="0"/>
              <a:t>, </a:t>
            </a:r>
            <a:r>
              <a:rPr lang="en-US" sz="1400" dirty="0" err="1" smtClean="0">
                <a:latin typeface="Symbol" pitchFamily="18" charset="2"/>
              </a:rPr>
              <a:t>W</a:t>
            </a:r>
            <a:r>
              <a:rPr lang="en-US" sz="1400" baseline="-25000" dirty="0" err="1" smtClean="0"/>
              <a:t>b</a:t>
            </a:r>
            <a:r>
              <a:rPr lang="en-US" sz="1400" dirty="0" smtClean="0"/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4953000"/>
            <a:ext cx="3352800" cy="1815882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Personnel Facts</a:t>
            </a:r>
          </a:p>
          <a:p>
            <a:endParaRPr lang="en-US" sz="1400" dirty="0"/>
          </a:p>
          <a:p>
            <a:pPr marL="179388" indent="-179388"/>
            <a:r>
              <a:rPr lang="en-US" sz="1400" dirty="0" smtClean="0"/>
              <a:t>550 scientists</a:t>
            </a:r>
          </a:p>
          <a:p>
            <a:pPr marL="179388" indent="-179388"/>
            <a:r>
              <a:rPr lang="en-US" sz="1400" dirty="0" smtClean="0"/>
              <a:t>150 graduate students</a:t>
            </a:r>
          </a:p>
          <a:p>
            <a:pPr marL="179388" indent="-179388"/>
            <a:r>
              <a:rPr lang="en-US" sz="1400" dirty="0" smtClean="0"/>
              <a:t>89 institutions (38 in the US)</a:t>
            </a:r>
          </a:p>
          <a:p>
            <a:pPr marL="179388" indent="-179388"/>
            <a:r>
              <a:rPr lang="en-US" sz="1400" dirty="0" smtClean="0"/>
              <a:t>18 countries</a:t>
            </a:r>
          </a:p>
          <a:p>
            <a:pPr marL="179388" indent="-179388"/>
            <a:r>
              <a:rPr lang="en-US" sz="1400" dirty="0" smtClean="0"/>
              <a:t>Second largest national contingent:  Russian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3352800" y="6705600"/>
            <a:ext cx="3505200" cy="2031325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Trivia</a:t>
            </a:r>
          </a:p>
          <a:p>
            <a:endParaRPr lang="en-US" sz="1400" dirty="0"/>
          </a:p>
          <a:p>
            <a:pPr marL="179388" indent="-179388"/>
            <a:r>
              <a:rPr lang="en-US" sz="1400" dirty="0" smtClean="0"/>
              <a:t>DØ event displays were shown in the Keanu Reeves movie “Chain Reaction”</a:t>
            </a:r>
          </a:p>
          <a:p>
            <a:pPr marL="179388" indent="-179388"/>
            <a:r>
              <a:rPr lang="en-US" sz="1400" dirty="0" smtClean="0"/>
              <a:t>Fictional physicist Larry </a:t>
            </a:r>
            <a:r>
              <a:rPr lang="en-US" sz="1400" dirty="0" err="1" smtClean="0"/>
              <a:t>Fleinhart</a:t>
            </a:r>
            <a:r>
              <a:rPr lang="en-US" sz="1400" dirty="0" smtClean="0"/>
              <a:t> joined “DØ team” in season 4 of TV show NUMB3RS.</a:t>
            </a:r>
          </a:p>
          <a:p>
            <a:pPr marL="179388" indent="-179388"/>
            <a:r>
              <a:rPr lang="en-US" sz="1400" dirty="0" smtClean="0"/>
              <a:t>Current spokespersons:  Dmitri Denisov (Fermilab) &amp; Darien Wood (Northeastern University)</a:t>
            </a:r>
            <a:endParaRPr lang="en-US" sz="1400" dirty="0"/>
          </a:p>
        </p:txBody>
      </p:sp>
      <p:sp>
        <p:nvSpPr>
          <p:cNvPr id="11" name="Rectangle 10"/>
          <p:cNvSpPr/>
          <p:nvPr/>
        </p:nvSpPr>
        <p:spPr>
          <a:xfrm>
            <a:off x="0" y="8686800"/>
            <a:ext cx="6858000" cy="457200"/>
          </a:xfrm>
          <a:prstGeom prst="rect">
            <a:avLst/>
          </a:prstGeom>
          <a:solidFill>
            <a:srgbClr val="FFCCFF"/>
          </a:solidFill>
          <a:ln>
            <a:solidFill>
              <a:srgbClr val="FF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http://www-d0.fnal.gov/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352800" y="4953000"/>
            <a:ext cx="35052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Data Facts</a:t>
            </a:r>
          </a:p>
          <a:p>
            <a:endParaRPr lang="en-US" sz="1400" dirty="0"/>
          </a:p>
          <a:p>
            <a:pPr marL="179388" indent="-179388"/>
            <a:r>
              <a:rPr lang="en-US" sz="1400" dirty="0" smtClean="0"/>
              <a:t>Inspects </a:t>
            </a:r>
            <a:r>
              <a:rPr lang="en-US" sz="1400" dirty="0" smtClean="0"/>
              <a:t>1.7</a:t>
            </a:r>
            <a:r>
              <a:rPr lang="en-US" sz="1400" dirty="0" smtClean="0"/>
              <a:t> </a:t>
            </a:r>
            <a:r>
              <a:rPr lang="en-US" sz="1400" dirty="0" smtClean="0"/>
              <a:t>million collisions/second</a:t>
            </a:r>
          </a:p>
          <a:p>
            <a:pPr marL="179388" indent="-179388"/>
            <a:r>
              <a:rPr lang="en-US" sz="1400" dirty="0" smtClean="0"/>
              <a:t>Records ≈100 events/second</a:t>
            </a:r>
          </a:p>
          <a:p>
            <a:pPr marL="179388" indent="-179388"/>
            <a:r>
              <a:rPr lang="en-US" sz="1400" dirty="0" smtClean="0"/>
              <a:t>Data flow is 20 Megabytes/second</a:t>
            </a:r>
          </a:p>
          <a:p>
            <a:pPr marL="179388" indent="-179388"/>
            <a:r>
              <a:rPr lang="en-US" sz="1400" dirty="0" smtClean="0"/>
              <a:t>300,000 giga bytes of data recorded/year</a:t>
            </a:r>
          </a:p>
          <a:p>
            <a:pPr marL="179388" indent="-179388"/>
            <a:r>
              <a:rPr lang="en-US" sz="1400" dirty="0" smtClean="0"/>
              <a:t>4.5 billion events recorded to date</a:t>
            </a:r>
          </a:p>
          <a:p>
            <a:pPr marL="179388" indent="-179388"/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0" y="6705600"/>
            <a:ext cx="33528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Future</a:t>
            </a:r>
          </a:p>
          <a:p>
            <a:endParaRPr lang="en-US" sz="1400" dirty="0"/>
          </a:p>
          <a:p>
            <a:pPr marL="179388" indent="-179388"/>
            <a:r>
              <a:rPr lang="en-US" sz="1400" dirty="0" smtClean="0"/>
              <a:t>Will run through 2010</a:t>
            </a:r>
          </a:p>
          <a:p>
            <a:pPr marL="179388" indent="-179388"/>
            <a:r>
              <a:rPr lang="en-US" sz="1400" dirty="0" smtClean="0"/>
              <a:t>Expect </a:t>
            </a:r>
            <a:r>
              <a:rPr lang="en-US" sz="1400" dirty="0" smtClean="0"/>
              <a:t>to increase current data set by       50 - 100% by </a:t>
            </a:r>
            <a:r>
              <a:rPr lang="en-US" sz="1400" dirty="0" smtClean="0"/>
              <a:t>fall of 2010</a:t>
            </a:r>
          </a:p>
          <a:p>
            <a:pPr marL="179388" indent="-179388"/>
            <a:r>
              <a:rPr lang="en-US" sz="1400" dirty="0" smtClean="0"/>
              <a:t>Can provide evidence for Higgs boson in the range of 115-125 </a:t>
            </a:r>
            <a:r>
              <a:rPr lang="en-US" sz="1400" dirty="0" err="1" smtClean="0"/>
              <a:t>GeV</a:t>
            </a:r>
            <a:r>
              <a:rPr lang="en-US" sz="1400" dirty="0" smtClean="0"/>
              <a:t> &amp; 140-180 </a:t>
            </a:r>
            <a:r>
              <a:rPr lang="en-US" sz="1400" dirty="0" err="1" smtClean="0"/>
              <a:t>GeV</a:t>
            </a:r>
            <a:r>
              <a:rPr lang="en-US" sz="1400" dirty="0" smtClean="0"/>
              <a:t> (or rule out all expected masses.)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2950135" y="8732520"/>
            <a:ext cx="3907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Information valid as of November 2008.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1403</TotalTime>
  <Words>301</Words>
  <Application>Microsoft Office PowerPoint</Application>
  <PresentationFormat>On-screen Show (4:3)</PresentationFormat>
  <Paragraphs>42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DØ Fact Sheet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DØ Fact Sheet</dc:title>
  <dc:creator>lincoln</dc:creator>
  <cp:lastModifiedBy>lincoln</cp:lastModifiedBy>
  <cp:revision>52</cp:revision>
  <dcterms:created xsi:type="dcterms:W3CDTF">2008-10-24T17:12:57Z</dcterms:created>
  <dcterms:modified xsi:type="dcterms:W3CDTF">2008-11-03T14:41:23Z</dcterms:modified>
</cp:coreProperties>
</file>