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75" r:id="rId2"/>
    <p:sldId id="274" r:id="rId3"/>
    <p:sldId id="273" r:id="rId4"/>
    <p:sldId id="256" r:id="rId5"/>
    <p:sldId id="257" r:id="rId6"/>
    <p:sldId id="258" r:id="rId7"/>
    <p:sldId id="261" r:id="rId8"/>
    <p:sldId id="259" r:id="rId9"/>
    <p:sldId id="260" r:id="rId10"/>
    <p:sldId id="265" r:id="rId11"/>
    <p:sldId id="262" r:id="rId12"/>
    <p:sldId id="263" r:id="rId13"/>
    <p:sldId id="264" r:id="rId14"/>
    <p:sldId id="266" r:id="rId15"/>
    <p:sldId id="267" r:id="rId16"/>
    <p:sldId id="268" r:id="rId17"/>
    <p:sldId id="269" r:id="rId18"/>
    <p:sldId id="270" r:id="rId19"/>
    <p:sldId id="271" r:id="rId20"/>
    <p:sldId id="272" r:id="rId21"/>
    <p:sldId id="276"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mn-ea"/>
        <a:cs typeface="+mn-cs"/>
      </a:defRPr>
    </a:lvl1pPr>
    <a:lvl2pPr marL="457200" algn="l" rtl="0" eaLnBrk="0" fontAlgn="base" hangingPunct="0">
      <a:spcBef>
        <a:spcPct val="0"/>
      </a:spcBef>
      <a:spcAft>
        <a:spcPct val="0"/>
      </a:spcAft>
      <a:defRPr kern="1200">
        <a:solidFill>
          <a:schemeClr val="tx1"/>
        </a:solidFill>
        <a:latin typeface="Times New Roman" charset="0"/>
        <a:ea typeface="+mn-ea"/>
        <a:cs typeface="+mn-cs"/>
      </a:defRPr>
    </a:lvl2pPr>
    <a:lvl3pPr marL="914400" algn="l" rtl="0" eaLnBrk="0" fontAlgn="base" hangingPunct="0">
      <a:spcBef>
        <a:spcPct val="0"/>
      </a:spcBef>
      <a:spcAft>
        <a:spcPct val="0"/>
      </a:spcAft>
      <a:defRPr kern="1200">
        <a:solidFill>
          <a:schemeClr val="tx1"/>
        </a:solidFill>
        <a:latin typeface="Times New Roman" charset="0"/>
        <a:ea typeface="+mn-ea"/>
        <a:cs typeface="+mn-cs"/>
      </a:defRPr>
    </a:lvl3pPr>
    <a:lvl4pPr marL="1371600" algn="l" rtl="0" eaLnBrk="0" fontAlgn="base" hangingPunct="0">
      <a:spcBef>
        <a:spcPct val="0"/>
      </a:spcBef>
      <a:spcAft>
        <a:spcPct val="0"/>
      </a:spcAft>
      <a:defRPr kern="1200">
        <a:solidFill>
          <a:schemeClr val="tx1"/>
        </a:solidFill>
        <a:latin typeface="Times New Roman" charset="0"/>
        <a:ea typeface="+mn-ea"/>
        <a:cs typeface="+mn-cs"/>
      </a:defRPr>
    </a:lvl4pPr>
    <a:lvl5pPr marL="1828800" algn="l" rtl="0" eaLnBrk="0" fontAlgn="base" hangingPunct="0">
      <a:spcBef>
        <a:spcPct val="0"/>
      </a:spcBef>
      <a:spcAft>
        <a:spcPct val="0"/>
      </a:spcAft>
      <a:defRPr kern="1200">
        <a:solidFill>
          <a:schemeClr val="tx1"/>
        </a:solidFill>
        <a:latin typeface="Times New Roman" charset="0"/>
        <a:ea typeface="+mn-ea"/>
        <a:cs typeface="+mn-cs"/>
      </a:defRPr>
    </a:lvl5pPr>
    <a:lvl6pPr marL="2286000" algn="l" defTabSz="914400" rtl="0" eaLnBrk="1" latinLnBrk="0" hangingPunct="1">
      <a:defRPr kern="1200">
        <a:solidFill>
          <a:schemeClr val="tx1"/>
        </a:solidFill>
        <a:latin typeface="Times New Roman" charset="0"/>
        <a:ea typeface="+mn-ea"/>
        <a:cs typeface="+mn-cs"/>
      </a:defRPr>
    </a:lvl6pPr>
    <a:lvl7pPr marL="2743200" algn="l" defTabSz="914400" rtl="0" eaLnBrk="1" latinLnBrk="0" hangingPunct="1">
      <a:defRPr kern="1200">
        <a:solidFill>
          <a:schemeClr val="tx1"/>
        </a:solidFill>
        <a:latin typeface="Times New Roman" charset="0"/>
        <a:ea typeface="+mn-ea"/>
        <a:cs typeface="+mn-cs"/>
      </a:defRPr>
    </a:lvl7pPr>
    <a:lvl8pPr marL="3200400" algn="l" defTabSz="914400" rtl="0" eaLnBrk="1" latinLnBrk="0" hangingPunct="1">
      <a:defRPr kern="1200">
        <a:solidFill>
          <a:schemeClr val="tx1"/>
        </a:solidFill>
        <a:latin typeface="Times New Roman" charset="0"/>
        <a:ea typeface="+mn-ea"/>
        <a:cs typeface="+mn-cs"/>
      </a:defRPr>
    </a:lvl8pPr>
    <a:lvl9pPr marL="3657600" algn="l" defTabSz="914400" rtl="0" eaLnBrk="1" latinLnBrk="0" hangingPunct="1">
      <a:defRPr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23" d="100"/>
          <a:sy n="23" d="100"/>
        </p:scale>
        <p:origin x="-632"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3755EB3A-0680-42F0-87DD-E5DF2E5A1D88}" type="datetimeFigureOut">
              <a:rPr lang="en-US"/>
              <a:pPr>
                <a:defRPr/>
              </a:pPr>
              <a:t>11/19/2008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D1ED5D2-F981-44E7-A7D5-2493A9B86AA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5C0DD8-2E49-4DDF-B8A3-4E32209B0EE7}"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A01560-8F38-4D2F-91CD-1F34708E9D3B}"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CD18C8-668B-4F09-870E-A6DAB94455B1}"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853332-0E02-427D-8419-BB624D447801}"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408EBB-AC7A-471D-92CF-EDB9300CF316}"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8312D8-B2E9-440E-A579-F5FF1CAAA86E}"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966261-AB4B-4E67-B1A9-3563165F05C7}" type="slidenum">
              <a:rPr lang="en-US"/>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6D0941-F519-4A6E-BBDA-8EBD11629BD1}" type="slidenum">
              <a:rPr lang="en-US"/>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783E46-4D8A-44C8-8CBC-7F3274B350DF}" type="slidenum">
              <a:rPr lang="en-US"/>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76D0B2-12A7-4F6E-8773-2CF71F94BAD5}" type="slidenum">
              <a:rPr lang="en-US"/>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9577EC-DD34-4B12-AEE8-13DEA18ED610}" type="slidenum">
              <a:rPr lang="en-US"/>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2BD75D-CB54-482C-B031-EDC47ED32EBF}"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DC1AB3-2A14-4ABF-B176-095A1BFEA07D}" type="slidenum">
              <a:rPr lang="en-US"/>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DD1F44-7192-4362-A45C-2D131EDEE982}" type="slidenum">
              <a:rPr lang="en-US"/>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51A595-40F7-47A7-9DDA-DAC84D46F9FB}"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9138F1E-EBDD-4F23-90DE-C7993B0B0F5C}"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2EC3CB-C990-415A-84DF-53DED30FCEAD}"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5D779D-9107-4618-BB8D-A92AAB0EF60E}"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57F651-314B-46CC-92CD-E5B01294BC2B}"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274579-ED30-4E8E-B522-FF844AAE6033}"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C23443-6BED-4199-B2B0-974C6AE6C9F5}"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p>
          </p:txBody>
        </p:sp>
        <p:sp>
          <p:nvSpPr>
            <p:cNvPr id="6"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7"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sp>
          <p:nvSpPr>
            <p:cNvPr id="8"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sp>
          <p:nvSpPr>
            <p:cNvPr id="9"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sp>
          <p:nvSpPr>
            <p:cNvPr id="10"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1"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2"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3"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pPr>
                <a:defRPr/>
              </a:pPr>
              <a:endParaRPr lang="en-US"/>
            </a:p>
          </p:txBody>
        </p:sp>
        <p:sp>
          <p:nvSpPr>
            <p:cNvPr id="14"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pPr>
                <a:defRPr/>
              </a:pPr>
              <a:endParaRPr lang="en-US"/>
            </a:p>
          </p:txBody>
        </p:sp>
        <p:sp>
          <p:nvSpPr>
            <p:cNvPr id="15"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pPr>
                <a:defRPr/>
              </a:pPr>
              <a:endParaRPr lang="en-US"/>
            </a:p>
          </p:txBody>
        </p:sp>
        <p:sp>
          <p:nvSpPr>
            <p:cNvPr id="16"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p>
          </p:txBody>
        </p:sp>
        <p:sp>
          <p:nvSpPr>
            <p:cNvPr id="17"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p>
          </p:txBody>
        </p:sp>
        <p:sp>
          <p:nvSpPr>
            <p:cNvPr id="18"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a:defRPr/>
              </a:pPr>
              <a:endParaRPr lang="en-US"/>
            </a:p>
          </p:txBody>
        </p:sp>
        <p:sp>
          <p:nvSpPr>
            <p:cNvPr id="19"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pPr>
                <a:defRPr/>
              </a:pPr>
              <a:endParaRPr lang="en-US"/>
            </a:p>
          </p:txBody>
        </p:sp>
        <p:sp>
          <p:nvSpPr>
            <p:cNvPr id="20"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21"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p>
          </p:txBody>
        </p:sp>
        <p:sp>
          <p:nvSpPr>
            <p:cNvPr id="22"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grpSp>
      <p:sp>
        <p:nvSpPr>
          <p:cNvPr id="27669" name="Rectangle 21"/>
          <p:cNvSpPr>
            <a:spLocks noGrp="1" noChangeArrowheads="1"/>
          </p:cNvSpPr>
          <p:nvPr>
            <p:ph type="ctrTitle" sz="quarter"/>
          </p:nvPr>
        </p:nvSpPr>
        <p:spPr>
          <a:xfrm>
            <a:off x="685800" y="1828800"/>
            <a:ext cx="7772400" cy="1736725"/>
          </a:xfrm>
        </p:spPr>
        <p:txBody>
          <a:bodyPr/>
          <a:lstStyle>
            <a:lvl1pPr>
              <a:defRPr sz="5400"/>
            </a:lvl1pPr>
          </a:lstStyle>
          <a:p>
            <a:r>
              <a:rPr lang="en-US"/>
              <a:t>Click to edit Master title style</a:t>
            </a:r>
          </a:p>
        </p:txBody>
      </p:sp>
      <p:sp>
        <p:nvSpPr>
          <p:cNvPr id="27670"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3" name="Rectangle 23"/>
          <p:cNvSpPr>
            <a:spLocks noGrp="1" noChangeArrowheads="1"/>
          </p:cNvSpPr>
          <p:nvPr>
            <p:ph type="dt" sz="quarter" idx="10"/>
          </p:nvPr>
        </p:nvSpPr>
        <p:spPr/>
        <p:txBody>
          <a:bodyPr/>
          <a:lstStyle>
            <a:lvl1pPr>
              <a:defRPr smtClean="0"/>
            </a:lvl1pPr>
          </a:lstStyle>
          <a:p>
            <a:pPr>
              <a:defRPr/>
            </a:pPr>
            <a:endParaRPr lang="en-US"/>
          </a:p>
        </p:txBody>
      </p:sp>
      <p:sp>
        <p:nvSpPr>
          <p:cNvPr id="24" name="Rectangle 24"/>
          <p:cNvSpPr>
            <a:spLocks noGrp="1" noChangeArrowheads="1"/>
          </p:cNvSpPr>
          <p:nvPr>
            <p:ph type="ftr" sz="quarter" idx="11"/>
          </p:nvPr>
        </p:nvSpPr>
        <p:spPr/>
        <p:txBody>
          <a:bodyPr/>
          <a:lstStyle>
            <a:lvl1pPr>
              <a:defRPr smtClean="0"/>
            </a:lvl1pPr>
          </a:lstStyle>
          <a:p>
            <a:pPr>
              <a:defRPr/>
            </a:pPr>
            <a:endParaRPr lang="en-US"/>
          </a:p>
        </p:txBody>
      </p:sp>
      <p:sp>
        <p:nvSpPr>
          <p:cNvPr id="25" name="Rectangle 25"/>
          <p:cNvSpPr>
            <a:spLocks noGrp="1" noChangeArrowheads="1"/>
          </p:cNvSpPr>
          <p:nvPr>
            <p:ph type="sldNum" sz="quarter" idx="12"/>
          </p:nvPr>
        </p:nvSpPr>
        <p:spPr/>
        <p:txBody>
          <a:bodyPr/>
          <a:lstStyle>
            <a:lvl1pPr>
              <a:defRPr smtClean="0"/>
            </a:lvl1pPr>
          </a:lstStyle>
          <a:p>
            <a:pPr>
              <a:defRPr/>
            </a:pPr>
            <a:fld id="{32B852A1-F1BE-455E-B26B-A89DDC2BE3D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2E6877A1-EB24-43B2-9A62-A8F811C0F5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142D20BC-D3F2-4EEC-B5C7-5454CBBA3F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4605DC07-3846-4C1A-9C3B-69B2D7D693C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endParaRPr lang="en-US"/>
          </a:p>
        </p:txBody>
      </p:sp>
      <p:sp>
        <p:nvSpPr>
          <p:cNvPr id="6" name="Rectangle 25"/>
          <p:cNvSpPr>
            <a:spLocks noGrp="1" noChangeArrowheads="1"/>
          </p:cNvSpPr>
          <p:nvPr>
            <p:ph type="sldNum" sz="quarter" idx="12"/>
          </p:nvPr>
        </p:nvSpPr>
        <p:spPr>
          <a:ln/>
        </p:spPr>
        <p:txBody>
          <a:bodyPr/>
          <a:lstStyle>
            <a:lvl1pPr>
              <a:defRPr/>
            </a:lvl1pPr>
          </a:lstStyle>
          <a:p>
            <a:pPr>
              <a:defRPr/>
            </a:pPr>
            <a:fld id="{28792479-6CDE-4C13-B86D-A10E6D47639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3A39690E-206A-453F-A662-D4177591FDB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dt" sz="half" idx="10"/>
          </p:nvPr>
        </p:nvSpPr>
        <p:spPr>
          <a:ln/>
        </p:spPr>
        <p:txBody>
          <a:bodyPr/>
          <a:lstStyle>
            <a:lvl1pPr>
              <a:defRPr/>
            </a:lvl1pPr>
          </a:lstStyle>
          <a:p>
            <a:pPr>
              <a:defRPr/>
            </a:pPr>
            <a:endParaRPr lang="en-US"/>
          </a:p>
        </p:txBody>
      </p:sp>
      <p:sp>
        <p:nvSpPr>
          <p:cNvPr id="8" name="Rectangle 24"/>
          <p:cNvSpPr>
            <a:spLocks noGrp="1" noChangeArrowheads="1"/>
          </p:cNvSpPr>
          <p:nvPr>
            <p:ph type="ftr" sz="quarter" idx="11"/>
          </p:nvPr>
        </p:nvSpPr>
        <p:spPr>
          <a:ln/>
        </p:spPr>
        <p:txBody>
          <a:bodyPr/>
          <a:lstStyle>
            <a:lvl1pPr>
              <a:defRPr/>
            </a:lvl1pPr>
          </a:lstStyle>
          <a:p>
            <a:pPr>
              <a:defRPr/>
            </a:pPr>
            <a:endParaRPr lang="en-US"/>
          </a:p>
        </p:txBody>
      </p:sp>
      <p:sp>
        <p:nvSpPr>
          <p:cNvPr id="9" name="Rectangle 25"/>
          <p:cNvSpPr>
            <a:spLocks noGrp="1" noChangeArrowheads="1"/>
          </p:cNvSpPr>
          <p:nvPr>
            <p:ph type="sldNum" sz="quarter" idx="12"/>
          </p:nvPr>
        </p:nvSpPr>
        <p:spPr>
          <a:ln/>
        </p:spPr>
        <p:txBody>
          <a:bodyPr/>
          <a:lstStyle>
            <a:lvl1pPr>
              <a:defRPr/>
            </a:lvl1pPr>
          </a:lstStyle>
          <a:p>
            <a:pPr>
              <a:defRPr/>
            </a:pPr>
            <a:fld id="{3A55FF9F-402B-4A6A-AB7E-9C4FBE6607C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dt" sz="half" idx="10"/>
          </p:nvPr>
        </p:nvSpPr>
        <p:spPr>
          <a:ln/>
        </p:spPr>
        <p:txBody>
          <a:bodyPr/>
          <a:lstStyle>
            <a:lvl1pPr>
              <a:defRPr/>
            </a:lvl1pPr>
          </a:lstStyle>
          <a:p>
            <a:pPr>
              <a:defRPr/>
            </a:pPr>
            <a:endParaRPr lang="en-US"/>
          </a:p>
        </p:txBody>
      </p:sp>
      <p:sp>
        <p:nvSpPr>
          <p:cNvPr id="4" name="Rectangle 24"/>
          <p:cNvSpPr>
            <a:spLocks noGrp="1" noChangeArrowheads="1"/>
          </p:cNvSpPr>
          <p:nvPr>
            <p:ph type="ftr" sz="quarter" idx="11"/>
          </p:nvPr>
        </p:nvSpPr>
        <p:spPr>
          <a:ln/>
        </p:spPr>
        <p:txBody>
          <a:bodyPr/>
          <a:lstStyle>
            <a:lvl1pPr>
              <a:defRPr/>
            </a:lvl1pPr>
          </a:lstStyle>
          <a:p>
            <a:pPr>
              <a:defRPr/>
            </a:pPr>
            <a:endParaRPr lang="en-US"/>
          </a:p>
        </p:txBody>
      </p:sp>
      <p:sp>
        <p:nvSpPr>
          <p:cNvPr id="5" name="Rectangle 25"/>
          <p:cNvSpPr>
            <a:spLocks noGrp="1" noChangeArrowheads="1"/>
          </p:cNvSpPr>
          <p:nvPr>
            <p:ph type="sldNum" sz="quarter" idx="12"/>
          </p:nvPr>
        </p:nvSpPr>
        <p:spPr>
          <a:ln/>
        </p:spPr>
        <p:txBody>
          <a:bodyPr/>
          <a:lstStyle>
            <a:lvl1pPr>
              <a:defRPr/>
            </a:lvl1pPr>
          </a:lstStyle>
          <a:p>
            <a:pPr>
              <a:defRPr/>
            </a:pPr>
            <a:fld id="{83B17381-554E-472B-A604-89DF0D1AFB1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endParaRPr lang="en-US"/>
          </a:p>
        </p:txBody>
      </p:sp>
      <p:sp>
        <p:nvSpPr>
          <p:cNvPr id="3" name="Rectangle 24"/>
          <p:cNvSpPr>
            <a:spLocks noGrp="1" noChangeArrowheads="1"/>
          </p:cNvSpPr>
          <p:nvPr>
            <p:ph type="ftr" sz="quarter" idx="11"/>
          </p:nvPr>
        </p:nvSpPr>
        <p:spPr>
          <a:ln/>
        </p:spPr>
        <p:txBody>
          <a:bodyPr/>
          <a:lstStyle>
            <a:lvl1pPr>
              <a:defRPr/>
            </a:lvl1pPr>
          </a:lstStyle>
          <a:p>
            <a:pPr>
              <a:defRPr/>
            </a:pPr>
            <a:endParaRPr lang="en-US"/>
          </a:p>
        </p:txBody>
      </p:sp>
      <p:sp>
        <p:nvSpPr>
          <p:cNvPr id="4" name="Rectangle 25"/>
          <p:cNvSpPr>
            <a:spLocks noGrp="1" noChangeArrowheads="1"/>
          </p:cNvSpPr>
          <p:nvPr>
            <p:ph type="sldNum" sz="quarter" idx="12"/>
          </p:nvPr>
        </p:nvSpPr>
        <p:spPr>
          <a:ln/>
        </p:spPr>
        <p:txBody>
          <a:bodyPr/>
          <a:lstStyle>
            <a:lvl1pPr>
              <a:defRPr/>
            </a:lvl1pPr>
          </a:lstStyle>
          <a:p>
            <a:pPr>
              <a:defRPr/>
            </a:pPr>
            <a:fld id="{37436B41-A622-4F19-BDC8-8A4611BBA91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7801065C-E2BC-4019-9B9A-14044ACCBB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endParaRPr lang="en-US"/>
          </a:p>
        </p:txBody>
      </p:sp>
      <p:sp>
        <p:nvSpPr>
          <p:cNvPr id="7" name="Rectangle 25"/>
          <p:cNvSpPr>
            <a:spLocks noGrp="1" noChangeArrowheads="1"/>
          </p:cNvSpPr>
          <p:nvPr>
            <p:ph type="sldNum" sz="quarter" idx="12"/>
          </p:nvPr>
        </p:nvSpPr>
        <p:spPr>
          <a:ln/>
        </p:spPr>
        <p:txBody>
          <a:bodyPr/>
          <a:lstStyle>
            <a:lvl1pPr>
              <a:defRPr/>
            </a:lvl1pPr>
          </a:lstStyle>
          <a:p>
            <a:pPr>
              <a:defRPr/>
            </a:pPr>
            <a:fld id="{5D9BE1A2-7C5E-476E-AE24-DACEF6B8A0D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934200"/>
            <a:chOff x="0" y="0"/>
            <a:chExt cx="5760" cy="4368"/>
          </a:xfrm>
        </p:grpSpPr>
        <p:sp>
          <p:nvSpPr>
            <p:cNvPr id="26627"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p>
          </p:txBody>
        </p:sp>
        <p:sp>
          <p:nvSpPr>
            <p:cNvPr id="26628"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26629"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sp>
          <p:nvSpPr>
            <p:cNvPr id="26630"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sp>
          <p:nvSpPr>
            <p:cNvPr id="26631"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sp>
          <p:nvSpPr>
            <p:cNvPr id="26632"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26633"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26634"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26635"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pPr>
                <a:defRPr/>
              </a:pPr>
              <a:endParaRPr lang="en-US"/>
            </a:p>
          </p:txBody>
        </p:sp>
        <p:sp>
          <p:nvSpPr>
            <p:cNvPr id="26636"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pPr>
                <a:defRPr/>
              </a:pPr>
              <a:endParaRPr lang="en-US"/>
            </a:p>
          </p:txBody>
        </p:sp>
        <p:sp>
          <p:nvSpPr>
            <p:cNvPr id="26637"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pPr>
                <a:defRPr/>
              </a:pPr>
              <a:endParaRPr lang="en-US"/>
            </a:p>
          </p:txBody>
        </p:sp>
        <p:sp>
          <p:nvSpPr>
            <p:cNvPr id="26638"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p>
          </p:txBody>
        </p:sp>
        <p:sp>
          <p:nvSpPr>
            <p:cNvPr id="26639"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p>
          </p:txBody>
        </p:sp>
        <p:sp>
          <p:nvSpPr>
            <p:cNvPr id="26640"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a:defRPr/>
              </a:pPr>
              <a:endParaRPr lang="en-US"/>
            </a:p>
          </p:txBody>
        </p:sp>
        <p:sp>
          <p:nvSpPr>
            <p:cNvPr id="26641"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pPr>
                <a:defRPr/>
              </a:pPr>
              <a:endParaRPr lang="en-US"/>
            </a:p>
          </p:txBody>
        </p:sp>
        <p:sp>
          <p:nvSpPr>
            <p:cNvPr id="26642"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26643"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p>
          </p:txBody>
        </p:sp>
        <p:sp>
          <p:nvSpPr>
            <p:cNvPr id="26644"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grpSp>
      <p:sp>
        <p:nvSpPr>
          <p:cNvPr id="26645" name="Rectangle 21"/>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46" name="Rectangle 2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47" name="Rectangle 23"/>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ffectLst>
                  <a:outerShdw blurRad="38100" dist="38100" dir="2700000" algn="tl">
                    <a:srgbClr val="000000"/>
                  </a:outerShdw>
                </a:effectLst>
              </a:defRPr>
            </a:lvl1pPr>
          </a:lstStyle>
          <a:p>
            <a:pPr>
              <a:defRPr/>
            </a:pPr>
            <a:endParaRPr lang="en-US"/>
          </a:p>
        </p:txBody>
      </p:sp>
      <p:sp>
        <p:nvSpPr>
          <p:cNvPr id="26648" name="Rectangle 2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ffectLst>
                  <a:outerShdw blurRad="38100" dist="38100" dir="2700000" algn="tl">
                    <a:srgbClr val="000000"/>
                  </a:outerShdw>
                </a:effectLst>
              </a:defRPr>
            </a:lvl1pPr>
          </a:lstStyle>
          <a:p>
            <a:pPr>
              <a:defRPr/>
            </a:pPr>
            <a:endParaRPr lang="en-US"/>
          </a:p>
        </p:txBody>
      </p:sp>
      <p:sp>
        <p:nvSpPr>
          <p:cNvPr id="26649" name="Rectangle 2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ffectLst>
                  <a:outerShdw blurRad="38100" dist="38100" dir="2700000" algn="tl">
                    <a:srgbClr val="000000"/>
                  </a:outerShdw>
                </a:effectLst>
              </a:defRPr>
            </a:lvl1pPr>
          </a:lstStyle>
          <a:p>
            <a:pPr>
              <a:defRPr/>
            </a:pPr>
            <a:fld id="{F2A2F0E7-F114-4EDE-A069-F5D9E9FFAFE5}"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charset="0"/>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w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wmf"/><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http://www.detnews.com/apps/pbcs.dll/article?AID=/20081113/BIZ/811130416/1011/rss2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85800" y="1371600"/>
            <a:ext cx="7772400" cy="1736725"/>
          </a:xfrm>
        </p:spPr>
        <p:txBody>
          <a:bodyPr/>
          <a:lstStyle/>
          <a:p>
            <a:pPr eaLnBrk="1" hangingPunct="1">
              <a:defRPr/>
            </a:pPr>
            <a:r>
              <a:rPr lang="en-US" sz="4800" smtClean="0"/>
              <a:t>MSU Extension and Housing Education/Counseling  </a:t>
            </a:r>
          </a:p>
        </p:txBody>
      </p:sp>
      <p:sp>
        <p:nvSpPr>
          <p:cNvPr id="30723" name="Rectangle 3"/>
          <p:cNvSpPr>
            <a:spLocks noGrp="1" noChangeArrowheads="1"/>
          </p:cNvSpPr>
          <p:nvPr>
            <p:ph type="subTitle" idx="1"/>
          </p:nvPr>
        </p:nvSpPr>
        <p:spPr>
          <a:xfrm>
            <a:off x="457200" y="3429000"/>
            <a:ext cx="7924800" cy="3048000"/>
          </a:xfrm>
        </p:spPr>
        <p:txBody>
          <a:bodyPr/>
          <a:lstStyle/>
          <a:p>
            <a:pPr eaLnBrk="1" hangingPunct="1">
              <a:lnSpc>
                <a:spcPct val="80000"/>
              </a:lnSpc>
              <a:defRPr/>
            </a:pPr>
            <a:r>
              <a:rPr lang="en-US" sz="1800" smtClean="0"/>
              <a:t>Constance T. Costner</a:t>
            </a:r>
          </a:p>
          <a:p>
            <a:pPr eaLnBrk="1" hangingPunct="1">
              <a:lnSpc>
                <a:spcPct val="80000"/>
              </a:lnSpc>
              <a:defRPr/>
            </a:pPr>
            <a:r>
              <a:rPr lang="en-US" sz="1800" smtClean="0"/>
              <a:t>Children Youth Families &amp; Communities</a:t>
            </a:r>
          </a:p>
          <a:p>
            <a:pPr eaLnBrk="1" hangingPunct="1">
              <a:lnSpc>
                <a:spcPct val="80000"/>
              </a:lnSpc>
              <a:defRPr/>
            </a:pPr>
            <a:r>
              <a:rPr lang="en-US" sz="1800" smtClean="0"/>
              <a:t>Michigan State University Extension</a:t>
            </a:r>
            <a:r>
              <a:rPr lang="en-US" sz="2000" smtClean="0"/>
              <a:t> </a:t>
            </a:r>
          </a:p>
          <a:p>
            <a:pPr eaLnBrk="1" hangingPunct="1">
              <a:lnSpc>
                <a:spcPct val="80000"/>
              </a:lnSpc>
              <a:defRPr/>
            </a:pPr>
            <a:r>
              <a:rPr lang="en-US" sz="1800" smtClean="0"/>
              <a:t>Wednesday, November 19, 2008 </a:t>
            </a:r>
          </a:p>
          <a:p>
            <a:pPr eaLnBrk="1" hangingPunct="1">
              <a:lnSpc>
                <a:spcPct val="80000"/>
              </a:lnSpc>
              <a:defRPr/>
            </a:pPr>
            <a:endParaRPr lang="en-US" sz="2400" b="1" smtClean="0"/>
          </a:p>
          <a:p>
            <a:pPr eaLnBrk="1" hangingPunct="1">
              <a:lnSpc>
                <a:spcPct val="80000"/>
              </a:lnSpc>
              <a:defRPr/>
            </a:pPr>
            <a:r>
              <a:rPr lang="en-US" sz="2400" b="1" smtClean="0"/>
              <a:t>AFCPE Annual Conference</a:t>
            </a:r>
            <a:br>
              <a:rPr lang="en-US" sz="2400" b="1" smtClean="0"/>
            </a:br>
            <a:r>
              <a:rPr lang="en-US" sz="2400" b="1" smtClean="0"/>
              <a:t>November 19, 2008</a:t>
            </a:r>
            <a:br>
              <a:rPr lang="en-US" sz="2400" b="1" smtClean="0"/>
            </a:br>
            <a:r>
              <a:rPr lang="en-US" sz="2400" b="1" smtClean="0"/>
              <a:t/>
            </a:r>
            <a:br>
              <a:rPr lang="en-US" sz="2400" b="1" smtClean="0"/>
            </a:br>
            <a:r>
              <a:rPr lang="en-US" sz="2400" b="1" smtClean="0"/>
              <a:t>Hyatt Regency Orange County</a:t>
            </a:r>
            <a:r>
              <a:rPr lang="en-US" sz="240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0" y="304800"/>
            <a:ext cx="6096000" cy="1143000"/>
          </a:xfrm>
        </p:spPr>
        <p:txBody>
          <a:bodyPr/>
          <a:lstStyle/>
          <a:p>
            <a:pPr algn="l" eaLnBrk="1" hangingPunct="1">
              <a:defRPr/>
            </a:pPr>
            <a:r>
              <a:rPr lang="en-US" sz="4000" b="0" smtClean="0"/>
              <a:t>Washtenaw County Housing Programs</a:t>
            </a:r>
          </a:p>
        </p:txBody>
      </p:sp>
      <p:sp>
        <p:nvSpPr>
          <p:cNvPr id="12291" name="Rectangle 3"/>
          <p:cNvSpPr>
            <a:spLocks noGrp="1" noChangeArrowheads="1"/>
          </p:cNvSpPr>
          <p:nvPr>
            <p:ph type="body" idx="1"/>
          </p:nvPr>
        </p:nvSpPr>
        <p:spPr>
          <a:xfrm>
            <a:off x="2057400" y="1828800"/>
            <a:ext cx="6400800" cy="4525963"/>
          </a:xfrm>
        </p:spPr>
        <p:txBody>
          <a:bodyPr/>
          <a:lstStyle/>
          <a:p>
            <a:pPr eaLnBrk="1" hangingPunct="1">
              <a:lnSpc>
                <a:spcPct val="80000"/>
              </a:lnSpc>
              <a:defRPr/>
            </a:pPr>
            <a:r>
              <a:rPr lang="en-US" sz="2000" b="1" smtClean="0"/>
              <a:t>Pre-Purchase Home Buyer Readiness </a:t>
            </a:r>
          </a:p>
          <a:p>
            <a:pPr eaLnBrk="1" hangingPunct="1">
              <a:lnSpc>
                <a:spcPct val="80000"/>
              </a:lnSpc>
              <a:defRPr/>
            </a:pPr>
            <a:endParaRPr lang="en-US" sz="2000" b="1" smtClean="0"/>
          </a:p>
          <a:p>
            <a:pPr eaLnBrk="1" hangingPunct="1">
              <a:lnSpc>
                <a:spcPct val="80000"/>
              </a:lnSpc>
              <a:defRPr/>
            </a:pPr>
            <a:r>
              <a:rPr lang="en-US" sz="2000" b="1" smtClean="0"/>
              <a:t>Financial Management and Credit Repairs</a:t>
            </a:r>
          </a:p>
          <a:p>
            <a:pPr eaLnBrk="1" hangingPunct="1">
              <a:lnSpc>
                <a:spcPct val="80000"/>
              </a:lnSpc>
              <a:defRPr/>
            </a:pPr>
            <a:endParaRPr lang="en-US" sz="2000" b="1" smtClean="0"/>
          </a:p>
          <a:p>
            <a:pPr eaLnBrk="1" hangingPunct="1">
              <a:lnSpc>
                <a:spcPct val="80000"/>
              </a:lnSpc>
              <a:defRPr/>
            </a:pPr>
            <a:r>
              <a:rPr lang="en-US" sz="2000" b="1" smtClean="0"/>
              <a:t>Down Payment Assistance and Affordable Housing</a:t>
            </a:r>
          </a:p>
          <a:p>
            <a:pPr eaLnBrk="1" hangingPunct="1">
              <a:lnSpc>
                <a:spcPct val="80000"/>
              </a:lnSpc>
              <a:defRPr/>
            </a:pPr>
            <a:endParaRPr lang="en-US" sz="2000" b="1" smtClean="0"/>
          </a:p>
          <a:p>
            <a:pPr eaLnBrk="1" hangingPunct="1">
              <a:lnSpc>
                <a:spcPct val="80000"/>
              </a:lnSpc>
              <a:defRPr/>
            </a:pPr>
            <a:r>
              <a:rPr lang="en-US" sz="2000" b="1" smtClean="0"/>
              <a:t>Post-Purchase Home Maintenance and Repair</a:t>
            </a:r>
          </a:p>
          <a:p>
            <a:pPr eaLnBrk="1" hangingPunct="1">
              <a:lnSpc>
                <a:spcPct val="80000"/>
              </a:lnSpc>
              <a:defRPr/>
            </a:pPr>
            <a:endParaRPr lang="en-US" sz="2000" b="1" smtClean="0"/>
          </a:p>
          <a:p>
            <a:pPr eaLnBrk="1" hangingPunct="1">
              <a:lnSpc>
                <a:spcPct val="80000"/>
              </a:lnSpc>
              <a:defRPr/>
            </a:pPr>
            <a:r>
              <a:rPr lang="en-US" sz="2000" b="1" smtClean="0"/>
              <a:t>Mortgage and Tax Foreclosure Intervention</a:t>
            </a:r>
          </a:p>
          <a:p>
            <a:pPr eaLnBrk="1" hangingPunct="1">
              <a:lnSpc>
                <a:spcPct val="80000"/>
              </a:lnSpc>
              <a:defRPr/>
            </a:pPr>
            <a:endParaRPr lang="en-US" sz="2000" b="1" smtClean="0"/>
          </a:p>
          <a:p>
            <a:pPr eaLnBrk="1" hangingPunct="1">
              <a:lnSpc>
                <a:spcPct val="80000"/>
              </a:lnSpc>
              <a:defRPr/>
            </a:pPr>
            <a:r>
              <a:rPr lang="en-US" sz="2000" b="1" smtClean="0"/>
              <a:t>Post-Foreclosure Transitions</a:t>
            </a:r>
          </a:p>
          <a:p>
            <a:pPr eaLnBrk="1" hangingPunct="1">
              <a:lnSpc>
                <a:spcPct val="80000"/>
              </a:lnSpc>
              <a:defRPr/>
            </a:pPr>
            <a:endParaRPr lang="en-US" sz="2000" b="1" smtClean="0"/>
          </a:p>
          <a:p>
            <a:pPr eaLnBrk="1" hangingPunct="1">
              <a:lnSpc>
                <a:spcPct val="80000"/>
              </a:lnSpc>
              <a:defRPr/>
            </a:pPr>
            <a:r>
              <a:rPr lang="en-US" sz="2000" b="1" smtClean="0"/>
              <a:t>Partner Opportunities for Housing and Financial Professionals</a:t>
            </a:r>
          </a:p>
          <a:p>
            <a:pPr eaLnBrk="1" hangingPunct="1">
              <a:lnSpc>
                <a:spcPct val="80000"/>
              </a:lnSpc>
              <a:defRPr/>
            </a:pPr>
            <a:endParaRPr lang="en-US" sz="2000" smtClean="0"/>
          </a:p>
          <a:p>
            <a:pPr eaLnBrk="1" hangingPunct="1">
              <a:lnSpc>
                <a:spcPct val="80000"/>
              </a:lnSpc>
              <a:defRPr/>
            </a:pPr>
            <a:endParaRPr lang="en-US" sz="2800" smtClean="0"/>
          </a:p>
        </p:txBody>
      </p:sp>
      <p:pic>
        <p:nvPicPr>
          <p:cNvPr id="12292"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pic>
        <p:nvPicPr>
          <p:cNvPr id="12293" name="Picture 5"/>
          <p:cNvPicPr>
            <a:picLocks noChangeAspect="1" noChangeArrowheads="1"/>
          </p:cNvPicPr>
          <p:nvPr/>
        </p:nvPicPr>
        <p:blipFill>
          <a:blip r:embed="rId4"/>
          <a:srcRect/>
          <a:stretch>
            <a:fillRect/>
          </a:stretch>
        </p:blipFill>
        <p:spPr bwMode="auto">
          <a:xfrm>
            <a:off x="7239000" y="914400"/>
            <a:ext cx="1905000" cy="207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0" y="304800"/>
            <a:ext cx="6629400" cy="1143000"/>
          </a:xfrm>
        </p:spPr>
        <p:txBody>
          <a:bodyPr/>
          <a:lstStyle/>
          <a:p>
            <a:pPr algn="l" eaLnBrk="1" hangingPunct="1">
              <a:defRPr/>
            </a:pPr>
            <a:r>
              <a:rPr lang="en-US" sz="4000" b="0" smtClean="0"/>
              <a:t>Pre-Purchase Home Buyer Readiness</a:t>
            </a:r>
          </a:p>
        </p:txBody>
      </p:sp>
      <p:sp>
        <p:nvSpPr>
          <p:cNvPr id="9219" name="Rectangle 3"/>
          <p:cNvSpPr>
            <a:spLocks noGrp="1" noChangeArrowheads="1"/>
          </p:cNvSpPr>
          <p:nvPr>
            <p:ph type="body" idx="1"/>
          </p:nvPr>
        </p:nvSpPr>
        <p:spPr>
          <a:xfrm>
            <a:off x="1905000" y="1524000"/>
            <a:ext cx="7391400" cy="4906963"/>
          </a:xfrm>
        </p:spPr>
        <p:txBody>
          <a:bodyPr/>
          <a:lstStyle/>
          <a:p>
            <a:pPr eaLnBrk="1" hangingPunct="1">
              <a:buFont typeface="Wingdings" pitchFamily="2" charset="2"/>
              <a:buNone/>
              <a:defRPr/>
            </a:pPr>
            <a:endParaRPr lang="en-US" sz="1400" b="1" smtClean="0"/>
          </a:p>
          <a:p>
            <a:pPr lvl="1" eaLnBrk="1" hangingPunct="1">
              <a:defRPr/>
            </a:pPr>
            <a:r>
              <a:rPr lang="en-US" sz="2000" smtClean="0"/>
              <a:t>Finding the right house for you </a:t>
            </a:r>
          </a:p>
          <a:p>
            <a:pPr lvl="1" eaLnBrk="1" hangingPunct="1">
              <a:defRPr/>
            </a:pPr>
            <a:endParaRPr lang="en-US" sz="2000" smtClean="0"/>
          </a:p>
          <a:p>
            <a:pPr lvl="1" eaLnBrk="1" hangingPunct="1">
              <a:defRPr/>
            </a:pPr>
            <a:r>
              <a:rPr lang="en-US" sz="2000" smtClean="0"/>
              <a:t>How to finance your home</a:t>
            </a:r>
          </a:p>
          <a:p>
            <a:pPr lvl="1" eaLnBrk="1" hangingPunct="1">
              <a:defRPr/>
            </a:pPr>
            <a:endParaRPr lang="en-US" sz="2000" smtClean="0"/>
          </a:p>
          <a:p>
            <a:pPr lvl="1" eaLnBrk="1" hangingPunct="1">
              <a:defRPr/>
            </a:pPr>
            <a:r>
              <a:rPr lang="en-US" sz="2000" smtClean="0"/>
              <a:t>Working with lenders and realtors</a:t>
            </a:r>
          </a:p>
          <a:p>
            <a:pPr lvl="1" eaLnBrk="1" hangingPunct="1">
              <a:defRPr/>
            </a:pPr>
            <a:endParaRPr lang="en-US" sz="2000" smtClean="0"/>
          </a:p>
          <a:p>
            <a:pPr lvl="1" eaLnBrk="1" hangingPunct="1">
              <a:defRPr/>
            </a:pPr>
            <a:r>
              <a:rPr lang="en-US" sz="2000" smtClean="0"/>
              <a:t>Home inspections</a:t>
            </a:r>
          </a:p>
          <a:p>
            <a:pPr lvl="1" eaLnBrk="1" hangingPunct="1">
              <a:defRPr/>
            </a:pPr>
            <a:endParaRPr lang="en-US" sz="2000" smtClean="0"/>
          </a:p>
          <a:p>
            <a:pPr lvl="1" eaLnBrk="1" hangingPunct="1">
              <a:defRPr/>
            </a:pPr>
            <a:r>
              <a:rPr lang="en-US" sz="2000" smtClean="0"/>
              <a:t>Property taxes and insurance</a:t>
            </a:r>
          </a:p>
          <a:p>
            <a:pPr lvl="1" eaLnBrk="1" hangingPunct="1">
              <a:buFont typeface="Wingdings" pitchFamily="2" charset="2"/>
              <a:buNone/>
              <a:defRPr/>
            </a:pPr>
            <a:endParaRPr lang="en-US" sz="2000" smtClean="0"/>
          </a:p>
        </p:txBody>
      </p:sp>
      <p:pic>
        <p:nvPicPr>
          <p:cNvPr id="13316"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277813"/>
            <a:ext cx="6477000" cy="1143000"/>
          </a:xfrm>
        </p:spPr>
        <p:txBody>
          <a:bodyPr/>
          <a:lstStyle/>
          <a:p>
            <a:pPr algn="l" eaLnBrk="1" hangingPunct="1">
              <a:defRPr/>
            </a:pPr>
            <a:r>
              <a:rPr lang="en-US" sz="4000" b="0" smtClean="0"/>
              <a:t>Financial Management and Credit Repairs</a:t>
            </a:r>
          </a:p>
        </p:txBody>
      </p:sp>
      <p:sp>
        <p:nvSpPr>
          <p:cNvPr id="10243" name="Rectangle 3"/>
          <p:cNvSpPr>
            <a:spLocks noGrp="1" noChangeArrowheads="1"/>
          </p:cNvSpPr>
          <p:nvPr>
            <p:ph type="body" idx="1"/>
          </p:nvPr>
        </p:nvSpPr>
        <p:spPr>
          <a:xfrm>
            <a:off x="2057400" y="1828800"/>
            <a:ext cx="6781800" cy="4525963"/>
          </a:xfrm>
        </p:spPr>
        <p:txBody>
          <a:bodyPr/>
          <a:lstStyle/>
          <a:p>
            <a:pPr eaLnBrk="1" hangingPunct="1">
              <a:lnSpc>
                <a:spcPct val="90000"/>
              </a:lnSpc>
              <a:defRPr/>
            </a:pPr>
            <a:r>
              <a:rPr lang="en-US" sz="2400" b="1" smtClean="0"/>
              <a:t>Programs and Resources Offered:</a:t>
            </a:r>
          </a:p>
          <a:p>
            <a:pPr eaLnBrk="1" hangingPunct="1">
              <a:lnSpc>
                <a:spcPct val="90000"/>
              </a:lnSpc>
              <a:defRPr/>
            </a:pPr>
            <a:endParaRPr lang="en-US" sz="1200" b="1" smtClean="0"/>
          </a:p>
          <a:p>
            <a:pPr lvl="1" eaLnBrk="1" hangingPunct="1">
              <a:lnSpc>
                <a:spcPct val="90000"/>
              </a:lnSpc>
              <a:defRPr/>
            </a:pPr>
            <a:r>
              <a:rPr lang="en-US" sz="1800" smtClean="0"/>
              <a:t>Family Financial Academy – POWER, Inc.</a:t>
            </a:r>
          </a:p>
          <a:p>
            <a:pPr lvl="1" eaLnBrk="1" hangingPunct="1">
              <a:lnSpc>
                <a:spcPct val="90000"/>
              </a:lnSpc>
              <a:defRPr/>
            </a:pPr>
            <a:endParaRPr lang="en-US" sz="1200" smtClean="0"/>
          </a:p>
          <a:p>
            <a:pPr lvl="1" eaLnBrk="1" hangingPunct="1">
              <a:lnSpc>
                <a:spcPct val="90000"/>
              </a:lnSpc>
              <a:defRPr/>
            </a:pPr>
            <a:r>
              <a:rPr lang="en-US" sz="1800" smtClean="0"/>
              <a:t>Financial management classes and individual counseling – MSU Extension</a:t>
            </a:r>
          </a:p>
          <a:p>
            <a:pPr lvl="1" eaLnBrk="1" hangingPunct="1">
              <a:lnSpc>
                <a:spcPct val="90000"/>
              </a:lnSpc>
              <a:defRPr/>
            </a:pPr>
            <a:endParaRPr lang="en-US" sz="1200" smtClean="0"/>
          </a:p>
          <a:p>
            <a:pPr lvl="1" eaLnBrk="1" hangingPunct="1">
              <a:lnSpc>
                <a:spcPct val="90000"/>
              </a:lnSpc>
              <a:defRPr/>
            </a:pPr>
            <a:r>
              <a:rPr lang="en-US" sz="1800" smtClean="0"/>
              <a:t>MSU Extension Financial Matters</a:t>
            </a:r>
          </a:p>
          <a:p>
            <a:pPr lvl="1" eaLnBrk="1" hangingPunct="1">
              <a:lnSpc>
                <a:spcPct val="90000"/>
              </a:lnSpc>
              <a:defRPr/>
            </a:pPr>
            <a:endParaRPr lang="en-US" sz="1200" smtClean="0"/>
          </a:p>
          <a:p>
            <a:pPr lvl="1" eaLnBrk="1" hangingPunct="1">
              <a:lnSpc>
                <a:spcPct val="90000"/>
              </a:lnSpc>
              <a:defRPr/>
            </a:pPr>
            <a:r>
              <a:rPr lang="en-US" sz="1800" smtClean="0"/>
              <a:t>Free Annual Credit Report</a:t>
            </a:r>
          </a:p>
          <a:p>
            <a:pPr lvl="1" eaLnBrk="1" hangingPunct="1">
              <a:lnSpc>
                <a:spcPct val="90000"/>
              </a:lnSpc>
              <a:defRPr/>
            </a:pPr>
            <a:endParaRPr lang="en-US" sz="1200" smtClean="0"/>
          </a:p>
          <a:p>
            <a:pPr lvl="1" eaLnBrk="1" hangingPunct="1">
              <a:lnSpc>
                <a:spcPct val="90000"/>
              </a:lnSpc>
              <a:defRPr/>
            </a:pPr>
            <a:r>
              <a:rPr lang="en-US" sz="1800" smtClean="0"/>
              <a:t>U.S. Financial Literacy and Education Commission</a:t>
            </a:r>
          </a:p>
          <a:p>
            <a:pPr lvl="1" eaLnBrk="1" hangingPunct="1">
              <a:lnSpc>
                <a:spcPct val="90000"/>
              </a:lnSpc>
              <a:defRPr/>
            </a:pPr>
            <a:endParaRPr lang="en-US" sz="1200" smtClean="0"/>
          </a:p>
          <a:p>
            <a:pPr lvl="1" eaLnBrk="1" hangingPunct="1">
              <a:lnSpc>
                <a:spcPct val="90000"/>
              </a:lnSpc>
              <a:defRPr/>
            </a:pPr>
            <a:r>
              <a:rPr lang="en-US" sz="1800" smtClean="0"/>
              <a:t>Consumer.gov Money Resource</a:t>
            </a:r>
          </a:p>
          <a:p>
            <a:pPr lvl="1" eaLnBrk="1" hangingPunct="1">
              <a:lnSpc>
                <a:spcPct val="90000"/>
              </a:lnSpc>
              <a:defRPr/>
            </a:pPr>
            <a:endParaRPr lang="en-US" sz="1200" smtClean="0"/>
          </a:p>
          <a:p>
            <a:pPr lvl="1" eaLnBrk="1" hangingPunct="1">
              <a:lnSpc>
                <a:spcPct val="90000"/>
              </a:lnSpc>
              <a:defRPr/>
            </a:pPr>
            <a:r>
              <a:rPr lang="en-US" sz="1800" smtClean="0"/>
              <a:t>State of Michigan Office of Financial and Insurance Regulation: Consumer Services</a:t>
            </a:r>
          </a:p>
        </p:txBody>
      </p:sp>
      <p:pic>
        <p:nvPicPr>
          <p:cNvPr id="14340"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9800" y="152400"/>
            <a:ext cx="6248400" cy="1143000"/>
          </a:xfrm>
        </p:spPr>
        <p:txBody>
          <a:bodyPr/>
          <a:lstStyle/>
          <a:p>
            <a:pPr algn="l" eaLnBrk="1" hangingPunct="1">
              <a:defRPr/>
            </a:pPr>
            <a:r>
              <a:rPr lang="en-US" sz="4000" b="0" smtClean="0"/>
              <a:t>Down Payment Assistance and Affordable Housing</a:t>
            </a:r>
          </a:p>
        </p:txBody>
      </p:sp>
      <p:sp>
        <p:nvSpPr>
          <p:cNvPr id="11267" name="Rectangle 3"/>
          <p:cNvSpPr>
            <a:spLocks noGrp="1" noChangeArrowheads="1"/>
          </p:cNvSpPr>
          <p:nvPr>
            <p:ph type="body" idx="1"/>
          </p:nvPr>
        </p:nvSpPr>
        <p:spPr>
          <a:xfrm>
            <a:off x="2209800" y="1524000"/>
            <a:ext cx="6629400" cy="5135563"/>
          </a:xfrm>
        </p:spPr>
        <p:txBody>
          <a:bodyPr/>
          <a:lstStyle/>
          <a:p>
            <a:pPr eaLnBrk="1" hangingPunct="1">
              <a:lnSpc>
                <a:spcPct val="80000"/>
              </a:lnSpc>
              <a:defRPr/>
            </a:pPr>
            <a:r>
              <a:rPr lang="en-US" sz="1800" b="1" smtClean="0"/>
              <a:t>Local Homebuyer Assistance Programs:</a:t>
            </a:r>
          </a:p>
          <a:p>
            <a:pPr lvl="1" eaLnBrk="1" hangingPunct="1">
              <a:lnSpc>
                <a:spcPct val="80000"/>
              </a:lnSpc>
              <a:defRPr/>
            </a:pPr>
            <a:r>
              <a:rPr lang="en-US" sz="1600" smtClean="0"/>
              <a:t>Affordable homeownership properties</a:t>
            </a:r>
          </a:p>
          <a:p>
            <a:pPr lvl="1" eaLnBrk="1" hangingPunct="1">
              <a:lnSpc>
                <a:spcPct val="80000"/>
              </a:lnSpc>
              <a:defRPr/>
            </a:pPr>
            <a:r>
              <a:rPr lang="en-US" sz="1600" smtClean="0"/>
              <a:t>Community Housing Alternatives – Down payment and home ownership assistance programs and the HYPER program</a:t>
            </a:r>
          </a:p>
          <a:p>
            <a:pPr lvl="1" eaLnBrk="1" hangingPunct="1">
              <a:lnSpc>
                <a:spcPct val="80000"/>
              </a:lnSpc>
              <a:defRPr/>
            </a:pPr>
            <a:r>
              <a:rPr lang="en-US" sz="1600" smtClean="0"/>
              <a:t>Washtenaw County Office of Community Development – Down payment assistance for city of Ann Arbor</a:t>
            </a:r>
          </a:p>
          <a:p>
            <a:pPr lvl="1" eaLnBrk="1" hangingPunct="1">
              <a:lnSpc>
                <a:spcPct val="80000"/>
              </a:lnSpc>
              <a:defRPr/>
            </a:pPr>
            <a:r>
              <a:rPr lang="en-US" sz="1600" smtClean="0"/>
              <a:t>POWER, Inc. – Michigan $ave$ Individual Development Account</a:t>
            </a:r>
          </a:p>
          <a:p>
            <a:pPr lvl="1" eaLnBrk="1" hangingPunct="1">
              <a:lnSpc>
                <a:spcPct val="80000"/>
              </a:lnSpc>
              <a:defRPr/>
            </a:pPr>
            <a:r>
              <a:rPr lang="en-US" sz="1600" smtClean="0"/>
              <a:t>Habitat for Humanity of Huron Valley – Affordable mortgage product for Habitat Homes</a:t>
            </a:r>
          </a:p>
          <a:p>
            <a:pPr lvl="1" eaLnBrk="1" hangingPunct="1">
              <a:lnSpc>
                <a:spcPct val="80000"/>
              </a:lnSpc>
              <a:defRPr/>
            </a:pPr>
            <a:endParaRPr lang="en-US" sz="1600" smtClean="0"/>
          </a:p>
          <a:p>
            <a:pPr eaLnBrk="1" hangingPunct="1">
              <a:lnSpc>
                <a:spcPct val="80000"/>
              </a:lnSpc>
              <a:defRPr/>
            </a:pPr>
            <a:r>
              <a:rPr lang="en-US" sz="1800" b="1" smtClean="0"/>
              <a:t>Statewide Homebuyer Assistance Programs:</a:t>
            </a:r>
          </a:p>
          <a:p>
            <a:pPr lvl="1" eaLnBrk="1" hangingPunct="1">
              <a:lnSpc>
                <a:spcPct val="80000"/>
              </a:lnSpc>
              <a:defRPr/>
            </a:pPr>
            <a:r>
              <a:rPr lang="en-US" sz="1600" smtClean="0"/>
              <a:t>Michigan State Housing Development Authority (MSHDA) – Down payment assistance, affordable mortgage products, recent graduate purchase assistance</a:t>
            </a:r>
          </a:p>
          <a:p>
            <a:pPr lvl="1" eaLnBrk="1" hangingPunct="1">
              <a:lnSpc>
                <a:spcPct val="80000"/>
              </a:lnSpc>
              <a:defRPr/>
            </a:pPr>
            <a:endParaRPr lang="en-US" sz="1600" smtClean="0"/>
          </a:p>
          <a:p>
            <a:pPr eaLnBrk="1" hangingPunct="1">
              <a:lnSpc>
                <a:spcPct val="80000"/>
              </a:lnSpc>
              <a:defRPr/>
            </a:pPr>
            <a:r>
              <a:rPr lang="en-US" sz="1800" b="1" smtClean="0"/>
              <a:t>Federal Homebuyer Assistance Programs:</a:t>
            </a:r>
          </a:p>
          <a:p>
            <a:pPr lvl="1" eaLnBrk="1" hangingPunct="1">
              <a:lnSpc>
                <a:spcPct val="80000"/>
              </a:lnSpc>
              <a:defRPr/>
            </a:pPr>
            <a:r>
              <a:rPr lang="en-US" sz="1600" smtClean="0"/>
              <a:t>USDA Rural Development Programs</a:t>
            </a:r>
          </a:p>
          <a:p>
            <a:pPr lvl="1" eaLnBrk="1" hangingPunct="1">
              <a:lnSpc>
                <a:spcPct val="80000"/>
              </a:lnSpc>
              <a:defRPr/>
            </a:pPr>
            <a:r>
              <a:rPr lang="en-US" sz="1600" smtClean="0"/>
              <a:t>US Dept of HUD: Federal Housing Administration (FHA) – federally insured mortgage products</a:t>
            </a:r>
          </a:p>
          <a:p>
            <a:pPr lvl="1" eaLnBrk="1" hangingPunct="1">
              <a:lnSpc>
                <a:spcPct val="80000"/>
              </a:lnSpc>
              <a:defRPr/>
            </a:pPr>
            <a:endParaRPr lang="en-US" sz="1400" smtClean="0"/>
          </a:p>
          <a:p>
            <a:pPr lvl="1" eaLnBrk="1" hangingPunct="1">
              <a:lnSpc>
                <a:spcPct val="80000"/>
              </a:lnSpc>
              <a:buFont typeface="Wingdings" pitchFamily="2" charset="2"/>
              <a:buNone/>
              <a:defRPr/>
            </a:pPr>
            <a:endParaRPr lang="en-US" sz="1400" smtClean="0"/>
          </a:p>
          <a:p>
            <a:pPr lvl="1" eaLnBrk="1" hangingPunct="1">
              <a:lnSpc>
                <a:spcPct val="80000"/>
              </a:lnSpc>
              <a:defRPr/>
            </a:pPr>
            <a:endParaRPr lang="en-US" sz="1400" smtClean="0"/>
          </a:p>
        </p:txBody>
      </p:sp>
      <p:pic>
        <p:nvPicPr>
          <p:cNvPr id="15364"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77813"/>
            <a:ext cx="6477000" cy="1143000"/>
          </a:xfrm>
        </p:spPr>
        <p:txBody>
          <a:bodyPr/>
          <a:lstStyle/>
          <a:p>
            <a:pPr algn="l" eaLnBrk="1" hangingPunct="1">
              <a:defRPr/>
            </a:pPr>
            <a:r>
              <a:rPr lang="en-US" sz="4000" b="0" smtClean="0"/>
              <a:t>Post - Purchase Home Maintenance and Repair</a:t>
            </a:r>
          </a:p>
        </p:txBody>
      </p:sp>
      <p:sp>
        <p:nvSpPr>
          <p:cNvPr id="13315" name="Rectangle 3"/>
          <p:cNvSpPr>
            <a:spLocks noGrp="1" noChangeArrowheads="1"/>
          </p:cNvSpPr>
          <p:nvPr>
            <p:ph type="body" idx="1"/>
          </p:nvPr>
        </p:nvSpPr>
        <p:spPr>
          <a:xfrm>
            <a:off x="2286000" y="1828800"/>
            <a:ext cx="6477000" cy="4525963"/>
          </a:xfrm>
        </p:spPr>
        <p:txBody>
          <a:bodyPr/>
          <a:lstStyle/>
          <a:p>
            <a:pPr eaLnBrk="1" hangingPunct="1">
              <a:lnSpc>
                <a:spcPct val="90000"/>
              </a:lnSpc>
              <a:buFont typeface="Wingdings" pitchFamily="2" charset="2"/>
              <a:buNone/>
              <a:defRPr/>
            </a:pPr>
            <a:endParaRPr lang="en-US" sz="1400" smtClean="0"/>
          </a:p>
          <a:p>
            <a:pPr lvl="1" eaLnBrk="1" hangingPunct="1">
              <a:lnSpc>
                <a:spcPct val="90000"/>
              </a:lnSpc>
              <a:defRPr/>
            </a:pPr>
            <a:r>
              <a:rPr lang="en-US" sz="2000" smtClean="0"/>
              <a:t>WHEP Post-Purchase Home Maintenance and Repair Classes</a:t>
            </a:r>
          </a:p>
          <a:p>
            <a:pPr lvl="1" eaLnBrk="1" hangingPunct="1">
              <a:lnSpc>
                <a:spcPct val="90000"/>
              </a:lnSpc>
              <a:defRPr/>
            </a:pPr>
            <a:endParaRPr lang="en-US" sz="900" smtClean="0"/>
          </a:p>
          <a:p>
            <a:pPr lvl="1" eaLnBrk="1" hangingPunct="1">
              <a:lnSpc>
                <a:spcPct val="90000"/>
              </a:lnSpc>
              <a:defRPr/>
            </a:pPr>
            <a:r>
              <a:rPr lang="en-US" sz="2000" smtClean="0"/>
              <a:t>Washtenaw County Housing Rehabilitation Program</a:t>
            </a:r>
          </a:p>
          <a:p>
            <a:pPr lvl="1" eaLnBrk="1" hangingPunct="1">
              <a:lnSpc>
                <a:spcPct val="90000"/>
              </a:lnSpc>
              <a:defRPr/>
            </a:pPr>
            <a:endParaRPr lang="en-US" sz="900" smtClean="0"/>
          </a:p>
          <a:p>
            <a:pPr lvl="1" eaLnBrk="1" hangingPunct="1">
              <a:lnSpc>
                <a:spcPct val="90000"/>
              </a:lnSpc>
              <a:defRPr/>
            </a:pPr>
            <a:r>
              <a:rPr lang="en-US" sz="2000" smtClean="0"/>
              <a:t>Washtenaw County Employment Training and Community Services </a:t>
            </a:r>
          </a:p>
          <a:p>
            <a:pPr lvl="1" eaLnBrk="1" hangingPunct="1">
              <a:lnSpc>
                <a:spcPct val="90000"/>
              </a:lnSpc>
              <a:buFont typeface="Wingdings" pitchFamily="2" charset="2"/>
              <a:buNone/>
              <a:defRPr/>
            </a:pPr>
            <a:r>
              <a:rPr lang="en-US" sz="2000" smtClean="0"/>
              <a:t>	(ETCS) Weatherization Program</a:t>
            </a:r>
          </a:p>
          <a:p>
            <a:pPr lvl="1" eaLnBrk="1" hangingPunct="1">
              <a:lnSpc>
                <a:spcPct val="90000"/>
              </a:lnSpc>
              <a:buFont typeface="Wingdings" pitchFamily="2" charset="2"/>
              <a:buNone/>
              <a:defRPr/>
            </a:pPr>
            <a:endParaRPr lang="en-US" sz="900" smtClean="0"/>
          </a:p>
          <a:p>
            <a:pPr lvl="1" eaLnBrk="1" hangingPunct="1">
              <a:lnSpc>
                <a:spcPct val="90000"/>
              </a:lnSpc>
              <a:defRPr/>
            </a:pPr>
            <a:r>
              <a:rPr lang="en-US" sz="2000" smtClean="0"/>
              <a:t>Michigan State Housing Development Authority (MSHDA) Property Improvement Program</a:t>
            </a:r>
          </a:p>
          <a:p>
            <a:pPr lvl="1" eaLnBrk="1" hangingPunct="1">
              <a:lnSpc>
                <a:spcPct val="90000"/>
              </a:lnSpc>
              <a:defRPr/>
            </a:pPr>
            <a:endParaRPr lang="en-US" sz="900" smtClean="0"/>
          </a:p>
          <a:p>
            <a:pPr lvl="1" eaLnBrk="1" hangingPunct="1">
              <a:lnSpc>
                <a:spcPct val="90000"/>
              </a:lnSpc>
              <a:defRPr/>
            </a:pPr>
            <a:r>
              <a:rPr lang="en-US" sz="2000" smtClean="0"/>
              <a:t>Tool Borrowing Services</a:t>
            </a:r>
          </a:p>
          <a:p>
            <a:pPr lvl="1" eaLnBrk="1" hangingPunct="1">
              <a:lnSpc>
                <a:spcPct val="90000"/>
              </a:lnSpc>
              <a:defRPr/>
            </a:pPr>
            <a:endParaRPr lang="en-US" sz="900" smtClean="0"/>
          </a:p>
          <a:p>
            <a:pPr lvl="1" eaLnBrk="1" hangingPunct="1">
              <a:lnSpc>
                <a:spcPct val="90000"/>
              </a:lnSpc>
              <a:defRPr/>
            </a:pPr>
            <a:r>
              <a:rPr lang="en-US" sz="2000" smtClean="0"/>
              <a:t>Habitat for Humanity Huron Valley Restore</a:t>
            </a:r>
          </a:p>
          <a:p>
            <a:pPr lvl="1" eaLnBrk="1" hangingPunct="1">
              <a:lnSpc>
                <a:spcPct val="90000"/>
              </a:lnSpc>
              <a:defRPr/>
            </a:pPr>
            <a:endParaRPr lang="en-US" sz="2000" smtClean="0"/>
          </a:p>
        </p:txBody>
      </p:sp>
      <p:pic>
        <p:nvPicPr>
          <p:cNvPr id="16388"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0" y="304800"/>
            <a:ext cx="6248400" cy="1143000"/>
          </a:xfrm>
        </p:spPr>
        <p:txBody>
          <a:bodyPr/>
          <a:lstStyle/>
          <a:p>
            <a:pPr algn="l" eaLnBrk="1" hangingPunct="1">
              <a:defRPr/>
            </a:pPr>
            <a:r>
              <a:rPr lang="en-US" sz="4000" b="0" smtClean="0"/>
              <a:t>Mortgage and Tax Foreclosure Intervention</a:t>
            </a:r>
          </a:p>
        </p:txBody>
      </p:sp>
      <p:sp>
        <p:nvSpPr>
          <p:cNvPr id="14339" name="Rectangle 3"/>
          <p:cNvSpPr>
            <a:spLocks noGrp="1" noChangeArrowheads="1"/>
          </p:cNvSpPr>
          <p:nvPr>
            <p:ph type="body" idx="1"/>
          </p:nvPr>
        </p:nvSpPr>
        <p:spPr>
          <a:xfrm>
            <a:off x="2209800" y="1828800"/>
            <a:ext cx="6705600" cy="4525963"/>
          </a:xfrm>
        </p:spPr>
        <p:txBody>
          <a:bodyPr/>
          <a:lstStyle/>
          <a:p>
            <a:pPr eaLnBrk="1" hangingPunct="1">
              <a:defRPr/>
            </a:pPr>
            <a:r>
              <a:rPr lang="en-US" sz="2400" b="1" smtClean="0"/>
              <a:t>The </a:t>
            </a:r>
            <a:r>
              <a:rPr lang="en-US" sz="2400" b="1" i="1" smtClean="0"/>
              <a:t>Washtenaw Housing Education Partners</a:t>
            </a:r>
            <a:r>
              <a:rPr lang="en-US" sz="2400" b="1" smtClean="0"/>
              <a:t> provides housing counseling and group education sessions regarding mortgage and tax delinquency prevention and foreclosure intervention. </a:t>
            </a:r>
          </a:p>
          <a:p>
            <a:pPr eaLnBrk="1" hangingPunct="1">
              <a:defRPr/>
            </a:pPr>
            <a:endParaRPr lang="en-US" sz="2400" b="1" smtClean="0"/>
          </a:p>
          <a:p>
            <a:pPr eaLnBrk="1" hangingPunct="1">
              <a:defRPr/>
            </a:pPr>
            <a:r>
              <a:rPr lang="en-US" sz="2400" b="1" smtClean="0"/>
              <a:t>They currently have five housing counselors available to assist homeowners that are worried about becoming delinquent in their mortgage or tax obligations or for those who are facing imminent foreclosure</a:t>
            </a:r>
          </a:p>
          <a:p>
            <a:pPr eaLnBrk="1" hangingPunct="1">
              <a:defRPr/>
            </a:pPr>
            <a:endParaRPr lang="en-US" smtClean="0"/>
          </a:p>
        </p:txBody>
      </p:sp>
      <p:pic>
        <p:nvPicPr>
          <p:cNvPr id="17412"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0" y="152400"/>
            <a:ext cx="6629400" cy="1143000"/>
          </a:xfrm>
        </p:spPr>
        <p:txBody>
          <a:bodyPr/>
          <a:lstStyle/>
          <a:p>
            <a:pPr algn="l" eaLnBrk="1" hangingPunct="1">
              <a:defRPr/>
            </a:pPr>
            <a:r>
              <a:rPr lang="en-US" sz="3600" b="0" smtClean="0"/>
              <a:t>Partner Opportunities for Housing and Financial Professionals</a:t>
            </a:r>
          </a:p>
        </p:txBody>
      </p:sp>
      <p:sp>
        <p:nvSpPr>
          <p:cNvPr id="15363" name="Rectangle 3"/>
          <p:cNvSpPr>
            <a:spLocks noGrp="1" noChangeArrowheads="1"/>
          </p:cNvSpPr>
          <p:nvPr>
            <p:ph type="body" idx="1"/>
          </p:nvPr>
        </p:nvSpPr>
        <p:spPr>
          <a:xfrm>
            <a:off x="2286000" y="1524000"/>
            <a:ext cx="6477000" cy="5334000"/>
          </a:xfrm>
        </p:spPr>
        <p:txBody>
          <a:bodyPr/>
          <a:lstStyle/>
          <a:p>
            <a:pPr eaLnBrk="1" hangingPunct="1">
              <a:lnSpc>
                <a:spcPct val="80000"/>
              </a:lnSpc>
              <a:defRPr/>
            </a:pPr>
            <a:r>
              <a:rPr lang="en-US" sz="2400" b="1" smtClean="0"/>
              <a:t>Three-hour </a:t>
            </a:r>
            <a:r>
              <a:rPr lang="en-US" sz="2400" b="1" i="1" smtClean="0"/>
              <a:t>required</a:t>
            </a:r>
            <a:r>
              <a:rPr lang="en-US" sz="2400" b="1" smtClean="0"/>
              <a:t> training session for lenders and realtors interested in working with low-to moderate income, first time homebuyers in Washtenaw Count. Through participating in this training session and agreeing to abide by the ethical guidelines, lenders and realtors will gain the following:</a:t>
            </a:r>
          </a:p>
          <a:p>
            <a:pPr eaLnBrk="1" hangingPunct="1">
              <a:lnSpc>
                <a:spcPct val="80000"/>
              </a:lnSpc>
              <a:defRPr/>
            </a:pPr>
            <a:endParaRPr lang="en-US" sz="1000" b="1" smtClean="0"/>
          </a:p>
          <a:p>
            <a:pPr lvl="1" eaLnBrk="1" hangingPunct="1">
              <a:lnSpc>
                <a:spcPct val="80000"/>
              </a:lnSpc>
              <a:defRPr/>
            </a:pPr>
            <a:r>
              <a:rPr lang="en-US" sz="1800" smtClean="0"/>
              <a:t>A thorough knowledge of the Down Payment Assistance and Homeownership Assistance programs in Washtenaw County</a:t>
            </a:r>
          </a:p>
          <a:p>
            <a:pPr lvl="1" eaLnBrk="1" hangingPunct="1">
              <a:lnSpc>
                <a:spcPct val="80000"/>
              </a:lnSpc>
              <a:defRPr/>
            </a:pPr>
            <a:endParaRPr lang="en-US" sz="800" smtClean="0"/>
          </a:p>
          <a:p>
            <a:pPr lvl="1" eaLnBrk="1" hangingPunct="1">
              <a:lnSpc>
                <a:spcPct val="80000"/>
              </a:lnSpc>
              <a:defRPr/>
            </a:pPr>
            <a:r>
              <a:rPr lang="en-US" sz="1800" smtClean="0"/>
              <a:t>A complete understanding of the WHEP Ethics Agreement and the responsibilities of those who sign it</a:t>
            </a:r>
          </a:p>
          <a:p>
            <a:pPr lvl="1" eaLnBrk="1" hangingPunct="1">
              <a:lnSpc>
                <a:spcPct val="80000"/>
              </a:lnSpc>
              <a:defRPr/>
            </a:pPr>
            <a:endParaRPr lang="en-US" sz="800" smtClean="0"/>
          </a:p>
          <a:p>
            <a:pPr lvl="1" eaLnBrk="1" hangingPunct="1">
              <a:lnSpc>
                <a:spcPct val="80000"/>
              </a:lnSpc>
              <a:defRPr/>
            </a:pPr>
            <a:r>
              <a:rPr lang="en-US" sz="1800" smtClean="0"/>
              <a:t>Addition of their name and agency to the list of WHEP partners, lenders and realtors that is distributed to WHEP clients who have completed the homebuyer education program and are ready to purchase a home</a:t>
            </a:r>
          </a:p>
        </p:txBody>
      </p:sp>
      <p:pic>
        <p:nvPicPr>
          <p:cNvPr id="18436"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381000"/>
            <a:ext cx="6324600" cy="1143000"/>
          </a:xfrm>
        </p:spPr>
        <p:txBody>
          <a:bodyPr/>
          <a:lstStyle/>
          <a:p>
            <a:pPr algn="l" eaLnBrk="1" hangingPunct="1">
              <a:defRPr/>
            </a:pPr>
            <a:r>
              <a:rPr lang="en-US" sz="4000" b="0" smtClean="0"/>
              <a:t>Clare County Housing Programs</a:t>
            </a:r>
          </a:p>
        </p:txBody>
      </p:sp>
      <p:sp>
        <p:nvSpPr>
          <p:cNvPr id="16387" name="Rectangle 3"/>
          <p:cNvSpPr>
            <a:spLocks noGrp="1" noChangeArrowheads="1"/>
          </p:cNvSpPr>
          <p:nvPr>
            <p:ph type="body" idx="1"/>
          </p:nvPr>
        </p:nvSpPr>
        <p:spPr>
          <a:xfrm>
            <a:off x="2286000" y="2057400"/>
            <a:ext cx="6477000" cy="4525963"/>
          </a:xfrm>
        </p:spPr>
        <p:txBody>
          <a:bodyPr/>
          <a:lstStyle/>
          <a:p>
            <a:pPr eaLnBrk="1" hangingPunct="1">
              <a:defRPr/>
            </a:pPr>
            <a:r>
              <a:rPr lang="en-US" sz="2400" b="1" smtClean="0"/>
              <a:t>Homebuyer Education Classes</a:t>
            </a:r>
          </a:p>
          <a:p>
            <a:pPr eaLnBrk="1" hangingPunct="1">
              <a:defRPr/>
            </a:pPr>
            <a:endParaRPr lang="en-US" sz="2400" b="1" smtClean="0"/>
          </a:p>
          <a:p>
            <a:pPr eaLnBrk="1" hangingPunct="1">
              <a:defRPr/>
            </a:pPr>
            <a:r>
              <a:rPr lang="en-US" sz="2400" b="1" smtClean="0"/>
              <a:t>Home Improvements Loans and Grants – 504 Program</a:t>
            </a:r>
          </a:p>
          <a:p>
            <a:pPr eaLnBrk="1" hangingPunct="1">
              <a:defRPr/>
            </a:pPr>
            <a:endParaRPr lang="en-US" sz="2400" b="1" smtClean="0"/>
          </a:p>
          <a:p>
            <a:pPr eaLnBrk="1" hangingPunct="1">
              <a:defRPr/>
            </a:pPr>
            <a:r>
              <a:rPr lang="en-US" sz="2400" b="1" smtClean="0"/>
              <a:t>Foreclosure Prevention</a:t>
            </a:r>
          </a:p>
        </p:txBody>
      </p:sp>
      <p:pic>
        <p:nvPicPr>
          <p:cNvPr id="19460"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pic>
        <p:nvPicPr>
          <p:cNvPr id="19461" name="Picture 5"/>
          <p:cNvPicPr>
            <a:picLocks noChangeAspect="1" noChangeArrowheads="1"/>
          </p:cNvPicPr>
          <p:nvPr/>
        </p:nvPicPr>
        <p:blipFill>
          <a:blip r:embed="rId4"/>
          <a:srcRect/>
          <a:stretch>
            <a:fillRect/>
          </a:stretch>
        </p:blipFill>
        <p:spPr bwMode="auto">
          <a:xfrm>
            <a:off x="7239000" y="0"/>
            <a:ext cx="19050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277813"/>
            <a:ext cx="6477000" cy="1143000"/>
          </a:xfrm>
        </p:spPr>
        <p:txBody>
          <a:bodyPr/>
          <a:lstStyle/>
          <a:p>
            <a:pPr algn="l" eaLnBrk="1" hangingPunct="1">
              <a:defRPr/>
            </a:pPr>
            <a:r>
              <a:rPr lang="en-US" sz="4000" b="0" smtClean="0"/>
              <a:t>Homebuyer Education Classes</a:t>
            </a:r>
          </a:p>
        </p:txBody>
      </p:sp>
      <p:sp>
        <p:nvSpPr>
          <p:cNvPr id="17411" name="Rectangle 3"/>
          <p:cNvSpPr>
            <a:spLocks noGrp="1" noChangeArrowheads="1"/>
          </p:cNvSpPr>
          <p:nvPr>
            <p:ph type="body" idx="1"/>
          </p:nvPr>
        </p:nvSpPr>
        <p:spPr>
          <a:xfrm>
            <a:off x="2286000" y="1828800"/>
            <a:ext cx="6858000" cy="4876800"/>
          </a:xfrm>
        </p:spPr>
        <p:txBody>
          <a:bodyPr/>
          <a:lstStyle/>
          <a:p>
            <a:pPr eaLnBrk="1" hangingPunct="1">
              <a:defRPr/>
            </a:pPr>
            <a:r>
              <a:rPr lang="en-US" sz="2400" b="1" smtClean="0"/>
              <a:t>Topics Covered:</a:t>
            </a:r>
          </a:p>
          <a:p>
            <a:pPr eaLnBrk="1" hangingPunct="1">
              <a:defRPr/>
            </a:pPr>
            <a:endParaRPr lang="en-US" sz="1800" b="1" smtClean="0"/>
          </a:p>
          <a:p>
            <a:pPr lvl="1" eaLnBrk="1" hangingPunct="1">
              <a:defRPr/>
            </a:pPr>
            <a:r>
              <a:rPr lang="en-US" sz="1800" smtClean="0"/>
              <a:t>Can you really afford to buy a house?</a:t>
            </a:r>
          </a:p>
          <a:p>
            <a:pPr lvl="1" eaLnBrk="1" hangingPunct="1">
              <a:defRPr/>
            </a:pPr>
            <a:endParaRPr lang="en-US" sz="1000" smtClean="0"/>
          </a:p>
          <a:p>
            <a:pPr lvl="1" eaLnBrk="1" hangingPunct="1">
              <a:defRPr/>
            </a:pPr>
            <a:r>
              <a:rPr lang="en-US" sz="1800" smtClean="0"/>
              <a:t>How expensive a house can you afford?</a:t>
            </a:r>
          </a:p>
          <a:p>
            <a:pPr lvl="1" eaLnBrk="1" hangingPunct="1">
              <a:defRPr/>
            </a:pPr>
            <a:endParaRPr lang="en-US" sz="1000" smtClean="0"/>
          </a:p>
          <a:p>
            <a:pPr lvl="1" eaLnBrk="1" hangingPunct="1">
              <a:defRPr/>
            </a:pPr>
            <a:r>
              <a:rPr lang="en-US" sz="1800" smtClean="0"/>
              <a:t>Finding the right house</a:t>
            </a:r>
          </a:p>
          <a:p>
            <a:pPr lvl="1" eaLnBrk="1" hangingPunct="1">
              <a:defRPr/>
            </a:pPr>
            <a:endParaRPr lang="en-US" sz="1000" smtClean="0"/>
          </a:p>
          <a:p>
            <a:pPr lvl="1" eaLnBrk="1" hangingPunct="1">
              <a:defRPr/>
            </a:pPr>
            <a:r>
              <a:rPr lang="en-US" sz="1800" smtClean="0"/>
              <a:t>Shopping and applying for a mortgage</a:t>
            </a:r>
          </a:p>
          <a:p>
            <a:pPr lvl="1" eaLnBrk="1" hangingPunct="1">
              <a:defRPr/>
            </a:pPr>
            <a:endParaRPr lang="en-US" sz="1000" smtClean="0"/>
          </a:p>
          <a:p>
            <a:pPr lvl="1" eaLnBrk="1" hangingPunct="1">
              <a:defRPr/>
            </a:pPr>
            <a:r>
              <a:rPr lang="en-US" sz="1800" smtClean="0"/>
              <a:t>Understanding and improving your credit source</a:t>
            </a:r>
          </a:p>
        </p:txBody>
      </p:sp>
      <p:pic>
        <p:nvPicPr>
          <p:cNvPr id="20484"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0" y="609600"/>
            <a:ext cx="6096000" cy="1143000"/>
          </a:xfrm>
        </p:spPr>
        <p:txBody>
          <a:bodyPr/>
          <a:lstStyle/>
          <a:p>
            <a:pPr algn="l" eaLnBrk="1" hangingPunct="1">
              <a:defRPr/>
            </a:pPr>
            <a:r>
              <a:rPr lang="en-US" sz="4000" b="0" smtClean="0"/>
              <a:t>Home Improvements Loans and Grants – 504 Program</a:t>
            </a:r>
            <a:br>
              <a:rPr lang="en-US" sz="4000" b="0" smtClean="0"/>
            </a:br>
            <a:endParaRPr lang="en-US" sz="4000" b="0" smtClean="0"/>
          </a:p>
        </p:txBody>
      </p:sp>
      <p:sp>
        <p:nvSpPr>
          <p:cNvPr id="18435" name="Rectangle 3"/>
          <p:cNvSpPr>
            <a:spLocks noGrp="1" noChangeArrowheads="1"/>
          </p:cNvSpPr>
          <p:nvPr>
            <p:ph type="body" idx="1"/>
          </p:nvPr>
        </p:nvSpPr>
        <p:spPr>
          <a:xfrm>
            <a:off x="2209800" y="1828800"/>
            <a:ext cx="6781800" cy="4525963"/>
          </a:xfrm>
        </p:spPr>
        <p:txBody>
          <a:bodyPr/>
          <a:lstStyle/>
          <a:p>
            <a:pPr eaLnBrk="1" hangingPunct="1">
              <a:lnSpc>
                <a:spcPct val="80000"/>
              </a:lnSpc>
              <a:defRPr/>
            </a:pPr>
            <a:r>
              <a:rPr lang="en-US" sz="1600" b="1" smtClean="0"/>
              <a:t>Home improvement loans are available to improve or modernize your existing home.</a:t>
            </a:r>
          </a:p>
          <a:p>
            <a:pPr eaLnBrk="1" hangingPunct="1">
              <a:lnSpc>
                <a:spcPct val="80000"/>
              </a:lnSpc>
              <a:defRPr/>
            </a:pPr>
            <a:endParaRPr lang="en-US" sz="700" b="1" smtClean="0"/>
          </a:p>
          <a:p>
            <a:pPr eaLnBrk="1" hangingPunct="1">
              <a:lnSpc>
                <a:spcPct val="80000"/>
              </a:lnSpc>
              <a:defRPr/>
            </a:pPr>
            <a:r>
              <a:rPr lang="en-US" sz="1600" b="1" smtClean="0"/>
              <a:t>Grants may be available to pay the cost of repairs and improvements to remove identified health and safety hazards.</a:t>
            </a:r>
          </a:p>
          <a:p>
            <a:pPr eaLnBrk="1" hangingPunct="1">
              <a:lnSpc>
                <a:spcPct val="80000"/>
              </a:lnSpc>
              <a:defRPr/>
            </a:pPr>
            <a:endParaRPr lang="en-US" sz="700" b="1" smtClean="0"/>
          </a:p>
          <a:p>
            <a:pPr eaLnBrk="1" hangingPunct="1">
              <a:lnSpc>
                <a:spcPct val="80000"/>
              </a:lnSpc>
              <a:defRPr/>
            </a:pPr>
            <a:r>
              <a:rPr lang="en-US" sz="1600" b="1" smtClean="0"/>
              <a:t>Home improvement funds can be used for installation and repair of sanitary water and waste disposal systems, including related plumbing and fixtures. </a:t>
            </a:r>
          </a:p>
          <a:p>
            <a:pPr eaLnBrk="1" hangingPunct="1">
              <a:lnSpc>
                <a:spcPct val="80000"/>
              </a:lnSpc>
              <a:defRPr/>
            </a:pPr>
            <a:endParaRPr lang="en-US" sz="700" b="1" smtClean="0"/>
          </a:p>
          <a:p>
            <a:pPr eaLnBrk="1" hangingPunct="1">
              <a:lnSpc>
                <a:spcPct val="80000"/>
              </a:lnSpc>
              <a:defRPr/>
            </a:pPr>
            <a:r>
              <a:rPr lang="en-US" sz="1600" b="1" smtClean="0"/>
              <a:t>Payment of reasonable connection fees for utilities is also an eligible expense. Various energy conservation measures including installation of insulation and storm windows can be financed. </a:t>
            </a:r>
          </a:p>
          <a:p>
            <a:pPr eaLnBrk="1" hangingPunct="1">
              <a:lnSpc>
                <a:spcPct val="80000"/>
              </a:lnSpc>
              <a:defRPr/>
            </a:pPr>
            <a:endParaRPr lang="en-US" sz="700" b="1" smtClean="0"/>
          </a:p>
          <a:p>
            <a:pPr eaLnBrk="1" hangingPunct="1">
              <a:lnSpc>
                <a:spcPct val="80000"/>
              </a:lnSpc>
              <a:defRPr/>
            </a:pPr>
            <a:r>
              <a:rPr lang="en-US" sz="1600" b="1" smtClean="0"/>
              <a:t>Other improvements such as repair or replacement of heating systems and electrical wiring are eligible. </a:t>
            </a:r>
          </a:p>
          <a:p>
            <a:pPr eaLnBrk="1" hangingPunct="1">
              <a:lnSpc>
                <a:spcPct val="80000"/>
              </a:lnSpc>
              <a:defRPr/>
            </a:pPr>
            <a:endParaRPr lang="en-US" sz="700" b="1" smtClean="0"/>
          </a:p>
          <a:p>
            <a:pPr eaLnBrk="1" hangingPunct="1">
              <a:lnSpc>
                <a:spcPct val="80000"/>
              </a:lnSpc>
              <a:defRPr/>
            </a:pPr>
            <a:r>
              <a:rPr lang="en-US" sz="1600" b="1" smtClean="0"/>
              <a:t>Funds can be used for structural improvements to your home, including repair of, or provision for structural supports; repair or replacement of the roof; and replacement of severely deteriorated siding.</a:t>
            </a:r>
            <a:r>
              <a:rPr lang="en-US" sz="1400" smtClean="0"/>
              <a:t>  </a:t>
            </a:r>
          </a:p>
        </p:txBody>
      </p:sp>
      <p:pic>
        <p:nvPicPr>
          <p:cNvPr id="21508"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057400" y="277813"/>
            <a:ext cx="6629400" cy="1143000"/>
          </a:xfrm>
        </p:spPr>
        <p:txBody>
          <a:bodyPr/>
          <a:lstStyle/>
          <a:p>
            <a:pPr algn="l" eaLnBrk="1" hangingPunct="1">
              <a:defRPr/>
            </a:pPr>
            <a:r>
              <a:rPr lang="en-US" sz="4000" b="0" smtClean="0"/>
              <a:t>Foreclosure Prevention</a:t>
            </a:r>
          </a:p>
        </p:txBody>
      </p:sp>
      <p:sp>
        <p:nvSpPr>
          <p:cNvPr id="19459" name="Rectangle 3"/>
          <p:cNvSpPr>
            <a:spLocks noGrp="1" noChangeArrowheads="1"/>
          </p:cNvSpPr>
          <p:nvPr>
            <p:ph type="body" idx="1"/>
          </p:nvPr>
        </p:nvSpPr>
        <p:spPr>
          <a:xfrm>
            <a:off x="2209800" y="1828800"/>
            <a:ext cx="6553200" cy="4525963"/>
          </a:xfrm>
        </p:spPr>
        <p:txBody>
          <a:bodyPr/>
          <a:lstStyle/>
          <a:p>
            <a:pPr eaLnBrk="1" hangingPunct="1">
              <a:defRPr/>
            </a:pPr>
            <a:r>
              <a:rPr lang="en-US" sz="2400" b="1" smtClean="0"/>
              <a:t>Contact Clare County MSU Extension as soon as you experience financial hardship to make an appointment to review your situation, strategize your budget, and develop a recovery plan </a:t>
            </a:r>
          </a:p>
          <a:p>
            <a:pPr eaLnBrk="1" hangingPunct="1">
              <a:defRPr/>
            </a:pPr>
            <a:endParaRPr lang="en-US" sz="2400" b="1" smtClean="0"/>
          </a:p>
          <a:p>
            <a:pPr eaLnBrk="1" hangingPunct="1">
              <a:defRPr/>
            </a:pPr>
            <a:r>
              <a:rPr lang="en-US" sz="2400" b="1" smtClean="0"/>
              <a:t>Seek support from community agencies such as Michigan Works! that can help you look for work and provide supportive counseling services</a:t>
            </a:r>
            <a:r>
              <a:rPr lang="en-US" smtClean="0"/>
              <a:t> </a:t>
            </a:r>
          </a:p>
          <a:p>
            <a:pPr eaLnBrk="1" hangingPunct="1">
              <a:defRPr/>
            </a:pPr>
            <a:endParaRPr lang="en-US" smtClean="0"/>
          </a:p>
        </p:txBody>
      </p:sp>
      <p:pic>
        <p:nvPicPr>
          <p:cNvPr id="22532"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t>Community Partners </a:t>
            </a:r>
          </a:p>
        </p:txBody>
      </p:sp>
      <p:pic>
        <p:nvPicPr>
          <p:cNvPr id="23555" name="Picture 4"/>
          <p:cNvPicPr>
            <a:picLocks noChangeAspect="1" noChangeArrowheads="1"/>
          </p:cNvPicPr>
          <p:nvPr/>
        </p:nvPicPr>
        <p:blipFill>
          <a:blip r:embed="rId3"/>
          <a:srcRect/>
          <a:stretch>
            <a:fillRect/>
          </a:stretch>
        </p:blipFill>
        <p:spPr bwMode="auto">
          <a:xfrm>
            <a:off x="0" y="5562600"/>
            <a:ext cx="2057400" cy="966788"/>
          </a:xfrm>
          <a:prstGeom prst="rect">
            <a:avLst/>
          </a:prstGeom>
          <a:noFill/>
          <a:ln w="9525">
            <a:noFill/>
            <a:miter lim="800000"/>
            <a:headEnd/>
            <a:tailEnd/>
          </a:ln>
        </p:spPr>
      </p:pic>
      <p:pic>
        <p:nvPicPr>
          <p:cNvPr id="23556" name="Picture 5"/>
          <p:cNvPicPr>
            <a:picLocks noChangeAspect="1" noChangeArrowheads="1"/>
          </p:cNvPicPr>
          <p:nvPr/>
        </p:nvPicPr>
        <p:blipFill>
          <a:blip r:embed="rId4"/>
          <a:srcRect/>
          <a:stretch>
            <a:fillRect/>
          </a:stretch>
        </p:blipFill>
        <p:spPr bwMode="auto">
          <a:xfrm>
            <a:off x="5562600" y="2590800"/>
            <a:ext cx="3159125" cy="765175"/>
          </a:xfrm>
          <a:prstGeom prst="rect">
            <a:avLst/>
          </a:prstGeom>
          <a:noFill/>
          <a:ln w="9525">
            <a:noFill/>
            <a:miter lim="800000"/>
            <a:headEnd/>
            <a:tailEnd/>
          </a:ln>
        </p:spPr>
      </p:pic>
      <p:sp>
        <p:nvSpPr>
          <p:cNvPr id="23557" name="Text Box 7"/>
          <p:cNvSpPr txBox="1">
            <a:spLocks noChangeArrowheads="1"/>
          </p:cNvSpPr>
          <p:nvPr/>
        </p:nvSpPr>
        <p:spPr bwMode="auto">
          <a:xfrm>
            <a:off x="2209800" y="5486400"/>
            <a:ext cx="4800600" cy="366713"/>
          </a:xfrm>
          <a:prstGeom prst="rect">
            <a:avLst/>
          </a:prstGeom>
          <a:noFill/>
          <a:ln w="9525">
            <a:noFill/>
            <a:miter lim="800000"/>
            <a:headEnd/>
            <a:tailEnd/>
          </a:ln>
        </p:spPr>
        <p:txBody>
          <a:bodyPr>
            <a:spAutoFit/>
          </a:bodyPr>
          <a:lstStyle/>
          <a:p>
            <a:pPr eaLnBrk="1" hangingPunct="1">
              <a:spcBef>
                <a:spcPct val="50000"/>
              </a:spcBef>
            </a:pPr>
            <a:endParaRPr lang="en-US">
              <a:latin typeface="Arial" charset="0"/>
            </a:endParaRPr>
          </a:p>
        </p:txBody>
      </p:sp>
      <p:pic>
        <p:nvPicPr>
          <p:cNvPr id="23558" name="Picture 8"/>
          <p:cNvPicPr>
            <a:picLocks noChangeAspect="1" noChangeArrowheads="1"/>
          </p:cNvPicPr>
          <p:nvPr/>
        </p:nvPicPr>
        <p:blipFill>
          <a:blip r:embed="rId5"/>
          <a:srcRect/>
          <a:stretch>
            <a:fillRect/>
          </a:stretch>
        </p:blipFill>
        <p:spPr bwMode="auto">
          <a:xfrm>
            <a:off x="0" y="3733800"/>
            <a:ext cx="1895475" cy="542925"/>
          </a:xfrm>
          <a:prstGeom prst="rect">
            <a:avLst/>
          </a:prstGeom>
          <a:noFill/>
          <a:ln w="9525">
            <a:noFill/>
            <a:miter lim="800000"/>
            <a:headEnd/>
            <a:tailEnd/>
          </a:ln>
        </p:spPr>
      </p:pic>
      <p:pic>
        <p:nvPicPr>
          <p:cNvPr id="23559" name="Picture 10"/>
          <p:cNvPicPr>
            <a:picLocks noChangeAspect="1" noChangeArrowheads="1"/>
          </p:cNvPicPr>
          <p:nvPr/>
        </p:nvPicPr>
        <p:blipFill>
          <a:blip r:embed="rId6"/>
          <a:srcRect/>
          <a:stretch>
            <a:fillRect/>
          </a:stretch>
        </p:blipFill>
        <p:spPr bwMode="auto">
          <a:xfrm>
            <a:off x="3048000" y="1600200"/>
            <a:ext cx="5619750" cy="762000"/>
          </a:xfrm>
          <a:prstGeom prst="rect">
            <a:avLst/>
          </a:prstGeom>
          <a:noFill/>
          <a:ln w="9525">
            <a:noFill/>
            <a:miter lim="800000"/>
            <a:headEnd/>
            <a:tailEnd/>
          </a:ln>
        </p:spPr>
      </p:pic>
      <p:pic>
        <p:nvPicPr>
          <p:cNvPr id="23560" name="Picture 11"/>
          <p:cNvPicPr>
            <a:picLocks noChangeAspect="1" noChangeArrowheads="1"/>
          </p:cNvPicPr>
          <p:nvPr/>
        </p:nvPicPr>
        <p:blipFill>
          <a:blip r:embed="rId7"/>
          <a:srcRect/>
          <a:stretch>
            <a:fillRect/>
          </a:stretch>
        </p:blipFill>
        <p:spPr bwMode="auto">
          <a:xfrm>
            <a:off x="7239000" y="5257800"/>
            <a:ext cx="1752600" cy="1066800"/>
          </a:xfrm>
          <a:prstGeom prst="rect">
            <a:avLst/>
          </a:prstGeom>
          <a:noFill/>
          <a:ln w="9525">
            <a:noFill/>
            <a:miter lim="800000"/>
            <a:headEnd/>
            <a:tailEnd/>
          </a:ln>
        </p:spPr>
      </p:pic>
      <p:pic>
        <p:nvPicPr>
          <p:cNvPr id="23561" name="Picture 12"/>
          <p:cNvPicPr>
            <a:picLocks noChangeAspect="1" noChangeArrowheads="1"/>
          </p:cNvPicPr>
          <p:nvPr/>
        </p:nvPicPr>
        <p:blipFill>
          <a:blip r:embed="rId8"/>
          <a:srcRect/>
          <a:stretch>
            <a:fillRect/>
          </a:stretch>
        </p:blipFill>
        <p:spPr bwMode="auto">
          <a:xfrm>
            <a:off x="2819400" y="5181600"/>
            <a:ext cx="2324100" cy="1524000"/>
          </a:xfrm>
          <a:prstGeom prst="rect">
            <a:avLst/>
          </a:prstGeom>
          <a:noFill/>
          <a:ln w="9525">
            <a:noFill/>
            <a:miter lim="800000"/>
            <a:headEnd/>
            <a:tailEnd/>
          </a:ln>
        </p:spPr>
      </p:pic>
      <p:pic>
        <p:nvPicPr>
          <p:cNvPr id="23562" name="Picture 13"/>
          <p:cNvPicPr>
            <a:picLocks noChangeAspect="1" noChangeArrowheads="1"/>
          </p:cNvPicPr>
          <p:nvPr/>
        </p:nvPicPr>
        <p:blipFill>
          <a:blip r:embed="rId9"/>
          <a:srcRect/>
          <a:stretch>
            <a:fillRect/>
          </a:stretch>
        </p:blipFill>
        <p:spPr bwMode="auto">
          <a:xfrm>
            <a:off x="7010400" y="3810000"/>
            <a:ext cx="1609725" cy="285750"/>
          </a:xfrm>
          <a:prstGeom prst="rect">
            <a:avLst/>
          </a:prstGeom>
          <a:noFill/>
          <a:ln w="9525">
            <a:noFill/>
            <a:miter lim="800000"/>
            <a:headEnd/>
            <a:tailEnd/>
          </a:ln>
        </p:spPr>
      </p:pic>
      <p:pic>
        <p:nvPicPr>
          <p:cNvPr id="23563" name="Picture 15"/>
          <p:cNvPicPr>
            <a:picLocks noChangeAspect="1" noChangeArrowheads="1"/>
          </p:cNvPicPr>
          <p:nvPr/>
        </p:nvPicPr>
        <p:blipFill>
          <a:blip r:embed="rId10"/>
          <a:srcRect/>
          <a:stretch>
            <a:fillRect/>
          </a:stretch>
        </p:blipFill>
        <p:spPr bwMode="auto">
          <a:xfrm>
            <a:off x="304800" y="1447800"/>
            <a:ext cx="2667000" cy="1524000"/>
          </a:xfrm>
          <a:prstGeom prst="rect">
            <a:avLst/>
          </a:prstGeom>
          <a:noFill/>
          <a:ln w="9525">
            <a:noFill/>
            <a:miter lim="800000"/>
            <a:headEnd/>
            <a:tailEnd/>
          </a:ln>
        </p:spPr>
      </p:pic>
      <p:pic>
        <p:nvPicPr>
          <p:cNvPr id="23564" name="Picture 16"/>
          <p:cNvPicPr>
            <a:picLocks noChangeAspect="1" noChangeArrowheads="1"/>
          </p:cNvPicPr>
          <p:nvPr/>
        </p:nvPicPr>
        <p:blipFill>
          <a:blip r:embed="rId11"/>
          <a:srcRect/>
          <a:stretch>
            <a:fillRect/>
          </a:stretch>
        </p:blipFill>
        <p:spPr bwMode="auto">
          <a:xfrm>
            <a:off x="2895600" y="2590800"/>
            <a:ext cx="2000250" cy="523875"/>
          </a:xfrm>
          <a:prstGeom prst="rect">
            <a:avLst/>
          </a:prstGeom>
          <a:noFill/>
          <a:ln w="9525">
            <a:noFill/>
            <a:miter lim="800000"/>
            <a:headEnd/>
            <a:tailEnd/>
          </a:ln>
        </p:spPr>
      </p:pic>
      <p:pic>
        <p:nvPicPr>
          <p:cNvPr id="23565" name="Picture 17"/>
          <p:cNvPicPr>
            <a:picLocks noChangeAspect="1" noChangeArrowheads="1"/>
          </p:cNvPicPr>
          <p:nvPr/>
        </p:nvPicPr>
        <p:blipFill>
          <a:blip r:embed="rId12"/>
          <a:srcRect/>
          <a:stretch>
            <a:fillRect/>
          </a:stretch>
        </p:blipFill>
        <p:spPr bwMode="auto">
          <a:xfrm>
            <a:off x="2590800" y="3657600"/>
            <a:ext cx="2743200" cy="9525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09600" y="228600"/>
            <a:ext cx="7772400" cy="990600"/>
          </a:xfrm>
        </p:spPr>
        <p:txBody>
          <a:bodyPr/>
          <a:lstStyle/>
          <a:p>
            <a:pPr eaLnBrk="1" hangingPunct="1">
              <a:defRPr/>
            </a:pPr>
            <a:r>
              <a:rPr lang="en-US" sz="2800" smtClean="0"/>
              <a:t>Foreclosure in Michigan and MSUExtension’s Role in helping Consumers   </a:t>
            </a:r>
          </a:p>
        </p:txBody>
      </p:sp>
      <p:sp>
        <p:nvSpPr>
          <p:cNvPr id="5123" name="Rectangle 4">
            <a:hlinkClick r:id="rId3"/>
          </p:cNvPr>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en-US"/>
          </a:p>
        </p:txBody>
      </p:sp>
      <p:sp>
        <p:nvSpPr>
          <p:cNvPr id="5124" name="Rectangle 5">
            <a:hlinkClick r:id="rId3"/>
          </p:cNvPr>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en-US"/>
          </a:p>
        </p:txBody>
      </p:sp>
      <p:sp>
        <p:nvSpPr>
          <p:cNvPr id="5125" name="Rectangle 6">
            <a:hlinkClick r:id="rId3"/>
          </p:cNvPr>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en-US"/>
          </a:p>
        </p:txBody>
      </p:sp>
      <p:pic>
        <p:nvPicPr>
          <p:cNvPr id="5126" name="Picture 8" descr="bilde?Site=C3&amp;Date=20081113&amp;Category=BIZ&amp;ArtNo=811130416&amp;Ref=AR&amp;Profile=1011"/>
          <p:cNvPicPr>
            <a:picLocks noChangeAspect="1" noChangeArrowheads="1"/>
          </p:cNvPicPr>
          <p:nvPr/>
        </p:nvPicPr>
        <p:blipFill>
          <a:blip r:embed="rId4"/>
          <a:srcRect/>
          <a:stretch>
            <a:fillRect/>
          </a:stretch>
        </p:blipFill>
        <p:spPr bwMode="auto">
          <a:xfrm>
            <a:off x="1752600" y="1295400"/>
            <a:ext cx="53340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a:xfrm>
            <a:off x="2209800" y="277813"/>
            <a:ext cx="6477000" cy="1143000"/>
          </a:xfrm>
        </p:spPr>
        <p:txBody>
          <a:bodyPr/>
          <a:lstStyle/>
          <a:p>
            <a:pPr algn="l" eaLnBrk="1" hangingPunct="1">
              <a:defRPr/>
            </a:pPr>
            <a:r>
              <a:rPr lang="en-US" sz="4000" b="0" smtClean="0"/>
              <a:t>Macomb County Housing Programs</a:t>
            </a:r>
          </a:p>
        </p:txBody>
      </p:sp>
      <p:sp>
        <p:nvSpPr>
          <p:cNvPr id="2054" name="Rectangle 6"/>
          <p:cNvSpPr>
            <a:spLocks noGrp="1" noChangeArrowheads="1"/>
          </p:cNvSpPr>
          <p:nvPr>
            <p:ph type="body" idx="1"/>
          </p:nvPr>
        </p:nvSpPr>
        <p:spPr>
          <a:xfrm>
            <a:off x="2133600" y="1981200"/>
            <a:ext cx="6705600" cy="4525963"/>
          </a:xfrm>
        </p:spPr>
        <p:txBody>
          <a:bodyPr/>
          <a:lstStyle/>
          <a:p>
            <a:pPr eaLnBrk="1" hangingPunct="1">
              <a:defRPr/>
            </a:pPr>
            <a:r>
              <a:rPr lang="en-US" sz="2400" b="1" smtClean="0"/>
              <a:t>Affordable Housing Seminar</a:t>
            </a:r>
          </a:p>
          <a:p>
            <a:pPr eaLnBrk="1" hangingPunct="1">
              <a:defRPr/>
            </a:pPr>
            <a:endParaRPr lang="en-US" sz="2400" b="1" smtClean="0"/>
          </a:p>
          <a:p>
            <a:pPr eaLnBrk="1" hangingPunct="1">
              <a:defRPr/>
            </a:pPr>
            <a:r>
              <a:rPr lang="en-US" sz="2400" b="1" smtClean="0"/>
              <a:t>Home Ownership Seminar</a:t>
            </a:r>
          </a:p>
          <a:p>
            <a:pPr eaLnBrk="1" hangingPunct="1">
              <a:buFont typeface="Wingdings" pitchFamily="2" charset="2"/>
              <a:buNone/>
              <a:defRPr/>
            </a:pPr>
            <a:endParaRPr lang="en-US" sz="2400" b="1" smtClean="0"/>
          </a:p>
          <a:p>
            <a:pPr eaLnBrk="1" hangingPunct="1">
              <a:defRPr/>
            </a:pPr>
            <a:r>
              <a:rPr lang="en-US" sz="2400" b="1" smtClean="0"/>
              <a:t>Home Maintenance and Repair Workshop</a:t>
            </a:r>
          </a:p>
          <a:p>
            <a:pPr eaLnBrk="1" hangingPunct="1">
              <a:defRPr/>
            </a:pPr>
            <a:endParaRPr lang="en-US" sz="2400" b="1" smtClean="0"/>
          </a:p>
          <a:p>
            <a:pPr eaLnBrk="1" hangingPunct="1">
              <a:defRPr/>
            </a:pPr>
            <a:r>
              <a:rPr lang="en-US" sz="2400" b="1" smtClean="0"/>
              <a:t>Individual Counseling</a:t>
            </a:r>
          </a:p>
          <a:p>
            <a:pPr eaLnBrk="1" hangingPunct="1">
              <a:defRPr/>
            </a:pPr>
            <a:endParaRPr lang="en-US" sz="2400" b="1" smtClean="0"/>
          </a:p>
          <a:p>
            <a:pPr eaLnBrk="1" hangingPunct="1">
              <a:defRPr/>
            </a:pPr>
            <a:r>
              <a:rPr lang="en-US" sz="2400" b="1" smtClean="0"/>
              <a:t>Money Management for Home Ownership Seminar</a:t>
            </a:r>
          </a:p>
          <a:p>
            <a:pPr eaLnBrk="1" hangingPunct="1">
              <a:defRPr/>
            </a:pPr>
            <a:endParaRPr lang="en-US" sz="2400" b="1" smtClean="0"/>
          </a:p>
          <a:p>
            <a:pPr eaLnBrk="1" hangingPunct="1">
              <a:defRPr/>
            </a:pPr>
            <a:endParaRPr lang="en-US" smtClean="0"/>
          </a:p>
        </p:txBody>
      </p:sp>
      <p:pic>
        <p:nvPicPr>
          <p:cNvPr id="6148" name="Picture 7"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pic>
        <p:nvPicPr>
          <p:cNvPr id="6149" name="Picture 9"/>
          <p:cNvPicPr>
            <a:picLocks noChangeAspect="1" noChangeArrowheads="1"/>
          </p:cNvPicPr>
          <p:nvPr/>
        </p:nvPicPr>
        <p:blipFill>
          <a:blip r:embed="rId4"/>
          <a:srcRect/>
          <a:stretch>
            <a:fillRect/>
          </a:stretch>
        </p:blipFill>
        <p:spPr bwMode="auto">
          <a:xfrm>
            <a:off x="7239000" y="1066800"/>
            <a:ext cx="19050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0" y="277813"/>
            <a:ext cx="6400800" cy="1143000"/>
          </a:xfrm>
        </p:spPr>
        <p:txBody>
          <a:bodyPr/>
          <a:lstStyle/>
          <a:p>
            <a:pPr algn="l" eaLnBrk="1" hangingPunct="1">
              <a:defRPr/>
            </a:pPr>
            <a:r>
              <a:rPr lang="en-US" sz="4000" b="0" smtClean="0"/>
              <a:t>Affordable Housing Seminar</a:t>
            </a:r>
          </a:p>
        </p:txBody>
      </p:sp>
      <p:sp>
        <p:nvSpPr>
          <p:cNvPr id="4099" name="Rectangle 3"/>
          <p:cNvSpPr>
            <a:spLocks noGrp="1" noChangeArrowheads="1"/>
          </p:cNvSpPr>
          <p:nvPr>
            <p:ph type="body" idx="1"/>
          </p:nvPr>
        </p:nvSpPr>
        <p:spPr>
          <a:xfrm>
            <a:off x="2438400" y="1219200"/>
            <a:ext cx="6248400" cy="4530725"/>
          </a:xfrm>
        </p:spPr>
        <p:txBody>
          <a:bodyPr/>
          <a:lstStyle/>
          <a:p>
            <a:pPr eaLnBrk="1" hangingPunct="1">
              <a:lnSpc>
                <a:spcPct val="80000"/>
              </a:lnSpc>
              <a:buFont typeface="Wingdings" pitchFamily="2" charset="2"/>
              <a:buNone/>
              <a:defRPr/>
            </a:pPr>
            <a:endParaRPr lang="en-US" sz="2800" b="1" smtClean="0"/>
          </a:p>
          <a:p>
            <a:pPr lvl="1" eaLnBrk="1" hangingPunct="1">
              <a:lnSpc>
                <a:spcPct val="80000"/>
              </a:lnSpc>
              <a:defRPr/>
            </a:pPr>
            <a:r>
              <a:rPr lang="en-US" sz="2000" b="1" smtClean="0"/>
              <a:t>Housing programs that build or renovate homes and then sell them to people with low-moderate income </a:t>
            </a:r>
            <a:br>
              <a:rPr lang="en-US" sz="2000" b="1" smtClean="0"/>
            </a:br>
            <a:endParaRPr lang="en-US" sz="2000" b="1" smtClean="0"/>
          </a:p>
          <a:p>
            <a:pPr lvl="1" eaLnBrk="1" hangingPunct="1">
              <a:lnSpc>
                <a:spcPct val="80000"/>
              </a:lnSpc>
              <a:defRPr/>
            </a:pPr>
            <a:r>
              <a:rPr lang="en-US" sz="2000" b="1" smtClean="0"/>
              <a:t>Individual development account programs that match people’s savings  for home ownership</a:t>
            </a:r>
          </a:p>
          <a:p>
            <a:pPr lvl="1" eaLnBrk="1" hangingPunct="1">
              <a:lnSpc>
                <a:spcPct val="80000"/>
              </a:lnSpc>
              <a:defRPr/>
            </a:pPr>
            <a:endParaRPr lang="en-US" sz="2000" b="1" smtClean="0"/>
          </a:p>
          <a:p>
            <a:pPr lvl="1" eaLnBrk="1" hangingPunct="1">
              <a:lnSpc>
                <a:spcPct val="80000"/>
              </a:lnSpc>
              <a:defRPr/>
            </a:pPr>
            <a:r>
              <a:rPr lang="en-US" sz="2000" b="1" smtClean="0"/>
              <a:t>Lender programs that provide down payments, better loan-to-income ratios and lower interest rates</a:t>
            </a:r>
          </a:p>
          <a:p>
            <a:pPr lvl="1" eaLnBrk="1" hangingPunct="1">
              <a:lnSpc>
                <a:spcPct val="80000"/>
              </a:lnSpc>
              <a:defRPr/>
            </a:pPr>
            <a:endParaRPr lang="en-US" sz="2000" b="1" smtClean="0"/>
          </a:p>
          <a:p>
            <a:pPr lvl="1" eaLnBrk="1" hangingPunct="1">
              <a:lnSpc>
                <a:spcPct val="80000"/>
              </a:lnSpc>
              <a:defRPr/>
            </a:pPr>
            <a:r>
              <a:rPr lang="en-US" sz="2000" b="1" smtClean="0"/>
              <a:t>Money management strategies to help people with low – moderate income become eligible for a mortgage</a:t>
            </a:r>
          </a:p>
        </p:txBody>
      </p:sp>
      <p:pic>
        <p:nvPicPr>
          <p:cNvPr id="7172"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277813"/>
            <a:ext cx="6477000" cy="1143000"/>
          </a:xfrm>
        </p:spPr>
        <p:txBody>
          <a:bodyPr/>
          <a:lstStyle/>
          <a:p>
            <a:pPr algn="l" eaLnBrk="1" hangingPunct="1">
              <a:defRPr/>
            </a:pPr>
            <a:r>
              <a:rPr lang="en-US" sz="4000" b="0" smtClean="0"/>
              <a:t>Home Ownership Seminar</a:t>
            </a:r>
          </a:p>
        </p:txBody>
      </p:sp>
      <p:sp>
        <p:nvSpPr>
          <p:cNvPr id="5123" name="Rectangle 3"/>
          <p:cNvSpPr>
            <a:spLocks noGrp="1" noChangeArrowheads="1"/>
          </p:cNvSpPr>
          <p:nvPr>
            <p:ph type="body" idx="1"/>
          </p:nvPr>
        </p:nvSpPr>
        <p:spPr>
          <a:xfrm>
            <a:off x="2590800" y="1600200"/>
            <a:ext cx="6096000" cy="4530725"/>
          </a:xfrm>
        </p:spPr>
        <p:txBody>
          <a:bodyPr/>
          <a:lstStyle/>
          <a:p>
            <a:pPr eaLnBrk="1" hangingPunct="1">
              <a:lnSpc>
                <a:spcPct val="80000"/>
              </a:lnSpc>
              <a:defRPr/>
            </a:pPr>
            <a:r>
              <a:rPr lang="en-US" sz="2000" b="1" smtClean="0"/>
              <a:t>Prepares consumers to make wise decisions and benefits people buying new, expensive homes as well as people looking for smaller, affordable homes</a:t>
            </a:r>
          </a:p>
          <a:p>
            <a:pPr eaLnBrk="1" hangingPunct="1">
              <a:lnSpc>
                <a:spcPct val="80000"/>
              </a:lnSpc>
              <a:defRPr/>
            </a:pPr>
            <a:endParaRPr lang="en-US" sz="2000" b="1" smtClean="0"/>
          </a:p>
          <a:p>
            <a:pPr eaLnBrk="1" hangingPunct="1">
              <a:lnSpc>
                <a:spcPct val="80000"/>
              </a:lnSpc>
              <a:defRPr/>
            </a:pPr>
            <a:r>
              <a:rPr lang="en-US" sz="2000" b="1" smtClean="0"/>
              <a:t>A real estate agent, lawyer, banker and inspector will be available to answer questions</a:t>
            </a:r>
          </a:p>
          <a:p>
            <a:pPr eaLnBrk="1" hangingPunct="1">
              <a:lnSpc>
                <a:spcPct val="80000"/>
              </a:lnSpc>
              <a:defRPr/>
            </a:pPr>
            <a:endParaRPr lang="en-US" sz="2000" b="1" smtClean="0"/>
          </a:p>
          <a:p>
            <a:pPr eaLnBrk="1" hangingPunct="1">
              <a:lnSpc>
                <a:spcPct val="80000"/>
              </a:lnSpc>
              <a:defRPr/>
            </a:pPr>
            <a:r>
              <a:rPr lang="en-US" sz="2000" b="1" smtClean="0"/>
              <a:t>Consumer protection and saving money is emphasized</a:t>
            </a:r>
          </a:p>
          <a:p>
            <a:pPr eaLnBrk="1" hangingPunct="1">
              <a:lnSpc>
                <a:spcPct val="80000"/>
              </a:lnSpc>
              <a:defRPr/>
            </a:pPr>
            <a:endParaRPr lang="en-US" sz="2000" b="1" smtClean="0"/>
          </a:p>
          <a:p>
            <a:pPr eaLnBrk="1" hangingPunct="1">
              <a:lnSpc>
                <a:spcPct val="80000"/>
              </a:lnSpc>
              <a:defRPr/>
            </a:pPr>
            <a:r>
              <a:rPr lang="en-US" sz="2000" b="1" smtClean="0"/>
              <a:t>Staff and guest speakers cover practical information about house hunting, home inspection, purchase offers, mortgages, down payments and the closing</a:t>
            </a:r>
          </a:p>
          <a:p>
            <a:pPr eaLnBrk="1" hangingPunct="1">
              <a:lnSpc>
                <a:spcPct val="80000"/>
              </a:lnSpc>
              <a:buFont typeface="Wingdings" pitchFamily="2" charset="2"/>
              <a:buNone/>
              <a:defRPr/>
            </a:pPr>
            <a:r>
              <a:rPr lang="en-US" sz="2000" b="1" smtClean="0"/>
              <a:t> </a:t>
            </a:r>
          </a:p>
          <a:p>
            <a:pPr eaLnBrk="1" hangingPunct="1">
              <a:lnSpc>
                <a:spcPct val="80000"/>
              </a:lnSpc>
              <a:defRPr/>
            </a:pPr>
            <a:endParaRPr lang="en-US" sz="2000" b="1" smtClean="0"/>
          </a:p>
        </p:txBody>
      </p:sp>
      <p:pic>
        <p:nvPicPr>
          <p:cNvPr id="8196"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0" y="152400"/>
            <a:ext cx="6248400" cy="1143000"/>
          </a:xfrm>
        </p:spPr>
        <p:txBody>
          <a:bodyPr/>
          <a:lstStyle/>
          <a:p>
            <a:pPr algn="l" eaLnBrk="1" hangingPunct="1">
              <a:defRPr/>
            </a:pPr>
            <a:r>
              <a:rPr lang="en-US" sz="4000" b="0" smtClean="0"/>
              <a:t>Home Maintenance and Repair Workshop</a:t>
            </a:r>
          </a:p>
        </p:txBody>
      </p:sp>
      <p:sp>
        <p:nvSpPr>
          <p:cNvPr id="8195" name="Rectangle 3"/>
          <p:cNvSpPr>
            <a:spLocks noGrp="1" noChangeArrowheads="1"/>
          </p:cNvSpPr>
          <p:nvPr>
            <p:ph type="body" idx="1"/>
          </p:nvPr>
        </p:nvSpPr>
        <p:spPr>
          <a:xfrm>
            <a:off x="1981200" y="1600200"/>
            <a:ext cx="7162800" cy="4876800"/>
          </a:xfrm>
        </p:spPr>
        <p:txBody>
          <a:bodyPr/>
          <a:lstStyle/>
          <a:p>
            <a:pPr eaLnBrk="1" hangingPunct="1">
              <a:lnSpc>
                <a:spcPct val="90000"/>
              </a:lnSpc>
              <a:defRPr/>
            </a:pPr>
            <a:r>
              <a:rPr lang="en-US" sz="2400" b="1" smtClean="0"/>
              <a:t>Designed for renters and homeowners who have little home repair experience, but want to learn basic skills</a:t>
            </a:r>
          </a:p>
          <a:p>
            <a:pPr eaLnBrk="1" hangingPunct="1">
              <a:lnSpc>
                <a:spcPct val="90000"/>
              </a:lnSpc>
              <a:defRPr/>
            </a:pPr>
            <a:endParaRPr lang="en-US" sz="1600" b="1" smtClean="0"/>
          </a:p>
          <a:p>
            <a:pPr eaLnBrk="1" hangingPunct="1">
              <a:lnSpc>
                <a:spcPct val="90000"/>
              </a:lnSpc>
              <a:defRPr/>
            </a:pPr>
            <a:r>
              <a:rPr lang="en-US" sz="2400" b="1" smtClean="0"/>
              <a:t>The emphasis is on identifying potential trouble spots in a home and doing routine maintenance and minor repairs before costly problems develop</a:t>
            </a:r>
          </a:p>
          <a:p>
            <a:pPr eaLnBrk="1" hangingPunct="1">
              <a:lnSpc>
                <a:spcPct val="90000"/>
              </a:lnSpc>
              <a:defRPr/>
            </a:pPr>
            <a:endParaRPr lang="en-US" sz="1600" b="1" smtClean="0"/>
          </a:p>
          <a:p>
            <a:pPr eaLnBrk="1" hangingPunct="1">
              <a:lnSpc>
                <a:spcPct val="90000"/>
              </a:lnSpc>
              <a:defRPr/>
            </a:pPr>
            <a:r>
              <a:rPr lang="en-US" sz="2400" b="1" smtClean="0"/>
              <a:t>Deciding when the job is too big and how to hire a contractor is covered along with topics such as:</a:t>
            </a:r>
            <a:r>
              <a:rPr lang="en-US" smtClean="0"/>
              <a:t> </a:t>
            </a:r>
          </a:p>
          <a:p>
            <a:pPr lvl="1" eaLnBrk="1" hangingPunct="1">
              <a:lnSpc>
                <a:spcPct val="90000"/>
              </a:lnSpc>
              <a:defRPr/>
            </a:pPr>
            <a:endParaRPr lang="en-US" sz="1200" smtClean="0"/>
          </a:p>
          <a:p>
            <a:pPr lvl="1" eaLnBrk="1" hangingPunct="1">
              <a:lnSpc>
                <a:spcPct val="90000"/>
              </a:lnSpc>
              <a:defRPr/>
            </a:pPr>
            <a:r>
              <a:rPr lang="en-US" sz="1800" smtClean="0"/>
              <a:t>Home Systems: Electrical, Heating and Cooling, Plumbing</a:t>
            </a:r>
          </a:p>
          <a:p>
            <a:pPr lvl="1" eaLnBrk="1" hangingPunct="1">
              <a:lnSpc>
                <a:spcPct val="90000"/>
              </a:lnSpc>
              <a:defRPr/>
            </a:pPr>
            <a:r>
              <a:rPr lang="en-US" sz="1800" smtClean="0"/>
              <a:t>Inside Care: Doors, Floors, Walls, Windows</a:t>
            </a:r>
          </a:p>
          <a:p>
            <a:pPr lvl="1" eaLnBrk="1" hangingPunct="1">
              <a:lnSpc>
                <a:spcPct val="90000"/>
              </a:lnSpc>
              <a:defRPr/>
            </a:pPr>
            <a:r>
              <a:rPr lang="en-US" sz="1800" smtClean="0"/>
              <a:t>Outside Care: Cement, Roofing, Sheds and Decks, Landscaping, Pest Control</a:t>
            </a:r>
          </a:p>
          <a:p>
            <a:pPr lvl="1" eaLnBrk="1" hangingPunct="1">
              <a:lnSpc>
                <a:spcPct val="90000"/>
              </a:lnSpc>
              <a:buFont typeface="Wingdings" pitchFamily="2" charset="2"/>
              <a:buNone/>
              <a:defRPr/>
            </a:pPr>
            <a:endParaRPr lang="en-US" sz="1800" smtClean="0"/>
          </a:p>
          <a:p>
            <a:pPr eaLnBrk="1" hangingPunct="1">
              <a:lnSpc>
                <a:spcPct val="90000"/>
              </a:lnSpc>
              <a:defRPr/>
            </a:pPr>
            <a:endParaRPr lang="en-US" smtClean="0"/>
          </a:p>
        </p:txBody>
      </p:sp>
      <p:pic>
        <p:nvPicPr>
          <p:cNvPr id="9220"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57400" y="277813"/>
            <a:ext cx="6629400" cy="1143000"/>
          </a:xfrm>
        </p:spPr>
        <p:txBody>
          <a:bodyPr/>
          <a:lstStyle/>
          <a:p>
            <a:pPr algn="l" eaLnBrk="1" hangingPunct="1">
              <a:defRPr/>
            </a:pPr>
            <a:r>
              <a:rPr lang="en-US" sz="4000" b="0" smtClean="0"/>
              <a:t>Individual Counseling</a:t>
            </a:r>
          </a:p>
        </p:txBody>
      </p:sp>
      <p:sp>
        <p:nvSpPr>
          <p:cNvPr id="6147" name="Rectangle 3"/>
          <p:cNvSpPr>
            <a:spLocks noGrp="1" noChangeArrowheads="1"/>
          </p:cNvSpPr>
          <p:nvPr>
            <p:ph type="body" idx="1"/>
          </p:nvPr>
        </p:nvSpPr>
        <p:spPr>
          <a:xfrm>
            <a:off x="2133600" y="1600200"/>
            <a:ext cx="6553200" cy="5105400"/>
          </a:xfrm>
        </p:spPr>
        <p:txBody>
          <a:bodyPr/>
          <a:lstStyle/>
          <a:p>
            <a:pPr eaLnBrk="1" hangingPunct="1">
              <a:lnSpc>
                <a:spcPct val="90000"/>
              </a:lnSpc>
              <a:defRPr/>
            </a:pPr>
            <a:r>
              <a:rPr lang="en-US" sz="2400" b="1" smtClean="0"/>
              <a:t>People applying for certain mortgages or housing programs are required to receive home ownership counseling before the mortgage or down payment assistance is granted </a:t>
            </a:r>
          </a:p>
          <a:p>
            <a:pPr eaLnBrk="1" hangingPunct="1">
              <a:lnSpc>
                <a:spcPct val="90000"/>
              </a:lnSpc>
              <a:defRPr/>
            </a:pPr>
            <a:endParaRPr lang="en-US" sz="1400" b="1" smtClean="0"/>
          </a:p>
          <a:p>
            <a:pPr eaLnBrk="1" hangingPunct="1">
              <a:lnSpc>
                <a:spcPct val="90000"/>
              </a:lnSpc>
              <a:defRPr/>
            </a:pPr>
            <a:r>
              <a:rPr lang="en-US" sz="2400" b="1" smtClean="0"/>
              <a:t>The counseling covers the mortgage payment, escrow, closing documents, financial strategies and home maintenance</a:t>
            </a:r>
            <a:r>
              <a:rPr lang="en-US" sz="2400" smtClean="0"/>
              <a:t> </a:t>
            </a:r>
          </a:p>
          <a:p>
            <a:pPr eaLnBrk="1" hangingPunct="1">
              <a:lnSpc>
                <a:spcPct val="90000"/>
              </a:lnSpc>
              <a:defRPr/>
            </a:pPr>
            <a:endParaRPr lang="en-US" sz="1400" smtClean="0"/>
          </a:p>
          <a:p>
            <a:pPr eaLnBrk="1" hangingPunct="1">
              <a:lnSpc>
                <a:spcPct val="90000"/>
              </a:lnSpc>
              <a:defRPr/>
            </a:pPr>
            <a:r>
              <a:rPr lang="en-US" sz="2400" b="1" smtClean="0"/>
              <a:t>MSUE housing counselors are certified by the Michigan State Housing Development Authority and the U.S. Department of Housing and Urban Development </a:t>
            </a:r>
          </a:p>
          <a:p>
            <a:pPr eaLnBrk="1" hangingPunct="1">
              <a:lnSpc>
                <a:spcPct val="90000"/>
              </a:lnSpc>
              <a:defRPr/>
            </a:pPr>
            <a:endParaRPr lang="en-US" sz="2400" b="1" smtClean="0"/>
          </a:p>
          <a:p>
            <a:pPr eaLnBrk="1" hangingPunct="1">
              <a:lnSpc>
                <a:spcPct val="90000"/>
              </a:lnSpc>
              <a:defRPr/>
            </a:pPr>
            <a:endParaRPr lang="en-US" sz="2400" smtClean="0"/>
          </a:p>
          <a:p>
            <a:pPr eaLnBrk="1" hangingPunct="1">
              <a:lnSpc>
                <a:spcPct val="90000"/>
              </a:lnSpc>
              <a:defRPr/>
            </a:pPr>
            <a:endParaRPr lang="en-US" sz="2400" smtClean="0"/>
          </a:p>
        </p:txBody>
      </p:sp>
      <p:pic>
        <p:nvPicPr>
          <p:cNvPr id="10244"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0" y="304800"/>
            <a:ext cx="6248400" cy="1143000"/>
          </a:xfrm>
        </p:spPr>
        <p:txBody>
          <a:bodyPr/>
          <a:lstStyle/>
          <a:p>
            <a:pPr algn="l" eaLnBrk="1" hangingPunct="1">
              <a:defRPr/>
            </a:pPr>
            <a:r>
              <a:rPr lang="en-US" sz="4000" b="0" smtClean="0"/>
              <a:t>Money Management for Home Ownership Seminar</a:t>
            </a:r>
          </a:p>
        </p:txBody>
      </p:sp>
      <p:sp>
        <p:nvSpPr>
          <p:cNvPr id="7171" name="Rectangle 3"/>
          <p:cNvSpPr>
            <a:spLocks noGrp="1" noChangeArrowheads="1"/>
          </p:cNvSpPr>
          <p:nvPr>
            <p:ph type="body" idx="1"/>
          </p:nvPr>
        </p:nvSpPr>
        <p:spPr>
          <a:xfrm>
            <a:off x="2438400" y="1828800"/>
            <a:ext cx="6477000" cy="4525963"/>
          </a:xfrm>
        </p:spPr>
        <p:txBody>
          <a:bodyPr/>
          <a:lstStyle/>
          <a:p>
            <a:pPr eaLnBrk="1" hangingPunct="1">
              <a:defRPr/>
            </a:pPr>
            <a:r>
              <a:rPr lang="en-US" sz="2400" b="1" smtClean="0"/>
              <a:t>Goal-setting, budgeting, using credit wisely, saving and investing money, protecting assets and organizing documents</a:t>
            </a:r>
            <a:r>
              <a:rPr lang="en-US" sz="2400" smtClean="0"/>
              <a:t> </a:t>
            </a:r>
          </a:p>
          <a:p>
            <a:pPr eaLnBrk="1" hangingPunct="1">
              <a:defRPr/>
            </a:pPr>
            <a:endParaRPr lang="en-US" sz="1600" smtClean="0"/>
          </a:p>
          <a:p>
            <a:pPr eaLnBrk="1" hangingPunct="1">
              <a:buFont typeface="Wingdings" pitchFamily="2" charset="2"/>
              <a:buNone/>
              <a:defRPr/>
            </a:pPr>
            <a:endParaRPr lang="en-US" sz="1400" b="1" smtClean="0"/>
          </a:p>
          <a:p>
            <a:pPr eaLnBrk="1" hangingPunct="1">
              <a:defRPr/>
            </a:pPr>
            <a:r>
              <a:rPr lang="en-US" sz="2400" b="1" smtClean="0"/>
              <a:t>The emphasis is on breaking old habits, applying basic skills and getting results</a:t>
            </a:r>
            <a:r>
              <a:rPr lang="en-US" smtClean="0"/>
              <a:t> </a:t>
            </a:r>
          </a:p>
        </p:txBody>
      </p:sp>
      <p:pic>
        <p:nvPicPr>
          <p:cNvPr id="11268" name="Picture 4" descr="MPj04016110000[1]"/>
          <p:cNvPicPr preferRelativeResize="0">
            <a:picLocks noChangeArrowheads="1" noChangeShapeType="1"/>
          </p:cNvPicPr>
          <p:nvPr/>
        </p:nvPicPr>
        <p:blipFill>
          <a:blip r:embed="rId3"/>
          <a:srcRect/>
          <a:stretch>
            <a:fillRect/>
          </a:stretch>
        </p:blipFill>
        <p:spPr bwMode="auto">
          <a:xfrm>
            <a:off x="0" y="0"/>
            <a:ext cx="2081213" cy="6858000"/>
          </a:xfrm>
          <a:prstGeom prst="rect">
            <a:avLst/>
          </a:prstGeom>
          <a:noFill/>
          <a:ln w="76200" algn="in">
            <a:solidFill>
              <a:srgbClr val="000000"/>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198</TotalTime>
  <Words>1078</Words>
  <Application>Microsoft Office PowerPoint</Application>
  <PresentationFormat>On-screen Show (4:3)</PresentationFormat>
  <Paragraphs>195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Arial</vt:lpstr>
      <vt:lpstr>Wingdings</vt:lpstr>
      <vt:lpstr>Calibri</vt:lpstr>
      <vt:lpstr>Maple</vt:lpstr>
      <vt:lpstr>MSU Extension and Housing Education/Counseling  </vt:lpstr>
      <vt:lpstr>Slide 2</vt:lpstr>
      <vt:lpstr>Foreclosure in Michigan and MSUExtension’s Role in helping Consumers   </vt:lpstr>
      <vt:lpstr>Macomb County Housing Programs</vt:lpstr>
      <vt:lpstr>Affordable Housing Seminar</vt:lpstr>
      <vt:lpstr>Home Ownership Seminar</vt:lpstr>
      <vt:lpstr>Home Maintenance and Repair Workshop</vt:lpstr>
      <vt:lpstr>Individual Counseling</vt:lpstr>
      <vt:lpstr>Money Management for Home Ownership Seminar</vt:lpstr>
      <vt:lpstr>Washtenaw County Housing Programs</vt:lpstr>
      <vt:lpstr>Pre-Purchase Home Buyer Readiness</vt:lpstr>
      <vt:lpstr>Financial Management and Credit Repairs</vt:lpstr>
      <vt:lpstr>Down Payment Assistance and Affordable Housing</vt:lpstr>
      <vt:lpstr>Post - Purchase Home Maintenance and Repair</vt:lpstr>
      <vt:lpstr>Mortgage and Tax Foreclosure Intervention</vt:lpstr>
      <vt:lpstr>Partner Opportunities for Housing and Financial Professionals</vt:lpstr>
      <vt:lpstr>Clare County Housing Programs</vt:lpstr>
      <vt:lpstr>Homebuyer Education Classes</vt:lpstr>
      <vt:lpstr>Home Improvements Loans and Grants – 504 Program </vt:lpstr>
      <vt:lpstr>Foreclosure Prevention</vt:lpstr>
      <vt:lpstr>Community Partners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Macomb County Housing Programs</dc:title>
  <dc:creator>fieldska</dc:creator>
  <cp:lastModifiedBy>Patti</cp:lastModifiedBy>
  <cp:revision>7</cp:revision>
  <dcterms:created xsi:type="dcterms:W3CDTF">2008-11-14T19:20:57Z</dcterms:created>
  <dcterms:modified xsi:type="dcterms:W3CDTF">2008-11-19T15:10:36Z</dcterms:modified>
</cp:coreProperties>
</file>