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</p:sldIdLst>
  <p:sldSz cx="14630400" cy="8229600"/>
  <p:notesSz cx="8229600" cy="14630400"/>
  <p:embeddedFontLst>
    <p:embeddedFont>
      <p:font typeface="Montserrat Black" charset="0"/>
      <p:regular r:id="rId14"/>
      <p:bold r:id="rId15"/>
      <p:italic r:id="rId16"/>
      <p:boldItalic r:id="rId17"/>
    </p:embeddedFont>
    <p:embeddedFont>
      <p:font typeface="Inconsolata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4610"/>
  </p:normalViewPr>
  <p:slideViewPr>
    <p:cSldViewPr snapToGrid="0" snapToObjects="1">
      <p:cViewPr>
        <p:scale>
          <a:sx n="66" d="100"/>
          <a:sy n="66" d="100"/>
        </p:scale>
        <p:origin x="-108" y="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52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2EEE9A-6805-8DDE-5819-788FA36D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80A2970-9C29-4DB0-5E73-3D9433167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E73B4AF-C38E-20AE-A67A-24457E7AF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97AB6E-0240-7670-9F5D-7721B83C3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9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66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StarGazers Predictor: GitHub Stars Prediction Pipeline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5598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machine learning pipeline to predict GitHub star counts using repository metadata and advanced regression models.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779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 group 2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3FC0EC-C2D1-5A93-3986-75CD451E74E0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0304"/>
            <a:ext cx="68859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Current Project Status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8224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Completed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Feature engineering pipeline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training and evaluation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520196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smtClean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Flask 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application implementation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3592711"/>
            <a:ext cx="6408063" cy="2206585"/>
          </a:xfrm>
          <a:prstGeom prst="roundRect">
            <a:avLst>
              <a:gd name="adj" fmla="val 414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9" name="Text 7"/>
          <p:cNvSpPr/>
          <p:nvPr/>
        </p:nvSpPr>
        <p:spPr>
          <a:xfrm>
            <a:off x="7663101" y="3827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Upcoming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63101" y="43175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Dockerization of Flask app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63101" y="4759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API serving and deployment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66416E9F-DD7B-8F44-C49B-2D9323F724DC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Containerization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Dockerize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Flask application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CI/CD Integration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latin typeface="Inconsolata" charset="0"/>
                <a:ea typeface="Inconsolata" charset="0"/>
              </a:rPr>
              <a:t>Implement </a:t>
            </a:r>
            <a:r>
              <a:rPr lang="en-US" sz="1750" dirty="0" err="1">
                <a:latin typeface="Inconsolata" charset="0"/>
                <a:ea typeface="Inconsolata" charset="0"/>
              </a:rPr>
              <a:t>Git</a:t>
            </a:r>
            <a:r>
              <a:rPr lang="en-US" sz="1750" dirty="0">
                <a:latin typeface="Inconsolata" charset="0"/>
                <a:ea typeface="Inconsolata" charset="0"/>
              </a:rPr>
              <a:t>-based deployment pipeline using </a:t>
            </a:r>
            <a:r>
              <a:rPr lang="en-US" sz="1750" dirty="0" err="1">
                <a:latin typeface="Inconsolata" charset="0"/>
                <a:ea typeface="Inconsolata" charset="0"/>
              </a:rPr>
              <a:t>Git</a:t>
            </a:r>
            <a:r>
              <a:rPr lang="en-US" sz="1750" dirty="0">
                <a:latin typeface="Inconsolata" charset="0"/>
                <a:ea typeface="Inconsolata" charset="0"/>
              </a:rPr>
              <a:t> Hooks</a:t>
            </a:r>
            <a:endParaRPr lang="en-US" sz="1750" dirty="0">
              <a:latin typeface="Inconsolata" charset="0"/>
              <a:ea typeface="Inconsolata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1984415" y="4155877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Provision Infrastructure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Set up dev/prod VMs via Ansible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Deploy and test prediction API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Reporting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Prepare final report and evaluation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49014B23-BAB7-3DAA-F0D1-3EBF836DD34B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106"/>
            <a:ext cx="56986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Introduction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8224" y="3384947"/>
            <a:ext cx="28595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Team Composition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Shaheryar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Feruz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Rick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8224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Lu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564415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Linjia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5451396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Goal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51396" y="387536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End-to-end ML pipeline predicting GitHub stars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150513"/>
            <a:ext cx="4196358" cy="3090982"/>
          </a:xfrm>
          <a:prstGeom prst="roundRect">
            <a:avLst>
              <a:gd name="adj" fmla="val 296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9874568" y="3384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Tech Stack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4568" y="3875365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Python, Flask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4568" y="43175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Docker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4568" y="4759762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scikit-learn, LightGBM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4568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58208489-DEC4-66A4-5206-3C480EBB65ED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55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58044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Gather GitHub repository metadata via API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53794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358044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615809"/>
            <a:ext cx="31505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94119" y="41062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 and transform repository data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 regression models for star prediction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94119" y="549104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Serve predictions through an API endpoint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B503306-0901-EEAA-970A-E6F09A867947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45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Pipeline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07681"/>
            <a:ext cx="3005495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790" y="4874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Collector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65075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API data ingestion with pagination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39446" y="3967401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4139446" y="4534376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139446" y="537912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Metadata cleaning and feature derivation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85221" y="3627120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7485221" y="41940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85221" y="468451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Evaluate multiple ML regressors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830997" y="3286958"/>
            <a:ext cx="3005614" cy="226814"/>
          </a:xfrm>
          <a:prstGeom prst="roundRect">
            <a:avLst>
              <a:gd name="adj" fmla="val 403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10830997" y="3853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Serving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0997" y="434435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Flask prediction endpoint (in progress)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9F47D3B-0DDE-1AFE-F8A8-DA6E6606C60F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Collection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GitHub REST API with pagination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Collected 1000 repositories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Metadata Fields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Name, star count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Forks, watchers, language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Saved raw JSON data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63FA5F2-417B-B4FD-9E1C-D44041EF0F9A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303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Engineering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54850" y="3827145"/>
            <a:ext cx="2924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Extracted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17563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Size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Primary language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01960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Creation and update dates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9937790" y="2620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Derived Features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9937790" y="3111103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Repository age (days)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937790" y="355330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Commit velocity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937790" y="399549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Number of topics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1"/>
          <p:cNvSpPr/>
          <p:nvPr/>
        </p:nvSpPr>
        <p:spPr>
          <a:xfrm>
            <a:off x="9937790" y="51129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16" name="Text 12"/>
          <p:cNvSpPr/>
          <p:nvPr/>
        </p:nvSpPr>
        <p:spPr>
          <a:xfrm>
            <a:off x="9937790" y="560331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Dropped empty fields like subscribers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9937790" y="6408420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Output saved in Parquet format</a:t>
            </a:r>
            <a:endParaRPr lang="en-US" sz="1750" dirty="0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E938AC8-DDAA-C07D-D50C-6F8E6EE8E596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36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530906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Target Variable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Log-transformed star count for stability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973008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Models Tested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914299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Linear Regression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973008" y="4356497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Ridge Regression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973008" y="4798695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73008" y="5240893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XGBoost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973008" y="5683091"/>
            <a:ext cx="3421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LightGBM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334601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4" name="Text 12"/>
          <p:cNvSpPr/>
          <p:nvPr/>
        </p:nvSpPr>
        <p:spPr>
          <a:xfrm>
            <a:off x="10415111" y="34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391429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scores ranged from 0.51 to 0.61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7D2D548-DAB7-FA30-E800-36C2924D6A22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94905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Features Driving Accuracy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Predictors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Watchers count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349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Forks count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11642"/>
            <a:ext cx="47646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Results with Linear Regression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R² score approximately 0.99 using two features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correlation with star counts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Trade-off: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High accuracy but poor generalization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16382B0-D660-26FE-4793-F25FA94A3611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4886D1-9C84-D65D-96ED-DBB5B2635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xmlns="" id="{2F36632B-FD23-A471-30F6-018A4AE5BF1D}"/>
              </a:ext>
            </a:extLst>
          </p:cNvPr>
          <p:cNvSpPr/>
          <p:nvPr/>
        </p:nvSpPr>
        <p:spPr>
          <a:xfrm>
            <a:off x="793789" y="1508447"/>
            <a:ext cx="85752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Flask Application Overview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xmlns="" id="{FFE2F8C0-FA49-0F93-53A8-4FCAF21BB3F7}"/>
              </a:ext>
            </a:extLst>
          </p:cNvPr>
          <p:cNvSpPr/>
          <p:nvPr/>
        </p:nvSpPr>
        <p:spPr>
          <a:xfrm>
            <a:off x="793790" y="313508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xmlns="" id="{C1FA51E3-8671-305A-ECA9-CF2E2821DD8D}"/>
              </a:ext>
            </a:extLst>
          </p:cNvPr>
          <p:cNvSpPr/>
          <p:nvPr/>
        </p:nvSpPr>
        <p:spPr>
          <a:xfrm>
            <a:off x="1303973" y="31350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Built with Flask</a:t>
            </a:r>
            <a:endParaRPr lang="en-US" sz="2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xmlns="" id="{137DCD15-5FC1-02BC-EC29-1E36F83E24BB}"/>
              </a:ext>
            </a:extLst>
          </p:cNvPr>
          <p:cNvSpPr/>
          <p:nvPr/>
        </p:nvSpPr>
        <p:spPr>
          <a:xfrm>
            <a:off x="1133951" y="4215223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xmlns="" id="{59B01A36-E346-F8A2-BC9B-9F5332BCE1FD}"/>
              </a:ext>
            </a:extLst>
          </p:cNvPr>
          <p:cNvSpPr/>
          <p:nvPr/>
        </p:nvSpPr>
        <p:spPr>
          <a:xfrm>
            <a:off x="1644134" y="42152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Provides a full user flow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xmlns="" id="{6100D6E1-D078-84B2-193A-996F573D30D4}"/>
              </a:ext>
            </a:extLst>
          </p:cNvPr>
          <p:cNvSpPr/>
          <p:nvPr/>
        </p:nvSpPr>
        <p:spPr>
          <a:xfrm>
            <a:off x="1644134" y="4705641"/>
            <a:ext cx="53334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Input form → POST request → result display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xmlns="" id="{70983DE9-E15B-BFC5-A059-0B85CC07F0B7}"/>
              </a:ext>
            </a:extLst>
          </p:cNvPr>
          <p:cNvSpPr/>
          <p:nvPr/>
        </p:nvSpPr>
        <p:spPr>
          <a:xfrm>
            <a:off x="1474232" y="529535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GB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xmlns="" id="{F7E4201C-0A05-4251-D1F9-C491BACF443F}"/>
              </a:ext>
            </a:extLst>
          </p:cNvPr>
          <p:cNvSpPr/>
          <p:nvPr/>
        </p:nvSpPr>
        <p:spPr>
          <a:xfrm>
            <a:off x="1984415" y="5295358"/>
            <a:ext cx="3685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HTML templates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xmlns="" id="{86BD07F7-1108-045B-4170-859AC41E04C8}"/>
              </a:ext>
            </a:extLst>
          </p:cNvPr>
          <p:cNvSpPr/>
          <p:nvPr/>
        </p:nvSpPr>
        <p:spPr>
          <a:xfrm>
            <a:off x="1984415" y="5785776"/>
            <a:ext cx="234843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</a:rPr>
              <a:t>Input &amp; Result</a:t>
            </a:r>
            <a:endParaRPr lang="en-US" sz="1750" dirty="0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xmlns="" id="{FA7AE6F7-12CB-75BF-1E2F-90DC441744B1}"/>
              </a:ext>
            </a:extLst>
          </p:cNvPr>
          <p:cNvSpPr/>
          <p:nvPr/>
        </p:nvSpPr>
        <p:spPr>
          <a:xfrm>
            <a:off x="1303972" y="3620413"/>
            <a:ext cx="769935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Load ML model, give real-time predictions from user-entered metadata</a:t>
            </a:r>
            <a:endParaRPr lang="en-US" sz="175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A4E2F03B-0626-6559-0DF8-704725E3F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082" y="2490192"/>
            <a:ext cx="4870115" cy="38653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F9346896-4C9A-1BC5-5F5E-114E2569F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06" y="4246285"/>
            <a:ext cx="6846970" cy="28071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C7C165E-7199-B18C-2E1E-C3FDC45E666B}"/>
              </a:ext>
            </a:extLst>
          </p:cNvPr>
          <p:cNvSpPr/>
          <p:nvPr/>
        </p:nvSpPr>
        <p:spPr>
          <a:xfrm>
            <a:off x="11564983" y="7646125"/>
            <a:ext cx="2978331" cy="548640"/>
          </a:xfrm>
          <a:prstGeom prst="rect">
            <a:avLst/>
          </a:prstGeom>
          <a:solidFill>
            <a:srgbClr val="F8ECE4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2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344</Words>
  <Application>Microsoft Office PowerPoint</Application>
  <PresentationFormat>Custom</PresentationFormat>
  <Paragraphs>114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Montserrat Black</vt:lpstr>
      <vt:lpstr>Inconsolata</vt:lpstr>
      <vt:lpstr>Calibri</vt:lpstr>
      <vt:lpstr>等线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ismail - [2010]</cp:lastModifiedBy>
  <cp:revision>4</cp:revision>
  <dcterms:created xsi:type="dcterms:W3CDTF">2025-05-20T20:39:28Z</dcterms:created>
  <dcterms:modified xsi:type="dcterms:W3CDTF">2025-05-22T05:54:26Z</dcterms:modified>
</cp:coreProperties>
</file>