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4630400" cy="8229600"/>
  <p:notesSz cx="8229600" cy="14630400"/>
  <p:embeddedFontLst>
    <p:embeddedFont>
      <p:font typeface="Inconsolata" pitchFamily="49" charset="0"/>
      <p:regular r:id="rId14"/>
    </p:embeddedFont>
    <p:embeddedFont>
      <p:font typeface="Montserrat Black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58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208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523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EEE9A-6805-8DDE-5819-788FA36DC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0A2970-9C29-4DB0-5E73-3D94331675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3B4AF-C38E-20AE-A67A-24457E7AF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7AB6E-0240-7670-9F5D-7721B83C3C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1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8866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StarGazers Predictor: GitHub Stars Prediction Pipeline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5598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 machine learning pipeline to predict GitHub star counts using repository metadata and advanced regression models.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517790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By group 2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30304"/>
            <a:ext cx="688598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Current Project Status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92711"/>
            <a:ext cx="6408063" cy="2206585"/>
          </a:xfrm>
          <a:prstGeom prst="roundRect">
            <a:avLst>
              <a:gd name="adj" fmla="val 414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028224" y="38271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Completed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4317563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Feature engineering pipeline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8224" y="4759762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Model training and evaluation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28224" y="5201960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FastAPI application implementation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8667" y="3592711"/>
            <a:ext cx="6408063" cy="2206585"/>
          </a:xfrm>
          <a:prstGeom prst="roundRect">
            <a:avLst>
              <a:gd name="adj" fmla="val 414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9" name="Text 7"/>
          <p:cNvSpPr/>
          <p:nvPr/>
        </p:nvSpPr>
        <p:spPr>
          <a:xfrm>
            <a:off x="7663101" y="38271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Upcoming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663101" y="4317563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Dockerization of Flask app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663101" y="4759762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API serving and deployment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31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Next Steps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95607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303973" y="19956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Containerization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03973" y="2486025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Dockerize</a:t>
            </a: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Flask application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1133951" y="3075742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7" name="Text 5"/>
          <p:cNvSpPr/>
          <p:nvPr/>
        </p:nvSpPr>
        <p:spPr>
          <a:xfrm>
            <a:off x="1644134" y="30757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CI/CD Integration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644134" y="3566160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Implement GitHub Actions pipeline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474232" y="4155877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0" name="Text 8"/>
          <p:cNvSpPr/>
          <p:nvPr/>
        </p:nvSpPr>
        <p:spPr>
          <a:xfrm>
            <a:off x="1984415" y="4155877"/>
            <a:ext cx="36858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Provision Infrastructure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984415" y="464629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Set up dev/prod VMs via Ansible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814513" y="5236012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3" name="Text 11"/>
          <p:cNvSpPr/>
          <p:nvPr/>
        </p:nvSpPr>
        <p:spPr>
          <a:xfrm>
            <a:off x="2324695" y="52360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Deployment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2324695" y="5726430"/>
            <a:ext cx="115119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Deploy and test prediction API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1474232" y="6316147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6" name="Text 14"/>
          <p:cNvSpPr/>
          <p:nvPr/>
        </p:nvSpPr>
        <p:spPr>
          <a:xfrm>
            <a:off x="1984415" y="63161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Reporting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984415" y="680656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Prepare final report and evaluation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88106"/>
            <a:ext cx="56986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Team Introduction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50513"/>
            <a:ext cx="4196358" cy="3090982"/>
          </a:xfrm>
          <a:prstGeom prst="roundRect">
            <a:avLst>
              <a:gd name="adj" fmla="val 29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028224" y="3384947"/>
            <a:ext cx="28595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Team Composition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875365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Shaheryar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8224" y="4317563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Feruz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28224" y="4759762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Rick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028224" y="5201960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Lu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028224" y="5644158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Linjia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5216962" y="3150513"/>
            <a:ext cx="4196358" cy="3090982"/>
          </a:xfrm>
          <a:prstGeom prst="roundRect">
            <a:avLst>
              <a:gd name="adj" fmla="val 29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1" name="Text 9"/>
          <p:cNvSpPr/>
          <p:nvPr/>
        </p:nvSpPr>
        <p:spPr>
          <a:xfrm>
            <a:off x="5451396" y="33849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Project Goal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5451396" y="3875365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End-to-end ML pipeline predicting GitHub stars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640133" y="3150513"/>
            <a:ext cx="4196358" cy="3090982"/>
          </a:xfrm>
          <a:prstGeom prst="roundRect">
            <a:avLst>
              <a:gd name="adj" fmla="val 29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4" name="Text 12"/>
          <p:cNvSpPr/>
          <p:nvPr/>
        </p:nvSpPr>
        <p:spPr>
          <a:xfrm>
            <a:off x="9874568" y="33849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Tech Stack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9874568" y="3875365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Python, Flask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9874568" y="4317563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Docker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9874568" y="4759762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scikit-learn, LightGBM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9874568" y="5201960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GitHub API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7553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Project Objective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37942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3580448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36158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Collection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410622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Gather GitHub repository metadata via API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57003" y="3537942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074" y="3580448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194119" y="3615809"/>
            <a:ext cx="31505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Feature Engineering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8194119" y="410622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Clean and transform repository data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93790" y="4922758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4965263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530906" y="50006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 Training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1530906" y="5491043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Train regression models for star prediction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7457003" y="4922758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2074" y="4965263"/>
            <a:ext cx="340162" cy="425291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8194119" y="50006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Deployment</a:t>
            </a:r>
            <a:endParaRPr lang="en-US" sz="2200" dirty="0"/>
          </a:p>
        </p:txBody>
      </p:sp>
      <p:sp>
        <p:nvSpPr>
          <p:cNvPr id="18" name="Text 12"/>
          <p:cNvSpPr/>
          <p:nvPr/>
        </p:nvSpPr>
        <p:spPr>
          <a:xfrm>
            <a:off x="8194119" y="5491043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Serve predictions through an API endpoint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245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Pipeline Overview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307681"/>
            <a:ext cx="3005495" cy="226814"/>
          </a:xfrm>
          <a:prstGeom prst="roundRect">
            <a:avLst>
              <a:gd name="adj" fmla="val 403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793790" y="48746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Collector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5365075"/>
            <a:ext cx="30054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GitHub API data ingestion with pagination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4139446" y="3967401"/>
            <a:ext cx="3005614" cy="226814"/>
          </a:xfrm>
          <a:prstGeom prst="roundRect">
            <a:avLst>
              <a:gd name="adj" fmla="val 403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7" name="Text 5"/>
          <p:cNvSpPr/>
          <p:nvPr/>
        </p:nvSpPr>
        <p:spPr>
          <a:xfrm>
            <a:off x="4139446" y="4534376"/>
            <a:ext cx="300561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Feature Engineering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4139446" y="5379125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Metadata cleaning and feature derivation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85221" y="3627120"/>
            <a:ext cx="3005614" cy="226814"/>
          </a:xfrm>
          <a:prstGeom prst="roundRect">
            <a:avLst>
              <a:gd name="adj" fmla="val 403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0" name="Text 8"/>
          <p:cNvSpPr/>
          <p:nvPr/>
        </p:nvSpPr>
        <p:spPr>
          <a:xfrm>
            <a:off x="7485221" y="41940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 Training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485221" y="4684514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Evaluate multiple ML regressors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0830997" y="3286958"/>
            <a:ext cx="3005614" cy="226814"/>
          </a:xfrm>
          <a:prstGeom prst="roundRect">
            <a:avLst>
              <a:gd name="adj" fmla="val 403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3" name="Text 11"/>
          <p:cNvSpPr/>
          <p:nvPr/>
        </p:nvSpPr>
        <p:spPr>
          <a:xfrm>
            <a:off x="10830997" y="38539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Serving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830997" y="4344353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Flask prediction endpoint (in progress)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Collection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Sources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GitHub REST API with pagination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Collected 1000 repositories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Metadata Fields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Name, star count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Forks, watchers, language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Saved raw JSON data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630364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Feature Engineering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654850" y="3827145"/>
            <a:ext cx="29241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Extracted Features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17563"/>
            <a:ext cx="3785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Size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59762"/>
            <a:ext cx="3785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Primary language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01960"/>
            <a:ext cx="3785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Creation and update dates</a:t>
            </a: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5547717" y="4483775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650" dirty="0"/>
          </a:p>
        </p:txBody>
      </p:sp>
      <p:sp>
        <p:nvSpPr>
          <p:cNvPr id="9" name="Text 6"/>
          <p:cNvSpPr/>
          <p:nvPr/>
        </p:nvSpPr>
        <p:spPr>
          <a:xfrm>
            <a:off x="9937790" y="26206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Derived Features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9937790" y="3111103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Repository age (days)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937790" y="3553301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Commit velocity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9937790" y="3995499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Number of topics</a:t>
            </a:r>
            <a:endParaRPr lang="en-US" sz="1750" dirty="0"/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7944326" y="3100149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650" dirty="0"/>
          </a:p>
        </p:txBody>
      </p:sp>
      <p:sp>
        <p:nvSpPr>
          <p:cNvPr id="15" name="Text 11"/>
          <p:cNvSpPr/>
          <p:nvPr/>
        </p:nvSpPr>
        <p:spPr>
          <a:xfrm>
            <a:off x="9937790" y="51129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Cleaning</a:t>
            </a:r>
            <a:endParaRPr lang="en-US" sz="2200" dirty="0"/>
          </a:p>
        </p:txBody>
      </p:sp>
      <p:sp>
        <p:nvSpPr>
          <p:cNvPr id="16" name="Text 12"/>
          <p:cNvSpPr/>
          <p:nvPr/>
        </p:nvSpPr>
        <p:spPr>
          <a:xfrm>
            <a:off x="9937790" y="5603319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Dropped empty fields like subscribers</a:t>
            </a:r>
            <a:endParaRPr lang="en-US" sz="1750" dirty="0"/>
          </a:p>
        </p:txBody>
      </p:sp>
      <p:sp>
        <p:nvSpPr>
          <p:cNvPr id="17" name="Text 13"/>
          <p:cNvSpPr/>
          <p:nvPr/>
        </p:nvSpPr>
        <p:spPr>
          <a:xfrm>
            <a:off x="9937790" y="6408420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Output saved in Parquet format</a:t>
            </a:r>
            <a:endParaRPr lang="en-US" sz="1750" dirty="0"/>
          </a:p>
        </p:txBody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7944326" y="586740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360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 Training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46013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530906" y="34238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Target Variable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3914299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Log-transformed star count for stability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35893" y="3346013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7" name="Text 5"/>
          <p:cNvSpPr/>
          <p:nvPr/>
        </p:nvSpPr>
        <p:spPr>
          <a:xfrm>
            <a:off x="5973008" y="34238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Models Tested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973008" y="3914299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Linear Regression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973008" y="4356497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Ridge Regression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973008" y="4798695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Random Forest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973008" y="5240893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XGBoost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973008" y="5683091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LightGBM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677995" y="3346013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4" name="Text 12"/>
          <p:cNvSpPr/>
          <p:nvPr/>
        </p:nvSpPr>
        <p:spPr>
          <a:xfrm>
            <a:off x="10415111" y="34238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Performance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10415111" y="3914299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R² scores ranged from 0.51 to 0.61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35887"/>
            <a:ext cx="949059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Key Features Driving Accuracy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116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Top Predictors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927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Watchers count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3498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Forks count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611642"/>
            <a:ext cx="47646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Results with Linear Regression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1927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R² score approximately 0.99 using two features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Strong correlation with star counts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3267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Trade-off:</a:t>
            </a: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High accuracy but poor generalization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886D1-9C84-D65D-96ED-DBB5B2635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F36632B-FD23-A471-30F6-018A4AE5BF1D}"/>
              </a:ext>
            </a:extLst>
          </p:cNvPr>
          <p:cNvSpPr/>
          <p:nvPr/>
        </p:nvSpPr>
        <p:spPr>
          <a:xfrm>
            <a:off x="793789" y="1508447"/>
            <a:ext cx="857529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Flask Application Overview</a:t>
            </a:r>
            <a:endParaRPr lang="en-US" sz="445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FFE2F8C0-FA49-0F93-53A8-4FCAF21BB3F7}"/>
              </a:ext>
            </a:extLst>
          </p:cNvPr>
          <p:cNvSpPr/>
          <p:nvPr/>
        </p:nvSpPr>
        <p:spPr>
          <a:xfrm>
            <a:off x="793790" y="3135088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C1FA51E3-8671-305A-ECA9-CF2E2821DD8D}"/>
              </a:ext>
            </a:extLst>
          </p:cNvPr>
          <p:cNvSpPr/>
          <p:nvPr/>
        </p:nvSpPr>
        <p:spPr>
          <a:xfrm>
            <a:off x="1303973" y="31350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Built with Flask</a:t>
            </a:r>
            <a:endParaRPr lang="en-US" sz="2200" dirty="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137DCD15-5FC1-02BC-EC29-1E36F83E24BB}"/>
              </a:ext>
            </a:extLst>
          </p:cNvPr>
          <p:cNvSpPr/>
          <p:nvPr/>
        </p:nvSpPr>
        <p:spPr>
          <a:xfrm>
            <a:off x="1133951" y="4215223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59B01A36-E346-F8A2-BC9B-9F5332BCE1FD}"/>
              </a:ext>
            </a:extLst>
          </p:cNvPr>
          <p:cNvSpPr/>
          <p:nvPr/>
        </p:nvSpPr>
        <p:spPr>
          <a:xfrm>
            <a:off x="1644134" y="42152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Provides a full user flow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6100D6E1-D078-84B2-193A-996F573D30D4}"/>
              </a:ext>
            </a:extLst>
          </p:cNvPr>
          <p:cNvSpPr/>
          <p:nvPr/>
        </p:nvSpPr>
        <p:spPr>
          <a:xfrm>
            <a:off x="1644134" y="4705641"/>
            <a:ext cx="533344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Input form → POST request → result display</a:t>
            </a:r>
            <a:endParaRPr lang="en-US" sz="1750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70983DE9-E15B-BFC5-A059-0B85CC07F0B7}"/>
              </a:ext>
            </a:extLst>
          </p:cNvPr>
          <p:cNvSpPr/>
          <p:nvPr/>
        </p:nvSpPr>
        <p:spPr>
          <a:xfrm>
            <a:off x="1474232" y="5295358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F7E4201C-0A05-4251-D1F9-C491BACF443F}"/>
              </a:ext>
            </a:extLst>
          </p:cNvPr>
          <p:cNvSpPr/>
          <p:nvPr/>
        </p:nvSpPr>
        <p:spPr>
          <a:xfrm>
            <a:off x="1984415" y="5295358"/>
            <a:ext cx="36858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HTML templates</a:t>
            </a:r>
            <a:endParaRPr lang="en-US" sz="22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86BD07F7-1108-045B-4170-859AC41E04C8}"/>
              </a:ext>
            </a:extLst>
          </p:cNvPr>
          <p:cNvSpPr/>
          <p:nvPr/>
        </p:nvSpPr>
        <p:spPr>
          <a:xfrm>
            <a:off x="1984415" y="5785776"/>
            <a:ext cx="234843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</a:rPr>
              <a:t>Input &amp; Result</a:t>
            </a:r>
            <a:endParaRPr lang="en-US" sz="1750" dirty="0"/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FA7AE6F7-12CB-75BF-1E2F-90DC441744B1}"/>
              </a:ext>
            </a:extLst>
          </p:cNvPr>
          <p:cNvSpPr/>
          <p:nvPr/>
        </p:nvSpPr>
        <p:spPr>
          <a:xfrm>
            <a:off x="1303972" y="3620413"/>
            <a:ext cx="769935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Load ML model, give real-time predictions from user-entered metadata</a:t>
            </a:r>
            <a:endParaRPr lang="en-US" sz="175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4E2F03B-0626-6559-0DF8-704725E3F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082" y="2490192"/>
            <a:ext cx="4870115" cy="386533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9346896-4C9A-1BC5-5F5E-114E2569F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806" y="4246285"/>
            <a:ext cx="6846970" cy="280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2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346</Words>
  <Application>Microsoft Macintosh PowerPoint</Application>
  <PresentationFormat>自定义</PresentationFormat>
  <Paragraphs>114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Inconsolata</vt:lpstr>
      <vt:lpstr>Montserrat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Lu Chen</cp:lastModifiedBy>
  <cp:revision>2</cp:revision>
  <dcterms:created xsi:type="dcterms:W3CDTF">2025-05-20T20:39:28Z</dcterms:created>
  <dcterms:modified xsi:type="dcterms:W3CDTF">2025-05-21T11:43:59Z</dcterms:modified>
</cp:coreProperties>
</file>