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422" r:id="rId2"/>
    <p:sldId id="430" r:id="rId3"/>
    <p:sldId id="419" r:id="rId4"/>
    <p:sldId id="421" r:id="rId5"/>
    <p:sldId id="413" r:id="rId6"/>
    <p:sldId id="415" r:id="rId7"/>
    <p:sldId id="416" r:id="rId8"/>
    <p:sldId id="414" r:id="rId9"/>
    <p:sldId id="417" r:id="rId10"/>
    <p:sldId id="423" r:id="rId11"/>
    <p:sldId id="431" r:id="rId12"/>
    <p:sldId id="314" r:id="rId13"/>
    <p:sldId id="325" r:id="rId14"/>
    <p:sldId id="371" r:id="rId15"/>
    <p:sldId id="425" r:id="rId16"/>
    <p:sldId id="340" r:id="rId17"/>
    <p:sldId id="343" r:id="rId18"/>
    <p:sldId id="411" r:id="rId19"/>
    <p:sldId id="345" r:id="rId20"/>
    <p:sldId id="382" r:id="rId21"/>
    <p:sldId id="435" r:id="rId22"/>
    <p:sldId id="381" r:id="rId23"/>
    <p:sldId id="426" r:id="rId24"/>
    <p:sldId id="432" r:id="rId25"/>
    <p:sldId id="261" r:id="rId26"/>
    <p:sldId id="406" r:id="rId27"/>
    <p:sldId id="407" r:id="rId28"/>
    <p:sldId id="396" r:id="rId29"/>
    <p:sldId id="401" r:id="rId30"/>
    <p:sldId id="433" r:id="rId31"/>
    <p:sldId id="263" r:id="rId32"/>
    <p:sldId id="400" r:id="rId33"/>
    <p:sldId id="398" r:id="rId34"/>
    <p:sldId id="427" r:id="rId35"/>
    <p:sldId id="434" r:id="rId36"/>
    <p:sldId id="352" r:id="rId37"/>
    <p:sldId id="354" r:id="rId38"/>
    <p:sldId id="356" r:id="rId39"/>
    <p:sldId id="357" r:id="rId40"/>
    <p:sldId id="358" r:id="rId41"/>
    <p:sldId id="392" r:id="rId42"/>
    <p:sldId id="378" r:id="rId43"/>
    <p:sldId id="362" r:id="rId44"/>
    <p:sldId id="394" r:id="rId45"/>
    <p:sldId id="364" r:id="rId46"/>
    <p:sldId id="375" r:id="rId47"/>
    <p:sldId id="383" r:id="rId48"/>
    <p:sldId id="379" r:id="rId49"/>
    <p:sldId id="409" r:id="rId50"/>
    <p:sldId id="410" r:id="rId51"/>
    <p:sldId id="387" r:id="rId52"/>
    <p:sldId id="388" r:id="rId53"/>
    <p:sldId id="428" r:id="rId54"/>
    <p:sldId id="429" r:id="rId55"/>
  </p:sldIdLst>
  <p:sldSz cx="9144000" cy="6858000" type="screen4x3"/>
  <p:notesSz cx="6858000" cy="9144000"/>
  <p:defaultTextStyle>
    <a:defPPr>
      <a:defRPr lang="en-US"/>
    </a:defPPr>
    <a:lvl1pPr algn="ctr" rtl="0" eaLnBrk="0" fontAlgn="base" hangingPunct="0">
      <a:spcBef>
        <a:spcPct val="0"/>
      </a:spcBef>
      <a:spcAft>
        <a:spcPct val="0"/>
      </a:spcAft>
      <a:defRPr sz="2800" b="1" kern="1200">
        <a:solidFill>
          <a:schemeClr val="tx1"/>
        </a:solidFill>
        <a:latin typeface="Tahoma" pitchFamily="34" charset="0"/>
        <a:ea typeface="+mn-ea"/>
        <a:cs typeface="+mn-cs"/>
      </a:defRPr>
    </a:lvl1pPr>
    <a:lvl2pPr marL="457200" algn="ctr" rtl="0" eaLnBrk="0" fontAlgn="base" hangingPunct="0">
      <a:spcBef>
        <a:spcPct val="0"/>
      </a:spcBef>
      <a:spcAft>
        <a:spcPct val="0"/>
      </a:spcAft>
      <a:defRPr sz="2800" b="1" kern="1200">
        <a:solidFill>
          <a:schemeClr val="tx1"/>
        </a:solidFill>
        <a:latin typeface="Tahoma" pitchFamily="34" charset="0"/>
        <a:ea typeface="+mn-ea"/>
        <a:cs typeface="+mn-cs"/>
      </a:defRPr>
    </a:lvl2pPr>
    <a:lvl3pPr marL="914400" algn="ctr" rtl="0" eaLnBrk="0" fontAlgn="base" hangingPunct="0">
      <a:spcBef>
        <a:spcPct val="0"/>
      </a:spcBef>
      <a:spcAft>
        <a:spcPct val="0"/>
      </a:spcAft>
      <a:defRPr sz="2800" b="1" kern="1200">
        <a:solidFill>
          <a:schemeClr val="tx1"/>
        </a:solidFill>
        <a:latin typeface="Tahoma" pitchFamily="34" charset="0"/>
        <a:ea typeface="+mn-ea"/>
        <a:cs typeface="+mn-cs"/>
      </a:defRPr>
    </a:lvl3pPr>
    <a:lvl4pPr marL="1371600" algn="ctr" rtl="0" eaLnBrk="0" fontAlgn="base" hangingPunct="0">
      <a:spcBef>
        <a:spcPct val="0"/>
      </a:spcBef>
      <a:spcAft>
        <a:spcPct val="0"/>
      </a:spcAft>
      <a:defRPr sz="2800" b="1" kern="1200">
        <a:solidFill>
          <a:schemeClr val="tx1"/>
        </a:solidFill>
        <a:latin typeface="Tahoma" pitchFamily="34" charset="0"/>
        <a:ea typeface="+mn-ea"/>
        <a:cs typeface="+mn-cs"/>
      </a:defRPr>
    </a:lvl4pPr>
    <a:lvl5pPr marL="1828800" algn="ctr" rtl="0" eaLnBrk="0" fontAlgn="base" hangingPunct="0">
      <a:spcBef>
        <a:spcPct val="0"/>
      </a:spcBef>
      <a:spcAft>
        <a:spcPct val="0"/>
      </a:spcAft>
      <a:defRPr sz="2800" b="1" kern="1200">
        <a:solidFill>
          <a:schemeClr val="tx1"/>
        </a:solidFill>
        <a:latin typeface="Tahoma" pitchFamily="34" charset="0"/>
        <a:ea typeface="+mn-ea"/>
        <a:cs typeface="+mn-cs"/>
      </a:defRPr>
    </a:lvl5pPr>
    <a:lvl6pPr marL="2286000" algn="l" defTabSz="914400" rtl="0" eaLnBrk="1" latinLnBrk="0" hangingPunct="1">
      <a:defRPr sz="2800" b="1" kern="1200">
        <a:solidFill>
          <a:schemeClr val="tx1"/>
        </a:solidFill>
        <a:latin typeface="Tahoma" pitchFamily="34" charset="0"/>
        <a:ea typeface="+mn-ea"/>
        <a:cs typeface="+mn-cs"/>
      </a:defRPr>
    </a:lvl6pPr>
    <a:lvl7pPr marL="2743200" algn="l" defTabSz="914400" rtl="0" eaLnBrk="1" latinLnBrk="0" hangingPunct="1">
      <a:defRPr sz="2800" b="1" kern="1200">
        <a:solidFill>
          <a:schemeClr val="tx1"/>
        </a:solidFill>
        <a:latin typeface="Tahoma" pitchFamily="34" charset="0"/>
        <a:ea typeface="+mn-ea"/>
        <a:cs typeface="+mn-cs"/>
      </a:defRPr>
    </a:lvl7pPr>
    <a:lvl8pPr marL="3200400" algn="l" defTabSz="914400" rtl="0" eaLnBrk="1" latinLnBrk="0" hangingPunct="1">
      <a:defRPr sz="2800" b="1" kern="1200">
        <a:solidFill>
          <a:schemeClr val="tx1"/>
        </a:solidFill>
        <a:latin typeface="Tahoma" pitchFamily="34" charset="0"/>
        <a:ea typeface="+mn-ea"/>
        <a:cs typeface="+mn-cs"/>
      </a:defRPr>
    </a:lvl8pPr>
    <a:lvl9pPr marL="3657600" algn="l" defTabSz="914400" rtl="0" eaLnBrk="1" latinLnBrk="0" hangingPunct="1">
      <a:defRPr sz="2800" b="1"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00"/>
    <a:srgbClr val="CCFFFF"/>
    <a:srgbClr val="000099"/>
    <a:srgbClr val="FFFFCC"/>
    <a:srgbClr val="003366"/>
    <a:srgbClr val="00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66711" autoAdjust="0"/>
  </p:normalViewPr>
  <p:slideViewPr>
    <p:cSldViewPr>
      <p:cViewPr varScale="1">
        <p:scale>
          <a:sx n="85" d="100"/>
          <a:sy n="85" d="100"/>
        </p:scale>
        <p:origin x="29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4785"/>
    </p:cViewPr>
  </p:sorterViewPr>
  <p:notesViewPr>
    <p:cSldViewPr>
      <p:cViewPr varScale="1">
        <p:scale>
          <a:sx n="60" d="100"/>
          <a:sy n="60" d="100"/>
        </p:scale>
        <p:origin x="-17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778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78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p>
        </p:txBody>
      </p:sp>
      <p:sp>
        <p:nvSpPr>
          <p:cNvPr id="778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6ED520A1-D728-45C4-B250-3C281F3AA32E}"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p>
        </p:txBody>
      </p:sp>
      <p:sp>
        <p:nvSpPr>
          <p:cNvPr id="7578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60" name="Rectangle 1032"/>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p>
            <a:pPr algn="r">
              <a:defRPr/>
            </a:pPr>
            <a:r>
              <a:rPr lang="en-US" sz="1200"/>
              <a:t>©A+ Computer Science     www.apluscompsci.com                 </a:t>
            </a:r>
            <a:fld id="{9DA0890D-23DD-4E28-991C-206CA24B7D9D}" type="slidenum">
              <a:rPr lang="en-US" sz="1200"/>
              <a:pPr algn="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a:t>©A+ Computer Science     www.apluscompsci.com                 </a:t>
            </a:r>
            <a:fld id="{DC5D744A-5FC4-41A5-895E-95E35C9166FC}" type="slidenum">
              <a:rPr lang="en-US" smtClean="0"/>
              <a:pPr/>
              <a:t>1</a:t>
            </a:fld>
            <a:endParaRPr lang="en-US"/>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r>
              <a:rPr lang="en-US" sz="1600"/>
              <a:t>Selection sort is pretty effective for small lists, but pretty horrible is used on large lists.</a:t>
            </a:r>
          </a:p>
          <a:p>
            <a:r>
              <a:rPr lang="en-US" sz="1600"/>
              <a:t>Selection sort consists of two loops.   </a:t>
            </a:r>
          </a:p>
          <a:p>
            <a:r>
              <a:rPr lang="en-US" sz="1600"/>
              <a:t>The outer loops run based on the number of items in the list.  </a:t>
            </a:r>
          </a:p>
          <a:p>
            <a:r>
              <a:rPr 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r>
              <a:rPr lang="en-US" sz="1600"/>
              <a:t>Selection sort is pretty effective for small lists, but pretty horrible is used on large lists.</a:t>
            </a:r>
          </a:p>
          <a:p>
            <a:r>
              <a:rPr lang="en-US" sz="1600"/>
              <a:t>Selection sort consists of two loops.   </a:t>
            </a:r>
          </a:p>
          <a:p>
            <a:r>
              <a:rPr lang="en-US" sz="1600"/>
              <a:t>The outer loops run based on the number of items in the list.  </a:t>
            </a:r>
          </a:p>
          <a:p>
            <a:r>
              <a:rPr lang="en-US" sz="1600"/>
              <a:t>The inner loop runs to find the items that need to be moved.  The inner loop either locates the spot with the smallest value or the spot with the largest value.   After the inner loop completes, a swap may occur if needed.   At most, selection sort will make one swap per pass.  A pass is one complete execution of the inner loop.</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r>
              <a:rPr lang="en-US" sz="1600"/>
              <a:t>The </a:t>
            </a:r>
            <a:r>
              <a:rPr lang="en-US" sz="1600">
                <a:latin typeface="Courier New" pitchFamily="49" charset="0"/>
              </a:rPr>
              <a:t>List interface which is implemented by the ArrayList class has many useful methods.</a:t>
            </a:r>
            <a:r>
              <a:rPr lang="en-US" sz="1600"/>
              <a:t>  </a:t>
            </a:r>
          </a:p>
          <a:p>
            <a:r>
              <a:rPr lang="en-US" sz="1600">
                <a:latin typeface="Courier New" pitchFamily="49" charset="0"/>
              </a:rPr>
              <a:t>indexOf() and contains()</a:t>
            </a:r>
            <a:r>
              <a:rPr lang="en-US" sz="1600"/>
              <a:t>  will search a list for a specified item.</a:t>
            </a:r>
          </a:p>
          <a:p>
            <a:r>
              <a:rPr lang="en-US" sz="1600">
                <a:latin typeface="Courier New" pitchFamily="49" charset="0"/>
              </a:rPr>
              <a:t>equals()</a:t>
            </a:r>
            <a:r>
              <a:rPr lang="en-US" sz="1600"/>
              <a:t> will see if two lists contain the exact same items in the exact same order.</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0" tIns="45715" rIns="91430" bIns="45715"/>
          <a:lstStyle/>
          <a:p>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4588" y="685800"/>
            <a:ext cx="4570412"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lIns="91432" tIns="45716" rIns="91432" bIns="45716"/>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00562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43000" y="685800"/>
            <a:ext cx="4572000" cy="3429000"/>
          </a:xfrm>
          <a:prstGeom prst="rect">
            <a:avLst/>
          </a:prstGeom>
          <a:ln/>
        </p:spPr>
      </p:sp>
      <p:sp>
        <p:nvSpPr>
          <p:cNvPr id="69635"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4" y="8685213"/>
            <a:ext cx="2971800" cy="457200"/>
          </a:xfrm>
          <a:prstGeom prst="rect">
            <a:avLst/>
          </a:prstGeom>
          <a:noFill/>
        </p:spPr>
        <p:txBody>
          <a:bodyPr lIns="91438" tIns="45719" rIns="91438" bIns="45719"/>
          <a:lstStyle/>
          <a:p>
            <a:r>
              <a:rPr lang="en-US"/>
              <a:t>©A+ Computer Science     www.apluscompsci.com                 </a:t>
            </a:r>
            <a:fld id="{DC5D744A-5FC4-41A5-895E-95E35C9166FC}" type="slidenum">
              <a:rPr lang="en-US" smtClean="0"/>
              <a:pPr/>
              <a:t>54</a:t>
            </a:fld>
            <a:endParaRPr lang="en-US"/>
          </a:p>
        </p:txBody>
      </p:sp>
      <p:sp>
        <p:nvSpPr>
          <p:cNvPr id="45059" name="Rectangle 2"/>
          <p:cNvSpPr>
            <a:spLocks noGrp="1" noRot="1" noChangeAspect="1" noChangeArrowheads="1" noTextEdit="1"/>
          </p:cNvSpPr>
          <p:nvPr>
            <p:ph type="sldImg"/>
          </p:nvPr>
        </p:nvSpPr>
        <p:spPr>
          <a:xfrm>
            <a:off x="1143000" y="685800"/>
            <a:ext cx="4573588" cy="3429000"/>
          </a:xfrm>
          <a:prstGeom prst="rect">
            <a:avLst/>
          </a:prstGeom>
          <a:ln/>
        </p:spPr>
      </p:sp>
      <p:sp>
        <p:nvSpPr>
          <p:cNvPr id="45060" name="Rectangle 3"/>
          <p:cNvSpPr>
            <a:spLocks noGrp="1" noChangeArrowheads="1"/>
          </p:cNvSpPr>
          <p:nvPr>
            <p:ph type="body" idx="1"/>
          </p:nvPr>
        </p:nvSpPr>
        <p:spPr>
          <a:xfrm>
            <a:off x="685800" y="4343400"/>
            <a:ext cx="5486400" cy="4114800"/>
          </a:xfrm>
          <a:prstGeom prst="rect">
            <a:avLst/>
          </a:prstGeom>
          <a:noFill/>
          <a:ln/>
        </p:spPr>
        <p:txBody>
          <a:bodyPr lIns="91438" tIns="45719" rIns="91438" bIns="45719"/>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the Collection.</a:t>
            </a: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r>
              <a:rPr lang="en-US" sz="1600"/>
              <a:t>The </a:t>
            </a:r>
            <a:r>
              <a:rPr lang="en-US" sz="1600">
                <a:latin typeface="Courier New" pitchFamily="49" charset="0"/>
              </a:rPr>
              <a:t>Arrays</a:t>
            </a:r>
            <a:r>
              <a:rPr lang="en-US" sz="1600"/>
              <a:t> class methods above are very useful methods for manipulating Java arrays.  </a:t>
            </a:r>
          </a:p>
          <a:p>
            <a:r>
              <a:rPr lang="en-US" sz="1600">
                <a:latin typeface="Courier New" pitchFamily="49" charset="0"/>
              </a:rPr>
              <a:t>sort()</a:t>
            </a:r>
            <a:r>
              <a:rPr lang="en-US" sz="1600"/>
              <a:t> will naturally order the items in an array.</a:t>
            </a:r>
          </a:p>
          <a:p>
            <a:r>
              <a:rPr lang="en-US" sz="1600">
                <a:latin typeface="Courier New" pitchFamily="49" charset="0"/>
              </a:rPr>
              <a:t>binarySearch()</a:t>
            </a:r>
            <a:r>
              <a:rPr lang="en-US" sz="1600"/>
              <a:t>  will find an item in the array and return the spot at which the item was found.</a:t>
            </a:r>
          </a:p>
          <a:p>
            <a:r>
              <a:rPr lang="en-US" sz="1600">
                <a:latin typeface="Courier New" pitchFamily="49" charset="0"/>
              </a:rPr>
              <a:t>equals()</a:t>
            </a:r>
            <a:r>
              <a:rPr lang="en-US" sz="1600"/>
              <a:t> will see if two arrays contain the exact same items in the exact same order.</a:t>
            </a:r>
          </a:p>
          <a:p>
            <a:r>
              <a:rPr lang="en-US" sz="1600">
                <a:latin typeface="Courier New" pitchFamily="49" charset="0"/>
              </a:rPr>
              <a:t>fill()</a:t>
            </a:r>
            <a:r>
              <a:rPr lang="en-US" sz="1600"/>
              <a:t> will fill in all spots in the array with a provided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p:spPr>
        <p:txBody>
          <a:bodyPr/>
          <a:lstStyle/>
          <a:p>
            <a:r>
              <a:rPr lang="en-US" sz="1600">
                <a:latin typeface="Courier New" pitchFamily="49" charset="0"/>
              </a:rPr>
              <a:t>indexOf()</a:t>
            </a:r>
            <a:r>
              <a:rPr lang="en-US" sz="1600"/>
              <a:t> and </a:t>
            </a:r>
            <a:r>
              <a:rPr lang="en-US" sz="1600">
                <a:latin typeface="Courier New" pitchFamily="49" charset="0"/>
              </a:rPr>
              <a:t>binarySearch()</a:t>
            </a:r>
            <a:r>
              <a:rPr lang="en-US" sz="1600"/>
              <a:t> seach and array for specified value.</a:t>
            </a:r>
          </a:p>
          <a:p>
            <a:r>
              <a:rPr lang="en-US" sz="1600">
                <a:latin typeface="Courier New" pitchFamily="49" charset="0"/>
              </a:rPr>
              <a:t>indexOf()</a:t>
            </a:r>
            <a:r>
              <a:rPr lang="en-US" sz="1600"/>
              <a:t> will return the spot at which the item was found.   It will return -1 if the item was not present.</a:t>
            </a:r>
          </a:p>
          <a:p>
            <a:r>
              <a:rPr lang="en-US" sz="1600">
                <a:latin typeface="Courier New" pitchFamily="49" charset="0"/>
              </a:rPr>
              <a:t>binarySearch()</a:t>
            </a:r>
            <a:r>
              <a:rPr lang="en-US" sz="1600"/>
              <a:t> will return the spot at which the item was found.   It will return -1 + -location(where the item should be) if the item was not present.</a:t>
            </a:r>
          </a:p>
          <a:p>
            <a:endParaRPr lang="en-US"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an array.</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r>
              <a:rPr lang="en-US" sz="1600"/>
              <a:t>The </a:t>
            </a:r>
            <a:r>
              <a:rPr lang="en-US" sz="1600">
                <a:latin typeface="Courier New" pitchFamily="49" charset="0"/>
              </a:rPr>
              <a:t>Collections</a:t>
            </a:r>
            <a:r>
              <a:rPr lang="en-US" sz="1600"/>
              <a:t> class methods above are very useful methods for manipulating Java Collections.  </a:t>
            </a:r>
          </a:p>
          <a:p>
            <a:r>
              <a:rPr lang="en-US" sz="1600">
                <a:latin typeface="Courier New" pitchFamily="49" charset="0"/>
              </a:rPr>
              <a:t>sort()</a:t>
            </a:r>
            <a:r>
              <a:rPr lang="en-US" sz="1600"/>
              <a:t> will naturally order the items in the collection.</a:t>
            </a:r>
          </a:p>
          <a:p>
            <a:r>
              <a:rPr lang="en-US" sz="1600">
                <a:latin typeface="Courier New" pitchFamily="49" charset="0"/>
              </a:rPr>
              <a:t>binarySearch()</a:t>
            </a:r>
            <a:r>
              <a:rPr lang="en-US" sz="1600"/>
              <a:t>  will find an item in the array and return the spot at which the item was found.</a:t>
            </a:r>
          </a:p>
          <a:p>
            <a:r>
              <a:rPr lang="en-US" sz="1600">
                <a:latin typeface="Courier New" pitchFamily="49" charset="0"/>
              </a:rPr>
              <a:t>fill()</a:t>
            </a:r>
            <a:r>
              <a:rPr lang="en-US" sz="1600"/>
              <a:t> will fill in all spots in the array with a provided value.</a:t>
            </a:r>
          </a:p>
          <a:p>
            <a:r>
              <a:rPr lang="en-US" sz="1600">
                <a:latin typeface="Courier New" pitchFamily="49" charset="0"/>
              </a:rPr>
              <a:t>rotate()</a:t>
            </a:r>
            <a:r>
              <a:rPr lang="en-US" sz="1600"/>
              <a:t> will shift items to the left(- negative x) a specified amount or shift items to the right(+ positive x) a specified amount.</a:t>
            </a:r>
          </a:p>
          <a:p>
            <a:r>
              <a:rPr lang="en-US" sz="1600">
                <a:latin typeface="Courier New" pitchFamily="49" charset="0"/>
              </a:rPr>
              <a:t>reverse()</a:t>
            </a:r>
            <a:r>
              <a:rPr lang="en-US" sz="1600"/>
              <a:t> will reverse the order of all items.</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p:spPr>
        <p:txBody>
          <a:bodyPr/>
          <a:lstStyle/>
          <a:p>
            <a:r>
              <a:rPr lang="en-US" sz="1600">
                <a:latin typeface="Courier New" pitchFamily="49" charset="0"/>
              </a:rPr>
              <a:t>sort()</a:t>
            </a:r>
            <a:r>
              <a:rPr lang="en-US" sz="1600"/>
              <a:t> will naturally order the items in the Collection.</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3A283FF5-9F7E-4BA9-9FF1-51774E483A05}"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C27F65A-EDA8-4499-8BCC-07E3BEE55A7E}"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A7C41EAC-276C-4FE5-BA01-38A103C51B6B}"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68ABBFDD-C9B8-493E-98D2-D86AED396AF0}"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B55D1FC6-FE39-45BF-99EF-F4EC5C6254F8}" type="slidenum">
              <a:rPr lang="en-US"/>
              <a:pPr>
                <a:defRPr/>
              </a:pPr>
              <a:t>‹#›</a:t>
            </a:fld>
            <a:endParaRPr lang="en-US"/>
          </a:p>
        </p:txBody>
      </p:sp>
      <p:sp>
        <p:nvSpPr>
          <p:cNvPr id="6" name="Footer Placeholder 5"/>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335B0476-C669-4D2D-AAA1-F39A64CF4418}"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232FDA02-C21A-4B0C-8E4A-8E5D8C15C1EE}" type="slidenum">
              <a:rPr lang="en-US"/>
              <a:pPr>
                <a:defRPr/>
              </a:pPr>
              <a:t>‹#›</a:t>
            </a:fld>
            <a:endParaRPr lang="en-US"/>
          </a:p>
        </p:txBody>
      </p:sp>
      <p:sp>
        <p:nvSpPr>
          <p:cNvPr id="9" name="Footer Placeholder 8"/>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404C3BC9-3223-458A-80E3-2C7664420BFA}" type="slidenum">
              <a:rPr lang="en-US"/>
              <a:pPr>
                <a:defRPr/>
              </a:pPr>
              <a:t>‹#›</a:t>
            </a:fld>
            <a:endParaRPr lang="en-US"/>
          </a:p>
        </p:txBody>
      </p:sp>
      <p:sp>
        <p:nvSpPr>
          <p:cNvPr id="5" name="Footer Placeholder 4"/>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2560C16D-5E2E-48A7-98F7-BB4AE58763CE}" type="slidenum">
              <a:rPr lang="en-US"/>
              <a:pPr>
                <a:defRPr/>
              </a:pPr>
              <a:t>‹#›</a:t>
            </a:fld>
            <a:endParaRPr lang="en-US"/>
          </a:p>
        </p:txBody>
      </p:sp>
      <p:sp>
        <p:nvSpPr>
          <p:cNvPr id="4" name="Footer Placeholder 3"/>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5DA7445B-5088-4BCC-BDFE-9B079D6552CC}"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8DACC286-19AA-40A9-9D45-5D38BA56B6F6}" type="slidenum">
              <a:rPr lang="en-US"/>
              <a:pPr>
                <a:defRPr/>
              </a:pPr>
              <a:t>‹#›</a:t>
            </a:fld>
            <a:endParaRPr lang="en-US"/>
          </a:p>
        </p:txBody>
      </p:sp>
      <p:sp>
        <p:nvSpPr>
          <p:cNvPr id="7" name="Footer Placeholder 6"/>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defRPr>
            </a:lvl1pPr>
          </a:lstStyle>
          <a:p>
            <a:pPr>
              <a:defRPr/>
            </a:pPr>
            <a:fld id="{268E6347-81A3-436C-852A-8E2EE43258AA}" type="slidenum">
              <a:rPr lang="en-US"/>
              <a:pPr>
                <a:defRPr/>
              </a:pPr>
              <a:t>‹#›</a:t>
            </a:fld>
            <a:endParaRPr lang="en-US"/>
          </a:p>
        </p:txBody>
      </p:sp>
      <p:sp>
        <p:nvSpPr>
          <p:cNvPr id="1031" name="Rectangle 7"/>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MyeV2_tGqvw"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1905000"/>
            <a:ext cx="9144000" cy="2123658"/>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t>collectionsfun.java</a:t>
            </a:r>
            <a:b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6600" spc="50" dirty="0">
                <a:ln w="11430">
                  <a:solidFill>
                    <a:srgbClr val="FFFF00"/>
                  </a:solidFill>
                </a:ln>
                <a:solidFill>
                  <a:srgbClr val="FF3300"/>
                </a:solidFill>
                <a:effectLst>
                  <a:outerShdw blurRad="76200" dist="50800" dir="5400000" algn="tl" rotWithShape="0">
                    <a:srgbClr val="FFFF00">
                      <a:alpha val="65000"/>
                    </a:srgbClr>
                  </a:outerShdw>
                </a:effectLst>
              </a:rPr>
              <a:t>search.java</a:t>
            </a:r>
            <a:endParaRPr lang="en-US" sz="60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2308324"/>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Search</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8675" name="Text Box 2"/>
          <p:cNvSpPr txBox="1">
            <a:spLocks noChangeArrowheads="1"/>
          </p:cNvSpPr>
          <p:nvPr/>
        </p:nvSpPr>
        <p:spPr bwMode="auto">
          <a:xfrm>
            <a:off x="692190" y="1066800"/>
            <a:ext cx="7673896" cy="2923877"/>
          </a:xfrm>
          <a:prstGeom prst="rect">
            <a:avLst/>
          </a:prstGeom>
          <a:noFill/>
          <a:ln w="9525">
            <a:noFill/>
            <a:miter lim="800000"/>
            <a:headEnd/>
            <a:tailEnd/>
          </a:ln>
        </p:spPr>
        <p:txBody>
          <a:bodyPr wrap="none">
            <a:spAutoFit/>
          </a:bodyPr>
          <a:lstStyle/>
          <a:p>
            <a:endParaRPr lang="en-US" sz="2400" b="0" dirty="0">
              <a:latin typeface="Courier New" pitchFamily="49" charset="0"/>
            </a:endParaRPr>
          </a:p>
          <a:p>
            <a:endParaRPr lang="en-US" sz="2400" dirty="0">
              <a:latin typeface="Arial" charset="0"/>
            </a:endParaRPr>
          </a:p>
          <a:p>
            <a:r>
              <a:rPr lang="en-US" dirty="0">
                <a:latin typeface="Arial" charset="0"/>
              </a:rPr>
              <a:t>The Linear Search searches through a </a:t>
            </a:r>
          </a:p>
          <a:p>
            <a:r>
              <a:rPr lang="en-US" dirty="0">
                <a:latin typeface="Arial" charset="0"/>
              </a:rPr>
              <a:t>list one element at time looking for a match.</a:t>
            </a:r>
          </a:p>
          <a:p>
            <a:r>
              <a:rPr lang="en-US" dirty="0">
                <a:latin typeface="Arial" charset="0"/>
              </a:rPr>
              <a:t>The index position of a match is returned if</a:t>
            </a:r>
          </a:p>
          <a:p>
            <a:r>
              <a:rPr lang="en-US" dirty="0">
                <a:latin typeface="Arial" charset="0"/>
              </a:rPr>
              <a:t>found or -1 is returned if no match is found.</a:t>
            </a:r>
            <a:endParaRPr lang="en-US" sz="2400" b="0" dirty="0">
              <a:latin typeface="Arial" charset="0"/>
            </a:endParaRPr>
          </a:p>
          <a:p>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
        <p:nvSpPr>
          <p:cNvPr id="6" name="WordArt 3"/>
          <p:cNvSpPr>
            <a:spLocks noChangeArrowheads="1" noChangeShapeType="1" noTextEdit="1"/>
          </p:cNvSpPr>
          <p:nvPr/>
        </p:nvSpPr>
        <p:spPr bwMode="auto">
          <a:xfrm>
            <a:off x="2133600" y="4648200"/>
            <a:ext cx="4953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Linear 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29699" name="Rectangle 1026"/>
          <p:cNvSpPr>
            <a:spLocks noChangeArrowheads="1"/>
          </p:cNvSpPr>
          <p:nvPr/>
        </p:nvSpPr>
        <p:spPr bwMode="auto">
          <a:xfrm>
            <a:off x="1143000" y="1676400"/>
            <a:ext cx="6932613" cy="3935413"/>
          </a:xfrm>
          <a:prstGeom prst="rect">
            <a:avLst/>
          </a:prstGeom>
          <a:noFill/>
          <a:ln w="9525">
            <a:noFill/>
            <a:miter lim="800000"/>
            <a:headEnd/>
            <a:tailEnd/>
          </a:ln>
        </p:spPr>
        <p:txBody>
          <a:bodyPr wrap="none">
            <a:spAutoFit/>
          </a:bodyPr>
          <a:lstStyle/>
          <a:p>
            <a:pPr algn="l"/>
            <a:r>
              <a:rPr lang="en-US"/>
              <a:t>int linearSearch(int[] stuff, int val)</a:t>
            </a:r>
          </a:p>
          <a:p>
            <a:pPr algn="l"/>
            <a:r>
              <a:rPr lang="en-US"/>
              <a:t>{</a:t>
            </a:r>
          </a:p>
          <a:p>
            <a:pPr algn="l"/>
            <a:r>
              <a:rPr lang="en-US"/>
              <a:t>   for(int i=0; i&lt; stuff.length; i++)</a:t>
            </a:r>
          </a:p>
          <a:p>
            <a:pPr algn="l"/>
            <a:r>
              <a:rPr lang="en-US"/>
              <a:t>   {</a:t>
            </a:r>
          </a:p>
          <a:p>
            <a:pPr algn="l"/>
            <a:r>
              <a:rPr lang="en-US"/>
              <a:t>      if (stuff[i] == val )</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0723" name="Rectangle 2"/>
          <p:cNvSpPr>
            <a:spLocks noChangeArrowheads="1"/>
          </p:cNvSpPr>
          <p:nvPr/>
        </p:nvSpPr>
        <p:spPr bwMode="auto">
          <a:xfrm>
            <a:off x="609600" y="1447800"/>
            <a:ext cx="7974013" cy="4362450"/>
          </a:xfrm>
          <a:prstGeom prst="rect">
            <a:avLst/>
          </a:prstGeom>
          <a:noFill/>
          <a:ln w="9525">
            <a:noFill/>
            <a:miter lim="800000"/>
            <a:headEnd/>
            <a:tailEnd/>
          </a:ln>
        </p:spPr>
        <p:txBody>
          <a:bodyPr wrap="none">
            <a:spAutoFit/>
          </a:bodyPr>
          <a:lstStyle/>
          <a:p>
            <a:pPr algn="l"/>
            <a:r>
              <a:rPr lang="en-US"/>
              <a:t>int linearSearch(Comparable[] stuff, </a:t>
            </a:r>
          </a:p>
          <a:p>
            <a:pPr algn="l"/>
            <a:r>
              <a:rPr lang="en-US"/>
              <a:t>					Comparable item)</a:t>
            </a:r>
          </a:p>
          <a:p>
            <a:pPr algn="l"/>
            <a:r>
              <a:rPr lang="en-US"/>
              <a:t>{</a:t>
            </a:r>
          </a:p>
          <a:p>
            <a:pPr algn="l"/>
            <a:r>
              <a:rPr lang="en-US"/>
              <a:t>    for(int i=0; i&lt;stuff.length; i++)</a:t>
            </a:r>
          </a:p>
          <a:p>
            <a:pPr algn="l"/>
            <a:r>
              <a:rPr lang="en-US"/>
              <a:t>    {</a:t>
            </a:r>
          </a:p>
          <a:p>
            <a:pPr algn="l"/>
            <a:r>
              <a:rPr lang="en-US"/>
              <a:t>        if (stuff[i].</a:t>
            </a:r>
            <a:r>
              <a:rPr lang="en-US">
                <a:solidFill>
                  <a:srgbClr val="FF3300"/>
                </a:solidFill>
              </a:rPr>
              <a:t>compareTo</a:t>
            </a:r>
            <a:r>
              <a:rPr lang="en-US"/>
              <a:t>(item)==0)</a:t>
            </a:r>
          </a:p>
          <a:p>
            <a:pPr algn="l"/>
            <a:r>
              <a:rPr lang="en-US"/>
              <a:t>	   	return i;</a:t>
            </a:r>
          </a:p>
          <a:p>
            <a:pPr algn="l"/>
            <a:r>
              <a:rPr lang="en-US"/>
              <a:t>    }</a:t>
            </a:r>
          </a:p>
          <a:p>
            <a:pPr algn="l"/>
            <a:r>
              <a:rPr lang="en-US"/>
              <a:t>    return -1;   </a:t>
            </a:r>
            <a:r>
              <a:rPr lang="en-US">
                <a:solidFill>
                  <a:srgbClr val="006600"/>
                </a:solidFill>
              </a:rPr>
              <a:t>//returns -1 if not found</a:t>
            </a:r>
          </a:p>
          <a:p>
            <a:pPr algn="l"/>
            <a:r>
              <a:rPr lang="en-US"/>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linearsearch.java</a:t>
            </a:r>
          </a:p>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linearsearchtester.java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3795" name="Text Box 2"/>
          <p:cNvSpPr txBox="1">
            <a:spLocks noChangeArrowheads="1"/>
          </p:cNvSpPr>
          <p:nvPr/>
        </p:nvSpPr>
        <p:spPr bwMode="auto">
          <a:xfrm>
            <a:off x="1033575" y="1219200"/>
            <a:ext cx="7002237" cy="3046988"/>
          </a:xfrm>
          <a:prstGeom prst="rect">
            <a:avLst/>
          </a:prstGeom>
          <a:noFill/>
          <a:ln w="9525">
            <a:noFill/>
            <a:miter lim="800000"/>
            <a:headEnd/>
            <a:tailEnd/>
          </a:ln>
        </p:spPr>
        <p:txBody>
          <a:bodyPr wrap="none">
            <a:spAutoFit/>
          </a:bodyPr>
          <a:lstStyle/>
          <a:p>
            <a:endParaRPr lang="en-US" sz="2400" dirty="0">
              <a:latin typeface="Arial" charset="0"/>
            </a:endParaRPr>
          </a:p>
          <a:p>
            <a:r>
              <a:rPr lang="en-US" dirty="0"/>
              <a:t>The Binary Search works best with</a:t>
            </a:r>
          </a:p>
          <a:p>
            <a:r>
              <a:rPr lang="en-US" dirty="0"/>
              <a:t>sorted lists.  The Binary search cuts</a:t>
            </a:r>
          </a:p>
          <a:p>
            <a:r>
              <a:rPr lang="en-US" dirty="0"/>
              <a:t>the list in half each time it checks for</a:t>
            </a:r>
          </a:p>
          <a:p>
            <a:r>
              <a:rPr lang="en-US" dirty="0"/>
              <a:t>for the specified value.  If the value is</a:t>
            </a:r>
          </a:p>
          <a:p>
            <a:r>
              <a:rPr lang="en-US" dirty="0"/>
              <a:t>not found, the search continue in the</a:t>
            </a:r>
          </a:p>
          <a:p>
            <a:r>
              <a:rPr lang="en-US" dirty="0"/>
              <a:t>half most likely to contain the value.</a:t>
            </a:r>
            <a:endParaRPr lang="en-US" sz="2400" b="0" dirty="0">
              <a:latin typeface="Arial" charset="0"/>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
        <p:nvSpPr>
          <p:cNvPr id="6" name="WordArt 3"/>
          <p:cNvSpPr>
            <a:spLocks noChangeArrowheads="1" noChangeShapeType="1" noTextEdit="1"/>
          </p:cNvSpPr>
          <p:nvPr/>
        </p:nvSpPr>
        <p:spPr bwMode="auto">
          <a:xfrm>
            <a:off x="2209800" y="4953000"/>
            <a:ext cx="4953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Binary Search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4819" name="Text Box 2"/>
          <p:cNvSpPr txBox="1">
            <a:spLocks noChangeArrowheads="1"/>
          </p:cNvSpPr>
          <p:nvPr/>
        </p:nvSpPr>
        <p:spPr bwMode="auto">
          <a:xfrm>
            <a:off x="574675" y="236538"/>
            <a:ext cx="7467600" cy="6045200"/>
          </a:xfrm>
          <a:prstGeom prst="rect">
            <a:avLst/>
          </a:prstGeom>
          <a:noFill/>
          <a:ln w="9525">
            <a:noFill/>
            <a:miter lim="800000"/>
            <a:headEnd/>
            <a:tailEnd/>
          </a:ln>
        </p:spPr>
        <p:txBody>
          <a:bodyPr>
            <a:spAutoFit/>
          </a:bodyPr>
          <a:lstStyle/>
          <a:p>
            <a:pPr algn="l"/>
            <a:r>
              <a:rPr lang="en-US" sz="2600"/>
              <a:t>int binarySearch (int [] stuff, int val )</a:t>
            </a:r>
          </a:p>
          <a:p>
            <a:pPr algn="l"/>
            <a:r>
              <a:rPr lang="en-US" sz="2600"/>
              <a:t>{</a:t>
            </a:r>
          </a:p>
          <a:p>
            <a:pPr algn="l"/>
            <a:r>
              <a:rPr lang="en-US" sz="2600"/>
              <a:t>   int bot= 0, top = stuff.length-1;</a:t>
            </a:r>
          </a:p>
          <a:p>
            <a:pPr algn="l"/>
            <a:r>
              <a:rPr lang="en-US" sz="2600"/>
              <a:t>   while(bot&lt;=top)  </a:t>
            </a:r>
          </a:p>
          <a:p>
            <a:pPr algn="l"/>
            <a:r>
              <a:rPr lang="en-US" sz="2600"/>
              <a:t>   {</a:t>
            </a:r>
          </a:p>
          <a:p>
            <a:pPr algn="l"/>
            <a:r>
              <a:rPr lang="en-US" sz="2600"/>
              <a:t>      int middle = (bot + top) / 2;</a:t>
            </a:r>
          </a:p>
          <a:p>
            <a:pPr algn="l"/>
            <a:r>
              <a:rPr lang="en-US" sz="2600"/>
              <a:t>      if (stuff[middle] == val)  return middle;</a:t>
            </a:r>
          </a:p>
          <a:p>
            <a:pPr algn="l"/>
            <a:r>
              <a:rPr lang="en-US" sz="2600"/>
              <a:t>      else</a:t>
            </a:r>
          </a:p>
          <a:p>
            <a:pPr algn="l"/>
            <a:r>
              <a:rPr lang="en-US" sz="2600"/>
              <a:t>         if (stuff[middle] &gt; val)</a:t>
            </a:r>
          </a:p>
          <a:p>
            <a:pPr algn="l"/>
            <a:r>
              <a:rPr lang="en-US" sz="2600"/>
              <a:t>            top = middle-1;</a:t>
            </a:r>
          </a:p>
          <a:p>
            <a:pPr algn="l"/>
            <a:r>
              <a:rPr lang="en-US" sz="2600"/>
              <a:t>         else</a:t>
            </a:r>
          </a:p>
          <a:p>
            <a:pPr algn="l"/>
            <a:r>
              <a:rPr lang="en-US" sz="2600"/>
              <a:t>            bot = middle+1;</a:t>
            </a:r>
          </a:p>
          <a:p>
            <a:pPr algn="l"/>
            <a:r>
              <a:rPr lang="en-US" sz="2600"/>
              <a:t>   }</a:t>
            </a:r>
          </a:p>
          <a:p>
            <a:pPr algn="l"/>
            <a:r>
              <a:rPr lang="en-US" sz="2600"/>
              <a:t>   return -1;</a:t>
            </a:r>
          </a:p>
          <a:p>
            <a:pPr algn="l"/>
            <a:r>
              <a:rPr lang="en-US" sz="2600"/>
              <a:t>}</a:t>
            </a:r>
          </a:p>
        </p:txBody>
      </p:sp>
      <p:sp>
        <p:nvSpPr>
          <p:cNvPr id="34820" name="WordArt 3"/>
          <p:cNvSpPr>
            <a:spLocks noChangeArrowheads="1" noChangeShapeType="1" noTextEdit="1"/>
          </p:cNvSpPr>
          <p:nvPr/>
        </p:nvSpPr>
        <p:spPr bwMode="auto">
          <a:xfrm>
            <a:off x="4495800" y="5715000"/>
            <a:ext cx="4114800" cy="4572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5843" name="Text Box 2"/>
          <p:cNvSpPr txBox="1">
            <a:spLocks noChangeArrowheads="1"/>
          </p:cNvSpPr>
          <p:nvPr/>
        </p:nvSpPr>
        <p:spPr bwMode="auto">
          <a:xfrm>
            <a:off x="304800" y="685800"/>
            <a:ext cx="8610600" cy="5694363"/>
          </a:xfrm>
          <a:prstGeom prst="rect">
            <a:avLst/>
          </a:prstGeom>
          <a:noFill/>
          <a:ln w="9525">
            <a:noFill/>
            <a:miter lim="800000"/>
            <a:headEnd/>
            <a:tailEnd/>
          </a:ln>
        </p:spPr>
        <p:txBody>
          <a:bodyPr>
            <a:spAutoFit/>
          </a:bodyPr>
          <a:lstStyle/>
          <a:p>
            <a:pPr algn="l"/>
            <a:r>
              <a:rPr lang="en-US" sz="2600"/>
              <a:t>public static int binarySearch (int [] s, int v, </a:t>
            </a:r>
          </a:p>
          <a:p>
            <a:pPr algn="l"/>
            <a:r>
              <a:rPr lang="en-US" sz="2600"/>
              <a:t>                                                                  int b, int t )</a:t>
            </a:r>
          </a:p>
          <a:p>
            <a:pPr algn="l"/>
            <a:r>
              <a:rPr lang="en-US" sz="2600"/>
              <a:t>{</a:t>
            </a:r>
          </a:p>
          <a:p>
            <a:pPr algn="l"/>
            <a:r>
              <a:rPr lang="en-US" sz="2600"/>
              <a:t>   if(b&lt;=t)</a:t>
            </a:r>
          </a:p>
          <a:p>
            <a:pPr algn="l"/>
            <a:r>
              <a:rPr lang="en-US" sz="2600"/>
              <a:t>   {</a:t>
            </a:r>
          </a:p>
          <a:p>
            <a:pPr algn="l"/>
            <a:r>
              <a:rPr lang="en-US" sz="2600"/>
              <a:t>      int m = (b + t) / 2;</a:t>
            </a:r>
          </a:p>
          <a:p>
            <a:pPr algn="l"/>
            <a:r>
              <a:rPr lang="en-US" sz="2600"/>
              <a:t>      if (s[m] == v)</a:t>
            </a:r>
          </a:p>
          <a:p>
            <a:pPr algn="l"/>
            <a:r>
              <a:rPr lang="en-US" sz="2600"/>
              <a:t>          return m;</a:t>
            </a:r>
          </a:p>
          <a:p>
            <a:pPr algn="l"/>
            <a:r>
              <a:rPr lang="en-US" sz="2600"/>
              <a:t>      if (s[m] &gt; v)</a:t>
            </a:r>
          </a:p>
          <a:p>
            <a:pPr algn="l"/>
            <a:r>
              <a:rPr lang="en-US" sz="2600"/>
              <a:t>            return binarySearch(s, v, b, m-1);</a:t>
            </a:r>
          </a:p>
          <a:p>
            <a:pPr algn="l"/>
            <a:r>
              <a:rPr lang="en-US" sz="2600"/>
              <a:t>      return binarySearch(s, v, m+1, t);</a:t>
            </a:r>
          </a:p>
          <a:p>
            <a:pPr algn="l"/>
            <a:r>
              <a:rPr lang="en-US" sz="2600"/>
              <a:t>   }</a:t>
            </a:r>
          </a:p>
          <a:p>
            <a:pPr algn="l"/>
            <a:r>
              <a:rPr lang="en-US" sz="2600"/>
              <a:t>   return -1;</a:t>
            </a:r>
          </a:p>
          <a:p>
            <a:pPr algn="l"/>
            <a:r>
              <a:rPr lang="en-US" sz="2600"/>
              <a:t>}</a:t>
            </a:r>
          </a:p>
        </p:txBody>
      </p:sp>
      <p:sp>
        <p:nvSpPr>
          <p:cNvPr id="35844" name="WordArt 3"/>
          <p:cNvSpPr>
            <a:spLocks noChangeArrowheads="1" noChangeShapeType="1" noTextEdit="1"/>
          </p:cNvSpPr>
          <p:nvPr/>
        </p:nvSpPr>
        <p:spPr bwMode="auto">
          <a:xfrm>
            <a:off x="4648200" y="5638800"/>
            <a:ext cx="3810000" cy="381000"/>
          </a:xfrm>
          <a:prstGeom prst="rect">
            <a:avLst/>
          </a:prstGeom>
        </p:spPr>
        <p:txBody>
          <a:bodyPr wrap="none" fromWordArt="1">
            <a:prstTxWarp prst="textPlain">
              <a:avLst>
                <a:gd name="adj" fmla="val 50000"/>
              </a:avLst>
            </a:prstTxWarp>
          </a:bodyPr>
          <a:lstStyle/>
          <a:p>
            <a:r>
              <a:rPr lang="en-US" sz="3600" kern="10" dirty="0" err="1">
                <a:ln w="9525">
                  <a:solidFill>
                    <a:srgbClr val="FF9900"/>
                  </a:solidFill>
                  <a:round/>
                  <a:headEnd/>
                  <a:tailEnd/>
                </a:ln>
                <a:solidFill>
                  <a:srgbClr val="FFFF99"/>
                </a:solidFill>
                <a:effectLst>
                  <a:outerShdw dist="35921" dir="2700000" algn="ctr" rotWithShape="0">
                    <a:srgbClr val="C0C0C0"/>
                  </a:outerShdw>
                </a:effectLst>
                <a:latin typeface="Impact"/>
              </a:rPr>
              <a:t>BinarySearch</a:t>
            </a:r>
            <a:endPar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6867" name="Rectangle 2"/>
          <p:cNvSpPr>
            <a:spLocks noChangeArrowheads="1"/>
          </p:cNvSpPr>
          <p:nvPr/>
        </p:nvSpPr>
        <p:spPr bwMode="auto">
          <a:xfrm>
            <a:off x="685800" y="1752600"/>
            <a:ext cx="6301725" cy="4585871"/>
          </a:xfrm>
          <a:prstGeom prst="rect">
            <a:avLst/>
          </a:prstGeom>
          <a:noFill/>
          <a:ln w="9525">
            <a:noFill/>
            <a:miter lim="800000"/>
            <a:headEnd/>
            <a:tailEnd/>
          </a:ln>
        </p:spPr>
        <p:txBody>
          <a:bodyPr wrap="none">
            <a:spAutoFit/>
          </a:bodyPr>
          <a:lstStyle/>
          <a:p>
            <a:pPr algn="l"/>
            <a:r>
              <a:rPr lang="en-US" sz="2600" dirty="0" err="1"/>
              <a:t>int</a:t>
            </a:r>
            <a:r>
              <a:rPr lang="en-US" sz="2600" dirty="0"/>
              <a:t>[] stuff = {1,6,8,10,14,22,30,50};</a:t>
            </a:r>
          </a:p>
          <a:p>
            <a:pPr algn="l"/>
            <a:endParaRPr lang="en-US" sz="2600" dirty="0"/>
          </a:p>
          <a:p>
            <a:pPr algn="l"/>
            <a:r>
              <a:rPr lang="en-US" sz="2600" dirty="0"/>
              <a:t>0 + 7 = 7 / 2 = 3</a:t>
            </a:r>
          </a:p>
          <a:p>
            <a:pPr algn="l"/>
            <a:r>
              <a:rPr lang="en-US" sz="2600" dirty="0"/>
              <a:t>stuff[3] = 10</a:t>
            </a:r>
          </a:p>
          <a:p>
            <a:pPr algn="l"/>
            <a:endParaRPr lang="en-US" sz="2600" dirty="0"/>
          </a:p>
          <a:p>
            <a:pPr algn="l"/>
            <a:r>
              <a:rPr lang="en-US" sz="2600" dirty="0"/>
              <a:t>4 + 7 = 11 div 2 = 5</a:t>
            </a:r>
          </a:p>
          <a:p>
            <a:pPr algn="l"/>
            <a:r>
              <a:rPr lang="en-US" sz="2600" dirty="0"/>
              <a:t>stuff[5] = 22</a:t>
            </a:r>
          </a:p>
          <a:p>
            <a:pPr algn="l"/>
            <a:endParaRPr lang="en-US" sz="2600" dirty="0"/>
          </a:p>
          <a:p>
            <a:pPr algn="l"/>
            <a:r>
              <a:rPr lang="en-US" sz="2600" dirty="0"/>
              <a:t>6 + 7 = 13 div 2 = 6</a:t>
            </a:r>
          </a:p>
          <a:p>
            <a:pPr algn="l"/>
            <a:r>
              <a:rPr lang="en-US" sz="2600" dirty="0"/>
              <a:t>stuff[6] = 30</a:t>
            </a:r>
          </a:p>
          <a:p>
            <a:pPr algn="l"/>
            <a:endParaRPr lang="en-US" sz="3200" dirty="0"/>
          </a:p>
        </p:txBody>
      </p:sp>
      <p:sp>
        <p:nvSpPr>
          <p:cNvPr id="36868"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6869" name="Rectangle 5"/>
          <p:cNvSpPr>
            <a:spLocks noChangeArrowheads="1"/>
          </p:cNvSpPr>
          <p:nvPr/>
        </p:nvSpPr>
        <p:spPr bwMode="auto">
          <a:xfrm>
            <a:off x="5105400" y="3962400"/>
            <a:ext cx="3733800" cy="2246769"/>
          </a:xfrm>
          <a:prstGeom prst="rect">
            <a:avLst/>
          </a:prstGeom>
          <a:noFill/>
          <a:ln w="9525">
            <a:noFill/>
            <a:miter lim="800000"/>
            <a:headEnd/>
            <a:tailEnd/>
          </a:ln>
        </p:spPr>
        <p:txBody>
          <a:bodyPr wrap="square">
            <a:spAutoFit/>
          </a:bodyPr>
          <a:lstStyle/>
          <a:p>
            <a:pPr algn="l">
              <a:spcBef>
                <a:spcPct val="50000"/>
              </a:spcBef>
            </a:pPr>
            <a:r>
              <a:rPr lang="en-US" dirty="0">
                <a:solidFill>
                  <a:schemeClr val="accent2"/>
                </a:solidFill>
              </a:rPr>
              <a:t>If you are searching for 25, how many times will you check the stuff?</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Java</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Sorts &amp;</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Searches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7891" name="Rectangle 2"/>
          <p:cNvSpPr>
            <a:spLocks noChangeArrowheads="1"/>
          </p:cNvSpPr>
          <p:nvPr/>
        </p:nvSpPr>
        <p:spPr bwMode="auto">
          <a:xfrm>
            <a:off x="533400" y="74613"/>
            <a:ext cx="184150" cy="1373187"/>
          </a:xfrm>
          <a:prstGeom prst="rect">
            <a:avLst/>
          </a:prstGeom>
          <a:noFill/>
          <a:ln w="9525">
            <a:noFill/>
            <a:miter lim="800000"/>
            <a:headEnd/>
            <a:tailEnd/>
          </a:ln>
        </p:spPr>
        <p:txBody>
          <a:bodyPr wrap="none">
            <a:spAutoFit/>
          </a:bodyPr>
          <a:lstStyle/>
          <a:p>
            <a:pPr algn="l"/>
            <a:endParaRPr lang="en-US" sz="2600"/>
          </a:p>
          <a:p>
            <a:pPr algn="l"/>
            <a:endParaRPr lang="en-US" sz="2600"/>
          </a:p>
          <a:p>
            <a:pPr algn="l"/>
            <a:endParaRPr lang="en-US" sz="3200"/>
          </a:p>
        </p:txBody>
      </p:sp>
      <p:sp>
        <p:nvSpPr>
          <p:cNvPr id="37892" name="Text Box 3"/>
          <p:cNvSpPr txBox="1">
            <a:spLocks noChangeArrowheads="1"/>
          </p:cNvSpPr>
          <p:nvPr/>
        </p:nvSpPr>
        <p:spPr bwMode="auto">
          <a:xfrm>
            <a:off x="4876800" y="1676400"/>
            <a:ext cx="34290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37893" name="Text Box 4"/>
          <p:cNvSpPr txBox="1">
            <a:spLocks noChangeArrowheads="1"/>
          </p:cNvSpPr>
          <p:nvPr/>
        </p:nvSpPr>
        <p:spPr bwMode="auto">
          <a:xfrm>
            <a:off x="685800" y="1524000"/>
            <a:ext cx="7620000" cy="4579938"/>
          </a:xfrm>
          <a:prstGeom prst="rect">
            <a:avLst/>
          </a:prstGeom>
          <a:noFill/>
          <a:ln w="9525">
            <a:noFill/>
            <a:miter lim="800000"/>
            <a:headEnd/>
            <a:tailEnd/>
          </a:ln>
        </p:spPr>
        <p:txBody>
          <a:bodyPr>
            <a:spAutoFit/>
          </a:bodyPr>
          <a:lstStyle/>
          <a:p>
            <a:pPr marL="457200" indent="-457200" algn="l">
              <a:spcBef>
                <a:spcPct val="50000"/>
              </a:spcBef>
            </a:pPr>
            <a:r>
              <a:rPr lang="en-US"/>
              <a:t>Given a list of N items.  </a:t>
            </a:r>
          </a:p>
          <a:p>
            <a:pPr marL="457200" indent="-457200" algn="l">
              <a:spcBef>
                <a:spcPct val="50000"/>
              </a:spcBef>
            </a:pPr>
            <a:r>
              <a:rPr lang="en-US"/>
              <a:t>What is the next largest power of 2?</a:t>
            </a:r>
          </a:p>
          <a:p>
            <a:pPr marL="457200" indent="-457200" algn="l">
              <a:spcBef>
                <a:spcPct val="50000"/>
              </a:spcBef>
            </a:pPr>
            <a:r>
              <a:rPr lang="en-US"/>
              <a:t>If N is 100, the next largest </a:t>
            </a:r>
            <a:br>
              <a:rPr lang="en-US"/>
            </a:br>
            <a:r>
              <a:rPr lang="en-US"/>
              <a:t>power of 2 is 7.</a:t>
            </a:r>
          </a:p>
          <a:p>
            <a:pPr marL="457200" indent="-457200" algn="l">
              <a:spcBef>
                <a:spcPct val="50000"/>
              </a:spcBef>
            </a:pPr>
            <a:r>
              <a:rPr lang="en-US">
                <a:solidFill>
                  <a:srgbClr val="FF3300"/>
                </a:solidFill>
              </a:rPr>
              <a:t>Log</a:t>
            </a:r>
            <a:r>
              <a:rPr lang="en-US" baseline="-25000">
                <a:solidFill>
                  <a:srgbClr val="FF3300"/>
                </a:solidFill>
              </a:rPr>
              <a:t>2</a:t>
            </a:r>
            <a:r>
              <a:rPr lang="en-US">
                <a:solidFill>
                  <a:srgbClr val="FF3300"/>
                </a:solidFill>
              </a:rPr>
              <a:t>(100) = 6.64386</a:t>
            </a:r>
          </a:p>
          <a:p>
            <a:pPr marL="457200" indent="-457200" algn="l">
              <a:spcBef>
                <a:spcPct val="50000"/>
              </a:spcBef>
            </a:pPr>
            <a:r>
              <a:rPr lang="en-US"/>
              <a:t>2</a:t>
            </a:r>
            <a:r>
              <a:rPr lang="en-US" baseline="30000"/>
              <a:t>7</a:t>
            </a:r>
            <a:r>
              <a:rPr lang="en-US"/>
              <a:t> = 128.  </a:t>
            </a:r>
          </a:p>
          <a:p>
            <a:pPr marL="457200" indent="-457200" algn="l">
              <a:spcBef>
                <a:spcPct val="50000"/>
              </a:spcBef>
            </a:pPr>
            <a:r>
              <a:rPr lang="en-US"/>
              <a:t>It would take 7 checks max to find if an item existed in a list of 100 items.</a:t>
            </a:r>
            <a:r>
              <a:rPr lang="en-US">
                <a:solidFill>
                  <a:srgbClr val="FFFF00"/>
                </a:solidFill>
              </a:rPr>
              <a:t> </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2701DB-D2DC-48C8-B157-262B015AE94B}"/>
              </a:ext>
            </a:extLst>
          </p:cNvPr>
          <p:cNvSpPr>
            <a:spLocks noGrp="1"/>
          </p:cNvSpPr>
          <p:nvPr>
            <p:ph type="ftr" sz="quarter" idx="12"/>
          </p:nvPr>
        </p:nvSpPr>
        <p:spPr/>
        <p:txBody>
          <a:bodyPr/>
          <a:lstStyle/>
          <a:p>
            <a:pPr>
              <a:defRPr/>
            </a:pPr>
            <a:endParaRPr lang="en-US"/>
          </a:p>
          <a:p>
            <a:pPr>
              <a:defRPr/>
            </a:pPr>
            <a:endParaRPr lang="en-US"/>
          </a:p>
          <a:p>
            <a:pPr>
              <a:defRPr/>
            </a:pPr>
            <a:endParaRPr lang="en-US"/>
          </a:p>
          <a:p>
            <a:pPr>
              <a:defRPr/>
            </a:pPr>
            <a:r>
              <a:rPr lang="en-US"/>
              <a:t>© A+ Computer Science  -  www.apluscompsci.com</a:t>
            </a:r>
          </a:p>
        </p:txBody>
      </p:sp>
      <p:sp>
        <p:nvSpPr>
          <p:cNvPr id="3" name="TextBox 2">
            <a:extLst>
              <a:ext uri="{FF2B5EF4-FFF2-40B4-BE49-F238E27FC236}">
                <a16:creationId xmlns:a16="http://schemas.microsoft.com/office/drawing/2014/main" id="{6B55D4FA-48A0-436A-9401-611D22414F0A}"/>
              </a:ext>
            </a:extLst>
          </p:cNvPr>
          <p:cNvSpPr txBox="1"/>
          <p:nvPr/>
        </p:nvSpPr>
        <p:spPr>
          <a:xfrm>
            <a:off x="1219200" y="381000"/>
            <a:ext cx="6172200" cy="523220"/>
          </a:xfrm>
          <a:prstGeom prst="rect">
            <a:avLst/>
          </a:prstGeom>
          <a:noFill/>
        </p:spPr>
        <p:txBody>
          <a:bodyPr wrap="square" rtlCol="0">
            <a:spAutoFit/>
          </a:bodyPr>
          <a:lstStyle/>
          <a:p>
            <a:r>
              <a:rPr lang="en-US" dirty="0"/>
              <a:t>Big O Analysis</a:t>
            </a:r>
          </a:p>
        </p:txBody>
      </p:sp>
      <p:sp>
        <p:nvSpPr>
          <p:cNvPr id="4" name="Rectangle 3">
            <a:extLst>
              <a:ext uri="{FF2B5EF4-FFF2-40B4-BE49-F238E27FC236}">
                <a16:creationId xmlns:a16="http://schemas.microsoft.com/office/drawing/2014/main" id="{34057569-893A-477D-B420-C8AB3E520642}"/>
              </a:ext>
            </a:extLst>
          </p:cNvPr>
          <p:cNvSpPr/>
          <p:nvPr/>
        </p:nvSpPr>
        <p:spPr>
          <a:xfrm>
            <a:off x="990600" y="1351508"/>
            <a:ext cx="7772400" cy="954107"/>
          </a:xfrm>
          <a:prstGeom prst="rect">
            <a:avLst/>
          </a:prstGeom>
        </p:spPr>
        <p:txBody>
          <a:bodyPr wrap="square">
            <a:spAutoFit/>
          </a:bodyPr>
          <a:lstStyle/>
          <a:p>
            <a:r>
              <a:rPr lang="en-US" dirty="0">
                <a:hlinkClick r:id="rId2"/>
              </a:rPr>
              <a:t>https://www.youtube.com/watch?v=MyeV2_tGqvw</a:t>
            </a:r>
            <a:endParaRPr lang="en-US" dirty="0"/>
          </a:p>
        </p:txBody>
      </p:sp>
    </p:spTree>
    <p:extLst>
      <p:ext uri="{BB962C8B-B14F-4D97-AF65-F5344CB8AC3E}">
        <p14:creationId xmlns:p14="http://schemas.microsoft.com/office/powerpoint/2010/main" val="1860422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38915" name="Text Box 2"/>
          <p:cNvSpPr txBox="1">
            <a:spLocks noChangeArrowheads="1"/>
          </p:cNvSpPr>
          <p:nvPr/>
        </p:nvSpPr>
        <p:spPr bwMode="auto">
          <a:xfrm>
            <a:off x="457200" y="1524000"/>
            <a:ext cx="8413750" cy="46386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 Case</a:t>
            </a:r>
          </a:p>
          <a:p>
            <a:pPr algn="l"/>
            <a:endParaRPr lang="en-US" sz="1600" u="sng"/>
          </a:p>
          <a:p>
            <a:pPr algn="l"/>
            <a:r>
              <a:rPr lang="en-US" sz="1800" b="0"/>
              <a:t>Linear/Sequential Search	   O(1) 	 	O(N) 		O(N)</a:t>
            </a:r>
            <a:r>
              <a:rPr lang="en-US" sz="1400" b="0"/>
              <a:t>		</a:t>
            </a:r>
          </a:p>
          <a:p>
            <a:pPr algn="l"/>
            <a:endParaRPr lang="en-US" sz="1800" b="0"/>
          </a:p>
          <a:p>
            <a:pPr algn="l"/>
            <a:r>
              <a:rPr lang="en-US" sz="1800" b="0"/>
              <a:t>Binary Search		   O(1)	 	O( log</a:t>
            </a:r>
            <a:r>
              <a:rPr lang="en-US" sz="1800" b="0" baseline="-25000"/>
              <a:t>2</a:t>
            </a:r>
            <a:r>
              <a:rPr lang="en-US" sz="1800" b="0"/>
              <a:t> N )	O( log</a:t>
            </a:r>
            <a:r>
              <a:rPr lang="en-US" sz="1800" b="0" baseline="-25000"/>
              <a:t>2</a:t>
            </a:r>
            <a:r>
              <a:rPr lang="en-US" sz="1800" b="0"/>
              <a:t> N ) </a:t>
            </a:r>
          </a:p>
          <a:p>
            <a:pPr algn="l"/>
            <a:endParaRPr lang="en-US" sz="1800" b="0"/>
          </a:p>
          <a:p>
            <a:pPr algn="l"/>
            <a:endParaRPr lang="en-US" sz="1800" b="0"/>
          </a:p>
          <a:p>
            <a:pPr algn="l"/>
            <a:r>
              <a:rPr lang="en-US" sz="1800" b="0"/>
              <a:t>All searches have a best case run time of O(1) if written properly.</a:t>
            </a:r>
          </a:p>
          <a:p>
            <a:pPr algn="l"/>
            <a:r>
              <a:rPr lang="en-US" sz="1800" b="0"/>
              <a:t>You have to look at the code to determine if the search has the </a:t>
            </a:r>
          </a:p>
          <a:p>
            <a:pPr algn="l"/>
            <a:r>
              <a:rPr lang="en-US" sz="1800" b="0"/>
              <a:t>ability to find the item and return immediately.  If this case is present,</a:t>
            </a:r>
          </a:p>
          <a:p>
            <a:pPr algn="l"/>
            <a:r>
              <a:rPr lang="en-US" sz="1800" b="0"/>
              <a:t>the algorithm can have a best case of O(1).</a:t>
            </a:r>
          </a:p>
          <a:p>
            <a:pPr algn="l"/>
            <a:endParaRPr lang="en-US" sz="1800" b="0"/>
          </a:p>
          <a:p>
            <a:pPr algn="l"/>
            <a:endParaRPr lang="en-US" sz="1800" b="0"/>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Search Algorithms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binarysearch.java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binarysearchtester.java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Quadratic</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Sort</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6083" name="Text Box 2"/>
          <p:cNvSpPr txBox="1">
            <a:spLocks noChangeArrowheads="1"/>
          </p:cNvSpPr>
          <p:nvPr/>
        </p:nvSpPr>
        <p:spPr bwMode="auto">
          <a:xfrm>
            <a:off x="328835" y="1676400"/>
            <a:ext cx="8292655" cy="2616101"/>
          </a:xfrm>
          <a:prstGeom prst="rect">
            <a:avLst/>
          </a:prstGeom>
          <a:noFill/>
          <a:ln w="9525">
            <a:noFill/>
            <a:miter lim="800000"/>
            <a:headEnd/>
            <a:tailEnd/>
          </a:ln>
        </p:spPr>
        <p:txBody>
          <a:bodyPr wrap="none">
            <a:spAutoFit/>
          </a:bodyPr>
          <a:lstStyle/>
          <a:p>
            <a:endParaRPr lang="en-US" sz="2400" dirty="0">
              <a:latin typeface="Arial" charset="0"/>
            </a:endParaRPr>
          </a:p>
          <a:p>
            <a:r>
              <a:rPr lang="en-US" dirty="0">
                <a:latin typeface="Arial" charset="0"/>
              </a:rPr>
              <a:t>The selection sort does not swap each time</a:t>
            </a:r>
          </a:p>
          <a:p>
            <a:r>
              <a:rPr lang="en-US" dirty="0">
                <a:latin typeface="Arial" charset="0"/>
              </a:rPr>
              <a:t>it finds elements out of position.  Selection sort</a:t>
            </a:r>
          </a:p>
          <a:p>
            <a:r>
              <a:rPr lang="en-US" dirty="0">
                <a:latin typeface="Arial" charset="0"/>
              </a:rPr>
              <a:t>makes a complete pass while searching for the</a:t>
            </a:r>
          </a:p>
          <a:p>
            <a:r>
              <a:rPr lang="en-US" dirty="0">
                <a:latin typeface="Arial" charset="0"/>
              </a:rPr>
              <a:t>next item to swap.  At the end of a pass once </a:t>
            </a:r>
          </a:p>
          <a:p>
            <a:r>
              <a:rPr lang="en-US" dirty="0">
                <a:latin typeface="Arial" charset="0"/>
              </a:rPr>
              <a:t>the item is located, one swap is made.</a:t>
            </a:r>
          </a:p>
        </p:txBody>
      </p:sp>
      <p:sp>
        <p:nvSpPr>
          <p:cNvPr id="46084" name="WordArt 3"/>
          <p:cNvSpPr>
            <a:spLocks noChangeArrowheads="1" noChangeShapeType="1" noTextEdit="1"/>
          </p:cNvSpPr>
          <p:nvPr/>
        </p:nvSpPr>
        <p:spPr bwMode="auto">
          <a:xfrm>
            <a:off x="1981200" y="4953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7107" name="Rectangle 2"/>
          <p:cNvSpPr>
            <a:spLocks noChangeArrowheads="1"/>
          </p:cNvSpPr>
          <p:nvPr/>
        </p:nvSpPr>
        <p:spPr bwMode="auto">
          <a:xfrm>
            <a:off x="990600" y="1447800"/>
            <a:ext cx="6748963" cy="5016758"/>
          </a:xfrm>
          <a:prstGeom prst="rect">
            <a:avLst/>
          </a:prstGeom>
          <a:noFill/>
          <a:ln w="9525">
            <a:noFill/>
            <a:miter lim="800000"/>
            <a:headEnd/>
            <a:tailEnd/>
          </a:ln>
        </p:spPr>
        <p:txBody>
          <a:bodyPr wrap="none">
            <a:spAutoFit/>
          </a:bodyPr>
          <a:lstStyle/>
          <a:p>
            <a:pPr algn="l"/>
            <a:r>
              <a:rPr lang="en-US" sz="2000" dirty="0"/>
              <a:t>void </a:t>
            </a:r>
            <a:r>
              <a:rPr lang="en-US" sz="2000" dirty="0" err="1"/>
              <a:t>selectionSort</a:t>
            </a:r>
            <a:r>
              <a:rPr lang="en-US" sz="2000" dirty="0"/>
              <a:t>( </a:t>
            </a:r>
            <a:r>
              <a:rPr lang="en-US" sz="2000" dirty="0" err="1"/>
              <a:t>int</a:t>
            </a:r>
            <a:r>
              <a:rPr lang="en-US" sz="2000" dirty="0"/>
              <a:t>[] ray  )</a:t>
            </a:r>
            <a:br>
              <a:rPr lang="en-US" sz="2000" dirty="0"/>
            </a:br>
            <a:r>
              <a:rPr lang="en-US" sz="2000" dirty="0"/>
              <a:t>{</a:t>
            </a:r>
          </a:p>
          <a:p>
            <a:pPr algn="l"/>
            <a:r>
              <a:rPr lang="en-US" sz="2000" dirty="0"/>
              <a:t>      for(</a:t>
            </a:r>
            <a:r>
              <a:rPr lang="en-US" sz="2000" dirty="0" err="1"/>
              <a:t>int</a:t>
            </a:r>
            <a:r>
              <a:rPr lang="en-US" sz="2000" dirty="0"/>
              <a:t> </a:t>
            </a:r>
            <a:r>
              <a:rPr lang="en-US" sz="2000" dirty="0" err="1"/>
              <a:t>i</a:t>
            </a:r>
            <a:r>
              <a:rPr lang="en-US" sz="2000" dirty="0"/>
              <a:t>=0; </a:t>
            </a:r>
            <a:r>
              <a:rPr lang="en-US" sz="2000" dirty="0" err="1"/>
              <a:t>i</a:t>
            </a:r>
            <a:r>
              <a:rPr lang="en-US" sz="2000" dirty="0"/>
              <a:t>&lt; ray.length-1; </a:t>
            </a:r>
            <a:r>
              <a:rPr lang="en-US" sz="2000" dirty="0" err="1"/>
              <a:t>i</a:t>
            </a:r>
            <a:r>
              <a:rPr lang="en-US" sz="2000" dirty="0"/>
              <a:t>++){</a:t>
            </a:r>
          </a:p>
          <a:p>
            <a:pPr algn="l"/>
            <a:r>
              <a:rPr lang="en-US" sz="2000" dirty="0"/>
              <a:t>        </a:t>
            </a:r>
            <a:r>
              <a:rPr lang="en-US" sz="2000" dirty="0" err="1"/>
              <a:t>int</a:t>
            </a:r>
            <a:r>
              <a:rPr lang="en-US" sz="2000" dirty="0"/>
              <a:t> min = </a:t>
            </a:r>
            <a:r>
              <a:rPr lang="en-US" sz="2000" dirty="0" err="1"/>
              <a:t>i</a:t>
            </a:r>
            <a:r>
              <a:rPr lang="en-US" sz="2000" dirty="0"/>
              <a:t>;</a:t>
            </a:r>
          </a:p>
          <a:p>
            <a:pPr algn="l"/>
            <a:r>
              <a:rPr lang="en-US" sz="2000" dirty="0"/>
              <a:t>        for(</a:t>
            </a:r>
            <a:r>
              <a:rPr lang="en-US" sz="2000" dirty="0" err="1"/>
              <a:t>int</a:t>
            </a:r>
            <a:r>
              <a:rPr lang="en-US" sz="2000" dirty="0"/>
              <a:t> j = i+1; j&lt; </a:t>
            </a:r>
            <a:r>
              <a:rPr lang="en-US" sz="2000" dirty="0" err="1"/>
              <a:t>ray.length</a:t>
            </a:r>
            <a:r>
              <a:rPr lang="en-US" sz="2000" dirty="0"/>
              <a:t>; j++)</a:t>
            </a:r>
          </a:p>
          <a:p>
            <a:pPr algn="l"/>
            <a:r>
              <a:rPr lang="en-US" sz="2000" dirty="0"/>
              <a:t>        {</a:t>
            </a:r>
          </a:p>
          <a:p>
            <a:pPr algn="l"/>
            <a:r>
              <a:rPr lang="en-US" sz="2000" dirty="0"/>
              <a:t>           if(ray[j] &lt; ray[min])</a:t>
            </a:r>
          </a:p>
          <a:p>
            <a:pPr algn="l"/>
            <a:r>
              <a:rPr lang="en-US" sz="2000" dirty="0"/>
              <a:t>	    min = j;    	</a:t>
            </a:r>
            <a:r>
              <a:rPr lang="en-US" sz="2000" dirty="0">
                <a:solidFill>
                  <a:srgbClr val="009900"/>
                </a:solidFill>
              </a:rPr>
              <a:t>//find location of smallest</a:t>
            </a:r>
          </a:p>
          <a:p>
            <a:pPr algn="l"/>
            <a:r>
              <a:rPr lang="en-US" sz="2000" dirty="0"/>
              <a:t>        }</a:t>
            </a:r>
          </a:p>
          <a:p>
            <a:pPr algn="l"/>
            <a:r>
              <a:rPr lang="en-US" sz="2000" dirty="0"/>
              <a:t>        if( min != </a:t>
            </a:r>
            <a:r>
              <a:rPr lang="en-US" sz="2000" dirty="0" err="1"/>
              <a:t>i</a:t>
            </a:r>
            <a:r>
              <a:rPr lang="en-US" sz="2000" dirty="0"/>
              <a:t>) {</a:t>
            </a:r>
          </a:p>
          <a:p>
            <a:pPr algn="l"/>
            <a:r>
              <a:rPr lang="en-US" sz="2000" dirty="0"/>
              <a:t>	 </a:t>
            </a:r>
            <a:r>
              <a:rPr lang="en-US" sz="2000" dirty="0" err="1"/>
              <a:t>int</a:t>
            </a:r>
            <a:r>
              <a:rPr lang="en-US" sz="2000" dirty="0"/>
              <a:t> temp = ray[min];</a:t>
            </a:r>
          </a:p>
          <a:p>
            <a:pPr algn="l"/>
            <a:r>
              <a:rPr lang="en-US" sz="2000" dirty="0"/>
              <a:t>	 ray[min] = ray[</a:t>
            </a:r>
            <a:r>
              <a:rPr lang="en-US" sz="2000" dirty="0" err="1"/>
              <a:t>i</a:t>
            </a:r>
            <a:r>
              <a:rPr lang="en-US" sz="2000" dirty="0"/>
              <a:t>];</a:t>
            </a:r>
          </a:p>
          <a:p>
            <a:pPr algn="l"/>
            <a:r>
              <a:rPr lang="en-US" sz="2000" dirty="0"/>
              <a:t>	 ray[</a:t>
            </a:r>
            <a:r>
              <a:rPr lang="en-US" sz="2000" dirty="0" err="1"/>
              <a:t>i</a:t>
            </a:r>
            <a:r>
              <a:rPr lang="en-US" sz="2000" dirty="0"/>
              <a:t>] = temp;   </a:t>
            </a:r>
            <a:r>
              <a:rPr lang="en-US" sz="2000" dirty="0">
                <a:solidFill>
                  <a:srgbClr val="009900"/>
                </a:solidFill>
              </a:rPr>
              <a:t>	//put smallest in pos </a:t>
            </a:r>
            <a:r>
              <a:rPr lang="en-US" sz="2000" dirty="0" err="1">
                <a:solidFill>
                  <a:srgbClr val="009900"/>
                </a:solidFill>
              </a:rPr>
              <a:t>i</a:t>
            </a:r>
            <a:endParaRPr lang="en-US" sz="2000" dirty="0">
              <a:solidFill>
                <a:srgbClr val="009900"/>
              </a:solidFill>
            </a:endParaRPr>
          </a:p>
          <a:p>
            <a:pPr algn="l"/>
            <a:r>
              <a:rPr lang="en-US" sz="2000" dirty="0"/>
              <a:t>       }</a:t>
            </a:r>
          </a:p>
          <a:p>
            <a:pPr algn="l"/>
            <a:r>
              <a:rPr lang="en-US" sz="2000" dirty="0"/>
              <a:t>    }</a:t>
            </a:r>
          </a:p>
          <a:p>
            <a:pPr algn="l"/>
            <a:r>
              <a:rPr lang="en-US" sz="2000" dirty="0"/>
              <a:t>}</a:t>
            </a:r>
            <a:endParaRPr lang="en-US" sz="2000" dirty="0">
              <a:solidFill>
                <a:srgbClr val="FFFF00"/>
              </a:solidFill>
            </a:endParaRP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8132" name="Text Box 3"/>
          <p:cNvSpPr txBox="1">
            <a:spLocks noChangeArrowheads="1"/>
          </p:cNvSpPr>
          <p:nvPr/>
        </p:nvSpPr>
        <p:spPr bwMode="auto">
          <a:xfrm>
            <a:off x="2057400" y="2438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0</a:t>
            </a:r>
          </a:p>
        </p:txBody>
      </p:sp>
      <p:graphicFrame>
        <p:nvGraphicFramePr>
          <p:cNvPr id="208900" name="Group 4"/>
          <p:cNvGraphicFramePr>
            <a:graphicFrameLocks noGrp="1"/>
          </p:cNvGraphicFramePr>
          <p:nvPr/>
        </p:nvGraphicFramePr>
        <p:xfrm>
          <a:off x="3444875" y="2438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48147" name="Text Box 18"/>
          <p:cNvSpPr txBox="1">
            <a:spLocks noChangeArrowheads="1"/>
          </p:cNvSpPr>
          <p:nvPr/>
        </p:nvSpPr>
        <p:spPr bwMode="auto">
          <a:xfrm>
            <a:off x="3581400" y="1752600"/>
            <a:ext cx="3124200" cy="519113"/>
          </a:xfrm>
          <a:prstGeom prst="rect">
            <a:avLst/>
          </a:prstGeom>
          <a:noFill/>
          <a:ln w="12700">
            <a:noFill/>
            <a:miter lim="800000"/>
            <a:headEnd type="none" w="sm" len="sm"/>
            <a:tailEnd type="none" w="sm" len="sm"/>
          </a:ln>
        </p:spPr>
        <p:txBody>
          <a:bodyPr>
            <a:spAutoFit/>
          </a:bodyPr>
          <a:lstStyle/>
          <a:p>
            <a:pPr algn="l" eaLnBrk="1" hangingPunct="1"/>
            <a:r>
              <a:rPr lang="en-US"/>
              <a:t>0    1     2    3    4 </a:t>
            </a:r>
          </a:p>
        </p:txBody>
      </p:sp>
      <p:sp>
        <p:nvSpPr>
          <p:cNvPr id="208915" name="Text Box 19"/>
          <p:cNvSpPr txBox="1">
            <a:spLocks noChangeArrowheads="1"/>
          </p:cNvSpPr>
          <p:nvPr/>
        </p:nvSpPr>
        <p:spPr bwMode="auto">
          <a:xfrm>
            <a:off x="2041525" y="3200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1</a:t>
            </a:r>
          </a:p>
        </p:txBody>
      </p:sp>
      <p:graphicFrame>
        <p:nvGraphicFramePr>
          <p:cNvPr id="208916" name="Group 20"/>
          <p:cNvGraphicFramePr>
            <a:graphicFrameLocks noGrp="1"/>
          </p:cNvGraphicFramePr>
          <p:nvPr/>
        </p:nvGraphicFramePr>
        <p:xfrm>
          <a:off x="3429000" y="3200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30" name="Text Box 34"/>
          <p:cNvSpPr txBox="1">
            <a:spLocks noChangeArrowheads="1"/>
          </p:cNvSpPr>
          <p:nvPr/>
        </p:nvSpPr>
        <p:spPr bwMode="auto">
          <a:xfrm>
            <a:off x="2041525" y="3962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2</a:t>
            </a:r>
          </a:p>
        </p:txBody>
      </p:sp>
      <p:graphicFrame>
        <p:nvGraphicFramePr>
          <p:cNvPr id="208931" name="Group 35"/>
          <p:cNvGraphicFramePr>
            <a:graphicFrameLocks noGrp="1"/>
          </p:cNvGraphicFramePr>
          <p:nvPr/>
        </p:nvGraphicFramePr>
        <p:xfrm>
          <a:off x="3429000" y="3962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45" name="Text Box 49"/>
          <p:cNvSpPr txBox="1">
            <a:spLocks noChangeArrowheads="1"/>
          </p:cNvSpPr>
          <p:nvPr/>
        </p:nvSpPr>
        <p:spPr bwMode="auto">
          <a:xfrm>
            <a:off x="2041525" y="4724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3</a:t>
            </a:r>
          </a:p>
        </p:txBody>
      </p:sp>
      <p:graphicFrame>
        <p:nvGraphicFramePr>
          <p:cNvPr id="208946" name="Group 50"/>
          <p:cNvGraphicFramePr>
            <a:graphicFrameLocks noGrp="1"/>
          </p:cNvGraphicFramePr>
          <p:nvPr/>
        </p:nvGraphicFramePr>
        <p:xfrm>
          <a:off x="3429000" y="4724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208960" name="Text Box 64"/>
          <p:cNvSpPr txBox="1">
            <a:spLocks noChangeArrowheads="1"/>
          </p:cNvSpPr>
          <p:nvPr/>
        </p:nvSpPr>
        <p:spPr bwMode="auto">
          <a:xfrm>
            <a:off x="2041525" y="5486400"/>
            <a:ext cx="1317625" cy="519113"/>
          </a:xfrm>
          <a:prstGeom prst="rect">
            <a:avLst/>
          </a:prstGeom>
          <a:noFill/>
          <a:ln w="12700">
            <a:noFill/>
            <a:miter lim="800000"/>
            <a:headEnd type="none" w="sm" len="sm"/>
            <a:tailEnd type="none" w="sm" len="sm"/>
          </a:ln>
        </p:spPr>
        <p:txBody>
          <a:bodyPr wrap="none">
            <a:spAutoFit/>
          </a:bodyPr>
          <a:lstStyle/>
          <a:p>
            <a:pPr algn="l" eaLnBrk="1" hangingPunct="1"/>
            <a:r>
              <a:rPr lang="en-US"/>
              <a:t>pass 4</a:t>
            </a:r>
          </a:p>
        </p:txBody>
      </p:sp>
      <p:graphicFrame>
        <p:nvGraphicFramePr>
          <p:cNvPr id="208961" name="Group 65"/>
          <p:cNvGraphicFramePr>
            <a:graphicFrameLocks noGrp="1"/>
          </p:cNvGraphicFramePr>
          <p:nvPr/>
        </p:nvGraphicFramePr>
        <p:xfrm>
          <a:off x="3429000" y="5486400"/>
          <a:ext cx="3390900" cy="584200"/>
        </p:xfrm>
        <a:graphic>
          <a:graphicData uri="http://schemas.openxmlformats.org/drawingml/2006/table">
            <a:tbl>
              <a:tblPr/>
              <a:tblGrid>
                <a:gridCol w="677863">
                  <a:extLst>
                    <a:ext uri="{9D8B030D-6E8A-4147-A177-3AD203B41FA5}">
                      <a16:colId xmlns:a16="http://schemas.microsoft.com/office/drawing/2014/main" val="20000"/>
                    </a:ext>
                  </a:extLst>
                </a:gridCol>
                <a:gridCol w="677862">
                  <a:extLst>
                    <a:ext uri="{9D8B030D-6E8A-4147-A177-3AD203B41FA5}">
                      <a16:colId xmlns:a16="http://schemas.microsoft.com/office/drawing/2014/main" val="20001"/>
                    </a:ext>
                  </a:extLst>
                </a:gridCol>
                <a:gridCol w="679450">
                  <a:extLst>
                    <a:ext uri="{9D8B030D-6E8A-4147-A177-3AD203B41FA5}">
                      <a16:colId xmlns:a16="http://schemas.microsoft.com/office/drawing/2014/main" val="20002"/>
                    </a:ext>
                  </a:extLst>
                </a:gridCol>
                <a:gridCol w="677863">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tblGrid>
              <a:tr h="584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FF3300"/>
                          </a:solidFill>
                          <a:effectLst/>
                          <a:latin typeface="Tahoma" pitchFamily="34" charset="0"/>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15" name="Rectangle 1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15"/>
                                        </p:tgtEl>
                                        <p:attrNameLst>
                                          <p:attrName>style.visibility</p:attrName>
                                        </p:attrNameLst>
                                      </p:cBhvr>
                                      <p:to>
                                        <p:strVal val="visible"/>
                                      </p:to>
                                    </p:set>
                                    <p:animEffect transition="in" filter="checkerboard(across)">
                                      <p:cBhvr>
                                        <p:cTn id="7" dur="500"/>
                                        <p:tgtEl>
                                          <p:spTgt spid="208915"/>
                                        </p:tgtEl>
                                      </p:cBhvr>
                                    </p:animEffect>
                                  </p:childTnLst>
                                </p:cTn>
                              </p:par>
                              <p:par>
                                <p:cTn id="8" presetID="5" presetClass="entr" presetSubtype="10" fill="hold" nodeType="withEffect">
                                  <p:stCondLst>
                                    <p:cond delay="0"/>
                                  </p:stCondLst>
                                  <p:childTnLst>
                                    <p:set>
                                      <p:cBhvr>
                                        <p:cTn id="9" dur="1" fill="hold">
                                          <p:stCondLst>
                                            <p:cond delay="0"/>
                                          </p:stCondLst>
                                        </p:cTn>
                                        <p:tgtEl>
                                          <p:spTgt spid="208916"/>
                                        </p:tgtEl>
                                        <p:attrNameLst>
                                          <p:attrName>style.visibility</p:attrName>
                                        </p:attrNameLst>
                                      </p:cBhvr>
                                      <p:to>
                                        <p:strVal val="visible"/>
                                      </p:to>
                                    </p:set>
                                    <p:animEffect transition="in" filter="checkerboard(across)">
                                      <p:cBhvr>
                                        <p:cTn id="10" dur="500"/>
                                        <p:tgtEl>
                                          <p:spTgt spid="20891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8930"/>
                                        </p:tgtEl>
                                        <p:attrNameLst>
                                          <p:attrName>style.visibility</p:attrName>
                                        </p:attrNameLst>
                                      </p:cBhvr>
                                      <p:to>
                                        <p:strVal val="visible"/>
                                      </p:to>
                                    </p:set>
                                    <p:animEffect transition="in" filter="checkerboard(across)">
                                      <p:cBhvr>
                                        <p:cTn id="15" dur="500"/>
                                        <p:tgtEl>
                                          <p:spTgt spid="208930"/>
                                        </p:tgtEl>
                                      </p:cBhvr>
                                    </p:animEffect>
                                  </p:childTnLst>
                                </p:cTn>
                              </p:par>
                              <p:par>
                                <p:cTn id="16" presetID="5" presetClass="entr" presetSubtype="10" fill="hold" nodeType="withEffect">
                                  <p:stCondLst>
                                    <p:cond delay="0"/>
                                  </p:stCondLst>
                                  <p:childTnLst>
                                    <p:set>
                                      <p:cBhvr>
                                        <p:cTn id="17" dur="1" fill="hold">
                                          <p:stCondLst>
                                            <p:cond delay="0"/>
                                          </p:stCondLst>
                                        </p:cTn>
                                        <p:tgtEl>
                                          <p:spTgt spid="208931"/>
                                        </p:tgtEl>
                                        <p:attrNameLst>
                                          <p:attrName>style.visibility</p:attrName>
                                        </p:attrNameLst>
                                      </p:cBhvr>
                                      <p:to>
                                        <p:strVal val="visible"/>
                                      </p:to>
                                    </p:set>
                                    <p:animEffect transition="in" filter="checkerboard(across)">
                                      <p:cBhvr>
                                        <p:cTn id="18" dur="500"/>
                                        <p:tgtEl>
                                          <p:spTgt spid="20893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8945"/>
                                        </p:tgtEl>
                                        <p:attrNameLst>
                                          <p:attrName>style.visibility</p:attrName>
                                        </p:attrNameLst>
                                      </p:cBhvr>
                                      <p:to>
                                        <p:strVal val="visible"/>
                                      </p:to>
                                    </p:set>
                                    <p:animEffect transition="in" filter="checkerboard(across)">
                                      <p:cBhvr>
                                        <p:cTn id="23" dur="500"/>
                                        <p:tgtEl>
                                          <p:spTgt spid="208945"/>
                                        </p:tgtEl>
                                      </p:cBhvr>
                                    </p:animEffect>
                                  </p:childTnLst>
                                </p:cTn>
                              </p:par>
                              <p:par>
                                <p:cTn id="24" presetID="5" presetClass="entr" presetSubtype="10" fill="hold" nodeType="withEffect">
                                  <p:stCondLst>
                                    <p:cond delay="0"/>
                                  </p:stCondLst>
                                  <p:childTnLst>
                                    <p:set>
                                      <p:cBhvr>
                                        <p:cTn id="25" dur="1" fill="hold">
                                          <p:stCondLst>
                                            <p:cond delay="0"/>
                                          </p:stCondLst>
                                        </p:cTn>
                                        <p:tgtEl>
                                          <p:spTgt spid="208946"/>
                                        </p:tgtEl>
                                        <p:attrNameLst>
                                          <p:attrName>style.visibility</p:attrName>
                                        </p:attrNameLst>
                                      </p:cBhvr>
                                      <p:to>
                                        <p:strVal val="visible"/>
                                      </p:to>
                                    </p:set>
                                    <p:animEffect transition="in" filter="checkerboard(across)">
                                      <p:cBhvr>
                                        <p:cTn id="26" dur="500"/>
                                        <p:tgtEl>
                                          <p:spTgt spid="20894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08960"/>
                                        </p:tgtEl>
                                        <p:attrNameLst>
                                          <p:attrName>style.visibility</p:attrName>
                                        </p:attrNameLst>
                                      </p:cBhvr>
                                      <p:to>
                                        <p:strVal val="visible"/>
                                      </p:to>
                                    </p:set>
                                    <p:animEffect transition="in" filter="checkerboard(across)">
                                      <p:cBhvr>
                                        <p:cTn id="31" dur="500"/>
                                        <p:tgtEl>
                                          <p:spTgt spid="208960"/>
                                        </p:tgtEl>
                                      </p:cBhvr>
                                    </p:animEffect>
                                  </p:childTnLst>
                                </p:cTn>
                              </p:par>
                              <p:par>
                                <p:cTn id="32" presetID="5" presetClass="entr" presetSubtype="10" fill="hold" nodeType="withEffect">
                                  <p:stCondLst>
                                    <p:cond delay="0"/>
                                  </p:stCondLst>
                                  <p:childTnLst>
                                    <p:set>
                                      <p:cBhvr>
                                        <p:cTn id="33" dur="1" fill="hold">
                                          <p:stCondLst>
                                            <p:cond delay="0"/>
                                          </p:stCondLst>
                                        </p:cTn>
                                        <p:tgtEl>
                                          <p:spTgt spid="208961"/>
                                        </p:tgtEl>
                                        <p:attrNameLst>
                                          <p:attrName>style.visibility</p:attrName>
                                        </p:attrNameLst>
                                      </p:cBhvr>
                                      <p:to>
                                        <p:strVal val="visible"/>
                                      </p:to>
                                    </p:set>
                                    <p:animEffect transition="in" filter="checkerboard(across)">
                                      <p:cBhvr>
                                        <p:cTn id="34"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5" grpId="0"/>
      <p:bldP spid="208930" grpId="0"/>
      <p:bldP spid="208945" grpId="0"/>
      <p:bldP spid="2089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9155" name="Text Box 2"/>
          <p:cNvSpPr txBox="1">
            <a:spLocks noChangeArrowheads="1"/>
          </p:cNvSpPr>
          <p:nvPr/>
        </p:nvSpPr>
        <p:spPr bwMode="auto">
          <a:xfrm>
            <a:off x="304800" y="457200"/>
            <a:ext cx="8001000" cy="6070600"/>
          </a:xfrm>
          <a:prstGeom prst="rect">
            <a:avLst/>
          </a:prstGeom>
          <a:noFill/>
          <a:ln w="9525">
            <a:noFill/>
            <a:miter lim="800000"/>
            <a:headEnd/>
            <a:tailEnd/>
          </a:ln>
        </p:spPr>
        <p:txBody>
          <a:bodyPr>
            <a:spAutoFit/>
          </a:bodyPr>
          <a:lstStyle/>
          <a:p>
            <a:pPr algn="l"/>
            <a:r>
              <a:rPr lang="en-US"/>
              <a:t>public void selSort(Comparable[] stuff){</a:t>
            </a:r>
          </a:p>
          <a:p>
            <a:pPr algn="l"/>
            <a:r>
              <a:rPr lang="en-US"/>
              <a:t>  for(int i=0;i&lt;stuff.length-1;i++)</a:t>
            </a:r>
          </a:p>
          <a:p>
            <a:pPr algn="l"/>
            <a:r>
              <a:rPr lang="en-US"/>
              <a:t>  {</a:t>
            </a:r>
          </a:p>
          <a:p>
            <a:pPr algn="l"/>
            <a:r>
              <a:rPr lang="en-US"/>
              <a:t>    int spot=i; </a:t>
            </a:r>
          </a:p>
          <a:p>
            <a:pPr algn="l"/>
            <a:r>
              <a:rPr lang="en-US"/>
              <a:t>    for(int j=i;j&lt;stuff.length;j++){</a:t>
            </a:r>
          </a:p>
          <a:p>
            <a:pPr algn="l"/>
            <a:r>
              <a:rPr lang="en-US"/>
              <a:t>      if(stuff[j].compareTo(stuff[spot])&gt;0)</a:t>
            </a:r>
          </a:p>
          <a:p>
            <a:pPr algn="l"/>
            <a:r>
              <a:rPr lang="en-US"/>
              <a:t>        spot=j;</a:t>
            </a:r>
          </a:p>
          <a:p>
            <a:pPr algn="l"/>
            <a:r>
              <a:rPr lang="en-US"/>
              <a:t>    }</a:t>
            </a:r>
          </a:p>
          <a:p>
            <a:pPr algn="l"/>
            <a:r>
              <a:rPr lang="en-US"/>
              <a:t>    if(spot==i) continue;</a:t>
            </a:r>
          </a:p>
          <a:p>
            <a:pPr algn="l"/>
            <a:r>
              <a:rPr lang="en-US"/>
              <a:t>    Comparable save=stuff[i];</a:t>
            </a:r>
          </a:p>
          <a:p>
            <a:pPr algn="l"/>
            <a:r>
              <a:rPr lang="en-US"/>
              <a:t>    stuff[i]=stuff[spot];</a:t>
            </a:r>
          </a:p>
          <a:p>
            <a:pPr algn="l"/>
            <a:r>
              <a:rPr lang="en-US"/>
              <a:t>    stuff[spot]=save;</a:t>
            </a:r>
          </a:p>
          <a:p>
            <a:pPr algn="l"/>
            <a:r>
              <a:rPr lang="en-US"/>
              <a:t>  }  </a:t>
            </a:r>
          </a:p>
          <a:p>
            <a:pPr algn="l"/>
            <a:r>
              <a:rPr lang="en-US"/>
              <a:t>}</a:t>
            </a:r>
          </a:p>
        </p:txBody>
      </p:sp>
      <p:sp>
        <p:nvSpPr>
          <p:cNvPr id="49157" name="WordArt 4"/>
          <p:cNvSpPr>
            <a:spLocks noChangeArrowheads="1" noChangeShapeType="1" noTextEdit="1"/>
          </p:cNvSpPr>
          <p:nvPr/>
        </p:nvSpPr>
        <p:spPr bwMode="auto">
          <a:xfrm>
            <a:off x="5486400" y="3429000"/>
            <a:ext cx="3352800" cy="609600"/>
          </a:xfrm>
          <a:prstGeom prst="rect">
            <a:avLst/>
          </a:prstGeom>
        </p:spPr>
        <p:txBody>
          <a:bodyPr wrap="none" fromWordArt="1">
            <a:prstTxWarp prst="textPlain">
              <a:avLst>
                <a:gd name="adj" fmla="val 50000"/>
              </a:avLst>
            </a:prstTxWarp>
          </a:bodyPr>
          <a:lstStyle/>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How many swaps</a:t>
            </a:r>
          </a:p>
          <a:p>
            <a:r>
              <a:rPr lang="en-US" sz="3600" kern="10">
                <a:ln w="9525">
                  <a:solidFill>
                    <a:srgbClr val="FFCC99"/>
                  </a:solidFill>
                  <a:round/>
                  <a:headEnd/>
                  <a:tailEnd/>
                </a:ln>
                <a:solidFill>
                  <a:srgbClr val="0000FF"/>
                </a:solidFill>
                <a:effectLst>
                  <a:outerShdw dist="35921" dir="2700000" algn="ctr" rotWithShape="0">
                    <a:srgbClr val="C0C0C0">
                      <a:alpha val="79999"/>
                    </a:srgbClr>
                  </a:outerShdw>
                </a:effectLst>
                <a:latin typeface="Impact"/>
              </a:rPr>
              <a:t>per pass?</a:t>
            </a:r>
          </a:p>
        </p:txBody>
      </p:sp>
      <p:sp>
        <p:nvSpPr>
          <p:cNvPr id="6" name="WordArt 3"/>
          <p:cNvSpPr>
            <a:spLocks noChangeArrowheads="1" noChangeShapeType="1" noTextEdit="1"/>
          </p:cNvSpPr>
          <p:nvPr/>
        </p:nvSpPr>
        <p:spPr bwMode="auto">
          <a:xfrm>
            <a:off x="3429000" y="58674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0180" name="Text Box 3"/>
          <p:cNvSpPr txBox="1">
            <a:spLocks noChangeArrowheads="1"/>
          </p:cNvSpPr>
          <p:nvPr/>
        </p:nvSpPr>
        <p:spPr bwMode="auto">
          <a:xfrm>
            <a:off x="1143000" y="1524000"/>
            <a:ext cx="6934200" cy="3935413"/>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90</a:t>
            </a:r>
            <a:r>
              <a:rPr lang="en-US" dirty="0"/>
              <a:t>  40  20  30  10  </a:t>
            </a:r>
            <a:r>
              <a:rPr lang="en-US" dirty="0">
                <a:solidFill>
                  <a:schemeClr val="accent2"/>
                </a:solidFill>
              </a:rPr>
              <a:t>67</a:t>
            </a:r>
          </a:p>
          <a:p>
            <a:pPr algn="l"/>
            <a:r>
              <a:rPr lang="en-US" dirty="0"/>
              <a:t>pass 2  -  90  </a:t>
            </a:r>
            <a:r>
              <a:rPr lang="en-US" dirty="0">
                <a:solidFill>
                  <a:schemeClr val="accent2"/>
                </a:solidFill>
              </a:rPr>
              <a:t>67</a:t>
            </a:r>
            <a:r>
              <a:rPr lang="en-US" dirty="0"/>
              <a:t>  20  30  10  </a:t>
            </a:r>
            <a:r>
              <a:rPr lang="en-US" dirty="0">
                <a:solidFill>
                  <a:schemeClr val="accent2"/>
                </a:solidFill>
              </a:rPr>
              <a:t>40</a:t>
            </a:r>
            <a:endParaRPr lang="en-US" dirty="0"/>
          </a:p>
          <a:p>
            <a:pPr algn="l"/>
            <a:r>
              <a:rPr lang="en-US" dirty="0"/>
              <a:t>pass 3  -  90  67  </a:t>
            </a:r>
            <a:r>
              <a:rPr lang="en-US" dirty="0">
                <a:solidFill>
                  <a:schemeClr val="accent2"/>
                </a:solidFill>
              </a:rPr>
              <a:t>40 </a:t>
            </a:r>
            <a:r>
              <a:rPr lang="en-US" dirty="0"/>
              <a:t> 30  10  </a:t>
            </a:r>
            <a:r>
              <a:rPr lang="en-US" dirty="0">
                <a:solidFill>
                  <a:schemeClr val="accent2"/>
                </a:solidFill>
              </a:rPr>
              <a:t>20</a:t>
            </a:r>
            <a:endParaRPr lang="en-US" dirty="0"/>
          </a:p>
          <a:p>
            <a:pPr algn="l"/>
            <a:r>
              <a:rPr lang="en-US" dirty="0"/>
              <a:t>pass 4  -  90  67  40</a:t>
            </a:r>
            <a:r>
              <a:rPr lang="en-US" dirty="0">
                <a:solidFill>
                  <a:schemeClr val="accent2"/>
                </a:solidFill>
              </a:rPr>
              <a:t>  30  </a:t>
            </a:r>
            <a:r>
              <a:rPr lang="en-US" dirty="0"/>
              <a:t>10  20</a:t>
            </a:r>
          </a:p>
          <a:p>
            <a:pPr algn="l"/>
            <a:r>
              <a:rPr lang="en-US" dirty="0"/>
              <a:t>pass 5  -  90  67  40</a:t>
            </a:r>
            <a:r>
              <a:rPr lang="en-US" dirty="0">
                <a:solidFill>
                  <a:schemeClr val="accent2"/>
                </a:solidFill>
              </a:rPr>
              <a:t>  </a:t>
            </a:r>
            <a:r>
              <a:rPr lang="en-US" dirty="0"/>
              <a:t>30</a:t>
            </a:r>
            <a:r>
              <a:rPr lang="en-US" dirty="0">
                <a:solidFill>
                  <a:schemeClr val="accent2"/>
                </a:solidFill>
              </a:rPr>
              <a:t>  20</a:t>
            </a:r>
            <a:r>
              <a:rPr lang="en-US" dirty="0"/>
              <a:t>  </a:t>
            </a:r>
            <a:r>
              <a:rPr lang="en-US" dirty="0">
                <a:solidFill>
                  <a:schemeClr val="accent2"/>
                </a:solidFill>
              </a:rPr>
              <a:t>10</a:t>
            </a:r>
          </a:p>
          <a:p>
            <a:pPr algn="l"/>
            <a:r>
              <a:rPr lang="en-US" dirty="0"/>
              <a:t>pass 6  -  90  67  40</a:t>
            </a:r>
            <a:r>
              <a:rPr lang="en-US" dirty="0">
                <a:solidFill>
                  <a:schemeClr val="accent2"/>
                </a:solidFill>
              </a:rPr>
              <a:t>  </a:t>
            </a:r>
            <a:r>
              <a:rPr lang="en-US" dirty="0"/>
              <a:t>30</a:t>
            </a:r>
            <a:r>
              <a:rPr lang="en-US" dirty="0">
                <a:solidFill>
                  <a:schemeClr val="accent2"/>
                </a:solidFill>
              </a:rPr>
              <a:t>  </a:t>
            </a:r>
            <a:r>
              <a:rPr lang="en-US" dirty="0"/>
              <a:t>20  </a:t>
            </a:r>
            <a:r>
              <a:rPr lang="en-US" dirty="0">
                <a:solidFill>
                  <a:schemeClr val="accent2"/>
                </a:solidFill>
              </a:rPr>
              <a:t>10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981200" y="5715000"/>
            <a:ext cx="5181600" cy="533400"/>
          </a:xfrm>
          <a:prstGeom prst="rect">
            <a:avLst/>
          </a:prstGeom>
        </p:spPr>
        <p:txBody>
          <a:bodyPr wrap="none" fromWordArt="1">
            <a:prstTxWarp prst="textPlain">
              <a:avLst>
                <a:gd name="adj" fmla="val 50000"/>
              </a:avLst>
            </a:prstTxWarp>
          </a:bodyPr>
          <a:lstStyle/>
          <a:p>
            <a:r>
              <a:rPr lang="en-US" sz="3200" kern="10" dirty="0">
                <a:ln w="9525">
                  <a:solidFill>
                    <a:srgbClr val="FF9900"/>
                  </a:solidFill>
                  <a:round/>
                  <a:headEnd/>
                  <a:tailEnd/>
                </a:ln>
                <a:solidFill>
                  <a:srgbClr val="FFFF99"/>
                </a:solidFill>
                <a:effectLst>
                  <a:outerShdw dist="35921" dir="2700000" algn="ctr" rotWithShape="0">
                    <a:srgbClr val="C0C0C0"/>
                  </a:outerShdw>
                </a:effectLst>
                <a:latin typeface="Impact"/>
              </a:rPr>
              <a:t>Selection Sort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4475" name="Group 27"/>
          <p:cNvGraphicFramePr>
            <a:graphicFrameLocks noGrp="1"/>
          </p:cNvGraphicFramePr>
          <p:nvPr/>
        </p:nvGraphicFramePr>
        <p:xfrm>
          <a:off x="609600" y="533400"/>
          <a:ext cx="8077200" cy="401351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List</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err="1">
                          <a:ln>
                            <a:noFill/>
                          </a:ln>
                          <a:solidFill>
                            <a:schemeClr val="accent2"/>
                          </a:solidFill>
                          <a:effectLst/>
                          <a:latin typeface="Tahoma" pitchFamily="34" charset="0"/>
                        </a:rPr>
                        <a:t>indexOf</a:t>
                      </a:r>
                      <a:r>
                        <a:rPr kumimoji="0" lang="en-US" sz="2000" b="1" i="0" u="none" strike="noStrike" cap="none" normalizeH="0" baseline="0" dirty="0">
                          <a:ln>
                            <a:noFill/>
                          </a:ln>
                          <a:solidFill>
                            <a:schemeClr val="accent2"/>
                          </a:solidFill>
                          <a:effectLst/>
                          <a:latin typeface="Tahoma" pitchFamily="34" charset="0"/>
                        </a:rPr>
                        <a: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-1 if not found</a:t>
                      </a:r>
                      <a:br>
                        <a:rPr kumimoji="0" lang="en-US" sz="2000" b="1" i="0" u="none" strike="noStrike" cap="none" normalizeH="0" baseline="0" dirty="0">
                          <a:ln>
                            <a:noFill/>
                          </a:ln>
                          <a:solidFill>
                            <a:schemeClr val="accent2"/>
                          </a:solidFill>
                          <a:effectLst/>
                          <a:latin typeface="Tahoma" pitchFamily="34" charset="0"/>
                        </a:rPr>
                      </a:br>
                      <a:r>
                        <a:rPr kumimoji="0" lang="en-US" sz="2000" b="1" i="0" u="none" strike="noStrike" cap="none" normalizeH="0" baseline="0" dirty="0">
                          <a:ln>
                            <a:noFill/>
                          </a:ln>
                          <a:solidFill>
                            <a:schemeClr val="accent2"/>
                          </a:solidFill>
                          <a:effectLst/>
                          <a:latin typeface="Tahoma" pitchFamily="34" charset="0"/>
                        </a:rPr>
                        <a:t>returns loc in list if found</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contains(x)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true if x exists in list</a:t>
                      </a:r>
                      <a:br>
                        <a:rPr kumimoji="0" lang="en-US" sz="2000" b="1" i="0" u="none" strike="noStrike" cap="none" normalizeH="0" baseline="0" dirty="0">
                          <a:ln>
                            <a:noFill/>
                          </a:ln>
                          <a:solidFill>
                            <a:schemeClr val="accent2"/>
                          </a:solidFill>
                          <a:effectLst/>
                          <a:latin typeface="Tahoma" pitchFamily="34" charset="0"/>
                        </a:rPr>
                      </a:br>
                      <a:r>
                        <a:rPr kumimoji="0" lang="en-US" sz="2000" b="1" i="0" u="none" strike="noStrike" cap="none" normalizeH="0" baseline="0" dirty="0">
                          <a:ln>
                            <a:noFill/>
                          </a:ln>
                          <a:solidFill>
                            <a:schemeClr val="accent2"/>
                          </a:solidFill>
                          <a:effectLst/>
                          <a:latin typeface="Tahoma" pitchFamily="34" charset="0"/>
                        </a:rPr>
                        <a:t>returns false if x does not exist in list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equals(x)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returns true if this list is equal to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478"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2362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selectionsort.java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selectionsorttester.java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2227" name="Text Box 2"/>
          <p:cNvSpPr txBox="1">
            <a:spLocks noChangeArrowheads="1"/>
          </p:cNvSpPr>
          <p:nvPr/>
        </p:nvSpPr>
        <p:spPr bwMode="auto">
          <a:xfrm>
            <a:off x="572538" y="1981200"/>
            <a:ext cx="7795724" cy="2246769"/>
          </a:xfrm>
          <a:prstGeom prst="rect">
            <a:avLst/>
          </a:prstGeom>
          <a:noFill/>
          <a:ln w="9525">
            <a:noFill/>
            <a:miter lim="800000"/>
            <a:headEnd/>
            <a:tailEnd/>
          </a:ln>
        </p:spPr>
        <p:txBody>
          <a:bodyPr wrap="none">
            <a:spAutoFit/>
          </a:bodyPr>
          <a:lstStyle/>
          <a:p>
            <a:r>
              <a:rPr lang="en-US" dirty="0">
                <a:latin typeface="Arial" charset="0"/>
              </a:rPr>
              <a:t>The insertion sort first selects an item and</a:t>
            </a:r>
          </a:p>
          <a:p>
            <a:r>
              <a:rPr lang="en-US" dirty="0">
                <a:latin typeface="Arial" charset="0"/>
              </a:rPr>
              <a:t>moves items up or down based on the</a:t>
            </a:r>
          </a:p>
          <a:p>
            <a:r>
              <a:rPr lang="en-US" dirty="0">
                <a:latin typeface="Arial" charset="0"/>
              </a:rPr>
              <a:t>comparison to the selected item.</a:t>
            </a:r>
          </a:p>
          <a:p>
            <a:r>
              <a:rPr lang="en-US" dirty="0">
                <a:latin typeface="Arial" charset="0"/>
              </a:rPr>
              <a:t>The idea is to get the selected item in proper</a:t>
            </a:r>
          </a:p>
          <a:p>
            <a:r>
              <a:rPr lang="en-US" dirty="0">
                <a:latin typeface="Arial" charset="0"/>
              </a:rPr>
              <a:t>position by shifting items around in the list.</a:t>
            </a:r>
            <a:endParaRPr lang="en-US" sz="2400" b="0" dirty="0">
              <a:latin typeface="Times New Roman" pitchFamily="18" charset="0"/>
            </a:endParaRPr>
          </a:p>
        </p:txBody>
      </p:sp>
      <p:sp>
        <p:nvSpPr>
          <p:cNvPr id="52228" name="WordArt 3"/>
          <p:cNvSpPr>
            <a:spLocks noChangeArrowheads="1" noChangeShapeType="1" noTextEdit="1"/>
          </p:cNvSpPr>
          <p:nvPr/>
        </p:nvSpPr>
        <p:spPr bwMode="auto">
          <a:xfrm>
            <a:off x="1676400" y="5105400"/>
            <a:ext cx="57912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Insertion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3251" name="Text Box 2"/>
          <p:cNvSpPr txBox="1">
            <a:spLocks noChangeArrowheads="1"/>
          </p:cNvSpPr>
          <p:nvPr/>
        </p:nvSpPr>
        <p:spPr bwMode="auto">
          <a:xfrm>
            <a:off x="381000" y="360363"/>
            <a:ext cx="6954838" cy="5643562"/>
          </a:xfrm>
          <a:prstGeom prst="rect">
            <a:avLst/>
          </a:prstGeom>
          <a:noFill/>
          <a:ln w="9525">
            <a:noFill/>
            <a:miter lim="800000"/>
            <a:headEnd/>
            <a:tailEnd/>
          </a:ln>
        </p:spPr>
        <p:txBody>
          <a:bodyPr wrap="none">
            <a:spAutoFit/>
          </a:bodyPr>
          <a:lstStyle/>
          <a:p>
            <a:pPr algn="l"/>
            <a:r>
              <a:rPr lang="en-US"/>
              <a:t>void insertionSort( int[] stuff)</a:t>
            </a:r>
          </a:p>
          <a:p>
            <a:pPr algn="l"/>
            <a:r>
              <a:rPr lang="en-US"/>
              <a:t>{</a:t>
            </a:r>
          </a:p>
          <a:p>
            <a:pPr algn="l"/>
            <a:r>
              <a:rPr lang="en-US"/>
              <a:t>   for (int i=1; i&lt; stuff.length; ++i)</a:t>
            </a:r>
          </a:p>
          <a:p>
            <a:pPr algn="l"/>
            <a:r>
              <a:rPr lang="en-US"/>
              <a:t>   {</a:t>
            </a:r>
          </a:p>
          <a:p>
            <a:pPr algn="l"/>
            <a:r>
              <a:rPr lang="en-US"/>
              <a:t>      int val = stuff[i];</a:t>
            </a:r>
          </a:p>
          <a:p>
            <a:pPr algn="l"/>
            <a:r>
              <a:rPr lang="en-US"/>
              <a:t>      int j=i;</a:t>
            </a:r>
          </a:p>
          <a:p>
            <a:pPr algn="l"/>
            <a:r>
              <a:rPr lang="en-US"/>
              <a:t>      while(j&gt;0&amp;&amp;val&lt;stuff[j-1]){         </a:t>
            </a:r>
          </a:p>
          <a:p>
            <a:pPr algn="l"/>
            <a:r>
              <a:rPr lang="en-US"/>
              <a:t>         stuff[j]=stuff[j-1];</a:t>
            </a:r>
          </a:p>
          <a:p>
            <a:pPr algn="l"/>
            <a:r>
              <a:rPr lang="en-US"/>
              <a:t>         j--;</a:t>
            </a:r>
          </a:p>
          <a:p>
            <a:pPr algn="l"/>
            <a:r>
              <a:rPr lang="en-US"/>
              <a:t>      }</a:t>
            </a:r>
          </a:p>
          <a:p>
            <a:pPr algn="l"/>
            <a:r>
              <a:rPr lang="en-US"/>
              <a:t>      stuff[j]=val;</a:t>
            </a:r>
          </a:p>
          <a:p>
            <a:pPr algn="l"/>
            <a:r>
              <a:rPr lang="en-US"/>
              <a:t>   }</a:t>
            </a:r>
          </a:p>
          <a:p>
            <a:pPr algn="l"/>
            <a:r>
              <a:rPr lang="en-US"/>
              <a:t>}</a:t>
            </a:r>
          </a:p>
        </p:txBody>
      </p:sp>
      <p:sp>
        <p:nvSpPr>
          <p:cNvPr id="53252"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w/primitives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4275" name="Text Box 2"/>
          <p:cNvSpPr txBox="1">
            <a:spLocks noChangeArrowheads="1"/>
          </p:cNvSpPr>
          <p:nvPr/>
        </p:nvSpPr>
        <p:spPr bwMode="auto">
          <a:xfrm>
            <a:off x="473075" y="228600"/>
            <a:ext cx="7720013" cy="6497638"/>
          </a:xfrm>
          <a:prstGeom prst="rect">
            <a:avLst/>
          </a:prstGeom>
          <a:noFill/>
          <a:ln w="9525">
            <a:noFill/>
            <a:miter lim="800000"/>
            <a:headEnd/>
            <a:tailEnd/>
          </a:ln>
        </p:spPr>
        <p:txBody>
          <a:bodyPr wrap="none">
            <a:spAutoFit/>
          </a:bodyPr>
          <a:lstStyle/>
          <a:p>
            <a:pPr algn="l"/>
            <a:r>
              <a:rPr lang="en-US"/>
              <a:t>void insertionSort( Comparable[] stuff){</a:t>
            </a:r>
          </a:p>
          <a:p>
            <a:pPr algn="l"/>
            <a:r>
              <a:rPr lang="en-US"/>
              <a:t>  for (int i=1; i&lt; stuff.length; ++i){</a:t>
            </a:r>
          </a:p>
          <a:p>
            <a:pPr algn="l"/>
            <a:r>
              <a:rPr lang="en-US"/>
              <a:t>    int bot=0, top=i-1;</a:t>
            </a:r>
          </a:p>
          <a:p>
            <a:pPr algn="l"/>
            <a:r>
              <a:rPr lang="en-US"/>
              <a:t>    while (bot&lt;=top){</a:t>
            </a:r>
          </a:p>
          <a:p>
            <a:pPr algn="l"/>
            <a:r>
              <a:rPr lang="en-US"/>
              <a:t>      int mid=(bot+top)/2;</a:t>
            </a:r>
          </a:p>
          <a:p>
            <a:pPr algn="l"/>
            <a:r>
              <a:rPr lang="en-US"/>
              <a:t>      if (stuff[mid].</a:t>
            </a:r>
            <a:r>
              <a:rPr lang="en-US">
                <a:solidFill>
                  <a:srgbClr val="FF3300"/>
                </a:solidFill>
              </a:rPr>
              <a:t>compareTo</a:t>
            </a:r>
            <a:r>
              <a:rPr lang="en-US"/>
              <a:t>(stuff[ i ])&lt;0)</a:t>
            </a:r>
          </a:p>
          <a:p>
            <a:pPr algn="l"/>
            <a:r>
              <a:rPr lang="en-US"/>
              <a:t>        bot=mid+1;</a:t>
            </a:r>
          </a:p>
          <a:p>
            <a:pPr algn="l"/>
            <a:r>
              <a:rPr lang="en-US"/>
              <a:t>      else top=mid-1;</a:t>
            </a:r>
          </a:p>
          <a:p>
            <a:pPr algn="l"/>
            <a:r>
              <a:rPr lang="en-US"/>
              <a:t>    }</a:t>
            </a:r>
          </a:p>
          <a:p>
            <a:pPr algn="l"/>
            <a:r>
              <a:rPr lang="en-US"/>
              <a:t>    Comparable temp= stuff[i];</a:t>
            </a:r>
          </a:p>
          <a:p>
            <a:pPr algn="l"/>
            <a:r>
              <a:rPr lang="en-US"/>
              <a:t>    for (int j=i; j&gt;bot; --j)</a:t>
            </a:r>
          </a:p>
          <a:p>
            <a:pPr algn="l"/>
            <a:r>
              <a:rPr lang="en-US"/>
              <a:t>      stuff[ j]= stuff[ j-1];</a:t>
            </a:r>
          </a:p>
          <a:p>
            <a:pPr algn="l"/>
            <a:r>
              <a:rPr lang="en-US"/>
              <a:t>    stuff[bot]=temp;</a:t>
            </a:r>
          </a:p>
          <a:p>
            <a:pPr algn="l"/>
            <a:r>
              <a:rPr lang="en-US"/>
              <a:t>  }</a:t>
            </a:r>
          </a:p>
          <a:p>
            <a:pPr algn="l"/>
            <a:r>
              <a:rPr lang="en-US"/>
              <a:t>}</a:t>
            </a:r>
          </a:p>
        </p:txBody>
      </p:sp>
      <p:sp>
        <p:nvSpPr>
          <p:cNvPr id="54276" name="WordArt 3"/>
          <p:cNvSpPr>
            <a:spLocks noChangeArrowheads="1" noChangeShapeType="1" noTextEdit="1"/>
          </p:cNvSpPr>
          <p:nvPr/>
        </p:nvSpPr>
        <p:spPr bwMode="auto">
          <a:xfrm>
            <a:off x="5562600" y="5029200"/>
            <a:ext cx="3000375" cy="12192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Insertion</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4" name="Rectangle 3"/>
          <p:cNvSpPr/>
          <p:nvPr/>
        </p:nvSpPr>
        <p:spPr>
          <a:xfrm>
            <a:off x="0" y="1981200"/>
            <a:ext cx="9144000" cy="1754326"/>
          </a:xfrm>
          <a:prstGeom prst="rect">
            <a:avLst/>
          </a:prstGeom>
          <a:solidFill>
            <a:srgbClr val="FFFFCC"/>
          </a:solidFill>
          <a:ln w="28575">
            <a:solidFill>
              <a:srgbClr val="FFC000"/>
            </a:solidFill>
          </a:ln>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insertionsort.java</a:t>
            </a:r>
            <a:b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br>
            <a:r>
              <a:rPr lang="en-US" sz="5400" spc="50" dirty="0">
                <a:ln w="11430">
                  <a:solidFill>
                    <a:srgbClr val="FFFF00"/>
                  </a:solidFill>
                </a:ln>
                <a:solidFill>
                  <a:srgbClr val="FF3300"/>
                </a:solidFill>
                <a:effectLst>
                  <a:outerShdw blurRad="76200" dist="50800" dir="5400000" algn="tl" rotWithShape="0">
                    <a:srgbClr val="FFFF00">
                      <a:alpha val="65000"/>
                    </a:srgbClr>
                  </a:outerShdw>
                </a:effectLst>
              </a:rPr>
              <a:t>insertionsorttester.java</a:t>
            </a:r>
            <a:endParaRPr lang="en-US" sz="4800" b="1" cap="none" spc="50" dirty="0">
              <a:ln w="11430">
                <a:solidFill>
                  <a:srgbClr val="FFFF00"/>
                </a:solidFill>
              </a:ln>
              <a:solidFill>
                <a:srgbClr val="FF3300"/>
              </a:solidFill>
              <a:effectLst>
                <a:outerShdw blurRad="76200" dist="50800" dir="5400000" algn="tl" rotWithShape="0">
                  <a:srgbClr val="FFFF00">
                    <a:alpha val="65000"/>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dirty="0">
              <a:latin typeface="Times New Roman" pitchFamily="18" charset="0"/>
            </a:endParaRPr>
          </a:p>
          <a:p>
            <a:endParaRPr lang="en-US" b="0" dirty="0"/>
          </a:p>
          <a:p>
            <a:endParaRPr lang="en-US" dirty="0"/>
          </a:p>
        </p:txBody>
      </p:sp>
      <p:sp>
        <p:nvSpPr>
          <p:cNvPr id="22531" name="Freeform 2"/>
          <p:cNvSpPr>
            <a:spLocks/>
          </p:cNvSpPr>
          <p:nvPr/>
        </p:nvSpPr>
        <p:spPr bwMode="auto">
          <a:xfrm>
            <a:off x="6446838" y="982663"/>
            <a:ext cx="2697162" cy="960437"/>
          </a:xfrm>
          <a:custGeom>
            <a:avLst/>
            <a:gdLst>
              <a:gd name="T0" fmla="*/ 2147483647 w 1274"/>
              <a:gd name="T1" fmla="*/ 1141631069 h 807"/>
              <a:gd name="T2" fmla="*/ 0 w 1274"/>
              <a:gd name="T3" fmla="*/ 610474906 h 807"/>
              <a:gd name="T4" fmla="*/ 0 w 1274"/>
              <a:gd name="T5" fmla="*/ 525489943 h 807"/>
              <a:gd name="T6" fmla="*/ 2147483647 w 1274"/>
              <a:gd name="T7" fmla="*/ 0 h 807"/>
              <a:gd name="T8" fmla="*/ 2147483647 w 1274"/>
              <a:gd name="T9" fmla="*/ 525489943 h 807"/>
              <a:gd name="T10" fmla="*/ 2147483647 w 1274"/>
              <a:gd name="T11" fmla="*/ 610474906 h 807"/>
              <a:gd name="T12" fmla="*/ 2147483647 w 1274"/>
              <a:gd name="T13" fmla="*/ 1141631069 h 807"/>
              <a:gd name="T14" fmla="*/ 0 60000 65536"/>
              <a:gd name="T15" fmla="*/ 0 60000 65536"/>
              <a:gd name="T16" fmla="*/ 0 60000 65536"/>
              <a:gd name="T17" fmla="*/ 0 60000 65536"/>
              <a:gd name="T18" fmla="*/ 0 60000 65536"/>
              <a:gd name="T19" fmla="*/ 0 60000 65536"/>
              <a:gd name="T20" fmla="*/ 0 60000 65536"/>
              <a:gd name="T21" fmla="*/ 0 w 1274"/>
              <a:gd name="T22" fmla="*/ 0 h 807"/>
              <a:gd name="T23" fmla="*/ 1274 w 1274"/>
              <a:gd name="T24" fmla="*/ 807 h 80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4" h="807">
                <a:moveTo>
                  <a:pt x="637" y="806"/>
                </a:moveTo>
                <a:lnTo>
                  <a:pt x="0" y="431"/>
                </a:lnTo>
                <a:lnTo>
                  <a:pt x="0" y="371"/>
                </a:lnTo>
                <a:lnTo>
                  <a:pt x="637" y="0"/>
                </a:lnTo>
                <a:lnTo>
                  <a:pt x="1273" y="371"/>
                </a:lnTo>
                <a:lnTo>
                  <a:pt x="1273" y="431"/>
                </a:lnTo>
                <a:lnTo>
                  <a:pt x="637" y="806"/>
                </a:lnTo>
              </a:path>
            </a:pathLst>
          </a:custGeom>
          <a:solidFill>
            <a:srgbClr val="FFFFFF"/>
          </a:solidFill>
          <a:ln w="9525" cap="rnd">
            <a:noFill/>
            <a:round/>
            <a:headEnd/>
            <a:tailEnd/>
          </a:ln>
        </p:spPr>
        <p:txBody>
          <a:bodyPr/>
          <a:lstStyle/>
          <a:p>
            <a:endParaRPr lang="en-US"/>
          </a:p>
        </p:txBody>
      </p:sp>
      <p:sp>
        <p:nvSpPr>
          <p:cNvPr id="22532" name="Freeform 3"/>
          <p:cNvSpPr>
            <a:spLocks/>
          </p:cNvSpPr>
          <p:nvPr/>
        </p:nvSpPr>
        <p:spPr bwMode="auto">
          <a:xfrm>
            <a:off x="7143750" y="5543550"/>
            <a:ext cx="666750" cy="557213"/>
          </a:xfrm>
          <a:custGeom>
            <a:avLst/>
            <a:gdLst>
              <a:gd name="T0" fmla="*/ 1406806501 w 315"/>
              <a:gd name="T1" fmla="*/ 0 h 468"/>
              <a:gd name="T2" fmla="*/ 1281360183 w 315"/>
              <a:gd name="T3" fmla="*/ 22681430 h 468"/>
              <a:gd name="T4" fmla="*/ 1155911748 w 315"/>
              <a:gd name="T5" fmla="*/ 51033810 h 468"/>
              <a:gd name="T6" fmla="*/ 1048384858 w 315"/>
              <a:gd name="T7" fmla="*/ 85055960 h 468"/>
              <a:gd name="T8" fmla="*/ 918457559 w 315"/>
              <a:gd name="T9" fmla="*/ 114825176 h 468"/>
              <a:gd name="T10" fmla="*/ 810930934 w 315"/>
              <a:gd name="T11" fmla="*/ 148847307 h 468"/>
              <a:gd name="T12" fmla="*/ 703404309 w 315"/>
              <a:gd name="T13" fmla="*/ 182869475 h 468"/>
              <a:gd name="T14" fmla="*/ 595877684 w 315"/>
              <a:gd name="T15" fmla="*/ 222561366 h 468"/>
              <a:gd name="T16" fmla="*/ 506270619 w 315"/>
              <a:gd name="T17" fmla="*/ 256583497 h 468"/>
              <a:gd name="T18" fmla="*/ 416665804 w 315"/>
              <a:gd name="T19" fmla="*/ 296276579 h 468"/>
              <a:gd name="T20" fmla="*/ 327060989 w 315"/>
              <a:gd name="T21" fmla="*/ 337386579 h 468"/>
              <a:gd name="T22" fmla="*/ 250894819 w 315"/>
              <a:gd name="T23" fmla="*/ 377079661 h 468"/>
              <a:gd name="T24" fmla="*/ 179211813 w 315"/>
              <a:gd name="T25" fmla="*/ 416771552 h 468"/>
              <a:gd name="T26" fmla="*/ 125448468 w 315"/>
              <a:gd name="T27" fmla="*/ 456464633 h 468"/>
              <a:gd name="T28" fmla="*/ 71685155 w 315"/>
              <a:gd name="T29" fmla="*/ 496156524 h 468"/>
              <a:gd name="T30" fmla="*/ 35841519 w 315"/>
              <a:gd name="T31" fmla="*/ 537266450 h 468"/>
              <a:gd name="T32" fmla="*/ 0 w 315"/>
              <a:gd name="T33" fmla="*/ 576959532 h 468"/>
              <a:gd name="T34" fmla="*/ 452507307 w 315"/>
              <a:gd name="T35" fmla="*/ 662014413 h 468"/>
              <a:gd name="T36" fmla="*/ 542114239 w 315"/>
              <a:gd name="T37" fmla="*/ 639332992 h 468"/>
              <a:gd name="T38" fmla="*/ 125448468 w 315"/>
              <a:gd name="T39" fmla="*/ 565618821 h 468"/>
              <a:gd name="T40" fmla="*/ 125448468 w 315"/>
              <a:gd name="T41" fmla="*/ 554278111 h 468"/>
              <a:gd name="T42" fmla="*/ 143368194 w 315"/>
              <a:gd name="T43" fmla="*/ 537266450 h 468"/>
              <a:gd name="T44" fmla="*/ 143368194 w 315"/>
              <a:gd name="T45" fmla="*/ 520255980 h 468"/>
              <a:gd name="T46" fmla="*/ 161290004 w 315"/>
              <a:gd name="T47" fmla="*/ 501827474 h 468"/>
              <a:gd name="T48" fmla="*/ 179211813 w 315"/>
              <a:gd name="T49" fmla="*/ 479146054 h 468"/>
              <a:gd name="T50" fmla="*/ 197131506 w 315"/>
              <a:gd name="T51" fmla="*/ 462134393 h 468"/>
              <a:gd name="T52" fmla="*/ 215053316 w 315"/>
              <a:gd name="T53" fmla="*/ 445123923 h 468"/>
              <a:gd name="T54" fmla="*/ 250894819 w 315"/>
              <a:gd name="T55" fmla="*/ 428112262 h 468"/>
              <a:gd name="T56" fmla="*/ 268816629 w 315"/>
              <a:gd name="T57" fmla="*/ 411101792 h 468"/>
              <a:gd name="T58" fmla="*/ 309139179 w 315"/>
              <a:gd name="T59" fmla="*/ 394090131 h 468"/>
              <a:gd name="T60" fmla="*/ 344980682 w 315"/>
              <a:gd name="T61" fmla="*/ 377079661 h 468"/>
              <a:gd name="T62" fmla="*/ 362902492 w 315"/>
              <a:gd name="T63" fmla="*/ 360068000 h 468"/>
              <a:gd name="T64" fmla="*/ 398743994 w 315"/>
              <a:gd name="T65" fmla="*/ 343057530 h 468"/>
              <a:gd name="T66" fmla="*/ 434587614 w 315"/>
              <a:gd name="T67" fmla="*/ 326045869 h 468"/>
              <a:gd name="T68" fmla="*/ 452507307 w 315"/>
              <a:gd name="T69" fmla="*/ 314705159 h 468"/>
              <a:gd name="T70" fmla="*/ 488350926 w 315"/>
              <a:gd name="T71" fmla="*/ 296276579 h 468"/>
              <a:gd name="T72" fmla="*/ 542114239 w 315"/>
              <a:gd name="T73" fmla="*/ 273595158 h 468"/>
              <a:gd name="T74" fmla="*/ 577955874 w 315"/>
              <a:gd name="T75" fmla="*/ 256583497 h 468"/>
              <a:gd name="T76" fmla="*/ 631719186 w 315"/>
              <a:gd name="T77" fmla="*/ 233902076 h 468"/>
              <a:gd name="T78" fmla="*/ 685482499 w 315"/>
              <a:gd name="T79" fmla="*/ 211220656 h 468"/>
              <a:gd name="T80" fmla="*/ 739245811 w 315"/>
              <a:gd name="T81" fmla="*/ 194210186 h 468"/>
              <a:gd name="T82" fmla="*/ 793009124 w 315"/>
              <a:gd name="T83" fmla="*/ 171528765 h 468"/>
              <a:gd name="T84" fmla="*/ 846772436 w 315"/>
              <a:gd name="T85" fmla="*/ 154517067 h 468"/>
              <a:gd name="T86" fmla="*/ 900535749 w 315"/>
              <a:gd name="T87" fmla="*/ 137506597 h 468"/>
              <a:gd name="T88" fmla="*/ 958780043 w 315"/>
              <a:gd name="T89" fmla="*/ 120494936 h 468"/>
              <a:gd name="T90" fmla="*/ 1012543356 w 315"/>
              <a:gd name="T91" fmla="*/ 102066430 h 468"/>
              <a:gd name="T92" fmla="*/ 1084226361 w 315"/>
              <a:gd name="T93" fmla="*/ 85055960 h 468"/>
              <a:gd name="T94" fmla="*/ 1137989938 w 315"/>
              <a:gd name="T95" fmla="*/ 68044281 h 468"/>
              <a:gd name="T96" fmla="*/ 1209675060 w 315"/>
              <a:gd name="T97" fmla="*/ 51033810 h 468"/>
              <a:gd name="T98" fmla="*/ 1263438373 w 315"/>
              <a:gd name="T99" fmla="*/ 34022140 h 468"/>
              <a:gd name="T100" fmla="*/ 1335123495 w 315"/>
              <a:gd name="T101" fmla="*/ 17011665 h 468"/>
              <a:gd name="T102" fmla="*/ 1406806501 w 315"/>
              <a:gd name="T103" fmla="*/ 0 h 4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5"/>
              <a:gd name="T157" fmla="*/ 0 h 468"/>
              <a:gd name="T158" fmla="*/ 315 w 315"/>
              <a:gd name="T159" fmla="*/ 468 h 4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5" h="468">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w="9525" cap="rnd">
            <a:noFill/>
            <a:round/>
            <a:headEnd/>
            <a:tailEnd/>
          </a:ln>
        </p:spPr>
        <p:txBody>
          <a:bodyPr/>
          <a:lstStyle/>
          <a:p>
            <a:endParaRPr lang="en-US"/>
          </a:p>
        </p:txBody>
      </p:sp>
      <p:sp>
        <p:nvSpPr>
          <p:cNvPr id="22533" name="Rectangle 4"/>
          <p:cNvSpPr>
            <a:spLocks noChangeArrowheads="1"/>
          </p:cNvSpPr>
          <p:nvPr/>
        </p:nvSpPr>
        <p:spPr bwMode="auto">
          <a:xfrm>
            <a:off x="1524000" y="914400"/>
            <a:ext cx="427038" cy="762000"/>
          </a:xfrm>
          <a:prstGeom prst="rect">
            <a:avLst/>
          </a:prstGeom>
          <a:noFill/>
          <a:ln w="9525">
            <a:noFill/>
            <a:miter lim="800000"/>
            <a:headEnd/>
            <a:tailEnd/>
          </a:ln>
        </p:spPr>
        <p:txBody>
          <a:bodyPr wrap="none" lIns="92075" tIns="46038" rIns="92075" bIns="46038">
            <a:spAutoFit/>
          </a:bodyPr>
          <a:lstStyle/>
          <a:p>
            <a:r>
              <a:rPr lang="en-US" sz="4400">
                <a:latin typeface="Comic Sans MS" pitchFamily="66" charset="0"/>
              </a:rPr>
              <a:t> </a:t>
            </a:r>
            <a:endParaRPr lang="en-US" b="0">
              <a:solidFill>
                <a:srgbClr val="CC3300"/>
              </a:solidFill>
              <a:latin typeface="Comic Sans MS" pitchFamily="66" charset="0"/>
            </a:endParaRPr>
          </a:p>
        </p:txBody>
      </p:sp>
      <p:sp>
        <p:nvSpPr>
          <p:cNvPr id="7" name="Rectangle 6"/>
          <p:cNvSpPr/>
          <p:nvPr/>
        </p:nvSpPr>
        <p:spPr>
          <a:xfrm>
            <a:off x="1752600" y="1600200"/>
            <a:ext cx="5638800" cy="3416320"/>
          </a:xfrm>
          <a:prstGeom prst="rect">
            <a:avLst/>
          </a:prstGeom>
          <a:solidFill>
            <a:srgbClr val="FFFFCC"/>
          </a:solidFill>
          <a:ln w="38100">
            <a:solidFill>
              <a:srgbClr val="0066FF"/>
            </a:solidFill>
          </a:ln>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dirty="0">
                <a:ln w="11430">
                  <a:solidFill>
                    <a:srgbClr val="FFFF00"/>
                  </a:solidFill>
                </a:ln>
                <a:solidFill>
                  <a:srgbClr val="0066FF"/>
                </a:solidFill>
                <a:effectLst>
                  <a:outerShdw blurRad="50800" dist="39000" dir="5460000" algn="tl">
                    <a:srgbClr val="000000">
                      <a:alpha val="38000"/>
                    </a:srgbClr>
                  </a:outerShdw>
                </a:effectLst>
              </a:rPr>
              <a:t>Divide &amp; Conquer</a:t>
            </a:r>
            <a:br>
              <a:rPr lang="en-US" sz="7200" b="1" dirty="0">
                <a:ln w="11430">
                  <a:solidFill>
                    <a:srgbClr val="FFFF00"/>
                  </a:solidFill>
                </a:ln>
                <a:solidFill>
                  <a:srgbClr val="0066FF"/>
                </a:solidFill>
                <a:effectLst>
                  <a:outerShdw blurRad="50800" dist="39000" dir="5460000" algn="tl">
                    <a:srgbClr val="000000">
                      <a:alpha val="38000"/>
                    </a:srgbClr>
                  </a:outerShdw>
                </a:effectLst>
              </a:rPr>
            </a:br>
            <a:r>
              <a:rPr lang="en-US" sz="7200" b="1" dirty="0">
                <a:ln w="11430">
                  <a:solidFill>
                    <a:srgbClr val="FFFF00"/>
                  </a:solidFill>
                </a:ln>
                <a:solidFill>
                  <a:srgbClr val="0066FF"/>
                </a:solidFill>
                <a:effectLst>
                  <a:outerShdw blurRad="50800" dist="39000" dir="5460000" algn="tl">
                    <a:srgbClr val="000000">
                      <a:alpha val="38000"/>
                    </a:srgbClr>
                  </a:outerShdw>
                </a:effectLst>
              </a:rPr>
              <a:t>Algorithms</a:t>
            </a:r>
            <a:endParaRPr lang="en-US" sz="7200" b="1" cap="none" spc="0" dirty="0">
              <a:ln w="11430">
                <a:solidFill>
                  <a:srgbClr val="FFFF00"/>
                </a:solidFill>
              </a:ln>
              <a:solidFill>
                <a:srgbClr val="0066FF"/>
              </a:solidFill>
              <a:effectLst>
                <a:outerShdw blurRad="50800" dist="39000" dir="5460000" algn="tl">
                  <a:srgbClr val="000000">
                    <a:alpha val="38000"/>
                  </a:srgbClr>
                </a:outerShdw>
              </a:effectLst>
            </a:endParaRPr>
          </a:p>
        </p:txBody>
      </p:sp>
      <p:sp>
        <p:nvSpPr>
          <p:cNvPr id="8" name="Footer Placeholder 2"/>
          <p:cNvSpPr>
            <a:spLocks noGrp="1"/>
          </p:cNvSpPr>
          <p:nvPr>
            <p:ph type="ftr" sz="quarter" idx="4294967295"/>
          </p:nvPr>
        </p:nvSpPr>
        <p:spPr>
          <a:xfrm>
            <a:off x="3124200" y="6248400"/>
            <a:ext cx="2895600" cy="457200"/>
          </a:xfrm>
          <a:prstGeom prst="rect">
            <a:avLst/>
          </a:prstGeom>
          <a:noFill/>
        </p:spPr>
        <p:txBody>
          <a:bodyPr/>
          <a:lstStyle/>
          <a:p>
            <a:endParaRPr lang="en-US" dirty="0">
              <a:latin typeface="Times New Roman" pitchFamily="18" charset="0"/>
            </a:endParaRPr>
          </a:p>
          <a:p>
            <a:endParaRPr lang="en-US" b="0" dirty="0"/>
          </a:p>
          <a:p>
            <a:endParaRPr lang="en-US" dirty="0"/>
          </a:p>
          <a:p>
            <a:r>
              <a:rPr lang="en-US" dirty="0"/>
              <a:t>© A+ Computer Science  -  www.apluscompsci.com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7347" name="Text Box 2"/>
          <p:cNvSpPr txBox="1">
            <a:spLocks noChangeArrowheads="1"/>
          </p:cNvSpPr>
          <p:nvPr/>
        </p:nvSpPr>
        <p:spPr bwMode="auto">
          <a:xfrm>
            <a:off x="2895600" y="1752600"/>
            <a:ext cx="3352800" cy="519113"/>
          </a:xfrm>
          <a:prstGeom prst="rect">
            <a:avLst/>
          </a:prstGeom>
          <a:noFill/>
          <a:ln w="9525">
            <a:noFill/>
            <a:miter lim="800000"/>
            <a:headEnd/>
            <a:tailEnd/>
          </a:ln>
        </p:spPr>
        <p:txBody>
          <a:bodyPr>
            <a:spAutoFit/>
          </a:bodyPr>
          <a:lstStyle/>
          <a:p>
            <a:pPr algn="l">
              <a:spcBef>
                <a:spcPct val="50000"/>
              </a:spcBef>
            </a:pPr>
            <a:endParaRPr lang="en-US" b="0"/>
          </a:p>
        </p:txBody>
      </p:sp>
      <p:sp>
        <p:nvSpPr>
          <p:cNvPr id="57348" name="Text Box 3"/>
          <p:cNvSpPr txBox="1">
            <a:spLocks noChangeArrowheads="1"/>
          </p:cNvSpPr>
          <p:nvPr/>
        </p:nvSpPr>
        <p:spPr bwMode="auto">
          <a:xfrm>
            <a:off x="4267200" y="1752600"/>
            <a:ext cx="571500" cy="519113"/>
          </a:xfrm>
          <a:prstGeom prst="rect">
            <a:avLst/>
          </a:prstGeom>
          <a:noFill/>
          <a:ln w="9525">
            <a:noFill/>
            <a:miter lim="800000"/>
            <a:headEnd/>
            <a:tailEnd/>
          </a:ln>
        </p:spPr>
        <p:txBody>
          <a:bodyPr wrap="none">
            <a:spAutoFit/>
          </a:bodyPr>
          <a:lstStyle/>
          <a:p>
            <a:pPr algn="l"/>
            <a:r>
              <a:rPr lang="pt-BR" b="0"/>
              <a:t>32</a:t>
            </a:r>
            <a:endParaRPr lang="en-US" b="0"/>
          </a:p>
        </p:txBody>
      </p:sp>
      <p:sp>
        <p:nvSpPr>
          <p:cNvPr id="57349" name="Text Box 4"/>
          <p:cNvSpPr txBox="1">
            <a:spLocks noChangeArrowheads="1"/>
          </p:cNvSpPr>
          <p:nvPr/>
        </p:nvSpPr>
        <p:spPr bwMode="auto">
          <a:xfrm>
            <a:off x="2117725" y="241935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0" name="Text Box 5"/>
          <p:cNvSpPr txBox="1">
            <a:spLocks noChangeArrowheads="1"/>
          </p:cNvSpPr>
          <p:nvPr/>
        </p:nvSpPr>
        <p:spPr bwMode="auto">
          <a:xfrm>
            <a:off x="6172200" y="2514600"/>
            <a:ext cx="571500" cy="519113"/>
          </a:xfrm>
          <a:prstGeom prst="rect">
            <a:avLst/>
          </a:prstGeom>
          <a:noFill/>
          <a:ln w="9525">
            <a:noFill/>
            <a:miter lim="800000"/>
            <a:headEnd/>
            <a:tailEnd/>
          </a:ln>
        </p:spPr>
        <p:txBody>
          <a:bodyPr wrap="none">
            <a:spAutoFit/>
          </a:bodyPr>
          <a:lstStyle/>
          <a:p>
            <a:pPr algn="l"/>
            <a:r>
              <a:rPr lang="pt-BR" b="0"/>
              <a:t>16</a:t>
            </a:r>
            <a:endParaRPr lang="en-US" b="0"/>
          </a:p>
        </p:txBody>
      </p:sp>
      <p:sp>
        <p:nvSpPr>
          <p:cNvPr id="57351" name="Text Box 6"/>
          <p:cNvSpPr txBox="1">
            <a:spLocks noChangeArrowheads="1"/>
          </p:cNvSpPr>
          <p:nvPr/>
        </p:nvSpPr>
        <p:spPr bwMode="auto">
          <a:xfrm>
            <a:off x="1203325" y="32575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2" name="Text Box 7"/>
          <p:cNvSpPr txBox="1">
            <a:spLocks noChangeArrowheads="1"/>
          </p:cNvSpPr>
          <p:nvPr/>
        </p:nvSpPr>
        <p:spPr bwMode="auto">
          <a:xfrm>
            <a:off x="2895600" y="327660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3" name="Text Box 8"/>
          <p:cNvSpPr txBox="1">
            <a:spLocks noChangeArrowheads="1"/>
          </p:cNvSpPr>
          <p:nvPr/>
        </p:nvSpPr>
        <p:spPr bwMode="auto">
          <a:xfrm>
            <a:off x="53181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4" name="Text Box 9"/>
          <p:cNvSpPr txBox="1">
            <a:spLocks noChangeArrowheads="1"/>
          </p:cNvSpPr>
          <p:nvPr/>
        </p:nvSpPr>
        <p:spPr bwMode="auto">
          <a:xfrm>
            <a:off x="7299325" y="3181350"/>
            <a:ext cx="377825" cy="519113"/>
          </a:xfrm>
          <a:prstGeom prst="rect">
            <a:avLst/>
          </a:prstGeom>
          <a:noFill/>
          <a:ln w="9525">
            <a:noFill/>
            <a:miter lim="800000"/>
            <a:headEnd/>
            <a:tailEnd/>
          </a:ln>
        </p:spPr>
        <p:txBody>
          <a:bodyPr wrap="none">
            <a:spAutoFit/>
          </a:bodyPr>
          <a:lstStyle/>
          <a:p>
            <a:pPr algn="l"/>
            <a:r>
              <a:rPr lang="pt-BR" b="0"/>
              <a:t>8</a:t>
            </a:r>
            <a:endParaRPr lang="en-US" b="0"/>
          </a:p>
        </p:txBody>
      </p:sp>
      <p:sp>
        <p:nvSpPr>
          <p:cNvPr id="57355" name="Text Box 10"/>
          <p:cNvSpPr txBox="1">
            <a:spLocks noChangeArrowheads="1"/>
          </p:cNvSpPr>
          <p:nvPr/>
        </p:nvSpPr>
        <p:spPr bwMode="auto">
          <a:xfrm>
            <a:off x="8223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6" name="Text Box 11"/>
          <p:cNvSpPr txBox="1">
            <a:spLocks noChangeArrowheads="1"/>
          </p:cNvSpPr>
          <p:nvPr/>
        </p:nvSpPr>
        <p:spPr bwMode="auto">
          <a:xfrm>
            <a:off x="1431925" y="39433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7" name="Text Box 12"/>
          <p:cNvSpPr txBox="1">
            <a:spLocks noChangeArrowheads="1"/>
          </p:cNvSpPr>
          <p:nvPr/>
        </p:nvSpPr>
        <p:spPr bwMode="auto">
          <a:xfrm>
            <a:off x="2590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8" name="Text Box 13"/>
          <p:cNvSpPr txBox="1">
            <a:spLocks noChangeArrowheads="1"/>
          </p:cNvSpPr>
          <p:nvPr/>
        </p:nvSpPr>
        <p:spPr bwMode="auto">
          <a:xfrm>
            <a:off x="3352800" y="38862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59" name="Text Box 14"/>
          <p:cNvSpPr txBox="1">
            <a:spLocks noChangeArrowheads="1"/>
          </p:cNvSpPr>
          <p:nvPr/>
        </p:nvSpPr>
        <p:spPr bwMode="auto">
          <a:xfrm>
            <a:off x="4953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0" name="Text Box 15"/>
          <p:cNvSpPr txBox="1">
            <a:spLocks noChangeArrowheads="1"/>
          </p:cNvSpPr>
          <p:nvPr/>
        </p:nvSpPr>
        <p:spPr bwMode="auto">
          <a:xfrm>
            <a:off x="57150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1" name="Text Box 16"/>
          <p:cNvSpPr txBox="1">
            <a:spLocks noChangeArrowheads="1"/>
          </p:cNvSpPr>
          <p:nvPr/>
        </p:nvSpPr>
        <p:spPr bwMode="auto">
          <a:xfrm>
            <a:off x="6934200" y="381000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2" name="Text Box 17"/>
          <p:cNvSpPr txBox="1">
            <a:spLocks noChangeArrowheads="1"/>
          </p:cNvSpPr>
          <p:nvPr/>
        </p:nvSpPr>
        <p:spPr bwMode="auto">
          <a:xfrm>
            <a:off x="7756525" y="3790950"/>
            <a:ext cx="377825" cy="519113"/>
          </a:xfrm>
          <a:prstGeom prst="rect">
            <a:avLst/>
          </a:prstGeom>
          <a:noFill/>
          <a:ln w="9525">
            <a:noFill/>
            <a:miter lim="800000"/>
            <a:headEnd/>
            <a:tailEnd/>
          </a:ln>
        </p:spPr>
        <p:txBody>
          <a:bodyPr wrap="none">
            <a:spAutoFit/>
          </a:bodyPr>
          <a:lstStyle/>
          <a:p>
            <a:pPr algn="l"/>
            <a:r>
              <a:rPr lang="pt-BR" b="0"/>
              <a:t>4</a:t>
            </a:r>
            <a:endParaRPr lang="en-US" b="0"/>
          </a:p>
        </p:txBody>
      </p:sp>
      <p:sp>
        <p:nvSpPr>
          <p:cNvPr id="57365" name="Line 20"/>
          <p:cNvSpPr>
            <a:spLocks noChangeShapeType="1"/>
          </p:cNvSpPr>
          <p:nvPr/>
        </p:nvSpPr>
        <p:spPr bwMode="auto">
          <a:xfrm flipH="1">
            <a:off x="1524000" y="2819400"/>
            <a:ext cx="533400" cy="381000"/>
          </a:xfrm>
          <a:prstGeom prst="line">
            <a:avLst/>
          </a:prstGeom>
          <a:noFill/>
          <a:ln w="9525">
            <a:solidFill>
              <a:schemeClr val="tx1"/>
            </a:solidFill>
            <a:round/>
            <a:headEnd/>
            <a:tailEnd/>
          </a:ln>
        </p:spPr>
        <p:txBody>
          <a:bodyPr/>
          <a:lstStyle/>
          <a:p>
            <a:endParaRPr lang="en-US"/>
          </a:p>
        </p:txBody>
      </p:sp>
      <p:sp>
        <p:nvSpPr>
          <p:cNvPr id="57366" name="Line 21"/>
          <p:cNvSpPr>
            <a:spLocks noChangeShapeType="1"/>
          </p:cNvSpPr>
          <p:nvPr/>
        </p:nvSpPr>
        <p:spPr bwMode="auto">
          <a:xfrm>
            <a:off x="2667000" y="2743200"/>
            <a:ext cx="304800" cy="457200"/>
          </a:xfrm>
          <a:prstGeom prst="line">
            <a:avLst/>
          </a:prstGeom>
          <a:noFill/>
          <a:ln w="9525">
            <a:solidFill>
              <a:schemeClr val="tx1"/>
            </a:solidFill>
            <a:round/>
            <a:headEnd/>
            <a:tailEnd/>
          </a:ln>
        </p:spPr>
        <p:txBody>
          <a:bodyPr/>
          <a:lstStyle/>
          <a:p>
            <a:endParaRPr lang="en-US"/>
          </a:p>
        </p:txBody>
      </p:sp>
      <p:sp>
        <p:nvSpPr>
          <p:cNvPr id="57367" name="Line 22"/>
          <p:cNvSpPr>
            <a:spLocks noChangeShapeType="1"/>
          </p:cNvSpPr>
          <p:nvPr/>
        </p:nvSpPr>
        <p:spPr bwMode="auto">
          <a:xfrm flipH="1">
            <a:off x="2743200" y="1981200"/>
            <a:ext cx="1524000" cy="533400"/>
          </a:xfrm>
          <a:prstGeom prst="line">
            <a:avLst/>
          </a:prstGeom>
          <a:noFill/>
          <a:ln w="9525">
            <a:solidFill>
              <a:schemeClr val="tx1"/>
            </a:solidFill>
            <a:round/>
            <a:headEnd/>
            <a:tailEnd/>
          </a:ln>
        </p:spPr>
        <p:txBody>
          <a:bodyPr/>
          <a:lstStyle/>
          <a:p>
            <a:endParaRPr lang="en-US"/>
          </a:p>
        </p:txBody>
      </p:sp>
      <p:sp>
        <p:nvSpPr>
          <p:cNvPr id="57368" name="Line 23"/>
          <p:cNvSpPr>
            <a:spLocks noChangeShapeType="1"/>
          </p:cNvSpPr>
          <p:nvPr/>
        </p:nvSpPr>
        <p:spPr bwMode="auto">
          <a:xfrm>
            <a:off x="4876800" y="1981200"/>
            <a:ext cx="1295400" cy="609600"/>
          </a:xfrm>
          <a:prstGeom prst="line">
            <a:avLst/>
          </a:prstGeom>
          <a:noFill/>
          <a:ln w="9525">
            <a:solidFill>
              <a:schemeClr val="tx1"/>
            </a:solidFill>
            <a:round/>
            <a:headEnd/>
            <a:tailEnd/>
          </a:ln>
        </p:spPr>
        <p:txBody>
          <a:bodyPr/>
          <a:lstStyle/>
          <a:p>
            <a:endParaRPr lang="en-US"/>
          </a:p>
        </p:txBody>
      </p:sp>
      <p:sp>
        <p:nvSpPr>
          <p:cNvPr id="57369" name="Line 24"/>
          <p:cNvSpPr>
            <a:spLocks noChangeShapeType="1"/>
          </p:cNvSpPr>
          <p:nvPr/>
        </p:nvSpPr>
        <p:spPr bwMode="auto">
          <a:xfrm flipH="1">
            <a:off x="1066800" y="3657600"/>
            <a:ext cx="152400" cy="304800"/>
          </a:xfrm>
          <a:prstGeom prst="line">
            <a:avLst/>
          </a:prstGeom>
          <a:noFill/>
          <a:ln w="9525">
            <a:solidFill>
              <a:schemeClr val="tx1"/>
            </a:solidFill>
            <a:round/>
            <a:headEnd/>
            <a:tailEnd/>
          </a:ln>
        </p:spPr>
        <p:txBody>
          <a:bodyPr/>
          <a:lstStyle/>
          <a:p>
            <a:endParaRPr lang="en-US"/>
          </a:p>
        </p:txBody>
      </p:sp>
      <p:sp>
        <p:nvSpPr>
          <p:cNvPr id="57370" name="Line 25"/>
          <p:cNvSpPr>
            <a:spLocks noChangeShapeType="1"/>
          </p:cNvSpPr>
          <p:nvPr/>
        </p:nvSpPr>
        <p:spPr bwMode="auto">
          <a:xfrm>
            <a:off x="1524000" y="3657600"/>
            <a:ext cx="76200" cy="304800"/>
          </a:xfrm>
          <a:prstGeom prst="line">
            <a:avLst/>
          </a:prstGeom>
          <a:noFill/>
          <a:ln w="9525">
            <a:solidFill>
              <a:schemeClr val="tx1"/>
            </a:solidFill>
            <a:round/>
            <a:headEnd/>
            <a:tailEnd/>
          </a:ln>
        </p:spPr>
        <p:txBody>
          <a:bodyPr/>
          <a:lstStyle/>
          <a:p>
            <a:endParaRPr lang="en-US"/>
          </a:p>
        </p:txBody>
      </p:sp>
      <p:sp>
        <p:nvSpPr>
          <p:cNvPr id="57371" name="Line 26"/>
          <p:cNvSpPr>
            <a:spLocks noChangeShapeType="1"/>
          </p:cNvSpPr>
          <p:nvPr/>
        </p:nvSpPr>
        <p:spPr bwMode="auto">
          <a:xfrm flipH="1">
            <a:off x="2819400" y="3657600"/>
            <a:ext cx="152400" cy="228600"/>
          </a:xfrm>
          <a:prstGeom prst="line">
            <a:avLst/>
          </a:prstGeom>
          <a:noFill/>
          <a:ln w="9525">
            <a:solidFill>
              <a:schemeClr val="tx1"/>
            </a:solidFill>
            <a:round/>
            <a:headEnd/>
            <a:tailEnd/>
          </a:ln>
        </p:spPr>
        <p:txBody>
          <a:bodyPr/>
          <a:lstStyle/>
          <a:p>
            <a:endParaRPr lang="en-US"/>
          </a:p>
        </p:txBody>
      </p:sp>
      <p:sp>
        <p:nvSpPr>
          <p:cNvPr id="57372" name="Line 27"/>
          <p:cNvSpPr>
            <a:spLocks noChangeShapeType="1"/>
          </p:cNvSpPr>
          <p:nvPr/>
        </p:nvSpPr>
        <p:spPr bwMode="auto">
          <a:xfrm>
            <a:off x="3276600" y="3581400"/>
            <a:ext cx="228600" cy="304800"/>
          </a:xfrm>
          <a:prstGeom prst="line">
            <a:avLst/>
          </a:prstGeom>
          <a:noFill/>
          <a:ln w="9525">
            <a:solidFill>
              <a:schemeClr val="tx1"/>
            </a:solidFill>
            <a:round/>
            <a:headEnd/>
            <a:tailEnd/>
          </a:ln>
        </p:spPr>
        <p:txBody>
          <a:bodyPr/>
          <a:lstStyle/>
          <a:p>
            <a:endParaRPr lang="en-US"/>
          </a:p>
        </p:txBody>
      </p:sp>
      <p:sp>
        <p:nvSpPr>
          <p:cNvPr id="57373" name="Line 28"/>
          <p:cNvSpPr>
            <a:spLocks noChangeShapeType="1"/>
          </p:cNvSpPr>
          <p:nvPr/>
        </p:nvSpPr>
        <p:spPr bwMode="auto">
          <a:xfrm flipH="1">
            <a:off x="5181600" y="3581400"/>
            <a:ext cx="152400" cy="228600"/>
          </a:xfrm>
          <a:prstGeom prst="line">
            <a:avLst/>
          </a:prstGeom>
          <a:noFill/>
          <a:ln w="9525">
            <a:solidFill>
              <a:schemeClr val="tx1"/>
            </a:solidFill>
            <a:round/>
            <a:headEnd/>
            <a:tailEnd/>
          </a:ln>
        </p:spPr>
        <p:txBody>
          <a:bodyPr/>
          <a:lstStyle/>
          <a:p>
            <a:endParaRPr lang="en-US"/>
          </a:p>
        </p:txBody>
      </p:sp>
      <p:sp>
        <p:nvSpPr>
          <p:cNvPr id="57374" name="Line 29"/>
          <p:cNvSpPr>
            <a:spLocks noChangeShapeType="1"/>
          </p:cNvSpPr>
          <p:nvPr/>
        </p:nvSpPr>
        <p:spPr bwMode="auto">
          <a:xfrm>
            <a:off x="5638800" y="3581400"/>
            <a:ext cx="228600" cy="228600"/>
          </a:xfrm>
          <a:prstGeom prst="line">
            <a:avLst/>
          </a:prstGeom>
          <a:noFill/>
          <a:ln w="9525">
            <a:solidFill>
              <a:schemeClr val="tx1"/>
            </a:solidFill>
            <a:round/>
            <a:headEnd/>
            <a:tailEnd/>
          </a:ln>
        </p:spPr>
        <p:txBody>
          <a:bodyPr/>
          <a:lstStyle/>
          <a:p>
            <a:endParaRPr lang="en-US"/>
          </a:p>
        </p:txBody>
      </p:sp>
      <p:sp>
        <p:nvSpPr>
          <p:cNvPr id="57375" name="Line 30"/>
          <p:cNvSpPr>
            <a:spLocks noChangeShapeType="1"/>
          </p:cNvSpPr>
          <p:nvPr/>
        </p:nvSpPr>
        <p:spPr bwMode="auto">
          <a:xfrm flipH="1">
            <a:off x="5715000" y="2895600"/>
            <a:ext cx="533400" cy="381000"/>
          </a:xfrm>
          <a:prstGeom prst="line">
            <a:avLst/>
          </a:prstGeom>
          <a:noFill/>
          <a:ln w="9525">
            <a:solidFill>
              <a:schemeClr val="tx1"/>
            </a:solidFill>
            <a:round/>
            <a:headEnd/>
            <a:tailEnd/>
          </a:ln>
        </p:spPr>
        <p:txBody>
          <a:bodyPr/>
          <a:lstStyle/>
          <a:p>
            <a:endParaRPr lang="en-US"/>
          </a:p>
        </p:txBody>
      </p:sp>
      <p:sp>
        <p:nvSpPr>
          <p:cNvPr id="57376" name="Line 31"/>
          <p:cNvSpPr>
            <a:spLocks noChangeShapeType="1"/>
          </p:cNvSpPr>
          <p:nvPr/>
        </p:nvSpPr>
        <p:spPr bwMode="auto">
          <a:xfrm>
            <a:off x="6705600" y="2819400"/>
            <a:ext cx="533400" cy="381000"/>
          </a:xfrm>
          <a:prstGeom prst="line">
            <a:avLst/>
          </a:prstGeom>
          <a:noFill/>
          <a:ln w="9525">
            <a:solidFill>
              <a:schemeClr val="tx1"/>
            </a:solidFill>
            <a:round/>
            <a:headEnd/>
            <a:tailEnd/>
          </a:ln>
        </p:spPr>
        <p:txBody>
          <a:bodyPr/>
          <a:lstStyle/>
          <a:p>
            <a:endParaRPr lang="en-US"/>
          </a:p>
        </p:txBody>
      </p:sp>
      <p:sp>
        <p:nvSpPr>
          <p:cNvPr id="57377" name="Line 32"/>
          <p:cNvSpPr>
            <a:spLocks noChangeShapeType="1"/>
          </p:cNvSpPr>
          <p:nvPr/>
        </p:nvSpPr>
        <p:spPr bwMode="auto">
          <a:xfrm flipH="1">
            <a:off x="7162800" y="3581400"/>
            <a:ext cx="152400" cy="304800"/>
          </a:xfrm>
          <a:prstGeom prst="line">
            <a:avLst/>
          </a:prstGeom>
          <a:noFill/>
          <a:ln w="9525">
            <a:solidFill>
              <a:schemeClr val="tx1"/>
            </a:solidFill>
            <a:round/>
            <a:headEnd/>
            <a:tailEnd/>
          </a:ln>
        </p:spPr>
        <p:txBody>
          <a:bodyPr/>
          <a:lstStyle/>
          <a:p>
            <a:endParaRPr lang="en-US"/>
          </a:p>
        </p:txBody>
      </p:sp>
      <p:sp>
        <p:nvSpPr>
          <p:cNvPr id="57378" name="Line 33"/>
          <p:cNvSpPr>
            <a:spLocks noChangeShapeType="1"/>
          </p:cNvSpPr>
          <p:nvPr/>
        </p:nvSpPr>
        <p:spPr bwMode="auto">
          <a:xfrm>
            <a:off x="7620000" y="3581400"/>
            <a:ext cx="228600" cy="228600"/>
          </a:xfrm>
          <a:prstGeom prst="line">
            <a:avLst/>
          </a:prstGeom>
          <a:noFill/>
          <a:ln w="9525">
            <a:solidFill>
              <a:schemeClr val="tx1"/>
            </a:solidFill>
            <a:round/>
            <a:headEnd/>
            <a:tailEnd/>
          </a:ln>
        </p:spPr>
        <p:txBody>
          <a:bodyPr/>
          <a:lstStyle/>
          <a:p>
            <a:endParaRPr lang="en-US"/>
          </a:p>
        </p:txBody>
      </p:sp>
      <p:sp>
        <p:nvSpPr>
          <p:cNvPr id="35" name="Rectangle 3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8371" name="Text Box 2"/>
          <p:cNvSpPr txBox="1">
            <a:spLocks noChangeArrowheads="1"/>
          </p:cNvSpPr>
          <p:nvPr/>
        </p:nvSpPr>
        <p:spPr bwMode="auto">
          <a:xfrm>
            <a:off x="408257" y="1295400"/>
            <a:ext cx="8283037" cy="3108543"/>
          </a:xfrm>
          <a:prstGeom prst="rect">
            <a:avLst/>
          </a:prstGeom>
          <a:noFill/>
          <a:ln w="9525">
            <a:noFill/>
            <a:miter lim="800000"/>
            <a:headEnd/>
            <a:tailEnd/>
          </a:ln>
        </p:spPr>
        <p:txBody>
          <a:bodyPr wrap="none">
            <a:spAutoFit/>
          </a:bodyPr>
          <a:lstStyle/>
          <a:p>
            <a:endParaRPr lang="en-US" sz="3200" dirty="0">
              <a:latin typeface="Arial" charset="0"/>
            </a:endParaRPr>
          </a:p>
          <a:p>
            <a:r>
              <a:rPr lang="en-US" b="0" dirty="0">
                <a:latin typeface="Arial" charset="0"/>
              </a:rPr>
              <a:t>Quick sort finds a pivot value.  All numbers </a:t>
            </a:r>
          </a:p>
          <a:p>
            <a:r>
              <a:rPr lang="en-US" b="0" dirty="0">
                <a:latin typeface="Arial" charset="0"/>
              </a:rPr>
              <a:t>greater than the pivot move to the right and </a:t>
            </a:r>
          </a:p>
          <a:p>
            <a:r>
              <a:rPr lang="en-US" b="0" dirty="0">
                <a:latin typeface="Arial" charset="0"/>
              </a:rPr>
              <a:t>all numbers less move to the left.  </a:t>
            </a:r>
          </a:p>
          <a:p>
            <a:r>
              <a:rPr lang="en-US" b="0" dirty="0">
                <a:latin typeface="Arial" charset="0"/>
              </a:rPr>
              <a:t>This list is then chopped in two and the</a:t>
            </a:r>
          </a:p>
          <a:p>
            <a:r>
              <a:rPr lang="en-US" b="0" dirty="0">
                <a:latin typeface="Arial" charset="0"/>
              </a:rPr>
              <a:t>process above is repeated on the smaller sections.</a:t>
            </a:r>
          </a:p>
          <a:p>
            <a:endParaRPr lang="en-US" sz="2400" b="0" dirty="0">
              <a:latin typeface="Arial" charset="0"/>
            </a:endParaRPr>
          </a:p>
        </p:txBody>
      </p:sp>
      <p:sp>
        <p:nvSpPr>
          <p:cNvPr id="58372" name="WordArt 3"/>
          <p:cNvSpPr>
            <a:spLocks noChangeArrowheads="1" noChangeShapeType="1" noTextEdit="1"/>
          </p:cNvSpPr>
          <p:nvPr/>
        </p:nvSpPr>
        <p:spPr bwMode="auto">
          <a:xfrm>
            <a:off x="1981200" y="4648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59396" name="Text Box 3"/>
          <p:cNvSpPr txBox="1">
            <a:spLocks noChangeArrowheads="1"/>
          </p:cNvSpPr>
          <p:nvPr/>
        </p:nvSpPr>
        <p:spPr bwMode="auto">
          <a:xfrm>
            <a:off x="898525" y="1733550"/>
            <a:ext cx="184150" cy="519113"/>
          </a:xfrm>
          <a:prstGeom prst="rect">
            <a:avLst/>
          </a:prstGeom>
          <a:noFill/>
          <a:ln w="9525">
            <a:noFill/>
            <a:miter lim="800000"/>
            <a:headEnd/>
            <a:tailEnd/>
          </a:ln>
        </p:spPr>
        <p:txBody>
          <a:bodyPr wrap="none">
            <a:spAutoFit/>
          </a:bodyPr>
          <a:lstStyle/>
          <a:p>
            <a:pPr algn="l"/>
            <a:endParaRPr lang="en-US" b="0"/>
          </a:p>
        </p:txBody>
      </p:sp>
      <p:sp>
        <p:nvSpPr>
          <p:cNvPr id="59397" name="Rectangle 4"/>
          <p:cNvSpPr>
            <a:spLocks noChangeArrowheads="1"/>
          </p:cNvSpPr>
          <p:nvPr/>
        </p:nvSpPr>
        <p:spPr bwMode="auto">
          <a:xfrm>
            <a:off x="3581400" y="16002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59398" name="Rectangle 5"/>
          <p:cNvSpPr>
            <a:spLocks noChangeArrowheads="1"/>
          </p:cNvSpPr>
          <p:nvPr/>
        </p:nvSpPr>
        <p:spPr bwMode="auto">
          <a:xfrm>
            <a:off x="2057400" y="2743200"/>
            <a:ext cx="1371600" cy="914400"/>
          </a:xfrm>
          <a:prstGeom prst="rect">
            <a:avLst/>
          </a:prstGeom>
          <a:solidFill>
            <a:srgbClr val="FFFFCC"/>
          </a:solidFill>
          <a:ln w="9525">
            <a:solidFill>
              <a:schemeClr val="tx1"/>
            </a:solidFill>
            <a:miter lim="800000"/>
            <a:headEnd/>
            <a:tailEnd/>
          </a:ln>
        </p:spPr>
        <p:txBody>
          <a:bodyPr wrap="none" anchor="ctr"/>
          <a:lstStyle/>
          <a:p>
            <a:r>
              <a:rPr lang="pt-BR"/>
              <a:t>1 . . 22</a:t>
            </a:r>
            <a:endParaRPr lang="en-US"/>
          </a:p>
        </p:txBody>
      </p:sp>
      <p:sp>
        <p:nvSpPr>
          <p:cNvPr id="59399" name="Rectangle 6"/>
          <p:cNvSpPr>
            <a:spLocks noChangeArrowheads="1"/>
          </p:cNvSpPr>
          <p:nvPr/>
        </p:nvSpPr>
        <p:spPr bwMode="auto">
          <a:xfrm>
            <a:off x="5257800" y="2743200"/>
            <a:ext cx="1524000" cy="914400"/>
          </a:xfrm>
          <a:prstGeom prst="rect">
            <a:avLst/>
          </a:prstGeom>
          <a:solidFill>
            <a:srgbClr val="FFFFCC"/>
          </a:solidFill>
          <a:ln w="9525">
            <a:solidFill>
              <a:schemeClr val="tx1"/>
            </a:solidFill>
            <a:miter lim="800000"/>
            <a:headEnd/>
            <a:tailEnd/>
          </a:ln>
        </p:spPr>
        <p:txBody>
          <a:bodyPr wrap="none" anchor="ctr"/>
          <a:lstStyle/>
          <a:p>
            <a:r>
              <a:rPr lang="pt-BR"/>
              <a:t>23 . . 32</a:t>
            </a:r>
            <a:endParaRPr lang="en-US"/>
          </a:p>
        </p:txBody>
      </p:sp>
      <p:sp>
        <p:nvSpPr>
          <p:cNvPr id="59400" name="Rectangle 7"/>
          <p:cNvSpPr>
            <a:spLocks noChangeArrowheads="1"/>
          </p:cNvSpPr>
          <p:nvPr/>
        </p:nvSpPr>
        <p:spPr bwMode="auto">
          <a:xfrm>
            <a:off x="47244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23 . .25</a:t>
            </a:r>
            <a:endParaRPr lang="en-US"/>
          </a:p>
        </p:txBody>
      </p:sp>
      <p:sp>
        <p:nvSpPr>
          <p:cNvPr id="59401" name="Rectangle 8"/>
          <p:cNvSpPr>
            <a:spLocks noChangeArrowheads="1"/>
          </p:cNvSpPr>
          <p:nvPr/>
        </p:nvSpPr>
        <p:spPr bwMode="auto">
          <a:xfrm>
            <a:off x="6324600" y="40386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59402" name="Rectangle 9"/>
          <p:cNvSpPr>
            <a:spLocks noChangeArrowheads="1"/>
          </p:cNvSpPr>
          <p:nvPr/>
        </p:nvSpPr>
        <p:spPr bwMode="auto">
          <a:xfrm>
            <a:off x="990600" y="4038600"/>
            <a:ext cx="1371600" cy="914400"/>
          </a:xfrm>
          <a:prstGeom prst="rect">
            <a:avLst/>
          </a:prstGeom>
          <a:solidFill>
            <a:srgbClr val="FFFFCC"/>
          </a:solidFill>
          <a:ln w="9525">
            <a:solidFill>
              <a:schemeClr val="tx1"/>
            </a:solidFill>
            <a:miter lim="800000"/>
            <a:headEnd/>
            <a:tailEnd/>
          </a:ln>
        </p:spPr>
        <p:txBody>
          <a:bodyPr wrap="none" anchor="ctr"/>
          <a:lstStyle/>
          <a:p>
            <a:r>
              <a:rPr lang="pt-BR"/>
              <a:t>1 . . 19</a:t>
            </a:r>
            <a:endParaRPr lang="en-US"/>
          </a:p>
        </p:txBody>
      </p:sp>
      <p:sp>
        <p:nvSpPr>
          <p:cNvPr id="59403" name="Rectangle 10"/>
          <p:cNvSpPr>
            <a:spLocks noChangeArrowheads="1"/>
          </p:cNvSpPr>
          <p:nvPr/>
        </p:nvSpPr>
        <p:spPr bwMode="auto">
          <a:xfrm>
            <a:off x="2590800" y="4038600"/>
            <a:ext cx="1447800" cy="914400"/>
          </a:xfrm>
          <a:prstGeom prst="rect">
            <a:avLst/>
          </a:prstGeom>
          <a:solidFill>
            <a:srgbClr val="FFFFCC"/>
          </a:solidFill>
          <a:ln w="9525">
            <a:solidFill>
              <a:schemeClr val="tx1"/>
            </a:solidFill>
            <a:miter lim="800000"/>
            <a:headEnd/>
            <a:tailEnd/>
          </a:ln>
        </p:spPr>
        <p:txBody>
          <a:bodyPr wrap="none" anchor="ctr"/>
          <a:lstStyle/>
          <a:p>
            <a:r>
              <a:rPr lang="pt-BR"/>
              <a:t>20. . 22</a:t>
            </a:r>
            <a:endParaRPr lang="en-US"/>
          </a:p>
        </p:txBody>
      </p:sp>
      <p:sp>
        <p:nvSpPr>
          <p:cNvPr id="59404"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Quick sort chops up the list into smaller pieces</a:t>
            </a:r>
            <a:br>
              <a:rPr lang="en-US" b="0"/>
            </a:br>
            <a:r>
              <a:rPr lang="en-US" b="0"/>
              <a:t>as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0419" name="Text Box 2"/>
          <p:cNvSpPr txBox="1">
            <a:spLocks noChangeArrowheads="1"/>
          </p:cNvSpPr>
          <p:nvPr/>
        </p:nvSpPr>
        <p:spPr bwMode="auto">
          <a:xfrm>
            <a:off x="457200" y="1295400"/>
            <a:ext cx="8578850" cy="5216525"/>
          </a:xfrm>
          <a:prstGeom prst="rect">
            <a:avLst/>
          </a:prstGeom>
          <a:noFill/>
          <a:ln w="9525">
            <a:noFill/>
            <a:miter lim="800000"/>
            <a:headEnd/>
            <a:tailEnd/>
          </a:ln>
        </p:spPr>
        <p:txBody>
          <a:bodyPr wrap="none">
            <a:spAutoFit/>
          </a:bodyPr>
          <a:lstStyle/>
          <a:p>
            <a:pPr algn="l"/>
            <a:r>
              <a:rPr lang="en-US"/>
              <a:t>void</a:t>
            </a:r>
            <a:r>
              <a:rPr lang="en-US" b="0"/>
              <a:t> quickSort(Comparable[] stuff, </a:t>
            </a:r>
            <a:r>
              <a:rPr lang="en-US"/>
              <a:t>int</a:t>
            </a:r>
            <a:r>
              <a:rPr lang="en-US" b="0"/>
              <a:t> low, </a:t>
            </a:r>
            <a:r>
              <a:rPr lang="en-US"/>
              <a:t>int</a:t>
            </a:r>
            <a:r>
              <a:rPr lang="en-US" b="0"/>
              <a:t> high)</a:t>
            </a:r>
          </a:p>
          <a:p>
            <a:pPr algn="l"/>
            <a:r>
              <a:rPr lang="en-US" b="0"/>
              <a:t>{</a:t>
            </a:r>
          </a:p>
          <a:p>
            <a:pPr algn="l"/>
            <a:r>
              <a:rPr lang="en-US"/>
              <a:t>  if</a:t>
            </a:r>
            <a:r>
              <a:rPr lang="en-US" b="0"/>
              <a:t> (low &lt; high)</a:t>
            </a:r>
          </a:p>
          <a:p>
            <a:pPr algn="l"/>
            <a:r>
              <a:rPr lang="en-US" b="0"/>
              <a:t>  {</a:t>
            </a:r>
          </a:p>
          <a:p>
            <a:pPr algn="l"/>
            <a:r>
              <a:rPr lang="en-US"/>
              <a:t>    int</a:t>
            </a:r>
            <a:r>
              <a:rPr lang="en-US" b="0"/>
              <a:t> spot = partition(stuff, low, high);</a:t>
            </a:r>
          </a:p>
          <a:p>
            <a:pPr algn="l"/>
            <a:r>
              <a:rPr lang="en-US" b="0"/>
              <a:t>    quickSort(stuff, low, spot);</a:t>
            </a:r>
          </a:p>
          <a:p>
            <a:pPr algn="l"/>
            <a:r>
              <a:rPr lang="en-US" b="0"/>
              <a:t>    quickSort(stuff, spot+1, high);</a:t>
            </a:r>
          </a:p>
          <a:p>
            <a:pPr algn="l"/>
            <a:r>
              <a:rPr lang="en-US" b="0"/>
              <a:t>  }</a:t>
            </a:r>
          </a:p>
          <a:p>
            <a:pPr algn="l"/>
            <a:r>
              <a:rPr lang="en-US" b="0"/>
              <a:t>}</a:t>
            </a:r>
          </a:p>
          <a:p>
            <a:pPr algn="l"/>
            <a:endParaRPr lang="en-US" b="0"/>
          </a:p>
          <a:p>
            <a:pPr algn="l"/>
            <a:r>
              <a:rPr lang="en-US">
                <a:solidFill>
                  <a:srgbClr val="FF3300"/>
                </a:solidFill>
              </a:rPr>
              <a:t>Arrays.sort( ) uses the quickSort </a:t>
            </a:r>
          </a:p>
          <a:p>
            <a:pPr algn="l"/>
            <a:r>
              <a:rPr lang="en-US">
                <a:solidFill>
                  <a:srgbClr val="FF3300"/>
                </a:solidFill>
              </a:rPr>
              <a:t>					if sorting primitives.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0484" name="Rectangle 3"/>
          <p:cNvSpPr>
            <a:spLocks noChangeArrowheads="1"/>
          </p:cNvSpPr>
          <p:nvPr/>
        </p:nvSpPr>
        <p:spPr bwMode="auto">
          <a:xfrm>
            <a:off x="457200" y="1600200"/>
            <a:ext cx="7162800" cy="4400550"/>
          </a:xfrm>
          <a:prstGeom prst="rect">
            <a:avLst/>
          </a:prstGeom>
          <a:noFill/>
          <a:ln w="9525">
            <a:noFill/>
            <a:miter lim="800000"/>
            <a:headEnd/>
            <a:tailEnd/>
          </a:ln>
        </p:spPr>
        <p:txBody>
          <a:bodyPr>
            <a:spAutoFit/>
          </a:bodyPr>
          <a:lstStyle/>
          <a:p>
            <a:pPr algn="l"/>
            <a:r>
              <a:rPr lang="en-US"/>
              <a:t>ArrayList&lt;Integer&gt; ray; </a:t>
            </a:r>
          </a:p>
          <a:p>
            <a:pPr algn="l"/>
            <a:r>
              <a:rPr lang="en-US"/>
              <a:t>ray=new ArrayList&lt;Integer&gt;();</a:t>
            </a:r>
          </a:p>
          <a:p>
            <a:pPr algn="l"/>
            <a:r>
              <a:rPr lang="en-US"/>
              <a:t>ray.add(21);</a:t>
            </a:r>
          </a:p>
          <a:p>
            <a:pPr algn="l"/>
            <a:r>
              <a:rPr lang="en-US"/>
              <a:t>ray.add(14);</a:t>
            </a:r>
          </a:p>
          <a:p>
            <a:pPr algn="l"/>
            <a:r>
              <a:rPr lang="en-US"/>
              <a:t>ray.add(0,13);</a:t>
            </a:r>
          </a:p>
          <a:p>
            <a:pPr algn="l"/>
            <a:r>
              <a:rPr lang="en-US"/>
              <a:t>ray.add(25);</a:t>
            </a:r>
          </a:p>
          <a:p>
            <a:pPr algn="l"/>
            <a:r>
              <a:rPr lang="en-US"/>
              <a:t>out.println( ray.indexOf( 21 ) );</a:t>
            </a:r>
          </a:p>
          <a:p>
            <a:pPr algn="l"/>
            <a:r>
              <a:rPr lang="en-US"/>
              <a:t>out.println( ray.indexOf( 17 ) );</a:t>
            </a:r>
          </a:p>
          <a:p>
            <a:pPr algn="l"/>
            <a:r>
              <a:rPr lang="en-US"/>
              <a:t>out.println( ray.contains(25 ) );</a:t>
            </a:r>
          </a:p>
          <a:p>
            <a:pPr algn="l"/>
            <a:r>
              <a:rPr lang="en-US"/>
              <a:t>out.println( ray.contains( 63 ) );</a:t>
            </a:r>
          </a:p>
        </p:txBody>
      </p:sp>
      <p:sp>
        <p:nvSpPr>
          <p:cNvPr id="20485" name="Text Box 4"/>
          <p:cNvSpPr txBox="1">
            <a:spLocks noChangeArrowheads="1"/>
          </p:cNvSpPr>
          <p:nvPr/>
        </p:nvSpPr>
        <p:spPr bwMode="auto">
          <a:xfrm>
            <a:off x="7010400" y="2286000"/>
            <a:ext cx="1905000" cy="2554288"/>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OUTPU0</a:t>
            </a:r>
            <a:br>
              <a:rPr lang="en-US" sz="3200"/>
            </a:br>
            <a:r>
              <a:rPr lang="en-US" sz="3200"/>
              <a:t>1</a:t>
            </a:r>
            <a:br>
              <a:rPr lang="en-US" sz="3200"/>
            </a:br>
            <a:r>
              <a:rPr lang="en-US" sz="3200"/>
              <a:t>-1</a:t>
            </a:r>
            <a:br>
              <a:rPr lang="en-US" sz="3200"/>
            </a:br>
            <a:r>
              <a:rPr lang="en-US" sz="3200"/>
              <a:t>true</a:t>
            </a:r>
            <a:br>
              <a:rPr lang="en-US" sz="3200"/>
            </a:br>
            <a:r>
              <a:rPr lang="en-US" sz="3200"/>
              <a:t>false</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List Searches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1444" name="Text Box 3"/>
          <p:cNvSpPr txBox="1">
            <a:spLocks noChangeArrowheads="1"/>
          </p:cNvSpPr>
          <p:nvPr/>
        </p:nvSpPr>
        <p:spPr bwMode="auto">
          <a:xfrm>
            <a:off x="1143000" y="1447800"/>
            <a:ext cx="5967467" cy="4708981"/>
          </a:xfrm>
          <a:prstGeom prst="rect">
            <a:avLst/>
          </a:prstGeom>
          <a:noFill/>
          <a:ln w="9525">
            <a:noFill/>
            <a:miter lim="800000"/>
            <a:headEnd/>
            <a:tailEnd/>
          </a:ln>
        </p:spPr>
        <p:txBody>
          <a:bodyPr wrap="none">
            <a:spAutoFit/>
          </a:bodyPr>
          <a:lstStyle/>
          <a:p>
            <a:pPr algn="l"/>
            <a:r>
              <a:rPr lang="en-US" sz="2000" dirty="0" err="1"/>
              <a:t>int</a:t>
            </a:r>
            <a:r>
              <a:rPr lang="en-US" sz="2000" b="0" dirty="0"/>
              <a:t> partition(Comparable[] stuff, </a:t>
            </a:r>
            <a:r>
              <a:rPr lang="en-US" sz="2000" dirty="0" err="1"/>
              <a:t>int</a:t>
            </a:r>
            <a:r>
              <a:rPr lang="en-US" sz="2000" b="0" dirty="0"/>
              <a:t> low, </a:t>
            </a:r>
            <a:r>
              <a:rPr lang="en-US" sz="2000" dirty="0" err="1"/>
              <a:t>int</a:t>
            </a:r>
            <a:r>
              <a:rPr lang="en-US" sz="2000" b="0" dirty="0"/>
              <a:t> high) </a:t>
            </a:r>
          </a:p>
          <a:p>
            <a:pPr algn="l"/>
            <a:r>
              <a:rPr lang="en-US" sz="2000" b="0" dirty="0"/>
              <a:t>{</a:t>
            </a:r>
          </a:p>
          <a:p>
            <a:pPr algn="l"/>
            <a:r>
              <a:rPr lang="en-US" sz="2000" b="0" dirty="0"/>
              <a:t>  Comparable pivot = stuff[low]; </a:t>
            </a:r>
          </a:p>
          <a:p>
            <a:pPr algn="l"/>
            <a:r>
              <a:rPr lang="en-US" sz="2000" dirty="0"/>
              <a:t>  </a:t>
            </a:r>
            <a:r>
              <a:rPr lang="en-US" sz="2000" dirty="0" err="1"/>
              <a:t>int</a:t>
            </a:r>
            <a:r>
              <a:rPr lang="en-US" sz="2000" dirty="0"/>
              <a:t> </a:t>
            </a:r>
            <a:r>
              <a:rPr lang="en-US" sz="2000" b="0" dirty="0" err="1"/>
              <a:t>bot</a:t>
            </a:r>
            <a:r>
              <a:rPr lang="en-US" sz="2000" b="0" dirty="0"/>
              <a:t> = low-1; </a:t>
            </a:r>
          </a:p>
          <a:p>
            <a:pPr algn="l"/>
            <a:r>
              <a:rPr lang="en-US" sz="2000" dirty="0"/>
              <a:t>  </a:t>
            </a:r>
            <a:r>
              <a:rPr lang="en-US" sz="2000" dirty="0" err="1"/>
              <a:t>int</a:t>
            </a:r>
            <a:r>
              <a:rPr lang="en-US" sz="2000" b="0" dirty="0"/>
              <a:t> top = high+1;		</a:t>
            </a:r>
          </a:p>
          <a:p>
            <a:pPr algn="l"/>
            <a:r>
              <a:rPr lang="en-US" sz="2000" dirty="0"/>
              <a:t>  while</a:t>
            </a:r>
            <a:r>
              <a:rPr lang="en-US" sz="2000" b="0" dirty="0"/>
              <a:t>(</a:t>
            </a:r>
            <a:r>
              <a:rPr lang="en-US" sz="2000" b="0" dirty="0" err="1"/>
              <a:t>bot</a:t>
            </a:r>
            <a:r>
              <a:rPr lang="en-US" sz="2000" b="0" dirty="0"/>
              <a:t>&lt;top) {	</a:t>
            </a:r>
          </a:p>
          <a:p>
            <a:pPr algn="l"/>
            <a:r>
              <a:rPr lang="en-US" sz="2000" dirty="0"/>
              <a:t>    while</a:t>
            </a:r>
            <a:r>
              <a:rPr lang="en-US" sz="2000" b="0" dirty="0"/>
              <a:t> (stuff[--top].</a:t>
            </a:r>
            <a:r>
              <a:rPr lang="en-US" sz="2000" dirty="0" err="1">
                <a:solidFill>
                  <a:srgbClr val="FF3300"/>
                </a:solidFill>
              </a:rPr>
              <a:t>compareTo</a:t>
            </a:r>
            <a:r>
              <a:rPr lang="en-US" sz="2000" b="0" dirty="0"/>
              <a:t>(pivot) &gt; 0); </a:t>
            </a:r>
          </a:p>
          <a:p>
            <a:pPr algn="l"/>
            <a:r>
              <a:rPr lang="en-US" sz="2000" dirty="0"/>
              <a:t>    while</a:t>
            </a:r>
            <a:r>
              <a:rPr lang="en-US" sz="2000" b="0" dirty="0"/>
              <a:t> (stuff[++</a:t>
            </a:r>
            <a:r>
              <a:rPr lang="en-US" sz="2000" b="0" dirty="0" err="1"/>
              <a:t>bot</a:t>
            </a:r>
            <a:r>
              <a:rPr lang="en-US" sz="2000" b="0" dirty="0"/>
              <a:t>].</a:t>
            </a:r>
            <a:r>
              <a:rPr lang="en-US" sz="2000" dirty="0" err="1">
                <a:solidFill>
                  <a:srgbClr val="FF3300"/>
                </a:solidFill>
              </a:rPr>
              <a:t>compareTo</a:t>
            </a:r>
            <a:r>
              <a:rPr lang="en-US" sz="2000" b="0" dirty="0"/>
              <a:t>(pivot) &lt; 0);</a:t>
            </a:r>
          </a:p>
          <a:p>
            <a:pPr algn="l"/>
            <a:r>
              <a:rPr lang="en-US" sz="2000" dirty="0"/>
              <a:t>    if</a:t>
            </a:r>
            <a:r>
              <a:rPr lang="en-US" sz="2000" b="0" dirty="0"/>
              <a:t>(</a:t>
            </a:r>
            <a:r>
              <a:rPr lang="en-US" sz="2000" b="0" dirty="0" err="1"/>
              <a:t>bot</a:t>
            </a:r>
            <a:r>
              <a:rPr lang="en-US" sz="2000" b="0" dirty="0"/>
              <a:t> &gt;= top)</a:t>
            </a:r>
          </a:p>
          <a:p>
            <a:pPr algn="l"/>
            <a:r>
              <a:rPr lang="en-US" sz="2000" dirty="0"/>
              <a:t>      return</a:t>
            </a:r>
            <a:r>
              <a:rPr lang="en-US" sz="2000" b="0" dirty="0"/>
              <a:t> top;</a:t>
            </a:r>
          </a:p>
          <a:p>
            <a:pPr algn="l"/>
            <a:r>
              <a:rPr lang="en-US" sz="2000" b="0" dirty="0"/>
              <a:t>    Comparable temp = stuff[</a:t>
            </a:r>
            <a:r>
              <a:rPr lang="en-US" sz="2000" b="0" dirty="0" err="1"/>
              <a:t>bot</a:t>
            </a:r>
            <a:r>
              <a:rPr lang="en-US" sz="2000" b="0" dirty="0"/>
              <a:t>];</a:t>
            </a:r>
          </a:p>
          <a:p>
            <a:pPr algn="l"/>
            <a:r>
              <a:rPr lang="en-US" sz="2000" b="0" dirty="0"/>
              <a:t>    stuff[</a:t>
            </a:r>
            <a:r>
              <a:rPr lang="en-US" sz="2000" b="0" dirty="0" err="1"/>
              <a:t>bot</a:t>
            </a:r>
            <a:r>
              <a:rPr lang="en-US" sz="2000" b="0" dirty="0"/>
              <a:t>] = stuff[top];</a:t>
            </a:r>
          </a:p>
          <a:p>
            <a:pPr algn="l"/>
            <a:r>
              <a:rPr lang="en-US" sz="2000" b="0" dirty="0"/>
              <a:t>    stuff[top] = temp;</a:t>
            </a:r>
          </a:p>
          <a:p>
            <a:pPr algn="l"/>
            <a:r>
              <a:rPr lang="en-US" sz="2000" b="0" dirty="0"/>
              <a:t>  }</a:t>
            </a:r>
          </a:p>
          <a:p>
            <a:pPr algn="l"/>
            <a:r>
              <a:rPr lang="en-US" sz="2000" b="0" dirty="0"/>
              <a: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2819400" y="57912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2468" name="Text Box 3"/>
          <p:cNvSpPr txBox="1">
            <a:spLocks noChangeArrowheads="1"/>
          </p:cNvSpPr>
          <p:nvPr/>
        </p:nvSpPr>
        <p:spPr bwMode="auto">
          <a:xfrm>
            <a:off x="1066800" y="1752600"/>
            <a:ext cx="6934200" cy="3539430"/>
          </a:xfrm>
          <a:prstGeom prst="rect">
            <a:avLst/>
          </a:prstGeom>
          <a:noFill/>
          <a:ln w="9525">
            <a:noFill/>
            <a:miter lim="800000"/>
            <a:headEnd/>
            <a:tailEnd/>
          </a:ln>
        </p:spPr>
        <p:txBody>
          <a:bodyPr>
            <a:spAutoFit/>
          </a:bodyPr>
          <a:lstStyle/>
          <a:p>
            <a:pPr algn="l"/>
            <a:r>
              <a:rPr lang="en-US" dirty="0">
                <a:solidFill>
                  <a:srgbClr val="CC0000"/>
                </a:solidFill>
              </a:rPr>
              <a:t>Original List </a:t>
            </a:r>
          </a:p>
          <a:p>
            <a:pPr algn="l"/>
            <a:r>
              <a:rPr lang="en-US" dirty="0"/>
              <a:t>Integer[] ray = {90,40,20,30,10,67};</a:t>
            </a:r>
          </a:p>
          <a:p>
            <a:pPr algn="l"/>
            <a:endParaRPr lang="en-US" dirty="0"/>
          </a:p>
          <a:p>
            <a:pPr algn="l"/>
            <a:r>
              <a:rPr lang="en-US" dirty="0"/>
              <a:t>pass 1  -  </a:t>
            </a:r>
            <a:r>
              <a:rPr lang="en-US" dirty="0">
                <a:solidFill>
                  <a:schemeClr val="accent2"/>
                </a:solidFill>
              </a:rPr>
              <a:t>67</a:t>
            </a:r>
            <a:r>
              <a:rPr lang="en-US" dirty="0"/>
              <a:t>  40  20  30  10  </a:t>
            </a:r>
            <a:r>
              <a:rPr lang="en-US" dirty="0">
                <a:solidFill>
                  <a:schemeClr val="accent2"/>
                </a:solidFill>
              </a:rPr>
              <a:t>90</a:t>
            </a:r>
          </a:p>
          <a:p>
            <a:pPr algn="l"/>
            <a:r>
              <a:rPr lang="en-US" dirty="0"/>
              <a:t>pass 2  -  </a:t>
            </a:r>
            <a:r>
              <a:rPr lang="en-US" dirty="0">
                <a:solidFill>
                  <a:schemeClr val="accent2"/>
                </a:solidFill>
              </a:rPr>
              <a:t>10</a:t>
            </a:r>
            <a:r>
              <a:rPr lang="en-US" dirty="0"/>
              <a:t>  40  20  30  </a:t>
            </a:r>
            <a:r>
              <a:rPr lang="en-US" dirty="0">
                <a:solidFill>
                  <a:schemeClr val="accent2"/>
                </a:solidFill>
              </a:rPr>
              <a:t>67</a:t>
            </a:r>
            <a:r>
              <a:rPr lang="en-US" dirty="0"/>
              <a:t>  90</a:t>
            </a:r>
          </a:p>
          <a:p>
            <a:pPr algn="l"/>
            <a:r>
              <a:rPr lang="en-US" dirty="0"/>
              <a:t>pass 3  -  10  40  20  30  67  90</a:t>
            </a:r>
          </a:p>
          <a:p>
            <a:pPr algn="l"/>
            <a:r>
              <a:rPr lang="en-US" dirty="0"/>
              <a:t>pass 4  -  10  </a:t>
            </a:r>
            <a:r>
              <a:rPr lang="en-US" dirty="0">
                <a:solidFill>
                  <a:schemeClr val="accent2"/>
                </a:solidFill>
              </a:rPr>
              <a:t>30</a:t>
            </a:r>
            <a:r>
              <a:rPr lang="en-US" dirty="0"/>
              <a:t>  20  </a:t>
            </a:r>
            <a:r>
              <a:rPr lang="en-US" dirty="0">
                <a:solidFill>
                  <a:schemeClr val="accent2"/>
                </a:solidFill>
              </a:rPr>
              <a:t>40</a:t>
            </a:r>
            <a:r>
              <a:rPr lang="en-US" dirty="0"/>
              <a:t>  67  90</a:t>
            </a:r>
          </a:p>
          <a:p>
            <a:pPr algn="l"/>
            <a:r>
              <a:rPr lang="en-US" dirty="0"/>
              <a:t>pass 5  -  10  20  30  40  67  90</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828800" y="5638800"/>
            <a:ext cx="55626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Quick Sort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3491"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Partition</a:t>
            </a:r>
          </a:p>
        </p:txBody>
      </p:sp>
      <p:sp>
        <p:nvSpPr>
          <p:cNvPr id="63492" name="WordArt 4"/>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quickSort</a:t>
            </a:r>
          </a:p>
        </p:txBody>
      </p:sp>
      <p:sp>
        <p:nvSpPr>
          <p:cNvPr id="63493" name="Text Box 5"/>
          <p:cNvSpPr txBox="1">
            <a:spLocks noChangeArrowheads="1"/>
          </p:cNvSpPr>
          <p:nvPr/>
        </p:nvSpPr>
        <p:spPr bwMode="auto">
          <a:xfrm>
            <a:off x="685800" y="533400"/>
            <a:ext cx="8001000" cy="5643563"/>
          </a:xfrm>
          <a:prstGeom prst="rect">
            <a:avLst/>
          </a:prstGeom>
          <a:noFill/>
          <a:ln w="9525">
            <a:noFill/>
            <a:miter lim="800000"/>
            <a:headEnd/>
            <a:tailEnd/>
          </a:ln>
        </p:spPr>
        <p:txBody>
          <a:bodyPr>
            <a:spAutoFit/>
          </a:bodyPr>
          <a:lstStyle/>
          <a:p>
            <a:pPr algn="l"/>
            <a:r>
              <a:rPr lang="en-US"/>
              <a:t>The quickSort has a N*Log</a:t>
            </a:r>
            <a:r>
              <a:rPr lang="en-US" baseline="-25000"/>
              <a:t>2</a:t>
            </a:r>
            <a:r>
              <a:rPr lang="en-US"/>
              <a:t>N BigO.  </a:t>
            </a:r>
          </a:p>
          <a:p>
            <a:pPr algn="l"/>
            <a:endParaRPr lang="en-US"/>
          </a:p>
          <a:p>
            <a:pPr algn="l"/>
            <a:endParaRPr lang="en-US"/>
          </a:p>
          <a:p>
            <a:pPr algn="l"/>
            <a:endParaRPr lang="en-US"/>
          </a:p>
          <a:p>
            <a:pPr algn="l"/>
            <a:r>
              <a:rPr lang="en-US"/>
              <a:t>The quickSort method alone has a Log</a:t>
            </a:r>
            <a:r>
              <a:rPr lang="en-US" baseline="-25000"/>
              <a:t>2</a:t>
            </a:r>
            <a:r>
              <a:rPr lang="en-US"/>
              <a:t>N run time, but cannot be run without the partition method.</a:t>
            </a:r>
          </a:p>
          <a:p>
            <a:pPr algn="l"/>
            <a:endParaRPr lang="en-US"/>
          </a:p>
          <a:p>
            <a:pPr algn="l"/>
            <a:endParaRPr lang="en-US"/>
          </a:p>
          <a:p>
            <a:pPr algn="l"/>
            <a:endParaRPr lang="en-US"/>
          </a:p>
          <a:p>
            <a:pPr algn="l"/>
            <a:r>
              <a:rPr lang="en-US"/>
              <a:t>The partition method alone has an N run time and can be run without the quickSort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4515" name="Text Box 2"/>
          <p:cNvSpPr txBox="1">
            <a:spLocks noChangeArrowheads="1"/>
          </p:cNvSpPr>
          <p:nvPr/>
        </p:nvSpPr>
        <p:spPr bwMode="auto">
          <a:xfrm>
            <a:off x="121531" y="1219200"/>
            <a:ext cx="8872364" cy="3416320"/>
          </a:xfrm>
          <a:prstGeom prst="rect">
            <a:avLst/>
          </a:prstGeom>
          <a:noFill/>
          <a:ln w="9525">
            <a:noFill/>
            <a:miter lim="800000"/>
            <a:headEnd/>
            <a:tailEnd/>
          </a:ln>
        </p:spPr>
        <p:txBody>
          <a:bodyPr wrap="none">
            <a:spAutoFit/>
          </a:bodyPr>
          <a:lstStyle/>
          <a:p>
            <a:endParaRPr lang="en-US" sz="2400" dirty="0">
              <a:latin typeface="Arial" charset="0"/>
            </a:endParaRPr>
          </a:p>
          <a:p>
            <a:r>
              <a:rPr lang="en-US" dirty="0">
                <a:latin typeface="Arial" charset="0"/>
              </a:rPr>
              <a:t>Merge sort splits the list into smaller sections</a:t>
            </a:r>
          </a:p>
          <a:p>
            <a:r>
              <a:rPr lang="en-US" dirty="0">
                <a:latin typeface="Arial" charset="0"/>
              </a:rPr>
              <a:t>working its way down to groups of two or one.</a:t>
            </a:r>
          </a:p>
          <a:p>
            <a:r>
              <a:rPr lang="en-US" dirty="0">
                <a:latin typeface="Arial" charset="0"/>
              </a:rPr>
              <a:t>Once the smallest groups are reached, the merge</a:t>
            </a:r>
          </a:p>
          <a:p>
            <a:r>
              <a:rPr lang="en-US" dirty="0">
                <a:latin typeface="Arial" charset="0"/>
              </a:rPr>
              <a:t>method is called to organize the smaller lists.</a:t>
            </a:r>
          </a:p>
          <a:p>
            <a:r>
              <a:rPr lang="en-US" dirty="0">
                <a:latin typeface="Arial" charset="0"/>
              </a:rPr>
              <a:t>Merge copies from the sub list to a temp array.</a:t>
            </a:r>
          </a:p>
          <a:p>
            <a:r>
              <a:rPr lang="en-US" dirty="0">
                <a:latin typeface="Arial" charset="0"/>
              </a:rPr>
              <a:t>The items are put in the temp array in sorted order.</a:t>
            </a:r>
          </a:p>
          <a:p>
            <a:endParaRPr lang="en-US" sz="2400" b="0" dirty="0">
              <a:latin typeface="Times New Roman" pitchFamily="18" charset="0"/>
            </a:endParaRPr>
          </a:p>
        </p:txBody>
      </p:sp>
      <p:sp>
        <p:nvSpPr>
          <p:cNvPr id="64516" name="WordArt 3"/>
          <p:cNvSpPr>
            <a:spLocks noChangeArrowheads="1" noChangeShapeType="1" noTextEdit="1"/>
          </p:cNvSpPr>
          <p:nvPr/>
        </p:nvSpPr>
        <p:spPr bwMode="auto">
          <a:xfrm>
            <a:off x="2057400" y="48768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5540" name="Text Box 3"/>
          <p:cNvSpPr txBox="1">
            <a:spLocks noChangeArrowheads="1"/>
          </p:cNvSpPr>
          <p:nvPr/>
        </p:nvSpPr>
        <p:spPr bwMode="auto">
          <a:xfrm>
            <a:off x="898525" y="1428750"/>
            <a:ext cx="184150" cy="519113"/>
          </a:xfrm>
          <a:prstGeom prst="rect">
            <a:avLst/>
          </a:prstGeom>
          <a:noFill/>
          <a:ln w="9525">
            <a:noFill/>
            <a:miter lim="800000"/>
            <a:headEnd/>
            <a:tailEnd/>
          </a:ln>
        </p:spPr>
        <p:txBody>
          <a:bodyPr wrap="none">
            <a:spAutoFit/>
          </a:bodyPr>
          <a:lstStyle/>
          <a:p>
            <a:pPr algn="l"/>
            <a:endParaRPr lang="en-US" b="0"/>
          </a:p>
        </p:txBody>
      </p:sp>
      <p:sp>
        <p:nvSpPr>
          <p:cNvPr id="65541" name="Rectangle 4"/>
          <p:cNvSpPr>
            <a:spLocks noChangeArrowheads="1"/>
          </p:cNvSpPr>
          <p:nvPr/>
        </p:nvSpPr>
        <p:spPr bwMode="auto">
          <a:xfrm>
            <a:off x="3581400" y="1295400"/>
            <a:ext cx="1676400" cy="990600"/>
          </a:xfrm>
          <a:prstGeom prst="rect">
            <a:avLst/>
          </a:prstGeom>
          <a:solidFill>
            <a:srgbClr val="FFFFCC"/>
          </a:solidFill>
          <a:ln w="9525">
            <a:solidFill>
              <a:schemeClr val="tx1"/>
            </a:solidFill>
            <a:miter lim="800000"/>
            <a:headEnd/>
            <a:tailEnd/>
          </a:ln>
        </p:spPr>
        <p:txBody>
          <a:bodyPr wrap="none" anchor="ctr"/>
          <a:lstStyle/>
          <a:p>
            <a:r>
              <a:rPr lang="pt-BR"/>
              <a:t>1 . . 32</a:t>
            </a:r>
            <a:endParaRPr lang="en-US"/>
          </a:p>
        </p:txBody>
      </p:sp>
      <p:sp>
        <p:nvSpPr>
          <p:cNvPr id="65542" name="Rectangle 5"/>
          <p:cNvSpPr>
            <a:spLocks noChangeArrowheads="1"/>
          </p:cNvSpPr>
          <p:nvPr/>
        </p:nvSpPr>
        <p:spPr bwMode="auto">
          <a:xfrm>
            <a:off x="2057400" y="2438400"/>
            <a:ext cx="1371600" cy="914400"/>
          </a:xfrm>
          <a:prstGeom prst="rect">
            <a:avLst/>
          </a:prstGeom>
          <a:solidFill>
            <a:srgbClr val="FFFFCC"/>
          </a:solidFill>
          <a:ln w="9525">
            <a:solidFill>
              <a:schemeClr val="tx1"/>
            </a:solidFill>
            <a:miter lim="800000"/>
            <a:headEnd/>
            <a:tailEnd/>
          </a:ln>
        </p:spPr>
        <p:txBody>
          <a:bodyPr wrap="none" anchor="ctr"/>
          <a:lstStyle/>
          <a:p>
            <a:r>
              <a:rPr lang="pt-BR"/>
              <a:t>1 . . 16</a:t>
            </a:r>
            <a:endParaRPr lang="en-US"/>
          </a:p>
        </p:txBody>
      </p:sp>
      <p:sp>
        <p:nvSpPr>
          <p:cNvPr id="65543" name="Rectangle 6"/>
          <p:cNvSpPr>
            <a:spLocks noChangeArrowheads="1"/>
          </p:cNvSpPr>
          <p:nvPr/>
        </p:nvSpPr>
        <p:spPr bwMode="auto">
          <a:xfrm>
            <a:off x="5257800" y="2438400"/>
            <a:ext cx="1524000" cy="914400"/>
          </a:xfrm>
          <a:prstGeom prst="rect">
            <a:avLst/>
          </a:prstGeom>
          <a:solidFill>
            <a:srgbClr val="FFFFCC"/>
          </a:solidFill>
          <a:ln w="9525">
            <a:solidFill>
              <a:schemeClr val="tx1"/>
            </a:solidFill>
            <a:miter lim="800000"/>
            <a:headEnd/>
            <a:tailEnd/>
          </a:ln>
        </p:spPr>
        <p:txBody>
          <a:bodyPr wrap="none" anchor="ctr"/>
          <a:lstStyle/>
          <a:p>
            <a:r>
              <a:rPr lang="pt-BR"/>
              <a:t>17 . . 32</a:t>
            </a:r>
            <a:endParaRPr lang="en-US"/>
          </a:p>
        </p:txBody>
      </p:sp>
      <p:sp>
        <p:nvSpPr>
          <p:cNvPr id="65544" name="Rectangle 7"/>
          <p:cNvSpPr>
            <a:spLocks noChangeArrowheads="1"/>
          </p:cNvSpPr>
          <p:nvPr/>
        </p:nvSpPr>
        <p:spPr bwMode="auto">
          <a:xfrm>
            <a:off x="47244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17 . .25</a:t>
            </a:r>
            <a:endParaRPr lang="en-US"/>
          </a:p>
        </p:txBody>
      </p:sp>
      <p:sp>
        <p:nvSpPr>
          <p:cNvPr id="65545" name="Rectangle 8"/>
          <p:cNvSpPr>
            <a:spLocks noChangeArrowheads="1"/>
          </p:cNvSpPr>
          <p:nvPr/>
        </p:nvSpPr>
        <p:spPr bwMode="auto">
          <a:xfrm>
            <a:off x="6324600" y="3733800"/>
            <a:ext cx="1524000" cy="914400"/>
          </a:xfrm>
          <a:prstGeom prst="rect">
            <a:avLst/>
          </a:prstGeom>
          <a:solidFill>
            <a:srgbClr val="FFFFCC"/>
          </a:solidFill>
          <a:ln w="9525">
            <a:solidFill>
              <a:schemeClr val="tx1"/>
            </a:solidFill>
            <a:miter lim="800000"/>
            <a:headEnd/>
            <a:tailEnd/>
          </a:ln>
        </p:spPr>
        <p:txBody>
          <a:bodyPr wrap="none" anchor="ctr"/>
          <a:lstStyle/>
          <a:p>
            <a:r>
              <a:rPr lang="pt-BR"/>
              <a:t>26 . . 32</a:t>
            </a:r>
            <a:endParaRPr lang="en-US"/>
          </a:p>
        </p:txBody>
      </p:sp>
      <p:sp>
        <p:nvSpPr>
          <p:cNvPr id="65546" name="Rectangle 9"/>
          <p:cNvSpPr>
            <a:spLocks noChangeArrowheads="1"/>
          </p:cNvSpPr>
          <p:nvPr/>
        </p:nvSpPr>
        <p:spPr bwMode="auto">
          <a:xfrm>
            <a:off x="990600" y="3733800"/>
            <a:ext cx="1371600" cy="914400"/>
          </a:xfrm>
          <a:prstGeom prst="rect">
            <a:avLst/>
          </a:prstGeom>
          <a:solidFill>
            <a:srgbClr val="FFFFCC"/>
          </a:solidFill>
          <a:ln w="9525">
            <a:solidFill>
              <a:schemeClr val="tx1"/>
            </a:solidFill>
            <a:miter lim="800000"/>
            <a:headEnd/>
            <a:tailEnd/>
          </a:ln>
        </p:spPr>
        <p:txBody>
          <a:bodyPr wrap="none" anchor="ctr"/>
          <a:lstStyle/>
          <a:p>
            <a:r>
              <a:rPr lang="pt-BR"/>
              <a:t>1 . . 8</a:t>
            </a:r>
            <a:endParaRPr lang="en-US"/>
          </a:p>
        </p:txBody>
      </p:sp>
      <p:sp>
        <p:nvSpPr>
          <p:cNvPr id="65547" name="Rectangle 10"/>
          <p:cNvSpPr>
            <a:spLocks noChangeArrowheads="1"/>
          </p:cNvSpPr>
          <p:nvPr/>
        </p:nvSpPr>
        <p:spPr bwMode="auto">
          <a:xfrm>
            <a:off x="2590800" y="3733800"/>
            <a:ext cx="1447800" cy="914400"/>
          </a:xfrm>
          <a:prstGeom prst="rect">
            <a:avLst/>
          </a:prstGeom>
          <a:solidFill>
            <a:srgbClr val="FFFFCC"/>
          </a:solidFill>
          <a:ln w="9525">
            <a:solidFill>
              <a:schemeClr val="tx1"/>
            </a:solidFill>
            <a:miter lim="800000"/>
            <a:headEnd/>
            <a:tailEnd/>
          </a:ln>
        </p:spPr>
        <p:txBody>
          <a:bodyPr wrap="none" anchor="ctr"/>
          <a:lstStyle/>
          <a:p>
            <a:r>
              <a:rPr lang="pt-BR"/>
              <a:t>9. . 16</a:t>
            </a:r>
            <a:endParaRPr lang="en-US"/>
          </a:p>
        </p:txBody>
      </p:sp>
      <p:sp>
        <p:nvSpPr>
          <p:cNvPr id="65548" name="Rectangle 11"/>
          <p:cNvSpPr>
            <a:spLocks noChangeArrowheads="1"/>
          </p:cNvSpPr>
          <p:nvPr/>
        </p:nvSpPr>
        <p:spPr bwMode="auto">
          <a:xfrm>
            <a:off x="838200" y="5257800"/>
            <a:ext cx="7772400" cy="946150"/>
          </a:xfrm>
          <a:prstGeom prst="rect">
            <a:avLst/>
          </a:prstGeom>
          <a:noFill/>
          <a:ln w="9525">
            <a:noFill/>
            <a:miter lim="800000"/>
            <a:headEnd/>
            <a:tailEnd/>
          </a:ln>
        </p:spPr>
        <p:txBody>
          <a:bodyPr>
            <a:spAutoFit/>
          </a:bodyPr>
          <a:lstStyle/>
          <a:p>
            <a:pPr algn="l">
              <a:spcBef>
                <a:spcPct val="50000"/>
              </a:spcBef>
            </a:pPr>
            <a:r>
              <a:rPr lang="en-US" b="0"/>
              <a:t>Merge sort chops in half repeatedly to avoid processing the whole list at once.</a:t>
            </a:r>
          </a:p>
        </p:txBody>
      </p:sp>
      <p:sp>
        <p:nvSpPr>
          <p:cNvPr id="13" name="Rectangle 12"/>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2"/>
          <p:cNvSpPr txBox="1">
            <a:spLocks noChangeArrowheads="1"/>
          </p:cNvSpPr>
          <p:nvPr/>
        </p:nvSpPr>
        <p:spPr bwMode="auto">
          <a:xfrm>
            <a:off x="228600" y="1524000"/>
            <a:ext cx="8664551" cy="3046988"/>
          </a:xfrm>
          <a:prstGeom prst="rect">
            <a:avLst/>
          </a:prstGeom>
          <a:noFill/>
          <a:ln w="9525">
            <a:noFill/>
            <a:miter lim="800000"/>
            <a:headEnd/>
            <a:tailEnd/>
          </a:ln>
        </p:spPr>
        <p:txBody>
          <a:bodyPr wrap="none">
            <a:spAutoFit/>
          </a:bodyPr>
          <a:lstStyle/>
          <a:p>
            <a:pPr algn="l"/>
            <a:r>
              <a:rPr lang="pt-BR" sz="2400" dirty="0"/>
              <a:t>void mergeSort(Comparable[] stuff, int front, int back)</a:t>
            </a:r>
          </a:p>
          <a:p>
            <a:pPr algn="l"/>
            <a:r>
              <a:rPr lang="pt-BR" sz="2400" dirty="0"/>
              <a:t>{</a:t>
            </a:r>
          </a:p>
          <a:p>
            <a:pPr algn="l"/>
            <a:r>
              <a:rPr lang="pt-BR" sz="2400" dirty="0"/>
              <a:t>   int mid = (front+back)/2;</a:t>
            </a:r>
          </a:p>
          <a:p>
            <a:pPr algn="l"/>
            <a:r>
              <a:rPr lang="pt-BR" sz="2400" dirty="0"/>
              <a:t>   if(mid==front) return;</a:t>
            </a:r>
          </a:p>
          <a:p>
            <a:pPr algn="l"/>
            <a:r>
              <a:rPr lang="pt-BR" sz="2400" dirty="0"/>
              <a:t>   mergeSort(stuff, front, mid);</a:t>
            </a:r>
          </a:p>
          <a:p>
            <a:pPr algn="l"/>
            <a:r>
              <a:rPr lang="pt-BR" sz="2400" dirty="0"/>
              <a:t>   mergeSort(stuff, mid+1, back);</a:t>
            </a:r>
          </a:p>
          <a:p>
            <a:pPr algn="l"/>
            <a:r>
              <a:rPr lang="pt-BR" sz="2400" dirty="0"/>
              <a:t>   merge(stuff, front, back);</a:t>
            </a:r>
          </a:p>
          <a:p>
            <a:pPr algn="l"/>
            <a:r>
              <a:rPr lang="pt-BR" sz="2400" dirty="0"/>
              <a:t>}</a:t>
            </a:r>
            <a:endParaRPr lang="en-US" dirty="0">
              <a:solidFill>
                <a:srgbClr val="FF3300"/>
              </a:solidFill>
            </a:endParaRPr>
          </a:p>
        </p:txBody>
      </p:sp>
      <p:sp>
        <p:nvSpPr>
          <p:cNvPr id="66565" name="Text Box 5"/>
          <p:cNvSpPr txBox="1">
            <a:spLocks noChangeArrowheads="1"/>
          </p:cNvSpPr>
          <p:nvPr/>
        </p:nvSpPr>
        <p:spPr bwMode="auto">
          <a:xfrm>
            <a:off x="1752600" y="5257800"/>
            <a:ext cx="6858000" cy="457200"/>
          </a:xfrm>
          <a:prstGeom prst="rect">
            <a:avLst/>
          </a:prstGeom>
          <a:noFill/>
          <a:ln w="9525">
            <a:noFill/>
            <a:miter lim="800000"/>
            <a:headEnd/>
            <a:tailEnd/>
          </a:ln>
        </p:spPr>
        <p:txBody>
          <a:bodyPr>
            <a:spAutoFit/>
          </a:bodyPr>
          <a:lstStyle/>
          <a:p>
            <a:pPr>
              <a:spcBef>
                <a:spcPct val="50000"/>
              </a:spcBef>
            </a:pPr>
            <a:endParaRPr lang="en-US" sz="2400"/>
          </a:p>
        </p:txBody>
      </p:sp>
      <p:sp>
        <p:nvSpPr>
          <p:cNvPr id="66566" name="Text Box 6"/>
          <p:cNvSpPr txBox="1">
            <a:spLocks noChangeArrowheads="1"/>
          </p:cNvSpPr>
          <p:nvPr/>
        </p:nvSpPr>
        <p:spPr bwMode="auto">
          <a:xfrm>
            <a:off x="609600" y="4876800"/>
            <a:ext cx="8077200" cy="1160463"/>
          </a:xfrm>
          <a:prstGeom prst="rect">
            <a:avLst/>
          </a:prstGeom>
          <a:noFill/>
          <a:ln w="9525">
            <a:noFill/>
            <a:miter lim="800000"/>
            <a:headEnd/>
            <a:tailEnd/>
          </a:ln>
        </p:spPr>
        <p:txBody>
          <a:bodyPr>
            <a:spAutoFit/>
          </a:bodyPr>
          <a:lstStyle/>
          <a:p>
            <a:pPr>
              <a:spcBef>
                <a:spcPct val="50000"/>
              </a:spcBef>
            </a:pPr>
            <a:r>
              <a:rPr lang="en-US" dirty="0">
                <a:solidFill>
                  <a:srgbClr val="FF3300"/>
                </a:solidFill>
              </a:rPr>
              <a:t>Collections.sort( ) uses the mergeSort.</a:t>
            </a:r>
          </a:p>
          <a:p>
            <a:pPr>
              <a:spcBef>
                <a:spcPct val="50000"/>
              </a:spcBef>
            </a:pPr>
            <a:r>
              <a:rPr lang="en-US" dirty="0">
                <a:solidFill>
                  <a:srgbClr val="FF3300"/>
                </a:solidFill>
              </a:rPr>
              <a:t>Arrays.sort( )  uses mergeSort for objects.</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7587" name="Text Box 4"/>
          <p:cNvSpPr txBox="1">
            <a:spLocks noChangeArrowheads="1"/>
          </p:cNvSpPr>
          <p:nvPr/>
        </p:nvSpPr>
        <p:spPr bwMode="auto">
          <a:xfrm>
            <a:off x="-685800" y="184150"/>
            <a:ext cx="9355138" cy="6664325"/>
          </a:xfrm>
          <a:prstGeom prst="rect">
            <a:avLst/>
          </a:prstGeom>
          <a:noFill/>
          <a:ln w="9525">
            <a:noFill/>
            <a:miter lim="800000"/>
            <a:headEnd/>
            <a:tailEnd/>
          </a:ln>
        </p:spPr>
        <p:txBody>
          <a:bodyPr wrap="none">
            <a:spAutoFit/>
          </a:bodyPr>
          <a:lstStyle/>
          <a:p>
            <a:pPr algn="l"/>
            <a:r>
              <a:rPr lang="en-US" sz="2400" b="0"/>
              <a:t>	</a:t>
            </a:r>
            <a:r>
              <a:rPr lang="en-US" sz="2400"/>
              <a:t>void merge(Comparable[] stuff, int front, int back)	</a:t>
            </a:r>
          </a:p>
          <a:p>
            <a:pPr algn="l"/>
            <a:r>
              <a:rPr lang="en-US" sz="2400"/>
              <a:t>          {</a:t>
            </a:r>
          </a:p>
          <a:p>
            <a:pPr algn="l"/>
            <a:r>
              <a:rPr lang="en-US" sz="2400"/>
              <a:t>	   Comparable[] temp = new Comparable[back-front];</a:t>
            </a:r>
          </a:p>
          <a:p>
            <a:pPr algn="l"/>
            <a:r>
              <a:rPr lang="en-US" sz="2400"/>
              <a:t>	   int i = front, j = (front+back)/2, k =0, mid =j;</a:t>
            </a:r>
          </a:p>
          <a:p>
            <a:pPr algn="l"/>
            <a:r>
              <a:rPr lang="en-US" sz="2400"/>
              <a:t>	   while( i&lt;mid &amp;&amp; j&lt;back) {</a:t>
            </a:r>
          </a:p>
          <a:p>
            <a:pPr algn="l"/>
            <a:r>
              <a:rPr lang="en-US" sz="2400"/>
              <a:t>	      if(stuff[i].</a:t>
            </a:r>
            <a:r>
              <a:rPr lang="en-US" sz="2400">
                <a:solidFill>
                  <a:srgbClr val="FF3300"/>
                </a:solidFill>
              </a:rPr>
              <a:t>compareTo</a:t>
            </a:r>
            <a:r>
              <a:rPr lang="en-US" sz="2400"/>
              <a:t>(stuff[j])&lt;0)</a:t>
            </a:r>
          </a:p>
          <a:p>
            <a:pPr algn="l"/>
            <a:r>
              <a:rPr lang="en-US" sz="2400"/>
              <a:t>	         temp[k++]= stuff[i++];</a:t>
            </a:r>
          </a:p>
          <a:p>
            <a:pPr algn="l"/>
            <a:r>
              <a:rPr lang="en-US" sz="2400"/>
              <a:t>	      else</a:t>
            </a:r>
          </a:p>
          <a:p>
            <a:pPr algn="l"/>
            <a:r>
              <a:rPr lang="en-US" sz="2400"/>
              <a:t>	         temp[k++]= stuff[j++];</a:t>
            </a:r>
          </a:p>
          <a:p>
            <a:pPr algn="l"/>
            <a:r>
              <a:rPr lang="en-US" sz="2400"/>
              <a:t>	   }</a:t>
            </a:r>
          </a:p>
          <a:p>
            <a:pPr algn="l"/>
            <a:r>
              <a:rPr lang="en-US" sz="2400"/>
              <a:t>	   </a:t>
            </a:r>
          </a:p>
          <a:p>
            <a:pPr algn="l"/>
            <a:r>
              <a:rPr lang="en-US" sz="2400"/>
              <a:t>	   while(i&lt;mid) </a:t>
            </a:r>
          </a:p>
          <a:p>
            <a:pPr algn="l"/>
            <a:r>
              <a:rPr lang="en-US" sz="2400"/>
              <a:t>	      temp[k++]= stuff[i++];</a:t>
            </a:r>
          </a:p>
          <a:p>
            <a:pPr algn="l"/>
            <a:r>
              <a:rPr lang="en-US" sz="2400"/>
              <a:t>	   while(j&lt;back) </a:t>
            </a:r>
          </a:p>
          <a:p>
            <a:pPr algn="l"/>
            <a:r>
              <a:rPr lang="en-US" sz="2400"/>
              <a:t>	      temp[k++]= stuff[j++];</a:t>
            </a:r>
          </a:p>
          <a:p>
            <a:pPr algn="l"/>
            <a:r>
              <a:rPr lang="en-US" sz="2400"/>
              <a:t>	   for(i = 0; i&lt;back-front; ++i)</a:t>
            </a:r>
          </a:p>
          <a:p>
            <a:pPr algn="l"/>
            <a:r>
              <a:rPr lang="en-US" sz="2400"/>
              <a:t>	      stuff[front+i]=temp[i];</a:t>
            </a:r>
          </a:p>
          <a:p>
            <a:pPr algn="l"/>
            <a:r>
              <a:rPr lang="en-US" sz="2400"/>
              <a:t>	}</a:t>
            </a:r>
          </a:p>
        </p:txBody>
      </p:sp>
      <p:sp>
        <p:nvSpPr>
          <p:cNvPr id="67588" name="WordArt 5"/>
          <p:cNvSpPr>
            <a:spLocks noChangeArrowheads="1" noChangeShapeType="1" noTextEdit="1"/>
          </p:cNvSpPr>
          <p:nvPr/>
        </p:nvSpPr>
        <p:spPr bwMode="auto">
          <a:xfrm>
            <a:off x="5562600" y="3200400"/>
            <a:ext cx="3124200" cy="2057400"/>
          </a:xfrm>
          <a:prstGeom prst="rect">
            <a:avLst/>
          </a:prstGeom>
        </p:spPr>
        <p:txBody>
          <a:bodyPr wrap="none" fromWordArt="1">
            <a:prstTxWarp prst="textPlain">
              <a:avLst>
                <a:gd name="adj" fmla="val 50000"/>
              </a:avLst>
            </a:prstTxWarp>
          </a:bodyPr>
          <a:lstStyle/>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Merge</a:t>
            </a:r>
          </a:p>
          <a:p>
            <a:r>
              <a:rPr lang="en-US" sz="3600" kern="10">
                <a:ln w="9525">
                  <a:solidFill>
                    <a:srgbClr val="FFFF00"/>
                  </a:solidFill>
                  <a:round/>
                  <a:headEnd/>
                  <a:tailEnd/>
                </a:ln>
                <a:solidFill>
                  <a:srgbClr val="0000FF"/>
                </a:solidFill>
                <a:effectLst>
                  <a:outerShdw dist="35921" dir="2700000" algn="ctr" rotWithShape="0">
                    <a:srgbClr val="C0C0C0">
                      <a:alpha val="79999"/>
                    </a:srgbClr>
                  </a:outerShdw>
                </a:effectLst>
                <a:latin typeface="Impact"/>
              </a:rPr>
              <a:t>W/Objects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8612" name="Text Box 3"/>
          <p:cNvSpPr txBox="1">
            <a:spLocks noChangeArrowheads="1"/>
          </p:cNvSpPr>
          <p:nvPr/>
        </p:nvSpPr>
        <p:spPr bwMode="auto">
          <a:xfrm>
            <a:off x="914400" y="1600200"/>
            <a:ext cx="7315200" cy="3539430"/>
          </a:xfrm>
          <a:prstGeom prst="rect">
            <a:avLst/>
          </a:prstGeom>
          <a:noFill/>
          <a:ln w="9525">
            <a:noFill/>
            <a:miter lim="800000"/>
            <a:headEnd/>
            <a:tailEnd/>
          </a:ln>
        </p:spPr>
        <p:txBody>
          <a:bodyPr>
            <a:spAutoFit/>
          </a:bodyPr>
          <a:lstStyle/>
          <a:p>
            <a:pPr algn="l"/>
            <a:r>
              <a:rPr lang="en-US" dirty="0">
                <a:solidFill>
                  <a:srgbClr val="CC0000"/>
                </a:solidFill>
              </a:rPr>
              <a:t>Original List </a:t>
            </a:r>
            <a:br>
              <a:rPr lang="en-US" dirty="0">
                <a:solidFill>
                  <a:srgbClr val="CC0000"/>
                </a:solidFill>
              </a:rPr>
            </a:br>
            <a:r>
              <a:rPr lang="en-US" dirty="0"/>
              <a:t>Integer[] stuff = {90,40,20,30,10,67};</a:t>
            </a:r>
          </a:p>
          <a:p>
            <a:pPr algn="l"/>
            <a:br>
              <a:rPr lang="en-US" dirty="0"/>
            </a:br>
            <a:r>
              <a:rPr lang="en-US" dirty="0"/>
              <a:t>pass 0  -  90  </a:t>
            </a:r>
            <a:r>
              <a:rPr lang="en-US" dirty="0">
                <a:solidFill>
                  <a:schemeClr val="accent2"/>
                </a:solidFill>
              </a:rPr>
              <a:t>20  40</a:t>
            </a:r>
            <a:r>
              <a:rPr lang="en-US" dirty="0"/>
              <a:t>  30  67  10</a:t>
            </a:r>
          </a:p>
          <a:p>
            <a:pPr algn="l"/>
            <a:r>
              <a:rPr lang="en-US" dirty="0"/>
              <a:t>pass 1  -  </a:t>
            </a:r>
            <a:r>
              <a:rPr lang="en-US" dirty="0">
                <a:solidFill>
                  <a:schemeClr val="accent2"/>
                </a:solidFill>
              </a:rPr>
              <a:t>20  40  90</a:t>
            </a:r>
            <a:r>
              <a:rPr lang="en-US" dirty="0"/>
              <a:t>  30  67  10</a:t>
            </a:r>
          </a:p>
          <a:p>
            <a:pPr algn="l"/>
            <a:r>
              <a:rPr lang="en-US" dirty="0"/>
              <a:t>pass 2  -  20  40  90  30  </a:t>
            </a:r>
            <a:r>
              <a:rPr lang="en-US" dirty="0">
                <a:solidFill>
                  <a:schemeClr val="accent2"/>
                </a:solidFill>
              </a:rPr>
              <a:t>10  67</a:t>
            </a:r>
          </a:p>
          <a:p>
            <a:pPr algn="l"/>
            <a:r>
              <a:rPr lang="en-US" dirty="0"/>
              <a:t>pass 3  -  20  40  90  </a:t>
            </a:r>
            <a:r>
              <a:rPr lang="en-US" dirty="0">
                <a:solidFill>
                  <a:schemeClr val="accent2"/>
                </a:solidFill>
              </a:rPr>
              <a:t>10  30  67</a:t>
            </a:r>
          </a:p>
          <a:p>
            <a:pPr algn="l"/>
            <a:r>
              <a:rPr lang="en-US" dirty="0"/>
              <a:t>pass 4  -  </a:t>
            </a:r>
            <a:r>
              <a:rPr lang="en-US" dirty="0">
                <a:solidFill>
                  <a:schemeClr val="accent2"/>
                </a:solidFill>
              </a:rPr>
              <a:t>10  20  30  40  67  90</a:t>
            </a:r>
            <a:r>
              <a:rPr lang="en-US" dirty="0"/>
              <a:t> </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Sort Algorithms</a:t>
            </a:r>
          </a:p>
        </p:txBody>
      </p:sp>
      <p:sp>
        <p:nvSpPr>
          <p:cNvPr id="6" name="WordArt 3"/>
          <p:cNvSpPr>
            <a:spLocks noChangeArrowheads="1" noChangeShapeType="1" noTextEdit="1"/>
          </p:cNvSpPr>
          <p:nvPr/>
        </p:nvSpPr>
        <p:spPr bwMode="auto">
          <a:xfrm>
            <a:off x="1828800" y="5562600"/>
            <a:ext cx="5334000" cy="533400"/>
          </a:xfrm>
          <a:prstGeom prst="rect">
            <a:avLst/>
          </a:prstGeom>
        </p:spPr>
        <p:txBody>
          <a:bodyPr wrap="none" fromWordArt="1">
            <a:prstTxWarp prst="textPlain">
              <a:avLst>
                <a:gd name="adj" fmla="val 50000"/>
              </a:avLst>
            </a:prstTxWarp>
          </a:bodyPr>
          <a:lstStyle/>
          <a:p>
            <a:r>
              <a:rPr lang="en-US" sz="3600" kern="10" dirty="0">
                <a:ln w="9525">
                  <a:solidFill>
                    <a:srgbClr val="FF9900"/>
                  </a:solidFill>
                  <a:round/>
                  <a:headEnd/>
                  <a:tailEnd/>
                </a:ln>
                <a:solidFill>
                  <a:srgbClr val="FFFF99"/>
                </a:solidFill>
                <a:effectLst>
                  <a:outerShdw dist="35921" dir="2700000" algn="ctr" rotWithShape="0">
                    <a:srgbClr val="C0C0C0"/>
                  </a:outerShdw>
                </a:effectLst>
                <a:latin typeface="Impact"/>
              </a:rPr>
              <a:t>Merge Sort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69635" name="WordArt 2"/>
          <p:cNvSpPr>
            <a:spLocks noChangeArrowheads="1" noChangeShapeType="1" noTextEdit="1"/>
          </p:cNvSpPr>
          <p:nvPr/>
        </p:nvSpPr>
        <p:spPr bwMode="auto">
          <a:xfrm>
            <a:off x="2514600" y="4191000"/>
            <a:ext cx="4191000" cy="457200"/>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0000FF"/>
                </a:solidFill>
                <a:effectLst>
                  <a:outerShdw dist="35921" dir="2700000" algn="ctr" rotWithShape="0">
                    <a:srgbClr val="C0C0C0"/>
                  </a:outerShdw>
                </a:effectLst>
                <a:latin typeface="Impact"/>
              </a:rPr>
              <a:t>Merge</a:t>
            </a:r>
          </a:p>
        </p:txBody>
      </p:sp>
      <p:sp>
        <p:nvSpPr>
          <p:cNvPr id="69636" name="WordArt 3"/>
          <p:cNvSpPr>
            <a:spLocks noChangeArrowheads="1" noChangeShapeType="1" noTextEdit="1"/>
          </p:cNvSpPr>
          <p:nvPr/>
        </p:nvSpPr>
        <p:spPr bwMode="auto">
          <a:xfrm>
            <a:off x="2362200" y="1600200"/>
            <a:ext cx="4419600" cy="457200"/>
          </a:xfrm>
          <a:prstGeom prst="rect">
            <a:avLst/>
          </a:prstGeom>
        </p:spPr>
        <p:txBody>
          <a:bodyPr wrap="none" fromWordArt="1">
            <a:prstTxWarp prst="textPlain">
              <a:avLst>
                <a:gd name="adj" fmla="val 50000"/>
              </a:avLst>
            </a:prstTxWarp>
          </a:bodyPr>
          <a:lstStyle/>
          <a:p>
            <a:r>
              <a:rPr lang="en-US" sz="3600" kern="10" dirty="0">
                <a:ln w="9525">
                  <a:noFill/>
                  <a:round/>
                  <a:headEnd/>
                  <a:tailEnd/>
                </a:ln>
                <a:solidFill>
                  <a:srgbClr val="0000FF"/>
                </a:solidFill>
                <a:effectLst>
                  <a:outerShdw dist="35921" dir="2700000" algn="ctr" rotWithShape="0">
                    <a:srgbClr val="C0C0C0"/>
                  </a:outerShdw>
                </a:effectLst>
                <a:latin typeface="Impact"/>
              </a:rPr>
              <a:t>mergeSort</a:t>
            </a:r>
          </a:p>
        </p:txBody>
      </p:sp>
      <p:sp>
        <p:nvSpPr>
          <p:cNvPr id="69637" name="Text Box 4"/>
          <p:cNvSpPr txBox="1">
            <a:spLocks noChangeArrowheads="1"/>
          </p:cNvSpPr>
          <p:nvPr/>
        </p:nvSpPr>
        <p:spPr bwMode="auto">
          <a:xfrm>
            <a:off x="685800" y="609600"/>
            <a:ext cx="8001000" cy="5643563"/>
          </a:xfrm>
          <a:prstGeom prst="rect">
            <a:avLst/>
          </a:prstGeom>
          <a:noFill/>
          <a:ln w="9525">
            <a:noFill/>
            <a:miter lim="800000"/>
            <a:headEnd/>
            <a:tailEnd/>
          </a:ln>
        </p:spPr>
        <p:txBody>
          <a:bodyPr>
            <a:spAutoFit/>
          </a:bodyPr>
          <a:lstStyle/>
          <a:p>
            <a:pPr algn="l"/>
            <a:r>
              <a:rPr lang="en-US" dirty="0"/>
              <a:t>The mergeSort has a N*Log</a:t>
            </a:r>
            <a:r>
              <a:rPr lang="en-US" baseline="-25000" dirty="0"/>
              <a:t>2</a:t>
            </a:r>
            <a:r>
              <a:rPr lang="en-US" dirty="0"/>
              <a:t>N </a:t>
            </a:r>
            <a:r>
              <a:rPr lang="en-US" dirty="0" err="1"/>
              <a:t>BigO</a:t>
            </a:r>
            <a:r>
              <a:rPr lang="en-US" dirty="0"/>
              <a:t>.  </a:t>
            </a:r>
          </a:p>
          <a:p>
            <a:pPr algn="l"/>
            <a:endParaRPr lang="en-US" dirty="0"/>
          </a:p>
          <a:p>
            <a:pPr algn="l"/>
            <a:endParaRPr lang="en-US" dirty="0"/>
          </a:p>
          <a:p>
            <a:pPr algn="l"/>
            <a:endParaRPr lang="en-US" dirty="0"/>
          </a:p>
          <a:p>
            <a:pPr algn="l"/>
            <a:r>
              <a:rPr lang="en-US" dirty="0"/>
              <a:t>The mergeSort method alone has a Log</a:t>
            </a:r>
            <a:r>
              <a:rPr lang="en-US" baseline="-25000" dirty="0"/>
              <a:t>2</a:t>
            </a:r>
            <a:r>
              <a:rPr lang="en-US" dirty="0"/>
              <a:t>N run time, but cannot be run without the merge method.</a:t>
            </a:r>
          </a:p>
          <a:p>
            <a:pPr algn="l"/>
            <a:endParaRPr lang="en-US" dirty="0"/>
          </a:p>
          <a:p>
            <a:pPr algn="l"/>
            <a:endParaRPr lang="en-US" dirty="0"/>
          </a:p>
          <a:p>
            <a:pPr algn="l"/>
            <a:endParaRPr lang="en-US" dirty="0"/>
          </a:p>
          <a:p>
            <a:pPr algn="l"/>
            <a:r>
              <a:rPr lang="en-US" dirty="0"/>
              <a:t>The merge method alone has an N run time and can be run without the mergeSort method.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0659" name="Text Box 2"/>
          <p:cNvSpPr txBox="1">
            <a:spLocks noChangeArrowheads="1"/>
          </p:cNvSpPr>
          <p:nvPr/>
        </p:nvSpPr>
        <p:spPr bwMode="auto">
          <a:xfrm>
            <a:off x="685800" y="1905000"/>
            <a:ext cx="5427663" cy="3783013"/>
          </a:xfrm>
          <a:prstGeom prst="rect">
            <a:avLst/>
          </a:prstGeom>
          <a:noFill/>
          <a:ln w="9525">
            <a:noFill/>
            <a:miter lim="800000"/>
            <a:headEnd/>
            <a:tailEnd/>
          </a:ln>
        </p:spPr>
        <p:txBody>
          <a:bodyPr>
            <a:spAutoFit/>
          </a:bodyPr>
          <a:lstStyle/>
          <a:p>
            <a:pPr algn="l"/>
            <a:r>
              <a:rPr lang="en-US" b="0"/>
              <a:t>for( int i=0; i&lt;20; i++)</a:t>
            </a:r>
          </a:p>
          <a:p>
            <a:pPr algn="l"/>
            <a:r>
              <a:rPr lang="en-US" b="0"/>
              <a:t>   System.out.println(i);</a:t>
            </a:r>
          </a:p>
          <a:p>
            <a:pPr algn="l"/>
            <a:endParaRPr lang="en-US" b="0"/>
          </a:p>
          <a:p>
            <a:pPr algn="l"/>
            <a:endParaRPr lang="en-US" b="0"/>
          </a:p>
          <a:p>
            <a:pPr algn="l"/>
            <a:endParaRPr lang="en-US" b="0"/>
          </a:p>
          <a:p>
            <a:pPr algn="l"/>
            <a:r>
              <a:rPr lang="en-US" b="0"/>
              <a:t>for( int j=0; j&lt;20; j++)</a:t>
            </a:r>
          </a:p>
          <a:p>
            <a:pPr algn="l"/>
            <a:r>
              <a:rPr lang="en-US" b="0"/>
              <a:t>   for( int k=0; k&lt;20; k++)</a:t>
            </a:r>
          </a:p>
          <a:p>
            <a:pPr algn="l"/>
            <a:r>
              <a:rPr lang="en-US" b="0"/>
              <a:t>      System.out.println(j*k);</a:t>
            </a:r>
          </a:p>
          <a:p>
            <a:endParaRPr lang="en-US" sz="1800" b="0"/>
          </a:p>
        </p:txBody>
      </p:sp>
      <p:sp>
        <p:nvSpPr>
          <p:cNvPr id="70661" name="Text Box 5"/>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4475" name="Group 27"/>
          <p:cNvGraphicFramePr>
            <a:graphicFrameLocks noGrp="1"/>
          </p:cNvGraphicFramePr>
          <p:nvPr/>
        </p:nvGraphicFramePr>
        <p:xfrm>
          <a:off x="609600" y="533400"/>
          <a:ext cx="8077200" cy="3983038"/>
        </p:xfrm>
        <a:graphic>
          <a:graphicData uri="http://schemas.openxmlformats.org/drawingml/2006/table">
            <a:tbl>
              <a:tblPr/>
              <a:tblGrid>
                <a:gridCol w="25146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Arrays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equals(x,y)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if x and y have the same values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29" name="Text Box 28"/>
          <p:cNvSpPr txBox="1">
            <a:spLocks noChangeArrowheads="1"/>
          </p:cNvSpPr>
          <p:nvPr/>
        </p:nvSpPr>
        <p:spPr bwMode="auto">
          <a:xfrm>
            <a:off x="2133600" y="5562600"/>
            <a:ext cx="4495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java.util.Arrays;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1683" name="Text Box 2"/>
          <p:cNvSpPr txBox="1">
            <a:spLocks noChangeArrowheads="1"/>
          </p:cNvSpPr>
          <p:nvPr/>
        </p:nvSpPr>
        <p:spPr bwMode="auto">
          <a:xfrm>
            <a:off x="685800" y="1828800"/>
            <a:ext cx="6553200" cy="4362450"/>
          </a:xfrm>
          <a:prstGeom prst="rect">
            <a:avLst/>
          </a:prstGeom>
          <a:noFill/>
          <a:ln w="9525">
            <a:noFill/>
            <a:miter lim="800000"/>
            <a:headEnd/>
            <a:tailEnd/>
          </a:ln>
        </p:spPr>
        <p:txBody>
          <a:bodyPr>
            <a:spAutoFit/>
          </a:bodyPr>
          <a:lstStyle/>
          <a:p>
            <a:pPr algn="l"/>
            <a:r>
              <a:rPr lang="en-US" b="0"/>
              <a:t>ArrayList&lt;Integer&gt; iRay;</a:t>
            </a:r>
          </a:p>
          <a:p>
            <a:pPr algn="l"/>
            <a:r>
              <a:rPr lang="en-US" b="0"/>
              <a:t>iRay = new ArrayList&lt;Integer&gt;();</a:t>
            </a:r>
          </a:p>
          <a:p>
            <a:pPr algn="l"/>
            <a:r>
              <a:rPr lang="en-US" b="0"/>
              <a:t>for( int i=0; i&lt;20; i++)</a:t>
            </a:r>
          </a:p>
          <a:p>
            <a:pPr algn="l"/>
            <a:r>
              <a:rPr lang="en-US" b="0"/>
              <a:t>   iRay.add(i);</a:t>
            </a:r>
          </a:p>
          <a:p>
            <a:pPr algn="l"/>
            <a:endParaRPr lang="en-US" b="0"/>
          </a:p>
          <a:p>
            <a:pPr algn="l"/>
            <a:endParaRPr lang="en-US" b="0"/>
          </a:p>
          <a:p>
            <a:pPr algn="l"/>
            <a:r>
              <a:rPr lang="en-US" b="0"/>
              <a:t>ArrayList&lt;Double&gt; dRay;</a:t>
            </a:r>
          </a:p>
          <a:p>
            <a:pPr algn="l"/>
            <a:r>
              <a:rPr lang="en-US" b="0"/>
              <a:t>dRay = new ArrayList&lt;Double&gt;();</a:t>
            </a:r>
          </a:p>
          <a:p>
            <a:pPr algn="l"/>
            <a:r>
              <a:rPr lang="en-US" b="0"/>
              <a:t>for( int j=0; j&lt;20; j++)</a:t>
            </a:r>
          </a:p>
          <a:p>
            <a:pPr algn="l"/>
            <a:r>
              <a:rPr lang="en-US" b="0"/>
              <a:t>   dRay.add(0,j);</a:t>
            </a:r>
            <a:endParaRPr lang="en-US" sz="1800" b="0"/>
          </a:p>
        </p:txBody>
      </p:sp>
      <p:sp>
        <p:nvSpPr>
          <p:cNvPr id="71685" name="Text Box 4"/>
          <p:cNvSpPr txBox="1">
            <a:spLocks noChangeArrowheads="1"/>
          </p:cNvSpPr>
          <p:nvPr/>
        </p:nvSpPr>
        <p:spPr bwMode="auto">
          <a:xfrm>
            <a:off x="5486400" y="3048000"/>
            <a:ext cx="3276600" cy="1200150"/>
          </a:xfrm>
          <a:prstGeom prst="rect">
            <a:avLst/>
          </a:prstGeom>
          <a:noFill/>
          <a:ln w="12700">
            <a:solidFill>
              <a:srgbClr val="339966"/>
            </a:solidFill>
            <a:miter lim="800000"/>
            <a:headEnd type="none" w="sm" len="sm"/>
            <a:tailEnd type="none" w="sm" len="sm"/>
          </a:ln>
        </p:spPr>
        <p:txBody>
          <a:bodyPr>
            <a:spAutoFit/>
          </a:bodyPr>
          <a:lstStyle/>
          <a:p>
            <a:pPr algn="l"/>
            <a:r>
              <a:rPr lang="en-US" sz="2400">
                <a:solidFill>
                  <a:srgbClr val="339933"/>
                </a:solidFill>
              </a:rPr>
              <a:t>Which section of code would execute the fastest?</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2707" name="Text Box 2"/>
          <p:cNvSpPr txBox="1">
            <a:spLocks noChangeArrowheads="1"/>
          </p:cNvSpPr>
          <p:nvPr/>
        </p:nvSpPr>
        <p:spPr bwMode="auto">
          <a:xfrm>
            <a:off x="914400" y="1143000"/>
            <a:ext cx="6886575" cy="4270375"/>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sz="1800" b="0"/>
          </a:p>
          <a:p>
            <a:pPr algn="l"/>
            <a:r>
              <a:rPr lang="en-US" sz="1800" b="0"/>
              <a:t>Selection Sort	 O(N</a:t>
            </a:r>
            <a:r>
              <a:rPr lang="en-US" sz="1800" b="0" baseline="30000"/>
              <a:t>2</a:t>
            </a:r>
            <a:r>
              <a:rPr lang="en-US" sz="1800" b="0"/>
              <a:t>) 		 O(N</a:t>
            </a:r>
            <a:r>
              <a:rPr lang="en-US" sz="1800" b="0" baseline="30000"/>
              <a:t>2</a:t>
            </a:r>
            <a:r>
              <a:rPr lang="en-US" sz="1800" b="0"/>
              <a:t>) 		O(N</a:t>
            </a:r>
            <a:r>
              <a:rPr lang="en-US" sz="1800" b="0" baseline="30000"/>
              <a:t>2</a:t>
            </a:r>
            <a:r>
              <a:rPr lang="en-US" sz="1800" b="0"/>
              <a:t>)</a:t>
            </a:r>
            <a:r>
              <a:rPr lang="en-US" sz="1400" b="0"/>
              <a:t>	</a:t>
            </a:r>
            <a:br>
              <a:rPr lang="en-US" sz="1400" b="0"/>
            </a:br>
            <a:r>
              <a:rPr lang="en-US" sz="1400" b="0"/>
              <a:t>	</a:t>
            </a:r>
            <a:br>
              <a:rPr lang="en-US" sz="1400" b="0"/>
            </a:br>
            <a:endParaRPr lang="en-US" sz="1400" b="0"/>
          </a:p>
          <a:p>
            <a:pPr algn="l"/>
            <a:r>
              <a:rPr lang="en-US" sz="1800" b="0"/>
              <a:t>Bubble Sort	 O(N</a:t>
            </a:r>
            <a:r>
              <a:rPr lang="en-US" sz="1800" b="0" baseline="30000"/>
              <a:t>2</a:t>
            </a:r>
            <a:r>
              <a:rPr lang="en-US" sz="1800" b="0"/>
              <a:t>) 		 O(N</a:t>
            </a:r>
            <a:r>
              <a:rPr lang="en-US" sz="1800" b="0" baseline="30000"/>
              <a:t>2</a:t>
            </a:r>
            <a:r>
              <a:rPr lang="en-US" sz="1800" b="0"/>
              <a:t>) 		O(N</a:t>
            </a:r>
            <a:r>
              <a:rPr lang="en-US" sz="1800" b="0" baseline="30000"/>
              <a:t>2</a:t>
            </a:r>
            <a:r>
              <a:rPr lang="en-US" sz="1800" b="0"/>
              <a:t>)</a:t>
            </a:r>
          </a:p>
          <a:p>
            <a:pPr algn="l"/>
            <a:br>
              <a:rPr lang="en-US" sz="1800" b="0"/>
            </a:br>
            <a:r>
              <a:rPr lang="en-US" sz="1800" b="0"/>
              <a:t>Insertion Sort	 O(N) (@) 	 O(N</a:t>
            </a:r>
            <a:r>
              <a:rPr lang="en-US" sz="1800" b="0" baseline="30000"/>
              <a:t>2</a:t>
            </a:r>
            <a:r>
              <a:rPr lang="en-US" sz="1800" b="0"/>
              <a:t>) 		O(N</a:t>
            </a:r>
            <a:r>
              <a:rPr lang="en-US" sz="1800" b="0" baseline="30000"/>
              <a:t>2</a:t>
            </a:r>
            <a:r>
              <a:rPr lang="en-US" sz="1800" b="0"/>
              <a:t>)</a:t>
            </a:r>
          </a:p>
          <a:p>
            <a:pPr algn="l"/>
            <a:endParaRPr lang="en-US" sz="1800" b="0"/>
          </a:p>
          <a:p>
            <a:pPr algn="l"/>
            <a:r>
              <a:rPr lang="en-US" sz="1800" b="0"/>
              <a:t>@ If the data is sorted, Insertion sort should only make one pass </a:t>
            </a:r>
          </a:p>
          <a:p>
            <a:pPr algn="l"/>
            <a:r>
              <a:rPr lang="en-US" sz="1800" b="0"/>
              <a:t>through the list.  If this case is present, Insertion sort would have </a:t>
            </a:r>
          </a:p>
          <a:p>
            <a:pPr algn="l"/>
            <a:r>
              <a:rPr lang="en-US" sz="1800" b="0"/>
              <a:t>a best case of O(n).</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73731" name="Text Box 2"/>
          <p:cNvSpPr txBox="1">
            <a:spLocks noChangeArrowheads="1"/>
          </p:cNvSpPr>
          <p:nvPr/>
        </p:nvSpPr>
        <p:spPr bwMode="auto">
          <a:xfrm>
            <a:off x="838200" y="1143000"/>
            <a:ext cx="6997700" cy="4271963"/>
          </a:xfrm>
          <a:prstGeom prst="rect">
            <a:avLst/>
          </a:prstGeom>
          <a:noFill/>
          <a:ln w="9525">
            <a:noFill/>
            <a:miter lim="800000"/>
            <a:headEnd/>
            <a:tailEnd/>
          </a:ln>
        </p:spPr>
        <p:txBody>
          <a:bodyPr wrap="none">
            <a:spAutoFit/>
          </a:bodyPr>
          <a:lstStyle/>
          <a:p>
            <a:pPr algn="l"/>
            <a:endParaRPr lang="en-US" b="0"/>
          </a:p>
          <a:p>
            <a:pPr algn="l"/>
            <a:endParaRPr lang="en-US" b="0"/>
          </a:p>
          <a:p>
            <a:pPr algn="l"/>
            <a:r>
              <a:rPr lang="en-US" b="0"/>
              <a:t>Name		Best Case	Avg. Case	Worst</a:t>
            </a:r>
          </a:p>
          <a:p>
            <a:pPr algn="l"/>
            <a:endParaRPr lang="en-US" b="0"/>
          </a:p>
          <a:p>
            <a:pPr algn="l"/>
            <a:r>
              <a:rPr lang="en-US" sz="1800" b="0"/>
              <a:t>Merge Sort	 O(N log</a:t>
            </a:r>
            <a:r>
              <a:rPr lang="en-US" sz="1800" b="0" baseline="-25000"/>
              <a:t>2</a:t>
            </a:r>
            <a:r>
              <a:rPr lang="en-US" sz="1800" b="0"/>
              <a:t> N ) 	 O(N log</a:t>
            </a:r>
            <a:r>
              <a:rPr lang="en-US" sz="1800" b="0" baseline="-25000"/>
              <a:t>2</a:t>
            </a:r>
            <a:r>
              <a:rPr lang="en-US" sz="1800" b="0"/>
              <a:t> N )	O(N log</a:t>
            </a:r>
            <a:r>
              <a:rPr lang="en-US" sz="1800" b="0" baseline="-25000"/>
              <a:t>2</a:t>
            </a:r>
            <a:r>
              <a:rPr lang="en-US" sz="1800" b="0"/>
              <a:t> N ) </a:t>
            </a:r>
          </a:p>
          <a:p>
            <a:pPr algn="l"/>
            <a:br>
              <a:rPr lang="en-US" sz="1800" b="0"/>
            </a:br>
            <a:r>
              <a:rPr lang="en-US" sz="1800" b="0"/>
              <a:t>QuickSort	 O(N log</a:t>
            </a:r>
            <a:r>
              <a:rPr lang="en-US" sz="1800" b="0" baseline="-25000"/>
              <a:t>2</a:t>
            </a:r>
            <a:r>
              <a:rPr lang="en-US" sz="1800" b="0"/>
              <a:t> N ) 	 O(N log</a:t>
            </a:r>
            <a:r>
              <a:rPr lang="en-US" sz="1800" b="0" baseline="-25000"/>
              <a:t>2</a:t>
            </a:r>
            <a:r>
              <a:rPr lang="en-US" sz="1800" b="0"/>
              <a:t> N )	O(N</a:t>
            </a:r>
            <a:r>
              <a:rPr lang="en-US" sz="1800" b="0" baseline="30000"/>
              <a:t>2</a:t>
            </a:r>
            <a:r>
              <a:rPr lang="en-US" sz="1800" b="0"/>
              <a:t>) (@)</a:t>
            </a:r>
          </a:p>
          <a:p>
            <a:pPr algn="l"/>
            <a:br>
              <a:rPr lang="en-US" sz="1800" b="0"/>
            </a:br>
            <a:endParaRPr lang="en-US" sz="1800" b="0"/>
          </a:p>
          <a:p>
            <a:pPr algn="l"/>
            <a:r>
              <a:rPr lang="en-US" sz="1800" b="0"/>
              <a:t>@ QuickSort can degenerate to N</a:t>
            </a:r>
            <a:r>
              <a:rPr lang="en-US" sz="1800" b="0" baseline="30000"/>
              <a:t>2</a:t>
            </a:r>
            <a:r>
              <a:rPr lang="en-US" sz="1800" b="0"/>
              <a:t>.   It typically will degenerate on</a:t>
            </a:r>
          </a:p>
          <a:p>
            <a:pPr algn="l"/>
            <a:r>
              <a:rPr lang="en-US" sz="1800" b="0"/>
              <a:t>sorted data if using a left or right pivot.   Using a median pivot will </a:t>
            </a:r>
          </a:p>
          <a:p>
            <a:pPr algn="l"/>
            <a:r>
              <a:rPr lang="en-US" sz="1800" b="0"/>
              <a:t>help tremendously, but QuickSort can still degenerate on certain</a:t>
            </a:r>
          </a:p>
          <a:p>
            <a:pPr algn="l"/>
            <a:r>
              <a:rPr lang="en-US" sz="1800" b="0"/>
              <a:t>sets of data.  The split position determines how QuickSort behaves.</a:t>
            </a:r>
          </a:p>
        </p:txBody>
      </p:sp>
      <p:sp>
        <p:nvSpPr>
          <p:cNvPr id="5" name="Rectangle 4"/>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Runtime Analysis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2"/>
          </p:nvPr>
        </p:nvSpPr>
        <p:spPr>
          <a:noFill/>
        </p:spPr>
        <p:txBody>
          <a:bodyPr/>
          <a:lstStyle/>
          <a:p>
            <a:endParaRPr lang="en-US">
              <a:latin typeface="Times New Roman" pitchFamily="18" charset="0"/>
            </a:endParaRPr>
          </a:p>
          <a:p>
            <a:endParaRPr lang="en-US" b="0"/>
          </a:p>
          <a:p>
            <a:endParaRPr lang="en-US"/>
          </a:p>
          <a:p>
            <a:r>
              <a:rPr lang="en-US"/>
              <a:t>© A+ Computer Science  -  www.apluscompsci.com</a:t>
            </a:r>
          </a:p>
        </p:txBody>
      </p:sp>
      <p:sp>
        <p:nvSpPr>
          <p:cNvPr id="4" name="Rectangle 3"/>
          <p:cNvSpPr/>
          <p:nvPr/>
        </p:nvSpPr>
        <p:spPr>
          <a:xfrm>
            <a:off x="609600" y="685800"/>
            <a:ext cx="7848600" cy="5632311"/>
          </a:xfrm>
          <a:prstGeom prst="rect">
            <a:avLst/>
          </a:prstGeom>
          <a:solidFill>
            <a:srgbClr val="FFFF61"/>
          </a:solidFill>
          <a:ln>
            <a:noFill/>
          </a:ln>
          <a:effectLst>
            <a:glow rad="635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40" tIns="45720" rIns="91440" bIns="45720">
            <a:spAutoFit/>
          </a:bodyPr>
          <a:lstStyle/>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Work on Programs!</a:t>
            </a:r>
            <a:b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br>
            <a:endPar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Crank </a:t>
            </a:r>
          </a:p>
          <a:p>
            <a:pPr algn="ctr"/>
            <a:r>
              <a:rPr lang="en-US" sz="7200"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rPr>
              <a:t>Some Code!</a:t>
            </a:r>
            <a:endParaRPr lang="en-US" sz="7200" b="1" cap="none" spc="300" dirty="0">
              <a:ln w="11430" cmpd="sng">
                <a:solidFill>
                  <a:srgbClr val="4CB93D"/>
                </a:solidFill>
                <a:prstDash val="solid"/>
                <a:miter lim="800000"/>
              </a:ln>
              <a:solidFill>
                <a:srgbClr val="38A725"/>
              </a:solidFill>
              <a:effectLst>
                <a:glow rad="45500">
                  <a:schemeClr val="accent1">
                    <a:satMod val="220000"/>
                    <a:alpha val="35000"/>
                  </a:schemeClr>
                </a:glow>
              </a:effectLst>
              <a:latin typeface="Eraser" pitchFamily="2"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609600"/>
            <a:ext cx="8153400" cy="5632311"/>
          </a:xfrm>
          <a:prstGeom prst="rect">
            <a:avLst/>
          </a:prstGeom>
          <a:effectLst>
            <a:glow rad="228600">
              <a:schemeClr val="accent4">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wrap="square" lIns="91440" tIns="45720" rIns="91440" bIns="45720">
            <a:spAutoFit/>
          </a:bodyPr>
          <a:lstStyle>
            <a:defPPr>
              <a:defRPr lang="en-US"/>
            </a:defPPr>
            <a:lvl1pPr algn="l" rtl="0" eaLnBrk="0" fontAlgn="base" hangingPunct="0">
              <a:spcBef>
                <a:spcPct val="0"/>
              </a:spcBef>
              <a:spcAft>
                <a:spcPct val="0"/>
              </a:spcAft>
              <a:defRPr sz="2600" b="1"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600" b="1"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600" b="1"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600" b="1"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600" b="1" kern="1200">
                <a:solidFill>
                  <a:schemeClr val="tx1"/>
                </a:solidFill>
                <a:latin typeface="Tahoma" pitchFamily="34" charset="0"/>
                <a:ea typeface="+mn-ea"/>
                <a:cs typeface="+mn-cs"/>
              </a:defRPr>
            </a:lvl5pPr>
            <a:lvl6pPr marL="2286000" algn="l" defTabSz="914400" rtl="0" eaLnBrk="1" latinLnBrk="0" hangingPunct="1">
              <a:defRPr sz="2600" b="1" kern="1200">
                <a:solidFill>
                  <a:schemeClr val="tx1"/>
                </a:solidFill>
                <a:latin typeface="Tahoma" pitchFamily="34" charset="0"/>
                <a:ea typeface="+mn-ea"/>
                <a:cs typeface="+mn-cs"/>
              </a:defRPr>
            </a:lvl6pPr>
            <a:lvl7pPr marL="2743200" algn="l" defTabSz="914400" rtl="0" eaLnBrk="1" latinLnBrk="0" hangingPunct="1">
              <a:defRPr sz="2600" b="1" kern="1200">
                <a:solidFill>
                  <a:schemeClr val="tx1"/>
                </a:solidFill>
                <a:latin typeface="Tahoma" pitchFamily="34" charset="0"/>
                <a:ea typeface="+mn-ea"/>
                <a:cs typeface="+mn-cs"/>
              </a:defRPr>
            </a:lvl7pPr>
            <a:lvl8pPr marL="3200400" algn="l" defTabSz="914400" rtl="0" eaLnBrk="1" latinLnBrk="0" hangingPunct="1">
              <a:defRPr sz="2600" b="1" kern="1200">
                <a:solidFill>
                  <a:schemeClr val="tx1"/>
                </a:solidFill>
                <a:latin typeface="Tahoma" pitchFamily="34" charset="0"/>
                <a:ea typeface="+mn-ea"/>
                <a:cs typeface="+mn-cs"/>
              </a:defRPr>
            </a:lvl8pPr>
            <a:lvl9pPr marL="3657600" algn="l" defTabSz="914400" rtl="0" eaLnBrk="1" latinLnBrk="0" hangingPunct="1">
              <a:defRPr sz="2600" b="1" kern="1200">
                <a:solidFill>
                  <a:schemeClr val="tx1"/>
                </a:solidFill>
                <a:latin typeface="Tahoma" pitchFamily="34" charset="0"/>
                <a:ea typeface="+mn-ea"/>
                <a:cs typeface="+mn-cs"/>
              </a:defRPr>
            </a:lvl9pPr>
          </a:lstStyle>
          <a:p>
            <a:pPr algn="ct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rPr>
            </a:br>
            <a:r>
              <a:rPr lang="en-US" sz="4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A+ Computer Science</a:t>
            </a:r>
          </a:p>
          <a:p>
            <a:pPr algn="ctr"/>
            <a: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t>SORTING &amp; Searching</a:t>
            </a:r>
            <a:br>
              <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latin typeface="Eraser" pitchFamily="2" charset="0"/>
              </a:rPr>
            </a:br>
            <a:endParaRPr lang="en-US" sz="8000" dirty="0">
              <a:ln w="12700">
                <a:solidFill>
                  <a:schemeClr val="tx2">
                    <a:satMod val="155000"/>
                  </a:schemeClr>
                </a:solidFill>
                <a:prstDash val="solid"/>
              </a:ln>
              <a:solidFill>
                <a:schemeClr val="accent5">
                  <a:lumMod val="20000"/>
                  <a:lumOff val="80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2532" name="Text Box 3"/>
          <p:cNvSpPr txBox="1">
            <a:spLocks noChangeArrowheads="1"/>
          </p:cNvSpPr>
          <p:nvPr/>
        </p:nvSpPr>
        <p:spPr bwMode="auto">
          <a:xfrm>
            <a:off x="1371600" y="2057400"/>
            <a:ext cx="6096000" cy="579438"/>
          </a:xfrm>
          <a:prstGeom prst="rect">
            <a:avLst/>
          </a:prstGeom>
          <a:noFill/>
          <a:ln w="9525">
            <a:noFill/>
            <a:miter lim="800000"/>
            <a:headEnd/>
            <a:tailEnd/>
          </a:ln>
        </p:spPr>
        <p:txBody>
          <a:bodyPr>
            <a:spAutoFit/>
          </a:bodyPr>
          <a:lstStyle/>
          <a:p>
            <a:endParaRPr lang="en-US" sz="3200">
              <a:solidFill>
                <a:srgbClr val="0000FF"/>
              </a:solidFill>
            </a:endParaRPr>
          </a:p>
        </p:txBody>
      </p:sp>
      <p:sp>
        <p:nvSpPr>
          <p:cNvPr id="22533" name="Text Box 4"/>
          <p:cNvSpPr txBox="1">
            <a:spLocks noChangeArrowheads="1"/>
          </p:cNvSpPr>
          <p:nvPr/>
        </p:nvSpPr>
        <p:spPr bwMode="auto">
          <a:xfrm>
            <a:off x="533400" y="2057400"/>
            <a:ext cx="8305800" cy="3908425"/>
          </a:xfrm>
          <a:prstGeom prst="rect">
            <a:avLst/>
          </a:prstGeom>
          <a:noFill/>
          <a:ln w="9525">
            <a:noFill/>
            <a:miter lim="800000"/>
            <a:headEnd/>
            <a:tailEnd/>
          </a:ln>
        </p:spPr>
        <p:txBody>
          <a:bodyPr>
            <a:spAutoFit/>
          </a:bodyPr>
          <a:lstStyle/>
          <a:p>
            <a:pPr algn="l"/>
            <a:r>
              <a:rPr lang="en-US" sz="2400"/>
              <a:t>String s  = </a:t>
            </a:r>
            <a:r>
              <a:rPr lang="en-US"/>
              <a:t>"</a:t>
            </a:r>
            <a:r>
              <a:rPr lang="en-US" sz="2400"/>
              <a:t>abcdefghijklmnop</a:t>
            </a:r>
            <a:r>
              <a:rPr lang="en-US"/>
              <a:t>"</a:t>
            </a:r>
            <a:r>
              <a:rPr lang="en-US" sz="2400"/>
              <a:t>;</a:t>
            </a:r>
          </a:p>
          <a:p>
            <a:pPr algn="l"/>
            <a:r>
              <a:rPr lang="en-US" sz="2400"/>
              <a:t>out.println(s.indexOf(</a:t>
            </a:r>
            <a:r>
              <a:rPr lang="en-US"/>
              <a:t>"</a:t>
            </a:r>
            <a:r>
              <a:rPr lang="en-US" sz="2400"/>
              <a:t>3</a:t>
            </a:r>
            <a:r>
              <a:rPr lang="en-US"/>
              <a:t>"</a:t>
            </a:r>
            <a:r>
              <a:rPr lang="en-US" sz="2400"/>
              <a:t>));     </a:t>
            </a:r>
          </a:p>
          <a:p>
            <a:pPr algn="l"/>
            <a:endParaRPr lang="en-US" sz="2400"/>
          </a:p>
          <a:p>
            <a:pPr algn="l"/>
            <a:endParaRPr lang="en-US" sz="2400"/>
          </a:p>
          <a:p>
            <a:pPr algn="l"/>
            <a:r>
              <a:rPr lang="en-US" sz="2400"/>
              <a:t>int[] ray = {3,4,5,6,11,18,91};</a:t>
            </a:r>
          </a:p>
          <a:p>
            <a:pPr algn="l"/>
            <a:r>
              <a:rPr lang="en-US" sz="2400"/>
              <a:t>out.println(Arrays.binarySearch(ray,5));    </a:t>
            </a:r>
          </a:p>
          <a:p>
            <a:pPr algn="l"/>
            <a:endParaRPr lang="en-US" sz="2400"/>
          </a:p>
          <a:p>
            <a:pPr algn="l"/>
            <a:endParaRPr lang="en-US" sz="2400"/>
          </a:p>
          <a:p>
            <a:pPr algn="l"/>
            <a:r>
              <a:rPr lang="en-US" sz="2400"/>
              <a:t>int[] ray = {3,4,5,6,11,18,91};</a:t>
            </a:r>
          </a:p>
          <a:p>
            <a:pPr algn="l"/>
            <a:r>
              <a:rPr lang="en-US" sz="2400"/>
              <a:t>out.println(Arrays.binarySearch(ray,15));   </a:t>
            </a:r>
          </a:p>
        </p:txBody>
      </p:sp>
      <p:sp>
        <p:nvSpPr>
          <p:cNvPr id="22534" name="Text Box 5"/>
          <p:cNvSpPr txBox="1">
            <a:spLocks noChangeArrowheads="1"/>
          </p:cNvSpPr>
          <p:nvPr/>
        </p:nvSpPr>
        <p:spPr bwMode="auto">
          <a:xfrm>
            <a:off x="7010400" y="1905000"/>
            <a:ext cx="1905000" cy="229870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p>
          <a:p>
            <a:pPr>
              <a:spcBef>
                <a:spcPct val="50000"/>
              </a:spcBef>
            </a:pPr>
            <a:r>
              <a:rPr lang="en-US" sz="3200"/>
              <a:t>-1</a:t>
            </a:r>
            <a:br>
              <a:rPr lang="en-US" sz="3200"/>
            </a:br>
            <a:r>
              <a:rPr lang="en-US" sz="3200"/>
              <a:t>2</a:t>
            </a:r>
            <a:br>
              <a:rPr lang="en-US" sz="3200"/>
            </a:br>
            <a:r>
              <a:rPr lang="en-US" sz="3200"/>
              <a:t>-6</a:t>
            </a:r>
          </a:p>
        </p:txBody>
      </p:sp>
      <p:sp>
        <p:nvSpPr>
          <p:cNvPr id="7" name="Rectangle 6"/>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Searches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3556" name="Rectangle 4"/>
          <p:cNvSpPr>
            <a:spLocks noChangeArrowheads="1"/>
          </p:cNvSpPr>
          <p:nvPr/>
        </p:nvSpPr>
        <p:spPr bwMode="auto">
          <a:xfrm>
            <a:off x="609600" y="1600200"/>
            <a:ext cx="6934200" cy="3508375"/>
          </a:xfrm>
          <a:prstGeom prst="rect">
            <a:avLst/>
          </a:prstGeom>
          <a:noFill/>
          <a:ln w="9525">
            <a:noFill/>
            <a:miter lim="800000"/>
            <a:headEnd/>
            <a:tailEnd/>
          </a:ln>
        </p:spPr>
        <p:txBody>
          <a:bodyPr>
            <a:spAutoFit/>
          </a:bodyPr>
          <a:lstStyle/>
          <a:p>
            <a:pPr algn="l"/>
            <a:endParaRPr lang="en-US"/>
          </a:p>
          <a:p>
            <a:pPr algn="l"/>
            <a:r>
              <a:rPr lang="en-US"/>
              <a:t>int[] ray = {13,6,17,18,2,-5};</a:t>
            </a:r>
          </a:p>
          <a:p>
            <a:pPr algn="l"/>
            <a:r>
              <a:rPr lang="en-US"/>
              <a:t>Arrays.sort(ray);   </a:t>
            </a:r>
            <a:endParaRPr lang="en-US" sz="2000"/>
          </a:p>
          <a:p>
            <a:pPr algn="l"/>
            <a:endParaRPr lang="en-US"/>
          </a:p>
          <a:p>
            <a:pPr algn="l"/>
            <a:r>
              <a:rPr lang="en-US"/>
              <a:t>for(int i = 0; i &lt; ray.length; i++)</a:t>
            </a:r>
          </a:p>
          <a:p>
            <a:pPr algn="l"/>
            <a:r>
              <a:rPr lang="en-US"/>
              <a:t>{</a:t>
            </a:r>
          </a:p>
          <a:p>
            <a:pPr algn="l"/>
            <a:r>
              <a:rPr lang="en-US"/>
              <a:t>     out.println(ray[i]);</a:t>
            </a:r>
          </a:p>
          <a:p>
            <a:pPr algn="l"/>
            <a:r>
              <a:rPr lang="en-US"/>
              <a:t>}</a:t>
            </a:r>
          </a:p>
        </p:txBody>
      </p:sp>
      <p:sp>
        <p:nvSpPr>
          <p:cNvPr id="23557" name="Text Box 5"/>
          <p:cNvSpPr txBox="1">
            <a:spLocks noChangeArrowheads="1"/>
          </p:cNvSpPr>
          <p:nvPr/>
        </p:nvSpPr>
        <p:spPr bwMode="auto">
          <a:xfrm>
            <a:off x="7010400" y="1905000"/>
            <a:ext cx="1905000" cy="3516313"/>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-5</a:t>
            </a:r>
            <a:br>
              <a:rPr lang="en-US" sz="3200"/>
            </a:br>
            <a:r>
              <a:rPr lang="en-US" sz="3200"/>
              <a:t>2</a:t>
            </a:r>
            <a:br>
              <a:rPr lang="en-US" sz="3200"/>
            </a:br>
            <a:r>
              <a:rPr lang="en-US" sz="3200"/>
              <a:t>6</a:t>
            </a:r>
            <a:br>
              <a:rPr lang="en-US" sz="3200"/>
            </a:br>
            <a:r>
              <a:rPr lang="en-US" sz="3200"/>
              <a:t>13</a:t>
            </a:r>
            <a:br>
              <a:rPr lang="en-US" sz="3200"/>
            </a:br>
            <a:r>
              <a:rPr lang="en-US" sz="3200"/>
              <a:t>17</a:t>
            </a:r>
            <a:br>
              <a:rPr lang="en-US" sz="3200"/>
            </a:br>
            <a:r>
              <a:rPr lang="en-US" sz="3200"/>
              <a:t>18</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graphicFrame>
        <p:nvGraphicFramePr>
          <p:cNvPr id="109570" name="Group 2"/>
          <p:cNvGraphicFramePr>
            <a:graphicFrameLocks noGrp="1"/>
          </p:cNvGraphicFramePr>
          <p:nvPr/>
        </p:nvGraphicFramePr>
        <p:xfrm>
          <a:off x="609600" y="533400"/>
          <a:ext cx="8077200" cy="4430714"/>
        </p:xfrm>
        <a:graphic>
          <a:graphicData uri="http://schemas.openxmlformats.org/drawingml/2006/table">
            <a:tbl>
              <a:tblPr/>
              <a:tblGrid>
                <a:gridCol w="2720975">
                  <a:extLst>
                    <a:ext uri="{9D8B030D-6E8A-4147-A177-3AD203B41FA5}">
                      <a16:colId xmlns:a16="http://schemas.microsoft.com/office/drawing/2014/main" val="20000"/>
                    </a:ext>
                  </a:extLst>
                </a:gridCol>
                <a:gridCol w="5356225">
                  <a:extLst>
                    <a:ext uri="{9D8B030D-6E8A-4147-A177-3AD203B41FA5}">
                      <a16:colId xmlns:a16="http://schemas.microsoft.com/office/drawing/2014/main" val="20001"/>
                    </a:ext>
                  </a:extLst>
                </a:gridCol>
              </a:tblGrid>
              <a:tr h="147637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3600" b="1" i="0" u="none" strike="noStrike" cap="none" normalizeH="0" baseline="0">
                          <a:ln>
                            <a:noFill/>
                          </a:ln>
                          <a:solidFill>
                            <a:srgbClr val="FF0000"/>
                          </a:solidFill>
                          <a:effectLst/>
                          <a:latin typeface="Tahoma" pitchFamily="34" charset="0"/>
                        </a:rPr>
                        <a:t>Collections</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sort(x)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puts all items in x in ascending order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binarySearch(x,y)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checks x for the location of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fill(x,y)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fills all spots in x with value 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rotate(x)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shifts items in x left or right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reverses the order of the items in x</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4604" name="Text Box 27"/>
          <p:cNvSpPr txBox="1">
            <a:spLocks noChangeArrowheads="1"/>
          </p:cNvSpPr>
          <p:nvPr/>
        </p:nvSpPr>
        <p:spPr bwMode="auto">
          <a:xfrm>
            <a:off x="1828800" y="5715000"/>
            <a:ext cx="5257800" cy="531813"/>
          </a:xfrm>
          <a:prstGeom prst="rect">
            <a:avLst/>
          </a:prstGeom>
          <a:noFill/>
          <a:ln w="12700">
            <a:solidFill>
              <a:srgbClr val="0000FF"/>
            </a:solidFill>
            <a:miter lim="800000"/>
            <a:headEnd type="none" w="sm" len="sm"/>
            <a:tailEnd type="none" w="sm" len="sm"/>
          </a:ln>
        </p:spPr>
        <p:txBody>
          <a:bodyPr>
            <a:spAutoFit/>
          </a:bodyPr>
          <a:lstStyle/>
          <a:p>
            <a:pPr eaLnBrk="1" hangingPunct="1"/>
            <a:r>
              <a:rPr lang="en-US">
                <a:solidFill>
                  <a:schemeClr val="accent2"/>
                </a:solidFill>
              </a:rPr>
              <a:t>import  java.util.Collections;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2"/>
          </p:nvPr>
        </p:nvSpPr>
        <p:spPr>
          <a:noFill/>
        </p:spPr>
        <p:txBody>
          <a:bodyPr/>
          <a:lstStyle/>
          <a:p>
            <a:endParaRPr lang="en-US">
              <a:latin typeface="Times New Roman" pitchFamily="18" charset="0"/>
            </a:endParaRPr>
          </a:p>
          <a:p>
            <a:endParaRPr lang="en-US"/>
          </a:p>
          <a:p>
            <a:endParaRPr lang="en-US"/>
          </a:p>
          <a:p>
            <a:r>
              <a:rPr lang="en-US"/>
              <a:t>© A+ Computer Science  -  www.apluscompsci.com</a:t>
            </a:r>
          </a:p>
        </p:txBody>
      </p:sp>
      <p:sp>
        <p:nvSpPr>
          <p:cNvPr id="25604" name="Rectangle 3"/>
          <p:cNvSpPr>
            <a:spLocks noChangeArrowheads="1"/>
          </p:cNvSpPr>
          <p:nvPr/>
        </p:nvSpPr>
        <p:spPr bwMode="auto">
          <a:xfrm>
            <a:off x="457200" y="1600200"/>
            <a:ext cx="7162800" cy="4832350"/>
          </a:xfrm>
          <a:prstGeom prst="rect">
            <a:avLst/>
          </a:prstGeom>
          <a:noFill/>
          <a:ln w="9525">
            <a:noFill/>
            <a:miter lim="800000"/>
            <a:headEnd/>
            <a:tailEnd/>
          </a:ln>
        </p:spPr>
        <p:txBody>
          <a:bodyPr>
            <a:spAutoFit/>
          </a:bodyPr>
          <a:lstStyle/>
          <a:p>
            <a:pPr algn="l"/>
            <a:r>
              <a:rPr lang="en-US"/>
              <a:t>ArrayList&lt;Integer&gt; ray; </a:t>
            </a:r>
          </a:p>
          <a:p>
            <a:pPr algn="l"/>
            <a:r>
              <a:rPr lang="en-US"/>
              <a:t>ray=new ArrayList&lt;Integer&gt;();</a:t>
            </a:r>
          </a:p>
          <a:p>
            <a:pPr algn="l"/>
            <a:r>
              <a:rPr lang="en-US"/>
              <a:t>ray.add(21);</a:t>
            </a:r>
          </a:p>
          <a:p>
            <a:pPr algn="l"/>
            <a:r>
              <a:rPr lang="en-US"/>
              <a:t>ray.add(2);</a:t>
            </a:r>
          </a:p>
          <a:p>
            <a:pPr algn="l"/>
            <a:r>
              <a:rPr lang="en-US"/>
              <a:t>ray.add(13);</a:t>
            </a:r>
          </a:p>
          <a:p>
            <a:pPr algn="l"/>
            <a:r>
              <a:rPr lang="en-US"/>
              <a:t>ray.add(-1);</a:t>
            </a:r>
          </a:p>
          <a:p>
            <a:pPr algn="l"/>
            <a:r>
              <a:rPr lang="en-US"/>
              <a:t>ray.add(3);</a:t>
            </a:r>
          </a:p>
          <a:p>
            <a:pPr algn="l"/>
            <a:r>
              <a:rPr lang="en-US"/>
              <a:t>Collections.sort(ray);</a:t>
            </a:r>
          </a:p>
          <a:p>
            <a:pPr algn="l"/>
            <a:endParaRPr lang="en-US"/>
          </a:p>
          <a:p>
            <a:pPr algn="l"/>
            <a:r>
              <a:rPr lang="en-US"/>
              <a:t>for(int  num  :  ray )</a:t>
            </a:r>
          </a:p>
          <a:p>
            <a:pPr algn="l"/>
            <a:r>
              <a:rPr lang="en-US"/>
              <a:t>   out.println(num);</a:t>
            </a:r>
          </a:p>
        </p:txBody>
      </p:sp>
      <p:sp>
        <p:nvSpPr>
          <p:cNvPr id="25605" name="Text Box 4"/>
          <p:cNvSpPr txBox="1">
            <a:spLocks noChangeArrowheads="1"/>
          </p:cNvSpPr>
          <p:nvPr/>
        </p:nvSpPr>
        <p:spPr bwMode="auto">
          <a:xfrm>
            <a:off x="7010400" y="2286000"/>
            <a:ext cx="1905000" cy="3028950"/>
          </a:xfrm>
          <a:prstGeom prst="rect">
            <a:avLst/>
          </a:prstGeom>
          <a:noFill/>
          <a:ln w="12700">
            <a:solidFill>
              <a:srgbClr val="993300"/>
            </a:solidFill>
            <a:miter lim="800000"/>
            <a:headEnd type="none" w="sm" len="sm"/>
            <a:tailEnd type="none" w="sm" len="sm"/>
          </a:ln>
        </p:spPr>
        <p:txBody>
          <a:bodyPr>
            <a:spAutoFit/>
          </a:bodyPr>
          <a:lstStyle/>
          <a:p>
            <a:pPr>
              <a:spcBef>
                <a:spcPct val="50000"/>
              </a:spcBef>
            </a:pPr>
            <a:r>
              <a:rPr lang="en-US" sz="3200" u="sng">
                <a:solidFill>
                  <a:srgbClr val="FF0000"/>
                </a:solidFill>
              </a:rPr>
              <a:t>OUTPUT</a:t>
            </a:r>
            <a:r>
              <a:rPr lang="en-US" sz="3200"/>
              <a:t>-1</a:t>
            </a:r>
            <a:br>
              <a:rPr lang="en-US" sz="3200"/>
            </a:br>
            <a:r>
              <a:rPr lang="en-US" sz="3200"/>
              <a:t>2</a:t>
            </a:r>
            <a:br>
              <a:rPr lang="en-US" sz="3200"/>
            </a:br>
            <a:r>
              <a:rPr lang="en-US" sz="3200"/>
              <a:t>3</a:t>
            </a:r>
            <a:br>
              <a:rPr lang="en-US" sz="3200"/>
            </a:br>
            <a:r>
              <a:rPr lang="en-US" sz="3200"/>
              <a:t>13</a:t>
            </a:r>
            <a:br>
              <a:rPr lang="en-US" sz="3200"/>
            </a:br>
            <a:r>
              <a:rPr lang="en-US" sz="3200"/>
              <a:t>21</a:t>
            </a:r>
          </a:p>
        </p:txBody>
      </p:sp>
      <p:sp>
        <p:nvSpPr>
          <p:cNvPr id="6" name="Rectangle 5"/>
          <p:cNvSpPr/>
          <p:nvPr/>
        </p:nvSpPr>
        <p:spPr>
          <a:xfrm>
            <a:off x="0" y="381000"/>
            <a:ext cx="9144000" cy="923330"/>
          </a:xfrm>
          <a:prstGeom prst="rect">
            <a:avLst/>
          </a:prstGeom>
          <a:noFill/>
        </p:spPr>
        <p:txBody>
          <a:bodyPr wrap="square" lIns="91440" tIns="45720" rIns="91440" bIns="45720">
            <a:spAutoFit/>
          </a:bodyPr>
          <a:lstStyle/>
          <a:p>
            <a:pPr algn="ctr"/>
            <a:r>
              <a:rPr lang="en-US" sz="5400" dirty="0">
                <a:ln w="18000">
                  <a:solidFill>
                    <a:schemeClr val="accent2">
                      <a:satMod val="140000"/>
                    </a:schemeClr>
                  </a:solidFill>
                  <a:prstDash val="solid"/>
                  <a:miter lim="800000"/>
                </a:ln>
                <a:solidFill>
                  <a:srgbClr val="6F93DB"/>
                </a:solidFill>
                <a:effectLst>
                  <a:outerShdw blurRad="25500" dist="23000" dir="7020000" algn="tl">
                    <a:srgbClr val="000000">
                      <a:alpha val="50000"/>
                    </a:srgbClr>
                  </a:outerShdw>
                </a:effectLst>
                <a:ea typeface="Tahoma" pitchFamily="34" charset="0"/>
                <a:cs typeface="Tahoma" pitchFamily="34" charset="0"/>
              </a:rPr>
              <a:t>Java Sorts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3280</Words>
  <Application>Microsoft Macintosh PowerPoint</Application>
  <PresentationFormat>On-screen Show (4:3)</PresentationFormat>
  <Paragraphs>757</Paragraphs>
  <Slides>54</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Comic Sans MS</vt:lpstr>
      <vt:lpstr>Courier New</vt:lpstr>
      <vt:lpstr>Eraser</vt:lpstr>
      <vt:lpstr>Impact</vt:lpstr>
      <vt:lpstr>Tahoma</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sortsearch</dc:title>
  <dc:subject>Sorting and Searching</dc:subject>
  <dc:creator>A+ Computer Science</dc:creator>
  <cp:keywords>www.apluscompsci.com</cp:keywords>
  <dc:description>Sorting and Searching_x000d_
©A+ Computer Science_x000d_
www.apluscompsci.com</dc:description>
  <cp:lastModifiedBy>Microsoft Office User</cp:lastModifiedBy>
  <cp:revision>422</cp:revision>
  <cp:lastPrinted>2000-04-26T16:54:12Z</cp:lastPrinted>
  <dcterms:created xsi:type="dcterms:W3CDTF">1998-04-06T14:13:40Z</dcterms:created>
  <dcterms:modified xsi:type="dcterms:W3CDTF">2019-04-26T19:40:41Z</dcterms:modified>
  <cp:category>www.apluscompsci.com</cp:category>
</cp:coreProperties>
</file>