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0" r:id="rId6"/>
    <p:sldId id="274" r:id="rId7"/>
    <p:sldId id="260" r:id="rId8"/>
    <p:sldId id="261" r:id="rId9"/>
    <p:sldId id="262" r:id="rId10"/>
    <p:sldId id="263" r:id="rId11"/>
    <p:sldId id="273" r:id="rId12"/>
    <p:sldId id="275" r:id="rId13"/>
    <p:sldId id="272" r:id="rId14"/>
    <p:sldId id="266" r:id="rId15"/>
    <p:sldId id="269" r:id="rId16"/>
    <p:sldId id="276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worth, Tom" initials="CT" lastIdx="2" clrIdx="0">
    <p:extLst>
      <p:ext uri="{19B8F6BF-5375-455C-9EA6-DF929625EA0E}">
        <p15:presenceInfo xmlns:p15="http://schemas.microsoft.com/office/powerpoint/2012/main" userId="S::Tom.Charlesworth@sony.com::44929e7d-e257-429d-9677-87662b4ee6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71" autoAdjust="0"/>
  </p:normalViewPr>
  <p:slideViewPr>
    <p:cSldViewPr snapToGrid="0">
      <p:cViewPr varScale="1">
        <p:scale>
          <a:sx n="75" d="100"/>
          <a:sy n="75" d="100"/>
        </p:scale>
        <p:origin x="5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38B0E-ABAB-4F3F-ACF6-CC7B7912CA8A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CC02D-0039-4AA8-9351-2E80A83BE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6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C02D-0039-4AA8-9351-2E80A83BEB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07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order to explain this Willy Byte latent bug, first of all we need to understand a bit of nuanced behaviour of the 65-02.</a:t>
            </a:r>
          </a:p>
          <a:p>
            <a:endParaRPr lang="en-GB" dirty="0"/>
          </a:p>
          <a:p>
            <a:r>
              <a:rPr lang="en-GB" dirty="0"/>
              <a:t>So from Jim Sather's Understanding the Apple //E, we can see that for the opcode: store absolute with x index, on the 4th cycle (shown here in yellow) there is a false-read of absolute address plus X.</a:t>
            </a:r>
          </a:p>
          <a:p>
            <a:endParaRPr lang="en-GB" dirty="0"/>
          </a:p>
          <a:p>
            <a:r>
              <a:rPr lang="en-GB" dirty="0"/>
              <a:t>Put another way:</a:t>
            </a:r>
          </a:p>
          <a:p>
            <a:r>
              <a:rPr lang="en-GB" dirty="0"/>
              <a:t>. the 1st cycle does the opcode fetch</a:t>
            </a:r>
          </a:p>
          <a:p>
            <a:r>
              <a:rPr lang="en-GB" dirty="0"/>
              <a:t>. then the 2nd &amp; 3rd fetch the low &amp; high bytes of the address respectively</a:t>
            </a:r>
          </a:p>
          <a:p>
            <a:r>
              <a:rPr lang="en-GB" dirty="0"/>
              <a:t>. on the 4th cycle it does this false read of absolute address + the X register</a:t>
            </a:r>
          </a:p>
          <a:p>
            <a:r>
              <a:rPr lang="en-GB" dirty="0"/>
              <a:t>. and the finally on the 5th cycle it will do the write to address + X</a:t>
            </a:r>
          </a:p>
          <a:p>
            <a:endParaRPr lang="en-GB" dirty="0"/>
          </a:p>
          <a:p>
            <a:r>
              <a:rPr lang="en-GB" dirty="0"/>
              <a:t>This false-read is well understood, and Woz even exploits it in the Disk ][ logical state sequencer interface with the 65-02.</a:t>
            </a:r>
          </a:p>
          <a:p>
            <a:r>
              <a:rPr lang="en-GB" dirty="0"/>
              <a:t>It’s harmless for regular memory access, but care needs to be taken when used with I/O memory.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C02D-0039-4AA8-9351-2E80A83BEB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35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Another key point that we need to understand, in order to make sense of this Willy Byte issue is the subtlety of the </a:t>
            </a:r>
            <a:r>
              <a:rPr lang="en-GB" dirty="0" err="1"/>
              <a:t>Mockingboard</a:t>
            </a:r>
            <a:r>
              <a:rPr lang="en-GB" dirty="0"/>
              <a:t> memory map.</a:t>
            </a:r>
          </a:p>
          <a:p>
            <a:endParaRPr lang="en-GB" dirty="0"/>
          </a:p>
          <a:p>
            <a:r>
              <a:rPr lang="en-GB" dirty="0"/>
              <a:t>The 65-22 is selected when address-line-7 is low, meaning any address in the low 128 bytes;</a:t>
            </a:r>
          </a:p>
          <a:p>
            <a:r>
              <a:rPr lang="en-GB" dirty="0"/>
              <a:t>. This chip mapping is repeated every 16 bytes due to the 4 address line decode</a:t>
            </a:r>
          </a:p>
          <a:p>
            <a:endParaRPr lang="en-GB" dirty="0"/>
          </a:p>
          <a:p>
            <a:r>
              <a:rPr lang="en-GB" dirty="0"/>
              <a:t>The speech chip is selected then address-line-6 is high, so from Cn40 for 64 bytes.</a:t>
            </a:r>
          </a:p>
          <a:p>
            <a:r>
              <a:rPr lang="en-GB" dirty="0"/>
              <a:t>. repeated every 8 bytes due to the 3 address line decode</a:t>
            </a:r>
          </a:p>
          <a:p>
            <a:endParaRPr lang="en-GB" dirty="0"/>
          </a:p>
          <a:p>
            <a:r>
              <a:rPr lang="en-GB" dirty="0"/>
              <a:t>(click) From the chip select logic you can see that both chips get selected at Cn40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C02D-0039-4AA8-9351-2E80A83BEB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149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6400" i="0" dirty="0"/>
              <a:t>So here we've got a simplified version of the memory map, where N is the slot number.</a:t>
            </a:r>
          </a:p>
          <a:p>
            <a:pPr lvl="0"/>
            <a:endParaRPr lang="en-GB" sz="6400" i="0" dirty="0"/>
          </a:p>
          <a:p>
            <a:pPr lvl="0"/>
            <a:r>
              <a:rPr lang="en-GB" sz="6400" i="0" dirty="0"/>
              <a:t>And again you can see, mapped in at Cn40, not only have we got the speech chip (and its 5 registers) but also the peripheral chip as well.</a:t>
            </a:r>
          </a:p>
          <a:p>
            <a:pPr lvl="0"/>
            <a:endParaRPr lang="en-GB" sz="6400" i="0" dirty="0"/>
          </a:p>
          <a:p>
            <a:pPr lvl="0"/>
            <a:r>
              <a:rPr lang="en-GB" sz="6400" i="0" dirty="0"/>
              <a:t>So what 65-22 registers does a speech chip write actually stomp on?</a:t>
            </a:r>
          </a:p>
          <a:p>
            <a:pPr lvl="0"/>
            <a:r>
              <a:rPr lang="en-GB" sz="6400" i="0" dirty="0"/>
              <a:t>. well the 1st four registers aren't interesting - these are just ports A&amp;B and their direction bits</a:t>
            </a:r>
          </a:p>
          <a:p>
            <a:pPr lvl="0"/>
            <a:r>
              <a:rPr lang="en-GB" sz="6400" i="0" dirty="0"/>
              <a:t>. and register-4: this is just timer-1 low... and writes to it aren't interesting</a:t>
            </a:r>
          </a:p>
          <a:p>
            <a:pPr lvl="0"/>
            <a:r>
              <a:rPr lang="en-GB" sz="6400" i="0" dirty="0"/>
              <a:t>... but what about reads?</a:t>
            </a:r>
          </a:p>
          <a:p>
            <a:pPr lvl="0"/>
            <a:r>
              <a:rPr lang="en-GB" sz="6400" i="1" dirty="0"/>
              <a:t>---</a:t>
            </a:r>
          </a:p>
          <a:p>
            <a:pPr lvl="0"/>
            <a:r>
              <a:rPr lang="en-GB" sz="6400" i="1" dirty="0"/>
              <a:t>Writes to SSI263 also write to 6522-A: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6400" dirty="0"/>
              <a:t>* This explains why Sweet Micro Systems hooked up 6522-B at $Cn80 to support the SSI263 IRQ (as the 6522-A gets stomped on).</a:t>
            </a:r>
          </a:p>
          <a:p>
            <a:pPr lvl="0"/>
            <a:r>
              <a:rPr lang="en-GB" sz="6400" dirty="0"/>
              <a:t>NB. Reads from SSI263 are not supported by </a:t>
            </a:r>
            <a:r>
              <a:rPr lang="en-GB" sz="6400" dirty="0" err="1"/>
              <a:t>Mockingboard</a:t>
            </a:r>
            <a:r>
              <a:rPr lang="en-GB" sz="6400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C02D-0039-4AA8-9351-2E80A83BEB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188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lets take a moment to recap this.</a:t>
            </a:r>
          </a:p>
          <a:p>
            <a:endParaRPr lang="en-GB" dirty="0"/>
          </a:p>
          <a:p>
            <a:r>
              <a:rPr lang="en-GB" dirty="0"/>
              <a:t>Store absolute + X to Cn44 (of our speech chip) will do a false-read to register-4 (of our peripheral chip), and clear an interrupt.</a:t>
            </a:r>
          </a:p>
          <a:p>
            <a:endParaRPr lang="en-GB" dirty="0"/>
          </a:p>
          <a:p>
            <a:r>
              <a:rPr lang="en-GB" dirty="0"/>
              <a:t>Generalised a write to chip-B clears an interrupt on chip-A!</a:t>
            </a:r>
          </a:p>
          <a:p>
            <a:endParaRPr lang="en-GB" dirty="0"/>
          </a:p>
          <a:p>
            <a:r>
              <a:rPr lang="en-GB" dirty="0"/>
              <a:t>And specifically...</a:t>
            </a:r>
          </a:p>
          <a:p>
            <a:r>
              <a:rPr lang="en-GB" dirty="0"/>
              <a:t>It's not the store-opcode's write</a:t>
            </a:r>
          </a:p>
          <a:p>
            <a:r>
              <a:rPr lang="en-GB" dirty="0"/>
              <a:t>but actually it's false-read which is clearing this interrupt!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C02D-0039-4AA8-9351-2E80A83BEB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39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lets wrap all of this up.</a:t>
            </a:r>
          </a:p>
          <a:p>
            <a:endParaRPr lang="en-GB" dirty="0"/>
          </a:p>
          <a:p>
            <a:r>
              <a:rPr lang="en-GB" dirty="0"/>
              <a:t>On the emulator side:</a:t>
            </a:r>
          </a:p>
          <a:p>
            <a:r>
              <a:rPr lang="en-GB" dirty="0"/>
              <a:t>. it wasn't supporting </a:t>
            </a:r>
            <a:r>
              <a:rPr lang="en-GB" dirty="0" err="1"/>
              <a:t>Mockingboard</a:t>
            </a:r>
            <a:r>
              <a:rPr lang="en-GB" dirty="0"/>
              <a:t> speech chip writes and duplicating them to the peripheral chip</a:t>
            </a:r>
          </a:p>
          <a:p>
            <a:r>
              <a:rPr lang="en-GB" dirty="0"/>
              <a:t>. and also it wasn't supporting store </a:t>
            </a:r>
            <a:r>
              <a:rPr lang="en-GB" dirty="0" err="1"/>
              <a:t>absolute+X</a:t>
            </a:r>
            <a:r>
              <a:rPr lang="en-GB" dirty="0"/>
              <a:t> false-reads</a:t>
            </a:r>
          </a:p>
          <a:p>
            <a:endParaRPr lang="en-GB" dirty="0"/>
          </a:p>
          <a:p>
            <a:r>
              <a:rPr lang="en-GB" dirty="0"/>
              <a:t>And on the Willy Byte game side:</a:t>
            </a:r>
          </a:p>
          <a:p>
            <a:r>
              <a:rPr lang="en-GB" dirty="0"/>
              <a:t>. immediately on exiting the intro tune we've got this curious code here (laser)</a:t>
            </a:r>
          </a:p>
          <a:p>
            <a:r>
              <a:rPr lang="en-GB" dirty="0"/>
              <a:t>. why is it writing 2 to the interrupt enable register</a:t>
            </a:r>
          </a:p>
          <a:p>
            <a:r>
              <a:rPr lang="en-GB" dirty="0"/>
              <a:t>... it doesn't make any sense - surely it should be 40</a:t>
            </a:r>
          </a:p>
          <a:p>
            <a:r>
              <a:rPr lang="en-GB" dirty="0"/>
              <a:t>. where 40 means clear timer-1 enable</a:t>
            </a:r>
          </a:p>
          <a:p>
            <a:endParaRPr lang="en-GB" dirty="0"/>
          </a:p>
          <a:p>
            <a:r>
              <a:rPr lang="en-GB" dirty="0"/>
              <a:t>There's also the speech interrupt service routine, which isn't checking the interrupt source</a:t>
            </a:r>
          </a:p>
          <a:p>
            <a:r>
              <a:rPr lang="en-GB" dirty="0"/>
              <a:t>. and so assumes the timer-1 interrupt is actually a speech interrupt</a:t>
            </a:r>
          </a:p>
          <a:p>
            <a:r>
              <a:rPr lang="en-GB" dirty="0"/>
              <a:t>. if this were more robust then the bug would've been found during development</a:t>
            </a:r>
          </a:p>
          <a:p>
            <a:endParaRPr lang="en-GB" dirty="0"/>
          </a:p>
          <a:p>
            <a:r>
              <a:rPr lang="en-GB" dirty="0"/>
              <a:t>So unknowingly the game was relying on a false-read to an unrelated chip to clear an unexpected interrupt to run correctly!</a:t>
            </a:r>
          </a:p>
          <a:p>
            <a:endParaRPr lang="en-GB" dirty="0"/>
          </a:p>
          <a:p>
            <a:r>
              <a:rPr lang="en-GB" dirty="0"/>
              <a:t>Hopefully you can see why this stumped me for so long</a:t>
            </a:r>
          </a:p>
          <a:p>
            <a:r>
              <a:rPr lang="en-GB" dirty="0"/>
              <a:t>...and you all agree what a delightfully subtle 36 year old bug this is?!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C02D-0039-4AA8-9351-2E80A83BEBC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72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Good morning everyone.</a:t>
            </a:r>
          </a:p>
          <a:p>
            <a:r>
              <a:rPr lang="en-GB" dirty="0"/>
              <a:t>I’m Tom Charlesworth, and I will spend the next 15 minutes describing a curious latent bug in the Willy Byte game.</a:t>
            </a:r>
          </a:p>
          <a:p>
            <a:endParaRPr lang="en-GB" dirty="0"/>
          </a:p>
          <a:p>
            <a:r>
              <a:rPr lang="en-GB" dirty="0"/>
              <a:t>Over the past 20 years of emulator development, I’ve come across all manner of interesting bugs, but this one is a particular standout for me.</a:t>
            </a:r>
          </a:p>
          <a:p>
            <a:r>
              <a:rPr lang="en-GB" dirty="0"/>
              <a:t>So this morning let me share with you… all the gory details!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C02D-0039-4AA8-9351-2E80A83BEB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38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Before I dig into details of the bug, here’s a quick overview of </a:t>
            </a:r>
            <a:r>
              <a:rPr lang="en-GB" dirty="0" err="1"/>
              <a:t>AppleWin</a:t>
            </a:r>
            <a:r>
              <a:rPr lang="en-GB" dirty="0"/>
              <a:t>:</a:t>
            </a:r>
          </a:p>
          <a:p>
            <a:r>
              <a:rPr lang="en-GB" dirty="0" err="1"/>
              <a:t>AppleWin</a:t>
            </a:r>
            <a:r>
              <a:rPr lang="en-GB" dirty="0"/>
              <a:t> emulates 8-bit machines from the Apple II line, along with some clones.</a:t>
            </a:r>
          </a:p>
          <a:p>
            <a:r>
              <a:rPr lang="en-GB" dirty="0"/>
              <a:t>It’s been in open-source from the beginning, currently residing in GitHub.</a:t>
            </a:r>
          </a:p>
          <a:p>
            <a:r>
              <a:rPr lang="en-GB" dirty="0"/>
              <a:t>I’m the lead, with contributions from Michael and Nick; but also many more!</a:t>
            </a:r>
          </a:p>
          <a:p>
            <a:r>
              <a:rPr lang="en-GB" dirty="0"/>
              <a:t>It’s Windows only, but others have forked it for other OS’s.</a:t>
            </a:r>
          </a:p>
          <a:p>
            <a:r>
              <a:rPr lang="en-GB" dirty="0"/>
              <a:t>OOTB: just unzip &amp; go!</a:t>
            </a:r>
          </a:p>
          <a:p>
            <a:r>
              <a:rPr lang="en-GB" dirty="0"/>
              <a:t>Great debugger: symbolic address resolution, instruction traces, beam positions… the list goes on!</a:t>
            </a:r>
          </a:p>
          <a:p>
            <a:r>
              <a:rPr lang="en-GB" dirty="0"/>
              <a:t>Supports all </a:t>
            </a:r>
            <a:r>
              <a:rPr lang="en-GB" dirty="0" err="1"/>
              <a:t>Deater</a:t>
            </a:r>
            <a:r>
              <a:rPr lang="en-GB" dirty="0"/>
              <a:t> &amp; FT demos: so cycle-accuracy for beam-racing.</a:t>
            </a:r>
          </a:p>
          <a:p>
            <a:r>
              <a:rPr lang="en-GB" dirty="0"/>
              <a:t>And it’s MB support includes simple SSI263 speech chip emulation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C02D-0039-4AA8-9351-2E80A83BEB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32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won’t go into details about all of this…</a:t>
            </a:r>
          </a:p>
          <a:p>
            <a:r>
              <a:rPr lang="en-GB" dirty="0"/>
              <a:t>At a high-level, </a:t>
            </a:r>
            <a:r>
              <a:rPr lang="en-GB" dirty="0" err="1"/>
              <a:t>Mockingboard</a:t>
            </a:r>
            <a:r>
              <a:rPr lang="en-GB" dirty="0"/>
              <a:t> is a sound-card for the Apple II series.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C02D-0039-4AA8-9351-2E80A83BEB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4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But for the purpose of this talk, there’s a 6522 interface chip and a SSI263 speech chip, both capable of generating interrupts to the 6502.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C02D-0039-4AA8-9351-2E80A83BEB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3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here’s where it started for me in 2007 after a report in comp.emulators.apple2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C02D-0039-4AA8-9351-2E80A83BEB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45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a nutshell, the emulation bug is simply that the game works without the speech chip, but hangs with the speech chip installed.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C02D-0039-4AA8-9351-2E80A83BEB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97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OK, so let’s drill down a level &amp; walk through the details…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C02D-0039-4AA8-9351-2E80A83BEB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783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(laser pointer)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C02D-0039-4AA8-9351-2E80A83BEB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0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2131E5-7687-48D9-A2ED-27C2DD21BCC0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4952DE-ABE2-4317-AF00-A4E18217197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482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1E5-7687-48D9-A2ED-27C2DD21BCC0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52DE-ABE2-4317-AF00-A4E18217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4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1E5-7687-48D9-A2ED-27C2DD21BCC0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52DE-ABE2-4317-AF00-A4E18217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9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1E5-7687-48D9-A2ED-27C2DD21BCC0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52DE-ABE2-4317-AF00-A4E18217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B2131E5-7687-48D9-A2ED-27C2DD21BCC0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4952DE-ABE2-4317-AF00-A4E18217197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65745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1E5-7687-48D9-A2ED-27C2DD21BCC0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52DE-ABE2-4317-AF00-A4E18217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719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1E5-7687-48D9-A2ED-27C2DD21BCC0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52DE-ABE2-4317-AF00-A4E18217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00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1E5-7687-48D9-A2ED-27C2DD21BCC0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52DE-ABE2-4317-AF00-A4E18217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5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131E5-7687-48D9-A2ED-27C2DD21BCC0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952DE-ABE2-4317-AF00-A4E18217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6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B2131E5-7687-48D9-A2ED-27C2DD21BCC0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D4952DE-ABE2-4317-AF00-A4E1821719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820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B2131E5-7687-48D9-A2ED-27C2DD21BCC0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D4952DE-ABE2-4317-AF00-A4E182171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91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B2131E5-7687-48D9-A2ED-27C2DD21BCC0}" type="datetimeFigureOut">
              <a:rPr lang="en-GB" smtClean="0"/>
              <a:t>22/08/2020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4952DE-ABE2-4317-AF00-A4E18217197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799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image" Target="../media/image1.png"/><Relationship Id="rId2" Type="http://schemas.microsoft.com/office/2007/relationships/media" Target="../media/media4.mp3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9.pn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audio" Target="../media/media2.mp3"/><Relationship Id="rId10" Type="http://schemas.openxmlformats.org/officeDocument/2006/relationships/image" Target="../media/image1.png"/><Relationship Id="rId4" Type="http://schemas.microsoft.com/office/2007/relationships/media" Target="../media/media2.mp3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AFC5-C1E8-4E3D-9101-67A41936A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917" y="1122363"/>
            <a:ext cx="9592235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Willy Byte and the infinite IRQ</a:t>
            </a:r>
            <a:br>
              <a:rPr lang="en-GB" dirty="0"/>
            </a:br>
            <a:r>
              <a:rPr lang="en-GB" dirty="0"/>
              <a:t>investigation!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1B08B-9981-4995-B974-9344F71706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WB-Mockingboard">
            <a:hlinkClick r:id="" action="ppaction://media"/>
            <a:extLst>
              <a:ext uri="{FF2B5EF4-FFF2-40B4-BE49-F238E27FC236}">
                <a16:creationId xmlns:a16="http://schemas.microsoft.com/office/drawing/2014/main" id="{899F8C9E-066F-4143-8EED-329A3B343A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6272.5625"/>
                  <p14:fade out="2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2931" y="4964476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3A9E0F-EB0C-4371-8927-402CD63DB5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5" y="4208325"/>
            <a:ext cx="2549300" cy="174809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2319D-1999-487E-8BA0-BE1ADCEED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80" y="4208324"/>
            <a:ext cx="2549302" cy="174809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BB6D30-BDA4-4CBA-90F9-2074B11799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212" y="4243918"/>
            <a:ext cx="2530613" cy="173527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5690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22" numSld="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46BA7-067C-40CB-865A-2CF7B0036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349083" cy="1492132"/>
          </a:xfrm>
        </p:spPr>
        <p:txBody>
          <a:bodyPr/>
          <a:lstStyle/>
          <a:p>
            <a:r>
              <a:rPr lang="en-GB" dirty="0"/>
              <a:t>The Willy Byte emulation issue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FF052-A5D0-4CFB-947A-3635044C2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429782" cy="3593591"/>
          </a:xfrm>
        </p:spPr>
        <p:txBody>
          <a:bodyPr/>
          <a:lstStyle/>
          <a:p>
            <a:r>
              <a:rPr lang="en-GB" dirty="0"/>
              <a:t>My emulation fix for a long time (before I got access to a real </a:t>
            </a:r>
            <a:r>
              <a:rPr lang="en-GB" dirty="0" err="1"/>
              <a:t>Mockingboard</a:t>
            </a:r>
            <a:r>
              <a:rPr lang="en-GB" dirty="0"/>
              <a:t> to experiment) was:</a:t>
            </a:r>
          </a:p>
          <a:p>
            <a:pPr lvl="1"/>
            <a:r>
              <a:rPr lang="en-GB" dirty="0"/>
              <a:t>When 6522 Timer1 = One shot mode</a:t>
            </a:r>
          </a:p>
          <a:p>
            <a:pPr lvl="2"/>
            <a:r>
              <a:rPr lang="en-GB" dirty="0"/>
              <a:t>On Timer1 underflow then assert interrupt</a:t>
            </a:r>
          </a:p>
          <a:p>
            <a:pPr lvl="2"/>
            <a:r>
              <a:rPr lang="en-GB" dirty="0"/>
              <a:t>On a 2</a:t>
            </a:r>
            <a:r>
              <a:rPr lang="en-GB" baseline="30000" dirty="0"/>
              <a:t>nd</a:t>
            </a:r>
            <a:r>
              <a:rPr lang="en-GB" dirty="0"/>
              <a:t> Timer1 underflow, then de-assert interrupt</a:t>
            </a:r>
          </a:p>
          <a:p>
            <a:r>
              <a:rPr lang="en-GB" dirty="0"/>
              <a:t>But when I eventually tested on real h/w there is no de-assert </a:t>
            </a:r>
            <a:r>
              <a:rPr lang="en-GB" dirty="0">
                <a:sym typeface="Wingdings" panose="05000000000000000000" pitchFamily="2" charset="2"/>
              </a:rPr>
              <a:t>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8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32"/>
    </mc:Choice>
    <mc:Fallback xmlns="">
      <p:transition spd="slow" advTm="3113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C4D8-D7F0-4602-B053-08248C3B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NUANCE of the 6502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2F43F-843C-48D0-B846-BF43940D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6"/>
            <a:ext cx="7717864" cy="4777743"/>
          </a:xfrm>
        </p:spPr>
        <p:txBody>
          <a:bodyPr>
            <a:normAutofit/>
          </a:bodyPr>
          <a:lstStyle/>
          <a:p>
            <a:r>
              <a:rPr lang="en-GB" dirty="0"/>
              <a:t>Firstly, lets throw in a bit of 6502/65C02 nuance…</a:t>
            </a:r>
          </a:p>
          <a:p>
            <a:r>
              <a:rPr lang="en-GB" sz="1800" dirty="0"/>
              <a:t>From </a:t>
            </a:r>
            <a:r>
              <a:rPr lang="en-GB" sz="1800" i="1" dirty="0"/>
              <a:t>Understanding the Apple //e </a:t>
            </a:r>
            <a:r>
              <a:rPr lang="en-GB" sz="1800" dirty="0"/>
              <a:t>(Sather) (page 4-23):</a:t>
            </a:r>
          </a:p>
          <a:p>
            <a:pPr lvl="1"/>
            <a:r>
              <a:rPr lang="en-GB" sz="1600" dirty="0"/>
              <a:t>the 6502’s and 65C02’s </a:t>
            </a:r>
            <a:r>
              <a:rPr lang="en-GB" sz="1600" b="1" dirty="0"/>
              <a:t>STA </a:t>
            </a:r>
            <a:r>
              <a:rPr lang="en-GB" sz="1600" b="1" dirty="0" err="1"/>
              <a:t>abs,X</a:t>
            </a:r>
            <a:r>
              <a:rPr lang="en-GB" sz="1600" b="1" dirty="0"/>
              <a:t> </a:t>
            </a:r>
            <a:r>
              <a:rPr lang="en-GB" sz="1600" dirty="0"/>
              <a:t>does a </a:t>
            </a:r>
            <a:r>
              <a:rPr lang="en-GB" sz="1600" dirty="0">
                <a:solidFill>
                  <a:srgbClr val="FF0000"/>
                </a:solidFill>
              </a:rPr>
              <a:t>false-read of </a:t>
            </a:r>
            <a:r>
              <a:rPr lang="en-GB" sz="1600" dirty="0" err="1">
                <a:solidFill>
                  <a:srgbClr val="FF0000"/>
                </a:solidFill>
              </a:rPr>
              <a:t>abs+X</a:t>
            </a:r>
            <a:endParaRPr lang="en-GB" dirty="0"/>
          </a:p>
          <a:p>
            <a:pPr lvl="1"/>
            <a:r>
              <a:rPr lang="en-GB" sz="1600" dirty="0"/>
              <a:t>.</a:t>
            </a:r>
          </a:p>
          <a:p>
            <a:pPr>
              <a:spcBef>
                <a:spcPts val="1200"/>
              </a:spcBef>
            </a:pPr>
            <a:r>
              <a:rPr lang="en-GB" dirty="0"/>
              <a:t>Put another way…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4BDD8D-178A-4C99-A675-F22F6F5D2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005" y="3057403"/>
            <a:ext cx="6770691" cy="430138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AF2D700-E028-4205-97CE-E8A262BB2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70727"/>
              </p:ext>
            </p:extLst>
          </p:nvPr>
        </p:nvGraphicFramePr>
        <p:xfrm>
          <a:off x="2101136" y="4300919"/>
          <a:ext cx="2844802" cy="2264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667">
                  <a:extLst>
                    <a:ext uri="{9D8B030D-6E8A-4147-A177-3AD203B41FA5}">
                      <a16:colId xmlns:a16="http://schemas.microsoft.com/office/drawing/2014/main" val="932034449"/>
                    </a:ext>
                  </a:extLst>
                </a:gridCol>
                <a:gridCol w="1998135">
                  <a:extLst>
                    <a:ext uri="{9D8B030D-6E8A-4147-A177-3AD203B41FA5}">
                      <a16:colId xmlns:a16="http://schemas.microsoft.com/office/drawing/2014/main" val="2305161354"/>
                    </a:ext>
                  </a:extLst>
                </a:gridCol>
              </a:tblGrid>
              <a:tr h="332071">
                <a:tc>
                  <a:txBody>
                    <a:bodyPr/>
                    <a:lstStyle/>
                    <a:p>
                      <a:r>
                        <a:rPr lang="en-GB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133686"/>
                  </a:ext>
                </a:extLst>
              </a:tr>
              <a:tr h="379833"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Fetch opcode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31233"/>
                  </a:ext>
                </a:extLst>
              </a:tr>
              <a:tr h="379833"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Fetch </a:t>
                      </a:r>
                      <a:r>
                        <a:rPr lang="en-GB" sz="1400" dirty="0" err="1"/>
                        <a:t>addr_low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683102"/>
                  </a:ext>
                </a:extLst>
              </a:tr>
              <a:tr h="379833"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Fetch </a:t>
                      </a:r>
                      <a:r>
                        <a:rPr lang="en-GB" sz="1400" dirty="0" err="1"/>
                        <a:t>addr_high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146048"/>
                  </a:ext>
                </a:extLst>
              </a:tr>
              <a:tr h="379833"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False read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</a:rPr>
                        <a:t>addr+X</a:t>
                      </a:r>
                      <a:endParaRPr lang="en-GB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138522"/>
                  </a:ext>
                </a:extLst>
              </a:tr>
              <a:tr h="379833"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Write </a:t>
                      </a:r>
                      <a:r>
                        <a:rPr lang="en-GB" sz="1400" dirty="0" err="1"/>
                        <a:t>addr+X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87962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F9EBB85-8B42-429B-B278-B31E7EA3DD3D}"/>
              </a:ext>
            </a:extLst>
          </p:cNvPr>
          <p:cNvSpPr txBox="1"/>
          <p:nvPr/>
        </p:nvSpPr>
        <p:spPr>
          <a:xfrm>
            <a:off x="2101136" y="3910513"/>
            <a:ext cx="153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 </a:t>
            </a:r>
            <a:r>
              <a:rPr lang="en-GB" b="1" dirty="0" err="1"/>
              <a:t>abs,X</a:t>
            </a:r>
            <a:r>
              <a:rPr lang="en-GB" b="1" dirty="0"/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553D2-BD24-42BC-8EE6-90D19CCA356F}"/>
              </a:ext>
            </a:extLst>
          </p:cNvPr>
          <p:cNvSpPr/>
          <p:nvPr/>
        </p:nvSpPr>
        <p:spPr>
          <a:xfrm>
            <a:off x="2008005" y="3910513"/>
            <a:ext cx="3032158" cy="26764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3BE43-FE2D-46A4-BC77-CD44A7D3F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1665" y="2282027"/>
            <a:ext cx="2038350" cy="28194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3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19"/>
    </mc:Choice>
    <mc:Fallback xmlns="">
      <p:transition spd="slow" advTm="60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0817E-4C67-4BF2-8280-CFDD0121C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Overlapping chip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076F-EB4B-423B-B1A3-A4F24CE31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596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6522-B.ChipSelect = CS1 • CS2 = A7 • IO_SELECT</a:t>
            </a:r>
          </a:p>
          <a:p>
            <a:pPr lvl="1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$Cn80…$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CnFF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16 registers decoded using A3…A0</a:t>
            </a:r>
          </a:p>
          <a:p>
            <a:r>
              <a:rPr lang="en-GB" dirty="0"/>
              <a:t>6522-A.ChipSelect = CS1 • CS2 = A7 • IO_SELECT</a:t>
            </a:r>
          </a:p>
          <a:p>
            <a:pPr lvl="1"/>
            <a:r>
              <a:rPr lang="en-GB" dirty="0"/>
              <a:t>$Cn00…$Cn7F</a:t>
            </a:r>
          </a:p>
          <a:p>
            <a:pPr lvl="1"/>
            <a:r>
              <a:rPr lang="en-GB" dirty="0"/>
              <a:t>16 registers decoded using A3…A0</a:t>
            </a:r>
          </a:p>
          <a:p>
            <a:r>
              <a:rPr lang="en-GB" dirty="0"/>
              <a:t>SSI263.ChipSelect = CS0  • CS1 = A6 • IO_SELECT</a:t>
            </a:r>
          </a:p>
          <a:p>
            <a:pPr lvl="1"/>
            <a:r>
              <a:rPr lang="en-GB" dirty="0"/>
              <a:t>$Cn40…$Cn7F; 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$CnC0…$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CnFF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GB" dirty="0"/>
              <a:t>4 registers decoded using (A2=0),A1,A0 </a:t>
            </a:r>
          </a:p>
          <a:p>
            <a:pPr marL="914400" lvl="2" indent="0">
              <a:buNone/>
            </a:pPr>
            <a:r>
              <a:rPr lang="en-GB" sz="1800" dirty="0"/>
              <a:t>and the 5</a:t>
            </a:r>
            <a:r>
              <a:rPr lang="en-GB" sz="1800" baseline="30000" dirty="0"/>
              <a:t>th</a:t>
            </a:r>
            <a:r>
              <a:rPr lang="en-GB" sz="1800" dirty="0"/>
              <a:t> register by:   A2=1,(A1,A0=don’t care)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5B8732-0213-4054-8D63-C547A4C531BE}"/>
              </a:ext>
            </a:extLst>
          </p:cNvPr>
          <p:cNvSpPr/>
          <p:nvPr/>
        </p:nvSpPr>
        <p:spPr>
          <a:xfrm>
            <a:off x="1868212" y="3925608"/>
            <a:ext cx="985345" cy="3862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0A6AF7A-6403-4311-BBD8-34B3693C0A37}"/>
              </a:ext>
            </a:extLst>
          </p:cNvPr>
          <p:cNvSpPr/>
          <p:nvPr/>
        </p:nvSpPr>
        <p:spPr>
          <a:xfrm>
            <a:off x="1870838" y="5094897"/>
            <a:ext cx="985345" cy="3862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6539A05-57DA-433F-9068-4CF969D398FB}"/>
              </a:ext>
            </a:extLst>
          </p:cNvPr>
          <p:cNvSpPr/>
          <p:nvPr/>
        </p:nvSpPr>
        <p:spPr>
          <a:xfrm>
            <a:off x="7744447" y="3681249"/>
            <a:ext cx="2576715" cy="1978573"/>
          </a:xfrm>
          <a:prstGeom prst="wedgeRectCallout">
            <a:avLst>
              <a:gd name="adj1" fmla="val -44753"/>
              <a:gd name="adj2" fmla="val 2345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Both chips selected for $Cn40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9D1793-2C96-40D9-989F-D963BD4FD37A}"/>
              </a:ext>
            </a:extLst>
          </p:cNvPr>
          <p:cNvCxnSpPr>
            <a:cxnSpLocks/>
            <a:stCxn id="7" idx="1"/>
            <a:endCxn id="4" idx="5"/>
          </p:cNvCxnSpPr>
          <p:nvPr/>
        </p:nvCxnSpPr>
        <p:spPr>
          <a:xfrm flipH="1" flipV="1">
            <a:off x="2709257" y="4255297"/>
            <a:ext cx="5035190" cy="415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6A7FF0-AC6F-43F4-8883-B9EC6BA7D1EB}"/>
              </a:ext>
            </a:extLst>
          </p:cNvPr>
          <p:cNvCxnSpPr>
            <a:stCxn id="7" idx="1"/>
            <a:endCxn id="6" idx="7"/>
          </p:cNvCxnSpPr>
          <p:nvPr/>
        </p:nvCxnSpPr>
        <p:spPr>
          <a:xfrm flipH="1">
            <a:off x="2711883" y="4670536"/>
            <a:ext cx="5032564" cy="480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76DDB65-6B76-43FF-96CD-1A491D672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46" y="2286001"/>
            <a:ext cx="2576716" cy="1082221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6D78E0-8A12-4751-B0C8-F7555D05C43A}"/>
              </a:ext>
            </a:extLst>
          </p:cNvPr>
          <p:cNvCxnSpPr>
            <a:cxnSpLocks/>
          </p:cNvCxnSpPr>
          <p:nvPr/>
        </p:nvCxnSpPr>
        <p:spPr>
          <a:xfrm>
            <a:off x="4418251" y="2351945"/>
            <a:ext cx="38841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51ED85-1425-4D47-BA94-7B3DB5FF1940}"/>
              </a:ext>
            </a:extLst>
          </p:cNvPr>
          <p:cNvCxnSpPr>
            <a:cxnSpLocks/>
          </p:cNvCxnSpPr>
          <p:nvPr/>
        </p:nvCxnSpPr>
        <p:spPr>
          <a:xfrm>
            <a:off x="4441179" y="3564397"/>
            <a:ext cx="38841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ECFA5FB-59D1-4813-BB7A-43D7264B4AD3}"/>
              </a:ext>
            </a:extLst>
          </p:cNvPr>
          <p:cNvCxnSpPr>
            <a:cxnSpLocks/>
          </p:cNvCxnSpPr>
          <p:nvPr/>
        </p:nvCxnSpPr>
        <p:spPr>
          <a:xfrm>
            <a:off x="4431739" y="4776849"/>
            <a:ext cx="38841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C91F5A-0340-4126-AB26-79C6BE33D765}"/>
              </a:ext>
            </a:extLst>
          </p:cNvPr>
          <p:cNvCxnSpPr>
            <a:cxnSpLocks/>
          </p:cNvCxnSpPr>
          <p:nvPr/>
        </p:nvCxnSpPr>
        <p:spPr>
          <a:xfrm>
            <a:off x="5606427" y="2358689"/>
            <a:ext cx="123943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6F01E1-A86C-4DF6-B9C9-226635901CFD}"/>
              </a:ext>
            </a:extLst>
          </p:cNvPr>
          <p:cNvCxnSpPr>
            <a:cxnSpLocks/>
          </p:cNvCxnSpPr>
          <p:nvPr/>
        </p:nvCxnSpPr>
        <p:spPr>
          <a:xfrm>
            <a:off x="5629355" y="4776849"/>
            <a:ext cx="12394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2D406D2-C660-4174-879B-CD1C04E0B2C3}"/>
              </a:ext>
            </a:extLst>
          </p:cNvPr>
          <p:cNvCxnSpPr>
            <a:cxnSpLocks/>
          </p:cNvCxnSpPr>
          <p:nvPr/>
        </p:nvCxnSpPr>
        <p:spPr>
          <a:xfrm>
            <a:off x="5660375" y="3561701"/>
            <a:ext cx="12394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390712-273C-4A86-884A-79C22661C868}"/>
              </a:ext>
            </a:extLst>
          </p:cNvPr>
          <p:cNvCxnSpPr>
            <a:cxnSpLocks/>
          </p:cNvCxnSpPr>
          <p:nvPr/>
        </p:nvCxnSpPr>
        <p:spPr>
          <a:xfrm>
            <a:off x="5103375" y="3563049"/>
            <a:ext cx="30210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983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31"/>
    </mc:Choice>
    <mc:Fallback xmlns="">
      <p:transition spd="slow" advTm="41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D933EA-5C25-47C3-87FB-C93C239C6F54}"/>
              </a:ext>
            </a:extLst>
          </p:cNvPr>
          <p:cNvSpPr txBox="1">
            <a:spLocks/>
          </p:cNvSpPr>
          <p:nvPr/>
        </p:nvSpPr>
        <p:spPr>
          <a:xfrm>
            <a:off x="1251677" y="2136910"/>
            <a:ext cx="7902261" cy="576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Writes to the SSI263 </a:t>
            </a:r>
            <a:r>
              <a:rPr lang="en-GB" b="1" i="1" dirty="0"/>
              <a:t>also</a:t>
            </a:r>
            <a:r>
              <a:rPr lang="en-GB" dirty="0"/>
              <a:t> get written to 6522-A: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E8A8F-9286-4F0E-B776-19491474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subtlety of the SSI263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77F177-DECC-4275-B580-F344E25D13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969355"/>
              </p:ext>
            </p:extLst>
          </p:nvPr>
        </p:nvGraphicFramePr>
        <p:xfrm>
          <a:off x="4169382" y="2955095"/>
          <a:ext cx="3853236" cy="20269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284412">
                  <a:extLst>
                    <a:ext uri="{9D8B030D-6E8A-4147-A177-3AD203B41FA5}">
                      <a16:colId xmlns:a16="http://schemas.microsoft.com/office/drawing/2014/main" val="18702553"/>
                    </a:ext>
                  </a:extLst>
                </a:gridCol>
                <a:gridCol w="1284412">
                  <a:extLst>
                    <a:ext uri="{9D8B030D-6E8A-4147-A177-3AD203B41FA5}">
                      <a16:colId xmlns:a16="http://schemas.microsoft.com/office/drawing/2014/main" val="2471866044"/>
                    </a:ext>
                  </a:extLst>
                </a:gridCol>
                <a:gridCol w="1284412">
                  <a:extLst>
                    <a:ext uri="{9D8B030D-6E8A-4147-A177-3AD203B41FA5}">
                      <a16:colId xmlns:a16="http://schemas.microsoft.com/office/drawing/2014/main" val="3106672543"/>
                    </a:ext>
                  </a:extLst>
                </a:gridCol>
              </a:tblGrid>
              <a:tr h="123466">
                <a:tc>
                  <a:txBody>
                    <a:bodyPr/>
                    <a:lstStyle/>
                    <a:p>
                      <a:r>
                        <a:rPr lang="en-GB" sz="1100" dirty="0"/>
                        <a:t>$CnF0…F</a:t>
                      </a:r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6522-B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01994"/>
                  </a:ext>
                </a:extLst>
              </a:tr>
              <a:tr h="123466">
                <a:tc>
                  <a:txBody>
                    <a:bodyPr/>
                    <a:lstStyle/>
                    <a:p>
                      <a:r>
                        <a:rPr lang="en-GB" sz="1000" dirty="0"/>
                        <a:t>  :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6522-B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693617"/>
                  </a:ext>
                </a:extLst>
              </a:tr>
              <a:tr h="123466">
                <a:tc>
                  <a:txBody>
                    <a:bodyPr/>
                    <a:lstStyle/>
                    <a:p>
                      <a:r>
                        <a:rPr lang="en-GB" sz="1000" dirty="0"/>
                        <a:t>  :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6522-B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01788"/>
                  </a:ext>
                </a:extLst>
              </a:tr>
              <a:tr h="123466">
                <a:tc>
                  <a:txBody>
                    <a:bodyPr/>
                    <a:lstStyle/>
                    <a:p>
                      <a:r>
                        <a:rPr lang="en-GB" sz="1100" dirty="0"/>
                        <a:t>$Cn80…F</a:t>
                      </a:r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6522-B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140602"/>
                  </a:ext>
                </a:extLst>
              </a:tr>
              <a:tr h="123466">
                <a:tc>
                  <a:txBody>
                    <a:bodyPr/>
                    <a:lstStyle/>
                    <a:p>
                      <a:r>
                        <a:rPr lang="en-GB" sz="1000" dirty="0"/>
                        <a:t> 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6522-A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306337"/>
                  </a:ext>
                </a:extLst>
              </a:tr>
              <a:tr h="123466">
                <a:tc>
                  <a:txBody>
                    <a:bodyPr/>
                    <a:lstStyle/>
                    <a:p>
                      <a:r>
                        <a:rPr lang="en-GB" sz="1100" dirty="0"/>
                        <a:t>$Cn40…F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6522-A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SSI263 (5 regs)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351489"/>
                  </a:ext>
                </a:extLst>
              </a:tr>
              <a:tr h="123466">
                <a:tc>
                  <a:txBody>
                    <a:bodyPr/>
                    <a:lstStyle/>
                    <a:p>
                      <a:r>
                        <a:rPr lang="en-GB" sz="1100" dirty="0"/>
                        <a:t>  :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6522-A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455123"/>
                  </a:ext>
                </a:extLst>
              </a:tr>
              <a:tr h="123466">
                <a:tc>
                  <a:txBody>
                    <a:bodyPr/>
                    <a:lstStyle/>
                    <a:p>
                      <a:r>
                        <a:rPr lang="en-GB" sz="1100" dirty="0"/>
                        <a:t>$Cn00…F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6522-A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51499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94CC4-A3B5-452C-AD2D-7306ED9B9457}"/>
              </a:ext>
            </a:extLst>
          </p:cNvPr>
          <p:cNvSpPr txBox="1">
            <a:spLocks/>
          </p:cNvSpPr>
          <p:nvPr/>
        </p:nvSpPr>
        <p:spPr>
          <a:xfrm>
            <a:off x="1251677" y="5167684"/>
            <a:ext cx="10178321" cy="1501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 what 6522 registers do SSI263-writes actually stomp on?</a:t>
            </a:r>
          </a:p>
          <a:p>
            <a:pPr lvl="1"/>
            <a:r>
              <a:rPr lang="en-GB" dirty="0"/>
              <a:t>6522.Reg0-3: </a:t>
            </a:r>
            <a:r>
              <a:rPr lang="en-GB" b="1" i="1" dirty="0"/>
              <a:t>not interesting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PortA</a:t>
            </a:r>
            <a:r>
              <a:rPr lang="en-GB" dirty="0"/>
              <a:t>/B &amp; </a:t>
            </a:r>
            <a:r>
              <a:rPr lang="en-GB" dirty="0" err="1"/>
              <a:t>PortA</a:t>
            </a:r>
            <a:r>
              <a:rPr lang="en-GB" dirty="0"/>
              <a:t>/B direction bits)</a:t>
            </a:r>
          </a:p>
          <a:p>
            <a:pPr lvl="1"/>
            <a:r>
              <a:rPr lang="en-GB" dirty="0"/>
              <a:t>6522.Reg4: “Timer1 low (8bit) count” …equally </a:t>
            </a:r>
            <a:r>
              <a:rPr lang="en-GB" b="1" i="1" dirty="0"/>
              <a:t>writes</a:t>
            </a:r>
            <a:r>
              <a:rPr lang="en-GB" dirty="0"/>
              <a:t> are not interesting, but…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A94D3-3D39-4609-B7F4-A875A42011C3}"/>
              </a:ext>
            </a:extLst>
          </p:cNvPr>
          <p:cNvSpPr txBox="1"/>
          <p:nvPr/>
        </p:nvSpPr>
        <p:spPr>
          <a:xfrm>
            <a:off x="4069992" y="2595702"/>
            <a:ext cx="322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Mockingboard</a:t>
            </a:r>
            <a:r>
              <a:rPr lang="en-GB" b="1" dirty="0"/>
              <a:t> Memory Map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96D610-DDED-48DC-AE81-C05F11F7F496}"/>
              </a:ext>
            </a:extLst>
          </p:cNvPr>
          <p:cNvSpPr/>
          <p:nvPr/>
        </p:nvSpPr>
        <p:spPr>
          <a:xfrm>
            <a:off x="4079928" y="2602522"/>
            <a:ext cx="4032143" cy="24720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77"/>
    </mc:Choice>
    <mc:Fallback xmlns="">
      <p:transition spd="slow" advTm="37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C4D8-D7F0-4602-B053-08248C3B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reveal…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2F43F-843C-48D0-B846-BF43940D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961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But </a:t>
            </a:r>
            <a:r>
              <a:rPr lang="en-GB" b="1" i="1" dirty="0"/>
              <a:t>reads</a:t>
            </a:r>
            <a:r>
              <a:rPr lang="en-GB" dirty="0"/>
              <a:t> from the 6522 “Timer1 low (8bit) count” will </a:t>
            </a:r>
            <a:r>
              <a:rPr lang="en-GB" u="sng" dirty="0"/>
              <a:t>clear the interrupt</a:t>
            </a:r>
          </a:p>
          <a:p>
            <a:endParaRPr lang="en-GB" dirty="0"/>
          </a:p>
          <a:p>
            <a:r>
              <a:rPr lang="en-GB" dirty="0"/>
              <a:t>The ISR for the speech playback does this:</a:t>
            </a:r>
          </a:p>
          <a:p>
            <a:pPr marL="457200" lvl="1" indent="0">
              <a:spcBef>
                <a:spcPts val="100"/>
              </a:spcBef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x = 4 to 0</a:t>
            </a:r>
          </a:p>
          <a:p>
            <a:pPr marL="914400" lvl="2" indent="0">
              <a:spcBef>
                <a:spcPts val="100"/>
              </a:spcBef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LDA (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zp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),y   ; y=0</a:t>
            </a:r>
          </a:p>
          <a:p>
            <a:pPr marL="914400" lvl="2" indent="0">
              <a:spcBef>
                <a:spcPts val="100"/>
              </a:spcBef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zp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).w += 1</a:t>
            </a:r>
          </a:p>
          <a:p>
            <a:pPr marL="914400" lvl="2" indent="0">
              <a:spcBef>
                <a:spcPts val="100"/>
              </a:spcBef>
              <a:buNone/>
            </a:pP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 $Cn40,x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; Speech chip mapped</a:t>
            </a:r>
          </a:p>
          <a:p>
            <a:pPr marL="914400" lvl="2" indent="0">
              <a:spcBef>
                <a:spcPts val="100"/>
              </a:spcBef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;    to [$Cn40..$Cn47]</a:t>
            </a:r>
          </a:p>
          <a:p>
            <a:pPr lvl="2"/>
            <a:endParaRPr lang="en-GB" dirty="0"/>
          </a:p>
          <a:p>
            <a:r>
              <a:rPr lang="en-GB" dirty="0"/>
              <a:t>Recall from Sather (</a:t>
            </a:r>
            <a:r>
              <a:rPr lang="en-GB" dirty="0" err="1"/>
              <a:t>UTAIIe</a:t>
            </a:r>
            <a:r>
              <a:rPr lang="en-GB" dirty="0"/>
              <a:t> 4-23): the 6502’s STA </a:t>
            </a:r>
            <a:r>
              <a:rPr lang="en-GB" dirty="0" err="1"/>
              <a:t>abs,X</a:t>
            </a:r>
            <a:r>
              <a:rPr lang="en-GB" dirty="0"/>
              <a:t> does a false-read of </a:t>
            </a:r>
            <a:r>
              <a:rPr lang="en-GB" dirty="0">
                <a:solidFill>
                  <a:srgbClr val="FF0000"/>
                </a:solidFill>
              </a:rPr>
              <a:t>$Cn40+X</a:t>
            </a:r>
          </a:p>
          <a:p>
            <a:pPr lvl="1">
              <a:lnSpc>
                <a:spcPct val="170000"/>
              </a:lnSpc>
            </a:pP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So STA </a:t>
            </a:r>
            <a:r>
              <a:rPr lang="en-GB" dirty="0" err="1"/>
              <a:t>abs,X</a:t>
            </a:r>
            <a:r>
              <a:rPr lang="en-GB" dirty="0"/>
              <a:t> to </a:t>
            </a:r>
            <a:r>
              <a:rPr lang="en-GB" dirty="0">
                <a:solidFill>
                  <a:srgbClr val="0070C0"/>
                </a:solidFill>
              </a:rPr>
              <a:t>$Cn44 </a:t>
            </a:r>
            <a:r>
              <a:rPr lang="en-GB" dirty="0"/>
              <a:t>will also </a:t>
            </a:r>
            <a:r>
              <a:rPr lang="en-GB" b="1" i="1" dirty="0"/>
              <a:t>false-read </a:t>
            </a:r>
            <a:r>
              <a:rPr lang="en-GB" dirty="0"/>
              <a:t>(then write) to </a:t>
            </a:r>
            <a:r>
              <a:rPr lang="en-GB" dirty="0">
                <a:solidFill>
                  <a:srgbClr val="0070C0"/>
                </a:solidFill>
              </a:rPr>
              <a:t>6522 register-4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4BDD8D-178A-4C99-A675-F22F6F5D2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357" y="5253371"/>
            <a:ext cx="4048125" cy="257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6D1EE9-A974-41FF-A794-48D6C4043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443" y="3024206"/>
            <a:ext cx="4581557" cy="140414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AA7506-50DB-4521-A4D0-5BA39C9F4685}"/>
              </a:ext>
            </a:extLst>
          </p:cNvPr>
          <p:cNvSpPr/>
          <p:nvPr/>
        </p:nvSpPr>
        <p:spPr>
          <a:xfrm>
            <a:off x="7013988" y="2241973"/>
            <a:ext cx="1991155" cy="4616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C5C6DAF-D41B-48E0-A26A-F276A2728497}"/>
              </a:ext>
            </a:extLst>
          </p:cNvPr>
          <p:cNvSpPr/>
          <p:nvPr/>
        </p:nvSpPr>
        <p:spPr>
          <a:xfrm rot="10800000" flipH="1">
            <a:off x="7345477" y="2703576"/>
            <a:ext cx="1861895" cy="3274331"/>
          </a:xfrm>
          <a:prstGeom prst="arc">
            <a:avLst>
              <a:gd name="adj1" fmla="val 16163746"/>
              <a:gd name="adj2" fmla="val 5084684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5BA490-6A00-4E1D-84DC-8DDF553E5FB0}"/>
              </a:ext>
            </a:extLst>
          </p:cNvPr>
          <p:cNvSpPr txBox="1"/>
          <p:nvPr/>
        </p:nvSpPr>
        <p:spPr>
          <a:xfrm>
            <a:off x="8913703" y="1762945"/>
            <a:ext cx="809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i="1" dirty="0">
                <a:solidFill>
                  <a:srgbClr val="FF0000"/>
                </a:solidFill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83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01"/>
    </mc:Choice>
    <mc:Fallback xmlns="">
      <p:transition spd="slow" advTm="63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22" grpId="0" animBg="1"/>
      <p:bldP spid="23" grpId="0"/>
    </p:bldLst>
  </p:timing>
  <p:extLst>
    <p:ext uri="{3A86A75C-4F4B-4683-9AE1-C65F6400EC91}">
      <p14:laserTraceLst xmlns:p14="http://schemas.microsoft.com/office/powerpoint/2010/main">
        <p14:tracePtLst>
          <p14:tracePt t="20413" x="3924300" y="6438900"/>
          <p14:tracePt t="20831" x="3043238" y="6605588"/>
          <p14:tracePt t="20849" x="3043238" y="6289675"/>
          <p14:tracePt t="20877" x="3049588" y="6116638"/>
          <p14:tracePt t="20899" x="3049588" y="6061075"/>
          <p14:tracePt t="20922" x="3049588" y="5981700"/>
          <p14:tracePt t="20941" x="3043238" y="5894388"/>
          <p14:tracePt t="20967" x="3019425" y="5795963"/>
          <p14:tracePt t="20989" x="3013075" y="5765800"/>
          <p14:tracePt t="21016" x="2994025" y="5740400"/>
          <p14:tracePt t="21038" x="2908300" y="5672138"/>
          <p14:tracePt t="21065" x="2771775" y="5605463"/>
          <p14:tracePt t="21084" x="2673350" y="5561013"/>
          <p14:tracePt t="21113" x="2284413" y="5327650"/>
          <p14:tracePt t="21131" x="2030413" y="5154613"/>
          <p14:tracePt t="21154" x="1839913" y="4919663"/>
          <p14:tracePt t="21173" x="1778000" y="4821238"/>
          <p14:tracePt t="21199" x="1746250" y="4784725"/>
          <p14:tracePt t="21401" x="1617663" y="4197350"/>
          <p14:tracePt t="21425" x="1450975" y="3481388"/>
          <p14:tracePt t="21445" x="1401763" y="3327400"/>
          <p14:tracePt t="21465" x="1401763" y="3321050"/>
          <p14:tracePt t="21472" x="1401763" y="3314700"/>
          <p14:tracePt t="21497" x="1401763" y="3302000"/>
          <p14:tracePt t="21796" x="1408113" y="3314700"/>
          <p14:tracePt t="21812" x="1425575" y="3357563"/>
          <p14:tracePt t="21817" x="1425575" y="3376613"/>
          <p14:tracePt t="21843" x="1438275" y="3432175"/>
          <p14:tracePt t="21868" x="1444625" y="3468688"/>
          <p14:tracePt t="21891" x="1450975" y="3475038"/>
          <p14:tracePt t="21915" x="1450975" y="3487738"/>
          <p14:tracePt t="21933" x="1468438" y="3487738"/>
          <p14:tracePt t="21963" x="1481138" y="3487738"/>
          <p14:tracePt t="21990" x="1487488" y="3487738"/>
          <p14:tracePt t="22036" x="1493838" y="3487738"/>
          <p14:tracePt t="22057" x="1530350" y="3487738"/>
          <p14:tracePt t="22081" x="1611313" y="3444875"/>
          <p14:tracePt t="22098" x="1630363" y="3438525"/>
          <p14:tracePt t="22137" x="1647825" y="3438525"/>
          <p14:tracePt t="22180" x="1654175" y="3425825"/>
          <p14:tracePt t="24004" x="1673225" y="3455988"/>
          <p14:tracePt t="24029" x="1679575" y="3487738"/>
          <p14:tracePt t="24046" x="1679575" y="3511550"/>
          <p14:tracePt t="24071" x="1679575" y="3517900"/>
          <p14:tracePt t="24098" x="1690688" y="3530600"/>
          <p14:tracePt t="24116" x="1697038" y="3543300"/>
          <p14:tracePt t="24138" x="1697038" y="3556000"/>
          <p14:tracePt t="24159" x="1709738" y="3567113"/>
          <p14:tracePt t="24181" x="1709738" y="3579813"/>
          <p14:tracePt t="24197" x="1709738" y="3598863"/>
          <p14:tracePt t="24226" x="1709738" y="3605213"/>
          <p14:tracePt t="24263" x="1709738" y="3611563"/>
          <p14:tracePt t="24280" x="1709738" y="3622675"/>
          <p14:tracePt t="24319" x="1709738" y="3629025"/>
          <p14:tracePt t="24591" x="1741488" y="3641725"/>
          <p14:tracePt t="24612" x="1765300" y="3648075"/>
          <p14:tracePt t="24630" x="1778000" y="3654425"/>
          <p14:tracePt t="24655" x="1801813" y="3667125"/>
          <p14:tracePt t="24670" x="1808163" y="3667125"/>
          <p14:tracePt t="24696" x="1820863" y="3684588"/>
          <p14:tracePt t="24711" x="1827213" y="3684588"/>
          <p14:tracePt t="24737" x="1833563" y="3684588"/>
          <p14:tracePt t="24779" x="1846263" y="3684588"/>
          <p14:tracePt t="24820" x="1852613" y="3684588"/>
          <p14:tracePt t="24909" x="1912938" y="3684588"/>
          <p14:tracePt t="24929" x="2006600" y="3684588"/>
          <p14:tracePt t="24954" x="2105025" y="3690938"/>
          <p14:tracePt t="24971" x="2111375" y="3690938"/>
          <p14:tracePt t="24996" x="2117725" y="3690938"/>
          <p14:tracePt t="25012" x="2130425" y="3690938"/>
          <p14:tracePt t="25037" x="2135188" y="3690938"/>
          <p14:tracePt t="25079" x="2141538" y="3690938"/>
          <p14:tracePt t="25335" x="2111375" y="3690938"/>
          <p14:tracePt t="25352" x="1974850" y="3690938"/>
          <p14:tracePt t="25379" x="1895475" y="3690938"/>
          <p14:tracePt t="25396" x="1882775" y="3690938"/>
          <p14:tracePt t="25420" x="1863725" y="3690938"/>
          <p14:tracePt t="25439" x="1857375" y="3690938"/>
          <p14:tracePt t="25496" x="1846263" y="3690938"/>
          <p14:tracePt t="26091" x="1876425" y="3690938"/>
          <p14:tracePt t="26111" x="1908175" y="3690938"/>
          <p14:tracePt t="26137" x="1925638" y="3690938"/>
          <p14:tracePt t="26159" x="1951038" y="3690938"/>
          <p14:tracePt t="26201" x="1963738" y="3690938"/>
          <p14:tracePt t="26246" x="1968500" y="3690938"/>
          <p14:tracePt t="26708" x="1938338" y="3690938"/>
          <p14:tracePt t="26727" x="1908175" y="3690938"/>
          <p14:tracePt t="26750" x="1876425" y="3690938"/>
          <p14:tracePt t="26775" x="1870075" y="3690938"/>
          <p14:tracePt t="26797" x="1863725" y="3690938"/>
          <p14:tracePt t="27358" x="1833563" y="3684588"/>
          <p14:tracePt t="27376" x="1797050" y="3673475"/>
          <p14:tracePt t="27397" x="1784350" y="3673475"/>
          <p14:tracePt t="27416" x="1765300" y="3673475"/>
          <p14:tracePt t="27457" x="1758950" y="3673475"/>
          <p14:tracePt t="27724" x="1771650" y="3673475"/>
          <p14:tracePt t="27742" x="1784350" y="3673475"/>
          <p14:tracePt t="27762" x="1801813" y="3673475"/>
          <p14:tracePt t="27783" x="1808163" y="3673475"/>
          <p14:tracePt t="27828" x="1820863" y="3673475"/>
          <p14:tracePt t="27866" x="1827213" y="3673475"/>
          <p14:tracePt t="27887" x="1833563" y="3673475"/>
          <p14:tracePt t="27926" x="1852613" y="3673475"/>
          <p14:tracePt t="27963" x="1901825" y="3673475"/>
          <p14:tracePt t="27993" x="1957388" y="3673475"/>
          <p14:tracePt t="28016" x="1968500" y="3673475"/>
          <p14:tracePt t="28036" x="1974850" y="3673475"/>
          <p14:tracePt t="28061" x="1981200" y="3673475"/>
          <p14:tracePt t="28101" x="1993900" y="3673475"/>
          <p14:tracePt t="28950" x="1987550" y="3673475"/>
          <p14:tracePt t="28994" x="1981200" y="3673475"/>
          <p14:tracePt t="29011" x="1925638" y="3673475"/>
          <p14:tracePt t="29032" x="1735138" y="3703638"/>
          <p14:tracePt t="29053" x="1641475" y="3729038"/>
          <p14:tracePt t="29078" x="1604963" y="3752850"/>
          <p14:tracePt t="29096" x="1555750" y="3771900"/>
          <p14:tracePt t="29119" x="1536700" y="3789363"/>
          <p14:tracePt t="29136" x="1536700" y="3795713"/>
          <p14:tracePt t="29158" x="1530350" y="3814763"/>
          <p14:tracePt t="29178" x="1512888" y="3870325"/>
          <p14:tracePt t="29199" x="1506538" y="3925888"/>
          <p14:tracePt t="29225" x="1506538" y="4030663"/>
          <p14:tracePt t="29242" x="1506538" y="4079875"/>
          <p14:tracePt t="29268" x="1506538" y="4129088"/>
          <p14:tracePt t="29285" x="1512888" y="4154488"/>
          <p14:tracePt t="29311" x="1524000" y="4160838"/>
          <p14:tracePt t="29326" x="1530350" y="4173538"/>
          <p14:tracePt t="29332" x="1549400" y="4173538"/>
          <p14:tracePt t="29354" x="1604963" y="4178300"/>
          <p14:tracePt t="29375" x="1741488" y="4191000"/>
          <p14:tracePt t="29394" x="2006600" y="4191000"/>
          <p14:tracePt t="29419" x="2049463" y="4191000"/>
          <p14:tracePt t="29436" x="2055813" y="4191000"/>
          <p14:tracePt t="29441" x="2068513" y="4191000"/>
          <p14:tracePt t="29483" x="2074863" y="4191000"/>
          <p14:tracePt t="29527" x="2085975" y="4191000"/>
          <p14:tracePt t="29544" x="2092325" y="4191000"/>
          <p14:tracePt t="29834" x="2079625" y="4191000"/>
          <p14:tracePt t="29851" x="2062163" y="4160838"/>
          <p14:tracePt t="29854" x="2055813" y="4160838"/>
          <p14:tracePt t="29875" x="2030413" y="4154488"/>
          <p14:tracePt t="29893" x="2019300" y="4141788"/>
          <p14:tracePt t="29916" x="2012950" y="4141788"/>
          <p14:tracePt t="29938" x="2012950" y="4135438"/>
          <p14:tracePt t="29960" x="2006600" y="4135438"/>
          <p14:tracePt t="30000" x="1993900" y="4135438"/>
          <p14:tracePt t="30020" x="1987550" y="4135438"/>
          <p14:tracePt t="30043" x="1987550" y="4129088"/>
          <p14:tracePt t="30059" x="1981200" y="4129088"/>
          <p14:tracePt t="30086" x="1968500" y="4129088"/>
          <p14:tracePt t="30130" x="1951038" y="4129088"/>
          <p14:tracePt t="36480" x="1895475" y="4129088"/>
          <p14:tracePt t="36506" x="1673225" y="4148138"/>
          <p14:tracePt t="36532" x="1555750" y="4167188"/>
          <p14:tracePt t="36551" x="1536700" y="4167188"/>
          <p14:tracePt t="36576" x="1512888" y="4173538"/>
          <p14:tracePt t="36592" x="1487488" y="4191000"/>
          <p14:tracePt t="36597" x="1474788" y="4222750"/>
          <p14:tracePt t="36617" x="1444625" y="4284663"/>
          <p14:tracePt t="36643" x="1444625" y="4327525"/>
          <p14:tracePt t="36661" x="1444625" y="4333875"/>
          <p14:tracePt t="36684" x="1444625" y="4344988"/>
          <p14:tracePt t="36706" x="1444625" y="4351338"/>
          <p14:tracePt t="36742" x="1444625" y="4357688"/>
          <p14:tracePt t="36832" x="1444625" y="4370388"/>
          <p14:tracePt t="36875" x="1444625" y="4376738"/>
          <p14:tracePt t="36927" x="1444625" y="4383088"/>
          <p14:tracePt t="37037" x="1444625" y="4395788"/>
          <p14:tracePt t="37092" x="1444625" y="4413250"/>
          <p14:tracePt t="44203" x="1474788" y="4406900"/>
          <p14:tracePt t="44221" x="1585913" y="4395788"/>
          <p14:tracePt t="44246" x="1814513" y="4395788"/>
          <p14:tracePt t="44269" x="1908175" y="4383088"/>
          <p14:tracePt t="44291" x="2030413" y="4383088"/>
          <p14:tracePt t="44307" x="2105025" y="4383088"/>
          <p14:tracePt t="44333" x="2252663" y="4389438"/>
          <p14:tracePt t="44353" x="2271713" y="4389438"/>
          <p14:tracePt t="44378" x="2284413" y="4389438"/>
          <p14:tracePt t="44423" x="2297113" y="4389438"/>
          <p14:tracePt t="44440" x="2301875" y="4389438"/>
          <p14:tracePt t="44911" x="2654300" y="4357688"/>
          <p14:tracePt t="44929" x="2797175" y="4357688"/>
          <p14:tracePt t="44931" x="2870200" y="4357688"/>
          <p14:tracePt t="44958" x="2951163" y="4357688"/>
          <p14:tracePt t="44979" x="2994025" y="4357688"/>
          <p14:tracePt t="45006" x="3013075" y="4357688"/>
          <p14:tracePt t="45024" x="3019425" y="4357688"/>
          <p14:tracePt t="45068" x="3024188" y="4357688"/>
          <p14:tracePt t="45090" x="3036888" y="4357688"/>
          <p14:tracePt t="45417" x="3049588" y="4357688"/>
          <p14:tracePt t="45437" x="3068638" y="4357688"/>
          <p14:tracePt t="45443" x="3079750" y="4357688"/>
          <p14:tracePt t="45470" x="3105150" y="4357688"/>
          <p14:tracePt t="45494" x="3111500" y="4357688"/>
          <p14:tracePt t="45514" x="3124200" y="4357688"/>
          <p14:tracePt t="45543" x="3124200" y="4370388"/>
          <p14:tracePt t="45561" x="3130550" y="4370388"/>
          <p14:tracePt t="45623" x="2987675" y="4376738"/>
          <p14:tracePt t="45642" x="2790825" y="4395788"/>
          <p14:tracePt t="45649" x="2759075" y="4395788"/>
          <p14:tracePt t="45672" x="2690813" y="4395788"/>
          <p14:tracePt t="45678" x="2673350" y="4395788"/>
          <p14:tracePt t="45704" x="2487613" y="4406900"/>
          <p14:tracePt t="45730" x="2327275" y="4432300"/>
          <p14:tracePt t="45750" x="2111375" y="4445000"/>
          <p14:tracePt t="45755" x="2079625" y="4456113"/>
          <p14:tracePt t="45773" x="2030413" y="4456113"/>
          <p14:tracePt t="45802" x="2000250" y="4475163"/>
          <p14:tracePt t="45822" x="1981200" y="4475163"/>
          <p14:tracePt t="45849" x="1963738" y="4481513"/>
          <p14:tracePt t="45870" x="1944688" y="4481513"/>
          <p14:tracePt t="45893" x="1938338" y="4487863"/>
          <p14:tracePt t="45914" x="1931988" y="4500563"/>
          <p14:tracePt t="45943" x="1895475" y="4506913"/>
          <p14:tracePt t="45962" x="1876425" y="4511675"/>
          <p14:tracePt t="45970" x="1863725" y="4511675"/>
          <p14:tracePt t="45990" x="1846263" y="4524375"/>
          <p14:tracePt t="46013" x="1765300" y="4524375"/>
          <p14:tracePt t="46036" x="1635125" y="4518025"/>
          <p14:tracePt t="46057" x="1598613" y="4518025"/>
          <p14:tracePt t="46072" x="1585913" y="4518025"/>
          <p14:tracePt t="46097" x="1549400" y="4518025"/>
          <p14:tracePt t="46114" x="1543050" y="4518025"/>
          <p14:tracePt t="46139" x="1530350" y="4518025"/>
          <p14:tracePt t="47604" x="1530350" y="4722813"/>
          <p14:tracePt t="47625" x="1506538" y="5011738"/>
          <p14:tracePt t="47632" x="1481138" y="5092700"/>
          <p14:tracePt t="47653" x="1450975" y="5154613"/>
          <p14:tracePt t="47677" x="1408113" y="5227638"/>
          <p14:tracePt t="47698" x="1376363" y="5321300"/>
          <p14:tracePt t="47723" x="1277938" y="5468938"/>
          <p14:tracePt t="47738" x="1246188" y="5524500"/>
          <p14:tracePt t="47765" x="1203325" y="5580063"/>
          <p14:tracePt t="47785" x="1196975" y="5616575"/>
          <p14:tracePt t="47808" x="1185863" y="5635625"/>
          <p14:tracePt t="47828" x="1185863" y="5641975"/>
          <p14:tracePt t="47855" x="1160463" y="5661025"/>
          <p14:tracePt t="47874" x="1154113" y="5691188"/>
          <p14:tracePt t="47902" x="1141413" y="5710238"/>
          <p14:tracePt t="47918" x="1136650" y="5716588"/>
          <p14:tracePt t="47943" x="1136650" y="5727700"/>
          <p14:tracePt t="47964" x="1130300" y="5727700"/>
          <p14:tracePt t="47991" x="1130300" y="5734050"/>
          <p14:tracePt t="48032" x="1111250" y="5746750"/>
          <p14:tracePt t="48052" x="1111250" y="5753100"/>
          <p14:tracePt t="48119" x="1098550" y="5759450"/>
          <p14:tracePt t="48136" x="1098550" y="5778500"/>
          <p14:tracePt t="48159" x="1098550" y="5789613"/>
          <p14:tracePt t="48205" x="1098550" y="5795963"/>
          <p14:tracePt t="48222" x="1098550" y="5802313"/>
          <p14:tracePt t="48247" x="1098550" y="5827713"/>
          <p14:tracePt t="48263" x="1098550" y="5838825"/>
          <p14:tracePt t="48269" x="1098550" y="5845175"/>
          <p14:tracePt t="48288" x="1098550" y="5870575"/>
          <p14:tracePt t="48313" x="1098550" y="5889625"/>
          <p14:tracePt t="48331" x="1098550" y="5907088"/>
          <p14:tracePt t="48357" x="1098550" y="5932488"/>
          <p14:tracePt t="48373" x="1098550" y="5956300"/>
          <p14:tracePt t="48378" x="1098550" y="5969000"/>
          <p14:tracePt t="48399" x="1098550" y="5981700"/>
          <p14:tracePt t="48421" x="1098550" y="5994400"/>
          <p14:tracePt t="48438" x="1098550" y="6000750"/>
          <p14:tracePt t="48480" x="1098550" y="6005513"/>
          <p14:tracePt t="48497" x="1098550" y="6018213"/>
          <p14:tracePt t="48523" x="1098550" y="6024563"/>
          <p14:tracePt t="48559" x="1098550" y="6043613"/>
          <p14:tracePt t="48584" x="1098550" y="6049963"/>
          <p14:tracePt t="48606" x="1098550" y="6061075"/>
          <p14:tracePt t="48626" x="1098550" y="6067425"/>
          <p14:tracePt t="48670" x="1098550" y="6073775"/>
          <p14:tracePt t="48689" x="1104900" y="6086475"/>
          <p14:tracePt t="48730" x="1104900" y="6092825"/>
          <p14:tracePt t="48772" x="1123950" y="6105525"/>
          <p14:tracePt t="48787" x="1130300" y="6129338"/>
          <p14:tracePt t="48813" x="1130300" y="6142038"/>
          <p14:tracePt t="62649" x="1085850" y="6049963"/>
          <p14:tracePt t="62667" x="1036638" y="5338763"/>
          <p14:tracePt t="62693" x="1192213" y="4265613"/>
          <p14:tracePt t="62715" x="1500188" y="2981325"/>
          <p14:tracePt t="62736" x="1555750" y="2808288"/>
          <p14:tracePt t="62777" x="1585913" y="2790825"/>
          <p14:tracePt t="62798" x="1611313" y="2784475"/>
          <p14:tracePt t="62825" x="1666875" y="2784475"/>
          <p14:tracePt t="62849" x="1685925" y="2784475"/>
          <p14:tracePt t="62891" x="1722438" y="2555875"/>
          <p14:tracePt t="62909" x="1617663" y="2370138"/>
          <p14:tracePt t="62937" x="950913" y="1820863"/>
          <p14:tracePt t="62958" x="241300" y="1357313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D0E3-D61A-460C-947C-793E53A0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recap that…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4C22D-3B86-41C5-9624-482A01CFD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 </a:t>
            </a:r>
            <a:r>
              <a:rPr lang="en-GB" dirty="0" err="1"/>
              <a:t>abs,X</a:t>
            </a:r>
            <a:r>
              <a:rPr lang="en-GB" dirty="0"/>
              <a:t> to </a:t>
            </a:r>
            <a:r>
              <a:rPr lang="en-GB" dirty="0">
                <a:solidFill>
                  <a:srgbClr val="0070C0"/>
                </a:solidFill>
              </a:rPr>
              <a:t>$Cn44 (SSI263) </a:t>
            </a:r>
            <a:r>
              <a:rPr lang="en-GB" dirty="0"/>
              <a:t>will also </a:t>
            </a:r>
            <a:r>
              <a:rPr lang="en-GB" b="1" i="1" dirty="0"/>
              <a:t>false-read </a:t>
            </a:r>
            <a:r>
              <a:rPr lang="en-GB" dirty="0"/>
              <a:t>(then write) to </a:t>
            </a:r>
            <a:r>
              <a:rPr lang="en-GB" dirty="0">
                <a:solidFill>
                  <a:srgbClr val="0070C0"/>
                </a:solidFill>
              </a:rPr>
              <a:t>6522 register-4</a:t>
            </a:r>
          </a:p>
          <a:p>
            <a:endParaRPr lang="en-GB" dirty="0"/>
          </a:p>
          <a:p>
            <a:r>
              <a:rPr lang="en-GB" dirty="0"/>
              <a:t>So a write to </a:t>
            </a:r>
            <a:r>
              <a:rPr lang="en-GB" b="1" dirty="0"/>
              <a:t>chip-B</a:t>
            </a:r>
            <a:r>
              <a:rPr lang="en-GB" dirty="0"/>
              <a:t> (SSI263) to clear an interrupt from </a:t>
            </a:r>
            <a:r>
              <a:rPr lang="en-GB" b="1" dirty="0"/>
              <a:t>chip-A</a:t>
            </a:r>
            <a:r>
              <a:rPr lang="en-GB" dirty="0"/>
              <a:t> (6522)!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Specifically…</a:t>
            </a:r>
          </a:p>
          <a:p>
            <a:endParaRPr lang="en-GB" dirty="0"/>
          </a:p>
          <a:p>
            <a:r>
              <a:rPr lang="en-GB" dirty="0"/>
              <a:t>It’s not the ‘STA </a:t>
            </a:r>
            <a:r>
              <a:rPr lang="en-GB" dirty="0" err="1"/>
              <a:t>abs,X</a:t>
            </a:r>
            <a:r>
              <a:rPr lang="en-GB" dirty="0"/>
              <a:t>’ opcode’s </a:t>
            </a:r>
            <a:r>
              <a:rPr lang="en-GB" b="1" i="1" dirty="0"/>
              <a:t>write</a:t>
            </a:r>
          </a:p>
          <a:p>
            <a:pPr marL="0" indent="0">
              <a:buNone/>
            </a:pPr>
            <a:r>
              <a:rPr lang="en-GB" b="1" i="1" dirty="0"/>
              <a:t>	…</a:t>
            </a:r>
            <a:r>
              <a:rPr lang="en-GB" dirty="0"/>
              <a:t>but actually its </a:t>
            </a:r>
            <a:r>
              <a:rPr lang="en-GB" b="1" i="1" dirty="0"/>
              <a:t>false-read</a:t>
            </a:r>
            <a:r>
              <a:rPr lang="en-GB" dirty="0"/>
              <a:t> that clears the interrupt!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8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27"/>
    </mc:Choice>
    <mc:Fallback xmlns="">
      <p:transition spd="slow" advTm="33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3A44-92A6-40E0-B732-2A15B91D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Putting it all together, here’s what happens…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0091E-0789-4F81-B9B0-05D3B3CA8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75487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Intro tune playing via 6522 Timer1 periodic interrupt</a:t>
            </a:r>
          </a:p>
          <a:p>
            <a:r>
              <a:rPr lang="en-GB" dirty="0"/>
              <a:t>Any key to start game</a:t>
            </a:r>
          </a:p>
          <a:p>
            <a:r>
              <a:rPr lang="en-GB" dirty="0"/>
              <a:t>SEI ; disable 6502 interrupt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Timer1 interrupt pending in 6522</a:t>
            </a:r>
          </a:p>
          <a:p>
            <a:pPr lvl="1"/>
            <a:r>
              <a:rPr lang="en-GB" dirty="0"/>
              <a:t>…”Turn over disk”… “Enter difficulty level”</a:t>
            </a:r>
          </a:p>
          <a:p>
            <a:r>
              <a:rPr lang="en-GB" dirty="0"/>
              <a:t>The 2</a:t>
            </a:r>
            <a:r>
              <a:rPr lang="en-GB" baseline="30000" dirty="0"/>
              <a:t>nd</a:t>
            </a:r>
            <a:r>
              <a:rPr lang="en-GB" dirty="0"/>
              <a:t> speech phrase (“Prepare to enter…”) is cued up</a:t>
            </a:r>
          </a:p>
          <a:p>
            <a:r>
              <a:rPr lang="en-GB" dirty="0"/>
              <a:t>CLI ; enable 6502 interrupt</a:t>
            </a:r>
          </a:p>
          <a:p>
            <a:r>
              <a:rPr lang="en-GB" dirty="0"/>
              <a:t>Immediate 6502 IRQ (due to Timer1)</a:t>
            </a:r>
          </a:p>
          <a:p>
            <a:r>
              <a:rPr lang="en-GB" dirty="0"/>
              <a:t>ISR for speech does a STA </a:t>
            </a:r>
            <a:r>
              <a:rPr lang="en-GB" dirty="0" err="1"/>
              <a:t>abs,X</a:t>
            </a:r>
            <a:r>
              <a:rPr lang="en-GB" dirty="0"/>
              <a:t>, where address=$Cn44</a:t>
            </a:r>
          </a:p>
          <a:p>
            <a:r>
              <a:rPr lang="en-GB" dirty="0"/>
              <a:t>This does an </a:t>
            </a:r>
            <a:r>
              <a:rPr lang="en-GB" dirty="0">
                <a:solidFill>
                  <a:srgbClr val="FF0000"/>
                </a:solidFill>
              </a:rPr>
              <a:t>accidental false-read </a:t>
            </a:r>
            <a:r>
              <a:rPr lang="en-GB" dirty="0"/>
              <a:t>from 6522 Timer1-L (register-4) and </a:t>
            </a:r>
            <a:r>
              <a:rPr lang="en-GB" dirty="0">
                <a:solidFill>
                  <a:srgbClr val="FF0000"/>
                </a:solidFill>
              </a:rPr>
              <a:t>clears the Timer1 interrupt!</a:t>
            </a:r>
          </a:p>
          <a:p>
            <a:pPr lvl="1"/>
            <a:r>
              <a:rPr lang="en-GB" dirty="0"/>
              <a:t>(and also does a write to SSI263 reg4 &amp; 6522 Timer1-L)</a:t>
            </a:r>
          </a:p>
          <a:p>
            <a:r>
              <a:rPr lang="en-GB" dirty="0"/>
              <a:t>No more Timer1 interrupts, and speech phrase completes correctly…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14"/>
    </mc:Choice>
    <mc:Fallback xmlns="">
      <p:transition spd="slow" advTm="71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964F-FD51-48E4-8DFC-C0E6B5D1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Wrapping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32171-CD68-4353-8BCA-9BCA33BC4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07415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emulator didn’t support:</a:t>
            </a:r>
          </a:p>
          <a:p>
            <a:pPr lvl="1"/>
            <a:r>
              <a:rPr lang="en-GB" dirty="0" err="1"/>
              <a:t>Mockingboard</a:t>
            </a:r>
            <a:r>
              <a:rPr lang="en-GB" dirty="0"/>
              <a:t>/SSI263 writes ($Cn4x) duplicated to 6522 at $Cn0x</a:t>
            </a:r>
          </a:p>
          <a:p>
            <a:pPr lvl="1"/>
            <a:r>
              <a:rPr lang="en-GB" dirty="0"/>
              <a:t>STA </a:t>
            </a:r>
            <a:r>
              <a:rPr lang="en-GB" dirty="0" err="1"/>
              <a:t>abs,X</a:t>
            </a:r>
            <a:r>
              <a:rPr lang="en-GB" dirty="0"/>
              <a:t> false-read</a:t>
            </a:r>
          </a:p>
          <a:p>
            <a:endParaRPr lang="en-GB" dirty="0"/>
          </a:p>
          <a:p>
            <a:r>
              <a:rPr lang="en-GB" dirty="0"/>
              <a:t>Willy Byte’s bug:</a:t>
            </a:r>
          </a:p>
          <a:p>
            <a:pPr lvl="1"/>
            <a:r>
              <a:rPr lang="en-GB" dirty="0"/>
              <a:t>Immediately after intro tune</a:t>
            </a:r>
          </a:p>
          <a:p>
            <a:pPr lvl="1"/>
            <a:r>
              <a:rPr lang="en-GB" dirty="0"/>
              <a:t>A0F4: $C40E/IER = $02… was this just a typo back in 1984?</a:t>
            </a:r>
          </a:p>
          <a:p>
            <a:pPr lvl="2"/>
            <a:r>
              <a:rPr lang="en-GB" dirty="0"/>
              <a:t>There’s no reason to clear this bit on this 6522</a:t>
            </a:r>
          </a:p>
          <a:p>
            <a:pPr lvl="2"/>
            <a:r>
              <a:rPr lang="en-GB" dirty="0"/>
              <a:t>Surely should be…</a:t>
            </a:r>
          </a:p>
          <a:p>
            <a:pPr lvl="1"/>
            <a:r>
              <a:rPr lang="en-GB" dirty="0"/>
              <a:t>A0F4: $C40E/IER = $40 ; clear Timer1 Enable</a:t>
            </a:r>
          </a:p>
          <a:p>
            <a:pPr lvl="1"/>
            <a:r>
              <a:rPr lang="en-GB" dirty="0"/>
              <a:t>ISR not checking interrupt source (assumes speech IRQ!)</a:t>
            </a:r>
          </a:p>
          <a:p>
            <a:pPr lvl="1"/>
            <a:r>
              <a:rPr lang="en-GB" dirty="0"/>
              <a:t>Unknowingly relied on the false-read to an unrelated chip to run correctly!</a:t>
            </a:r>
          </a:p>
          <a:p>
            <a:pPr lvl="1"/>
            <a:endParaRPr lang="en-GB" dirty="0"/>
          </a:p>
          <a:p>
            <a:r>
              <a:rPr lang="en-GB" b="1" dirty="0"/>
              <a:t>But don’t you all agree that this is a delightful 36 year-old bug?!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C0DA1-6FEF-4D27-A4CC-C0D6FDE52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902" y="3987474"/>
            <a:ext cx="5282842" cy="674937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5" name="WillyByte-Parachute-phasor(Phasor-mode)">
            <a:hlinkClick r:id="" action="ppaction://media"/>
            <a:extLst>
              <a:ext uri="{FF2B5EF4-FFF2-40B4-BE49-F238E27FC236}">
                <a16:creationId xmlns:a16="http://schemas.microsoft.com/office/drawing/2014/main" id="{09607427-CE79-4452-83DB-7CB1E183C4A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57650" y="216058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4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99"/>
    </mc:Choice>
    <mc:Fallback xmlns="">
      <p:transition spd="slow" advTm="78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245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  <p:extLst>
    <p:ext uri="{3A86A75C-4F4B-4683-9AE1-C65F6400EC91}">
      <p14:laserTraceLst xmlns:p14="http://schemas.microsoft.com/office/powerpoint/2010/main">
        <p14:tracePtLst>
          <p14:tracePt t="25451" x="3933825" y="6443663"/>
          <p14:tracePt t="28095" x="4141788" y="6721475"/>
          <p14:tracePt t="28110" x="4184650" y="6710363"/>
          <p14:tracePt t="28118" x="4252913" y="6684963"/>
          <p14:tracePt t="28123" x="4321175" y="6661150"/>
          <p14:tracePt t="28131" x="4413250" y="6599238"/>
          <p14:tracePt t="28138" x="4494213" y="6567488"/>
          <p14:tracePt t="28145" x="4605338" y="6494463"/>
          <p14:tracePt t="28152" x="4679950" y="6419850"/>
          <p14:tracePt t="28159" x="4808538" y="6272213"/>
          <p14:tracePt t="28169" x="4957763" y="6073775"/>
          <p14:tracePt t="28172" x="4962525" y="6056313"/>
          <p14:tracePt t="28180" x="5049838" y="5956300"/>
          <p14:tracePt t="28187" x="5124450" y="5883275"/>
          <p14:tracePt t="28193" x="5180013" y="5795963"/>
          <p14:tracePt t="28202" x="5253038" y="5722938"/>
          <p14:tracePt t="28207" x="5314950" y="5611813"/>
          <p14:tracePt t="28217" x="5389563" y="5524500"/>
          <p14:tracePt t="28221" x="5419725" y="5456238"/>
          <p14:tracePt t="28231" x="5462588" y="5370513"/>
          <p14:tracePt t="28236" x="5487988" y="5321300"/>
          <p14:tracePt t="28242" x="5524500" y="5246688"/>
          <p14:tracePt t="28253" x="5537200" y="5227638"/>
          <p14:tracePt t="28257" x="5562600" y="5197475"/>
          <p14:tracePt t="28266" x="5568950" y="5167313"/>
          <p14:tracePt t="28273" x="5580063" y="5116513"/>
          <p14:tracePt t="28276" x="5592763" y="5099050"/>
          <p14:tracePt t="28283" x="5611813" y="5067300"/>
          <p14:tracePt t="28291" x="5624513" y="5030788"/>
          <p14:tracePt t="28299" x="5691188" y="4981575"/>
          <p14:tracePt t="28305" x="5710238" y="4945063"/>
          <p14:tracePt t="28312" x="5735638" y="4900613"/>
          <p14:tracePt t="28318" x="5746750" y="4883150"/>
          <p14:tracePt t="28326" x="5778500" y="4845050"/>
          <p14:tracePt t="28332" x="5778500" y="4838700"/>
          <p14:tracePt t="28340" x="5791200" y="4827588"/>
          <p14:tracePt t="28348" x="5795963" y="4802188"/>
          <p14:tracePt t="28353" x="5795963" y="4784725"/>
          <p14:tracePt t="28367" x="5802313" y="4772025"/>
          <p14:tracePt t="28375" x="5802313" y="4765675"/>
          <p14:tracePt t="28382" x="5815013" y="4746625"/>
          <p14:tracePt t="28388" x="5821363" y="4733925"/>
          <p14:tracePt t="28397" x="5821363" y="4729163"/>
          <p14:tracePt t="28403" x="5834063" y="4722813"/>
          <p14:tracePt t="28410" x="5864225" y="4678363"/>
          <p14:tracePt t="28420" x="5895975" y="4641850"/>
          <p14:tracePt t="28423" x="5951538" y="4605338"/>
          <p14:tracePt t="28433" x="6000750" y="4549775"/>
          <p14:tracePt t="28438" x="6037263" y="4518025"/>
          <p14:tracePt t="28444" x="6056313" y="4506913"/>
          <p14:tracePt t="28452" x="6069013" y="4500563"/>
          <p14:tracePt t="28458" x="6073775" y="4487863"/>
          <p14:tracePt t="28466" x="6105525" y="4468813"/>
          <p14:tracePt t="28473" x="6111875" y="4462463"/>
          <p14:tracePt t="28482" x="6122988" y="4451350"/>
          <p14:tracePt t="28488" x="6129338" y="4445000"/>
          <p14:tracePt t="28493" x="6135688" y="4438650"/>
          <p14:tracePt t="28503" x="6154738" y="4419600"/>
          <p14:tracePt t="28507" x="6167438" y="4395788"/>
          <p14:tracePt t="28516" x="6184900" y="4376738"/>
          <p14:tracePt t="28521" x="6197600" y="4357688"/>
          <p14:tracePt t="28536" x="6203950" y="4344988"/>
          <p14:tracePt t="28542" x="6229350" y="4321175"/>
          <p14:tracePt t="28550" x="6234113" y="4295775"/>
          <p14:tracePt t="28557" x="6246813" y="4265613"/>
          <p14:tracePt t="28565" x="6259513" y="4222750"/>
          <p14:tracePt t="28570" x="6272213" y="4184650"/>
          <p14:tracePt t="28577" x="6289675" y="4141788"/>
          <p14:tracePt t="28585" x="6302375" y="4092575"/>
          <p14:tracePt t="28590" x="6315075" y="4049713"/>
          <p14:tracePt t="28600" x="6327775" y="4030663"/>
          <p14:tracePt t="28605" x="6327775" y="4017963"/>
          <p14:tracePt t="28626" x="6327775" y="4011613"/>
          <p14:tracePt t="28654" x="6327775" y="4006850"/>
          <p14:tracePt t="28688" x="6327775" y="3994150"/>
          <p14:tracePt t="28807" x="6334125" y="3994150"/>
          <p14:tracePt t="28814" x="6334125" y="4000500"/>
          <p14:tracePt t="28821" x="6334125" y="4006850"/>
          <p14:tracePt t="28828" x="6334125" y="4011613"/>
          <p14:tracePt t="28836" x="6334125" y="4024313"/>
          <p14:tracePt t="28844" x="6345238" y="4043363"/>
          <p14:tracePt t="28852" x="6351588" y="4086225"/>
          <p14:tracePt t="28855" x="6364288" y="4117975"/>
          <p14:tracePt t="28865" x="6364288" y="4148138"/>
          <p14:tracePt t="28871" x="6364288" y="4229100"/>
          <p14:tracePt t="28877" x="6364288" y="4259263"/>
          <p14:tracePt t="28886" x="6364288" y="4289425"/>
          <p14:tracePt t="28891" x="6364288" y="4321175"/>
          <p14:tracePt t="28899" x="6364288" y="4340225"/>
          <p14:tracePt t="28905" x="6364288" y="4370388"/>
          <p14:tracePt t="28912" x="6364288" y="4389438"/>
          <p14:tracePt t="28920" x="6364288" y="4400550"/>
          <p14:tracePt t="28926" x="6364288" y="4406900"/>
          <p14:tracePt t="28936" x="6364288" y="4413250"/>
          <p14:tracePt t="28939" x="6364288" y="4425950"/>
          <p14:tracePt t="28947" x="6364288" y="4432300"/>
          <p14:tracePt t="28952" x="6364288" y="4438650"/>
          <p14:tracePt t="28968" x="6364288" y="4456113"/>
          <p14:tracePt t="28974" x="6364288" y="4475163"/>
          <p14:tracePt t="28982" x="6364288" y="4481513"/>
          <p14:tracePt t="28989" x="6364288" y="4494213"/>
          <p14:tracePt t="28994" x="6364288" y="4500563"/>
          <p14:tracePt t="29009" x="6376988" y="4506913"/>
          <p14:tracePt t="29022" x="6376988" y="4518025"/>
          <p14:tracePt t="29030" x="6376988" y="4524375"/>
          <p14:tracePt t="29044" x="6376988" y="4537075"/>
          <p14:tracePt t="29072" x="6376988" y="4543425"/>
          <p14:tracePt t="29177" x="6389688" y="4543425"/>
          <p14:tracePt t="29190" x="6400800" y="4543425"/>
          <p14:tracePt t="29198" x="6419850" y="4500563"/>
          <p14:tracePt t="29208" x="6432550" y="4468813"/>
          <p14:tracePt t="29211" x="6445250" y="4419600"/>
          <p14:tracePt t="29219" x="6456363" y="4357688"/>
          <p14:tracePt t="29225" x="6481763" y="4271963"/>
          <p14:tracePt t="29235" x="6518275" y="4129088"/>
          <p14:tracePt t="29239" x="6524625" y="4086225"/>
          <p14:tracePt t="29247" x="6524625" y="4024313"/>
          <p14:tracePt t="29254" x="6524625" y="3981450"/>
          <p14:tracePt t="29260" x="6524625" y="3956050"/>
          <p14:tracePt t="29270" x="6524625" y="3951288"/>
          <p14:tracePt t="29287" x="6524625" y="3932238"/>
          <p14:tracePt t="29316" x="6524625" y="3925888"/>
          <p14:tracePt t="29532" x="6537325" y="3938588"/>
          <p14:tracePt t="29538" x="6550025" y="3968750"/>
          <p14:tracePt t="29547" x="6550025" y="3987800"/>
          <p14:tracePt t="29554" x="6550025" y="4006850"/>
          <p14:tracePt t="29559" x="6550025" y="4017963"/>
          <p14:tracePt t="29567" x="6556375" y="4043363"/>
          <p14:tracePt t="29578" x="6556375" y="4073525"/>
          <p14:tracePt t="29580" x="6556375" y="4086225"/>
          <p14:tracePt t="29588" x="6556375" y="4105275"/>
          <p14:tracePt t="29595" x="6556375" y="4122738"/>
          <p14:tracePt t="29603" x="6556375" y="4167188"/>
          <p14:tracePt t="29609" x="6556375" y="4184650"/>
          <p14:tracePt t="29615" x="6556375" y="4203700"/>
          <p14:tracePt t="29626" x="6556375" y="4222750"/>
          <p14:tracePt t="29629" x="6556375" y="4233863"/>
          <p14:tracePt t="29638" x="6556375" y="4240213"/>
          <p14:tracePt t="29645" x="6556375" y="4259263"/>
          <p14:tracePt t="29650" x="6556375" y="4265613"/>
          <p14:tracePt t="29658" x="6556375" y="4278313"/>
          <p14:tracePt t="29748" x="6567488" y="4265613"/>
          <p14:tracePt t="29754" x="6567488" y="4240213"/>
          <p14:tracePt t="29761" x="6567488" y="4210050"/>
          <p14:tracePt t="29769" x="6567488" y="4203700"/>
          <p14:tracePt t="29779" x="6567488" y="4197350"/>
          <p14:tracePt t="29791" x="6567488" y="4184650"/>
          <p14:tracePt t="29804" x="6567488" y="4178300"/>
          <p14:tracePt t="29810" x="6567488" y="4173538"/>
          <p14:tracePt t="29824" x="6567488" y="4154488"/>
          <p14:tracePt t="29832" x="6567488" y="4141788"/>
          <p14:tracePt t="29842" x="6562725" y="4135438"/>
          <p14:tracePt t="29853" x="6562725" y="4129088"/>
          <p14:tracePt t="29859" x="6556375" y="4117975"/>
          <p14:tracePt t="29866" x="6550025" y="4111625"/>
          <p14:tracePt t="29875" x="6550025" y="4098925"/>
          <p14:tracePt t="29879" x="6537325" y="4092575"/>
          <p14:tracePt t="29888" x="6537325" y="4086225"/>
          <p14:tracePt t="29897" x="6537325" y="4067175"/>
          <p14:tracePt t="29901" x="6530975" y="4067175"/>
          <p14:tracePt t="29908" x="6530975" y="4056063"/>
          <p14:tracePt t="29926" x="6530975" y="4049713"/>
          <p14:tracePt t="29937" x="6524625" y="4049713"/>
          <p14:tracePt t="29949" x="6524625" y="4043363"/>
          <p14:tracePt t="29985" x="6524625" y="4030663"/>
          <p14:tracePt t="30041" x="6511925" y="4030663"/>
          <p14:tracePt t="30083" x="6507163" y="4030663"/>
          <p14:tracePt t="30096" x="6488113" y="4037013"/>
          <p14:tracePt t="30103" x="6475413" y="4043363"/>
          <p14:tracePt t="30112" x="6475413" y="4086225"/>
          <p14:tracePt t="30116" x="6469063" y="4117975"/>
          <p14:tracePt t="30126" x="6456363" y="4178300"/>
          <p14:tracePt t="30130" x="6445250" y="4222750"/>
          <p14:tracePt t="30139" x="6432550" y="4252913"/>
          <p14:tracePt t="30144" x="6419850" y="4289425"/>
          <p14:tracePt t="30154" x="6396038" y="4364038"/>
          <p14:tracePt t="30159" x="6376988" y="4400550"/>
          <p14:tracePt t="30165" x="6364288" y="4445000"/>
          <p14:tracePt t="30174" x="6340475" y="4475163"/>
          <p14:tracePt t="30179" x="6315075" y="4511675"/>
          <p14:tracePt t="30189" x="6253163" y="4592638"/>
          <p14:tracePt t="30194" x="6216650" y="4622800"/>
          <p14:tracePt t="30200" x="6111875" y="4684713"/>
          <p14:tracePt t="30206" x="6037263" y="4729163"/>
          <p14:tracePt t="30214" x="5951538" y="4772025"/>
          <p14:tracePt t="30220" x="5883275" y="4814888"/>
          <p14:tracePt t="30227" x="5778500" y="4876800"/>
          <p14:tracePt t="30234" x="5740400" y="4900613"/>
          <p14:tracePt t="30241" x="5697538" y="4919663"/>
          <p14:tracePt t="30248" x="5586413" y="5000625"/>
          <p14:tracePt t="30255" x="5481638" y="5043488"/>
          <p14:tracePt t="30262" x="5314950" y="5111750"/>
          <p14:tracePt t="30270" x="5191125" y="5172075"/>
          <p14:tracePt t="30277" x="5030788" y="5203825"/>
          <p14:tracePt t="30285" x="4945063" y="5233988"/>
          <p14:tracePt t="30290" x="4857750" y="5259388"/>
          <p14:tracePt t="30298" x="4827588" y="5272088"/>
          <p14:tracePt t="30306" x="4778375" y="5308600"/>
          <p14:tracePt t="30311" x="4710113" y="5338763"/>
          <p14:tracePt t="30321" x="4679950" y="5357813"/>
          <p14:tracePt t="30327" x="4579938" y="5400675"/>
          <p14:tracePt t="30332" x="4475163" y="5445125"/>
          <p14:tracePt t="30340" x="4395788" y="5475288"/>
          <p14:tracePt t="30348" x="4271963" y="5505450"/>
          <p14:tracePt t="30355" x="4167188" y="5530850"/>
          <p14:tracePt t="30360" x="4073525" y="5592763"/>
          <p14:tracePt t="30367" x="4024313" y="5616575"/>
          <p14:tracePt t="30375" x="3957638" y="5661025"/>
          <p14:tracePt t="30381" x="3846513" y="5789613"/>
          <p14:tracePt t="30389" x="3729038" y="5956300"/>
          <p14:tracePt t="30395" x="3667125" y="6061075"/>
          <p14:tracePt t="30404" x="3556000" y="6172200"/>
          <p14:tracePt t="30409" x="3513138" y="6259513"/>
          <p14:tracePt t="30416" x="3419475" y="6338888"/>
          <p14:tracePt t="30426" x="3363913" y="6426200"/>
          <p14:tracePt t="30430" x="3265488" y="6537325"/>
          <p14:tracePt t="30438" x="3190875" y="6642100"/>
          <p14:tracePt t="30444" x="3124200" y="6772275"/>
          <p14:tracePt t="31900" x="0" y="0"/>
        </p14:tracePtLst>
      </p14:laserTraceLst>
    </p:ext>
    <p:ext uri="{E180D4A7-C9FB-4DFB-919C-405C955672EB}">
      <p14:showEvtLst xmlns:p14="http://schemas.microsoft.com/office/powerpoint/2010/main">
        <p14:playEvt time="141" objId="5"/>
        <p14:stopEvt time="7621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E8593-4C85-4947-A49E-F59D2878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E49CC-C19D-4940-980B-37BD19748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Very occasionally a bug manifests that proves very tough to conquer, and when you do the intricacies of it are subtly brilliant. This is one of those…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Tom Charlesworth will discuss a subtle bug in: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i="1" dirty="0"/>
              <a:t>‘Willy Byte in the Digital Dimension’</a:t>
            </a:r>
            <a:r>
              <a:rPr lang="en-GB" sz="2000" dirty="0"/>
              <a:t> (Data Trek, 1984)</a:t>
            </a:r>
          </a:p>
          <a:p>
            <a:pPr marL="0" indent="0">
              <a:buNone/>
            </a:pPr>
            <a:r>
              <a:rPr lang="en-GB" dirty="0"/>
              <a:t>and a bunch in </a:t>
            </a:r>
            <a:r>
              <a:rPr lang="en-GB" dirty="0" err="1"/>
              <a:t>AppleWin</a:t>
            </a:r>
            <a:r>
              <a:rPr lang="en-GB" dirty="0"/>
              <a:t> (Apple II emulator for Windows) that meant getting to the bottom of this took a painful 13+ years and included nuances of the 6502, 6522 and </a:t>
            </a:r>
            <a:r>
              <a:rPr lang="en-GB" dirty="0" err="1"/>
              <a:t>Mockingboard</a:t>
            </a:r>
            <a:r>
              <a:rPr lang="en-GB" dirty="0"/>
              <a:t> design!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9074C-4A1D-4B6C-A98C-EE67386B5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383" y="2888526"/>
            <a:ext cx="1909617" cy="1309452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50800" dist="63500" dir="2700000" algn="tl" rotWithShape="0">
              <a:prstClr val="black">
                <a:alpha val="6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646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29"/>
    </mc:Choice>
    <mc:Fallback xmlns="">
      <p:transition spd="slow" advTm="2372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95419-6D85-4E50-8C69-EA51ECD7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AppleWin</a:t>
            </a:r>
            <a:r>
              <a:rPr lang="en-GB" dirty="0"/>
              <a:t>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0F41F-07D4-482A-ACE9-50D96151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41513"/>
            <a:ext cx="10178322" cy="423807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Apple II, II+, //e, Enhanced //e &amp; clones emulator for Windows</a:t>
            </a:r>
          </a:p>
          <a:p>
            <a:r>
              <a:rPr lang="en-GB" dirty="0"/>
              <a:t>In open-source development since 1994</a:t>
            </a:r>
          </a:p>
          <a:p>
            <a:pPr lvl="1"/>
            <a:r>
              <a:rPr lang="en-GB" dirty="0"/>
              <a:t>Originally by Mike O’Brien, then Oliver Schmidt</a:t>
            </a:r>
          </a:p>
          <a:p>
            <a:r>
              <a:rPr lang="en-GB" dirty="0"/>
              <a:t>Currently lead by me (Tom Charlesworth), but with many other contributors globally:</a:t>
            </a:r>
          </a:p>
          <a:p>
            <a:pPr lvl="1"/>
            <a:r>
              <a:rPr lang="en-GB" dirty="0"/>
              <a:t>Michael </a:t>
            </a:r>
            <a:r>
              <a:rPr lang="en-GB" dirty="0" err="1"/>
              <a:t>Pohoreski</a:t>
            </a:r>
            <a:r>
              <a:rPr lang="en-GB" dirty="0"/>
              <a:t>, Nick Westgate, and many others (including people in the audience today!)</a:t>
            </a:r>
          </a:p>
          <a:p>
            <a:r>
              <a:rPr lang="en-GB" dirty="0"/>
              <a:t>Windows only</a:t>
            </a:r>
          </a:p>
          <a:p>
            <a:pPr lvl="1"/>
            <a:r>
              <a:rPr lang="en-GB" dirty="0"/>
              <a:t>but active ports on Linux (</a:t>
            </a:r>
            <a:r>
              <a:rPr lang="en-GB" dirty="0" err="1"/>
              <a:t>LinApple</a:t>
            </a:r>
            <a:r>
              <a:rPr lang="en-GB" dirty="0"/>
              <a:t> &amp; another </a:t>
            </a:r>
            <a:r>
              <a:rPr lang="en-GB" dirty="0" err="1"/>
              <a:t>AppleWin</a:t>
            </a:r>
            <a:r>
              <a:rPr lang="en-GB" dirty="0"/>
              <a:t> fork)</a:t>
            </a:r>
          </a:p>
          <a:p>
            <a:r>
              <a:rPr lang="en-GB" dirty="0"/>
              <a:t>USP:</a:t>
            </a:r>
          </a:p>
          <a:p>
            <a:pPr lvl="1"/>
            <a:r>
              <a:rPr lang="en-GB" dirty="0"/>
              <a:t>Simple OOTB experience</a:t>
            </a:r>
          </a:p>
          <a:p>
            <a:pPr lvl="1"/>
            <a:r>
              <a:rPr lang="en-GB" dirty="0"/>
              <a:t>Great built-in debugger!</a:t>
            </a:r>
          </a:p>
          <a:p>
            <a:pPr lvl="1"/>
            <a:r>
              <a:rPr lang="en-GB" dirty="0"/>
              <a:t>Supports all the </a:t>
            </a:r>
            <a:r>
              <a:rPr lang="en-GB" dirty="0" err="1"/>
              <a:t>Deater</a:t>
            </a:r>
            <a:r>
              <a:rPr lang="en-GB" dirty="0"/>
              <a:t> &amp; French Touch demos!</a:t>
            </a:r>
          </a:p>
          <a:p>
            <a:pPr lvl="1"/>
            <a:r>
              <a:rPr lang="en-GB" dirty="0"/>
              <a:t>Support for the </a:t>
            </a:r>
            <a:r>
              <a:rPr lang="en-GB" dirty="0" err="1"/>
              <a:t>Mockingboard’s</a:t>
            </a:r>
            <a:r>
              <a:rPr lang="en-GB" dirty="0"/>
              <a:t> SSI263 speech chip…</a:t>
            </a:r>
          </a:p>
        </p:txBody>
      </p:sp>
      <p:pic>
        <p:nvPicPr>
          <p:cNvPr id="4" name="WillyByte-PrepareToEnter-phasor(Phasor-mode)">
            <a:hlinkClick r:id="" action="ppaction://media"/>
            <a:extLst>
              <a:ext uri="{FF2B5EF4-FFF2-40B4-BE49-F238E27FC236}">
                <a16:creationId xmlns:a16="http://schemas.microsoft.com/office/drawing/2014/main" id="{805002D4-8642-4AD0-B535-DF21DD4880C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80040" y="52164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35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60"/>
    </mc:Choice>
    <mc:Fallback xmlns="">
      <p:transition spd="slow" advTm="67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1192" objId="4"/>
        <p14:stopEvt time="64908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54047-7CCE-40D5-891C-C82225A7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Mockingboard</a:t>
            </a:r>
            <a:r>
              <a:rPr lang="en-GB" dirty="0"/>
              <a:t>-C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676A3-45F9-471B-967C-A178C3832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03805"/>
            <a:ext cx="10178322" cy="3593591"/>
          </a:xfrm>
        </p:spPr>
        <p:txBody>
          <a:bodyPr>
            <a:normAutofit/>
          </a:bodyPr>
          <a:lstStyle/>
          <a:p>
            <a:r>
              <a:rPr lang="en-GB" dirty="0"/>
              <a:t>2x 6522 (VIA) and 2x AY-3-8913 (PSG)</a:t>
            </a:r>
          </a:p>
          <a:p>
            <a:r>
              <a:rPr lang="en-GB" dirty="0"/>
              <a:t>1x SSI263 (Speech)… actually sockets for 2, but never supported</a:t>
            </a:r>
          </a:p>
          <a:p>
            <a:r>
              <a:rPr lang="en-GB" dirty="0"/>
              <a:t>No firmware, no DEVICE SELECT’ I/O at $C080+n*$10</a:t>
            </a:r>
          </a:p>
          <a:p>
            <a:r>
              <a:rPr lang="en-GB" dirty="0"/>
              <a:t>5 interrupt sources: Timer1/2 (each 6522) &amp; SSI263 phoneme complete</a:t>
            </a:r>
          </a:p>
          <a:p>
            <a:r>
              <a:rPr lang="en-GB" dirty="0"/>
              <a:t>Memory map</a:t>
            </a:r>
          </a:p>
          <a:p>
            <a:pPr lvl="1"/>
            <a:r>
              <a:rPr lang="en-GB" dirty="0"/>
              <a:t>$Cn00: 6522-A (with 1</a:t>
            </a:r>
            <a:r>
              <a:rPr lang="en-GB" baseline="30000" dirty="0"/>
              <a:t>st</a:t>
            </a:r>
            <a:r>
              <a:rPr lang="en-GB" dirty="0"/>
              <a:t> AY-3-8910 accessed via ports A &amp; B)</a:t>
            </a:r>
          </a:p>
          <a:p>
            <a:pPr lvl="1"/>
            <a:r>
              <a:rPr lang="en-GB" dirty="0"/>
              <a:t>$Cn40: SSI263 (connected to 6522-B for interrupt)</a:t>
            </a:r>
          </a:p>
          <a:p>
            <a:pPr lvl="1"/>
            <a:r>
              <a:rPr lang="en-GB" dirty="0"/>
              <a:t>$Cn80: 6522-B (with 2</a:t>
            </a:r>
            <a:r>
              <a:rPr lang="en-GB" baseline="30000" dirty="0"/>
              <a:t>nd</a:t>
            </a:r>
            <a:r>
              <a:rPr lang="en-GB" dirty="0"/>
              <a:t> AY-3-8910 accessed via ports A &amp; B)</a:t>
            </a:r>
          </a:p>
          <a:p>
            <a:pPr lvl="1"/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C7FB4-B3D4-4CDD-9E59-874A48B10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5097396"/>
            <a:ext cx="3810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3"/>
    </mc:Choice>
    <mc:Fallback xmlns="">
      <p:transition spd="slow" advTm="1089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54047-7CCE-40D5-891C-C82225A7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Mockingboard</a:t>
            </a:r>
            <a:r>
              <a:rPr lang="en-GB" dirty="0"/>
              <a:t>-C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676A3-45F9-471B-967C-A178C3832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03805"/>
            <a:ext cx="10178322" cy="359359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2x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6522 (VIA)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and 2x AY-3-8913 (PSG)</a:t>
            </a:r>
          </a:p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1x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SSI263 (Speech)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… actually sockets for 2, but never supported</a:t>
            </a:r>
          </a:p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 firmware, no DEVICE SELECT’ I/O at $C080+n*$10</a:t>
            </a:r>
          </a:p>
          <a:p>
            <a:r>
              <a:rPr lang="en-GB" strike="sngStrik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 </a:t>
            </a:r>
            <a:r>
              <a:rPr lang="en-GB" dirty="0">
                <a:solidFill>
                  <a:srgbClr val="FF0000"/>
                </a:solidFill>
              </a:rPr>
              <a:t>2 interrupt sources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 Timer1/2 (each 6522) &amp; SSI263 phoneme complete</a:t>
            </a:r>
          </a:p>
          <a:p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Memory map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$Cn00: 6522-A (with 1</a:t>
            </a:r>
            <a:r>
              <a:rPr lang="en-GB" baseline="30000" dirty="0">
                <a:solidFill>
                  <a:srgbClr val="FF0000"/>
                </a:solidFill>
              </a:rPr>
              <a:t>st</a:t>
            </a:r>
            <a:r>
              <a:rPr lang="en-GB" dirty="0">
                <a:solidFill>
                  <a:srgbClr val="FF0000"/>
                </a:solidFill>
              </a:rPr>
              <a:t> AY-3-8910 accessed via ports A &amp; B)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$Cn40: SSI263 (connected to 6522-B for interrupt)</a:t>
            </a:r>
          </a:p>
          <a:p>
            <a:pPr lvl="1"/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$Cn80: 6522-B (with 2</a:t>
            </a:r>
            <a:r>
              <a:rPr lang="en-GB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nd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AY-3-8910 accessed via ports A &amp; B)</a:t>
            </a:r>
          </a:p>
          <a:p>
            <a:pPr lvl="1"/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C7FB4-B3D4-4CDD-9E59-874A48B10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5097396"/>
            <a:ext cx="3810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68"/>
    </mc:Choice>
    <mc:Fallback xmlns="">
      <p:transition spd="slow" advTm="153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53BF-3DB0-46D6-A197-3A6ADF8B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Willy Byte bug from 2007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20CAE-2BCF-4526-9141-B5CD874CA344}"/>
              </a:ext>
            </a:extLst>
          </p:cNvPr>
          <p:cNvSpPr txBox="1"/>
          <p:nvPr/>
        </p:nvSpPr>
        <p:spPr>
          <a:xfrm>
            <a:off x="1251678" y="6367149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https://github.com/AppleWin/AppleWin/issues/52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EA5528-32D2-44B2-B345-92F56813D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201" y="1128451"/>
            <a:ext cx="7153275" cy="5181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7CFB262-BFE8-417E-B930-CE671BA91D8F}"/>
              </a:ext>
            </a:extLst>
          </p:cNvPr>
          <p:cNvSpPr/>
          <p:nvPr/>
        </p:nvSpPr>
        <p:spPr>
          <a:xfrm>
            <a:off x="3657600" y="3860800"/>
            <a:ext cx="1257300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1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2"/>
    </mc:Choice>
    <mc:Fallback xmlns="">
      <p:transition spd="slow" advTm="1009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540B-C6E8-4437-A8C4-58EB8228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Willy Byte emulation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F917-A046-4EB0-A324-813454D3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Emulator:  Willy Byte + </a:t>
            </a:r>
            <a:r>
              <a:rPr lang="en-GB" dirty="0" err="1"/>
              <a:t>Mockingboard</a:t>
            </a:r>
            <a:r>
              <a:rPr lang="en-GB" dirty="0"/>
              <a:t> (</a:t>
            </a:r>
            <a:r>
              <a:rPr lang="en-GB" i="1" dirty="0"/>
              <a:t>without</a:t>
            </a:r>
            <a:r>
              <a:rPr lang="en-GB" dirty="0"/>
              <a:t> Speech chip) = OK</a:t>
            </a:r>
          </a:p>
          <a:p>
            <a:pPr lvl="1"/>
            <a:r>
              <a:rPr lang="en-GB" dirty="0"/>
              <a:t>OK on real h/w (6502 and 65C02)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Emulator</a:t>
            </a:r>
            <a:r>
              <a:rPr lang="en-GB" dirty="0"/>
              <a:t>:  Willy Byte + </a:t>
            </a:r>
            <a:r>
              <a:rPr lang="en-GB" dirty="0" err="1"/>
              <a:t>Mockingboard</a:t>
            </a:r>
            <a:r>
              <a:rPr lang="en-GB" dirty="0"/>
              <a:t> </a:t>
            </a:r>
            <a:r>
              <a:rPr lang="en-GB" i="1" dirty="0">
                <a:solidFill>
                  <a:srgbClr val="FF0000"/>
                </a:solidFill>
              </a:rPr>
              <a:t>with</a:t>
            </a:r>
            <a:r>
              <a:rPr lang="en-GB" dirty="0">
                <a:solidFill>
                  <a:srgbClr val="FF0000"/>
                </a:solidFill>
              </a:rPr>
              <a:t> Speech chip</a:t>
            </a:r>
            <a:r>
              <a:rPr lang="en-GB" dirty="0"/>
              <a:t> = </a:t>
            </a:r>
            <a:r>
              <a:rPr lang="en-GB" b="1" dirty="0">
                <a:solidFill>
                  <a:srgbClr val="FF0000"/>
                </a:solidFill>
              </a:rPr>
              <a:t>NG</a:t>
            </a:r>
          </a:p>
          <a:p>
            <a:pPr lvl="1"/>
            <a:r>
              <a:rPr lang="en-GB" dirty="0"/>
              <a:t>OK on real h/w! (6502 and 65C02)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3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03"/>
    </mc:Choice>
    <mc:Fallback xmlns="">
      <p:transition spd="slow" advTm="33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33427-A079-4E85-B686-345A850D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382134" cy="1492132"/>
          </a:xfrm>
        </p:spPr>
        <p:txBody>
          <a:bodyPr/>
          <a:lstStyle/>
          <a:p>
            <a:r>
              <a:rPr lang="en-GB" dirty="0"/>
              <a:t>The Willy Byte emulation issue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EB93-B112-4E15-A979-A95E2A706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9614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/>
              <a:t>Start intro sequence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/>
              <a:t>Speech chip says “Willy Byte in the Digital Dimension”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Uses Interrupt Service Routine to play each phoneme in turn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/>
              <a:t>Play tune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/>
              <a:t>Use 60Hz 6522 Timer1 (periodic mode) IRQ to playback the AY-3-8913 tune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/>
              <a:t>Any key to exit intro sequence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/>
              <a:t>Turn disk over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/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/>
              <a:t> Speech chip </a:t>
            </a:r>
            <a:r>
              <a:rPr lang="en-GB" i="1" dirty="0"/>
              <a:t>should</a:t>
            </a:r>
            <a:r>
              <a:rPr lang="en-GB" dirty="0"/>
              <a:t> say “Prepare to enter the Digital Dimension”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/>
              <a:t>But instead, on enabling 6502 interrupts (CLI) it gets stuck with infinite Timer1 interrupts!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6F981-BAA5-4702-B362-CCDEC53F0C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0818" y="4597094"/>
            <a:ext cx="2924175" cy="428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17588A-07CB-463E-AA11-C27956982D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8743" y="5054342"/>
            <a:ext cx="2657475" cy="447675"/>
          </a:xfrm>
          <a:prstGeom prst="rect">
            <a:avLst/>
          </a:prstGeom>
        </p:spPr>
      </p:pic>
      <p:pic>
        <p:nvPicPr>
          <p:cNvPr id="6" name="WillyByte-intro-phasor(Phasor-mode)">
            <a:hlinkClick r:id="" action="ppaction://media"/>
            <a:extLst>
              <a:ext uri="{FF2B5EF4-FFF2-40B4-BE49-F238E27FC236}">
                <a16:creationId xmlns:a16="http://schemas.microsoft.com/office/drawing/2014/main" id="{062E9FA1-94D3-4863-BC12-7EB421BD1B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25373" y="2560971"/>
            <a:ext cx="609600" cy="609600"/>
          </a:xfrm>
          <a:prstGeom prst="rect">
            <a:avLst/>
          </a:prstGeom>
        </p:spPr>
      </p:pic>
      <p:pic>
        <p:nvPicPr>
          <p:cNvPr id="7" name="WillyByte-PrepareToEnter-phasor(Phasor-mode)">
            <a:hlinkClick r:id="" action="ppaction://media"/>
            <a:extLst>
              <a:ext uri="{FF2B5EF4-FFF2-40B4-BE49-F238E27FC236}">
                <a16:creationId xmlns:a16="http://schemas.microsoft.com/office/drawing/2014/main" id="{980B9293-4E81-4252-ADA1-FB8985666A9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918117" y="5362119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6095C6-66CB-4DAF-A0EF-D92A303853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17" y="1128451"/>
            <a:ext cx="3715695" cy="2547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8ED0C8-05E4-4FA5-9D87-6A1C5A288F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17" y="1128451"/>
            <a:ext cx="3715695" cy="25479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D2AA54-1700-407F-B6DC-CD084E4D0E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117" y="1128451"/>
            <a:ext cx="3715695" cy="2547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79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17"/>
    </mc:Choice>
    <mc:Fallback xmlns="">
      <p:transition spd="slow" advTm="55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5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</p:bldLst>
  </p:timing>
  <p:extLst>
    <p:ext uri="{E180D4A7-C9FB-4DFB-919C-405C955672EB}">
      <p14:showEvtLst xmlns:p14="http://schemas.microsoft.com/office/powerpoint/2010/main">
        <p14:playEvt time="8615" objId="6"/>
        <p14:stopEvt time="11784" objId="6"/>
        <p14:playEvt time="37778" objId="7"/>
        <p14:stopEvt time="41486" objId="7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C3ED-87B1-43DA-BF97-914ACCB6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371117" cy="1492132"/>
          </a:xfrm>
        </p:spPr>
        <p:txBody>
          <a:bodyPr/>
          <a:lstStyle/>
          <a:p>
            <a:r>
              <a:rPr lang="en-GB" dirty="0"/>
              <a:t>The Willy Byte emulation issue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861F1-CF2F-4ED3-8A64-271558E87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366011"/>
            <a:ext cx="10178322" cy="44576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Timer1 interrupt comes from exiting the tune, and not clearing the Timer1 interrupt flag:</a:t>
            </a:r>
          </a:p>
          <a:p>
            <a:pPr lvl="1"/>
            <a:r>
              <a:rPr lang="en-GB" dirty="0"/>
              <a:t>SEI ; disable 6502 interrupts</a:t>
            </a:r>
          </a:p>
          <a:p>
            <a:pPr lvl="1"/>
            <a:r>
              <a:rPr lang="en-GB" dirty="0"/>
              <a:t>Set Timer1/ACR = One-shot mode ($02)</a:t>
            </a:r>
          </a:p>
          <a:p>
            <a:pPr lvl="1"/>
            <a:r>
              <a:rPr lang="en-GB" dirty="0"/>
              <a:t>Timer1 underflows, and 6522 is now asserting IRQ (but interrupts are disabled…)</a:t>
            </a:r>
          </a:p>
          <a:p>
            <a:pPr lvl="1"/>
            <a:endParaRPr lang="en-GB" dirty="0"/>
          </a:p>
          <a:p>
            <a:r>
              <a:rPr lang="en-GB" dirty="0"/>
              <a:t>Then later when the “Prepare to enter…” speech is cued up:</a:t>
            </a:r>
          </a:p>
          <a:p>
            <a:pPr lvl="1"/>
            <a:r>
              <a:rPr lang="en-GB" dirty="0"/>
              <a:t>CLI ; enable 6502 interrupts</a:t>
            </a:r>
          </a:p>
          <a:p>
            <a:pPr lvl="1"/>
            <a:r>
              <a:rPr lang="en-GB" dirty="0"/>
              <a:t>Timer1 interrupt is still asserted, so generates a 6502 interrupt</a:t>
            </a:r>
          </a:p>
          <a:p>
            <a:pPr lvl="1"/>
            <a:r>
              <a:rPr lang="en-GB" dirty="0"/>
              <a:t>but the interrupt handler assumes a </a:t>
            </a:r>
            <a:r>
              <a:rPr lang="en-GB" i="1" dirty="0"/>
              <a:t>speech interrupt</a:t>
            </a:r>
          </a:p>
          <a:p>
            <a:pPr lvl="1"/>
            <a:r>
              <a:rPr lang="en-GB" dirty="0"/>
              <a:t>so only clears the 6522 </a:t>
            </a:r>
            <a:r>
              <a:rPr lang="en-GB" i="1" dirty="0"/>
              <a:t>speech interrupt</a:t>
            </a:r>
            <a:r>
              <a:rPr lang="en-GB" dirty="0"/>
              <a:t> flag… not Timer1</a:t>
            </a:r>
          </a:p>
          <a:p>
            <a:endParaRPr lang="en-GB" dirty="0"/>
          </a:p>
          <a:p>
            <a:r>
              <a:rPr lang="en-GB" dirty="0"/>
              <a:t>So on RTI, the interrupt fires again… infinitely! </a:t>
            </a:r>
            <a:r>
              <a:rPr lang="en-GB" dirty="0">
                <a:sym typeface="Wingdings" panose="05000000000000000000" pitchFamily="2" charset="2"/>
              </a:rPr>
              <a:t>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5CE53-B4B1-41D0-83E9-3AC5B511C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375" y="2870588"/>
            <a:ext cx="4894147" cy="60887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20010E-5662-4AFA-B4B0-0A4DF8438B72}"/>
              </a:ext>
            </a:extLst>
          </p:cNvPr>
          <p:cNvCxnSpPr/>
          <p:nvPr/>
        </p:nvCxnSpPr>
        <p:spPr>
          <a:xfrm>
            <a:off x="5916058" y="3294043"/>
            <a:ext cx="82626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8291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99"/>
    </mc:Choice>
    <mc:Fallback xmlns="">
      <p:transition spd="slow" advTm="82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  <p:extLst>
    <p:ext uri="{3A86A75C-4F4B-4683-9AE1-C65F6400EC91}">
      <p14:laserTraceLst xmlns:p14="http://schemas.microsoft.com/office/powerpoint/2010/main">
        <p14:tracePtLst>
          <p14:tracePt t="10557" x="1301750" y="4795838"/>
          <p14:tracePt t="10632" x="1370013" y="4000500"/>
          <p14:tracePt t="10703" x="1382713" y="3919538"/>
          <p14:tracePt t="10781" x="1481138" y="3425825"/>
          <p14:tracePt t="11065" x="1512888" y="3179763"/>
          <p14:tracePt t="11134" x="1519238" y="3154363"/>
          <p14:tracePt t="11211" x="1519238" y="3148013"/>
          <p14:tracePt t="11280" x="1519238" y="3117850"/>
          <p14:tracePt t="11357" x="1519238" y="3105150"/>
          <p14:tracePt t="11425" x="1530350" y="3086100"/>
          <p14:tracePt t="11503" x="1530350" y="3049588"/>
          <p14:tracePt t="11572" x="1530350" y="3030538"/>
          <p14:tracePt t="11647" x="1530350" y="3024188"/>
          <p14:tracePt t="17654" x="1536700" y="3197225"/>
          <p14:tracePt t="17716" x="1536700" y="3222625"/>
          <p14:tracePt t="17785" x="1536700" y="3240088"/>
          <p14:tracePt t="17847" x="1536700" y="3259138"/>
          <p14:tracePt t="17916" x="1536700" y="3271838"/>
          <p14:tracePt t="17978" x="1536700" y="3284538"/>
          <p14:tracePt t="19418" x="2493963" y="3190875"/>
          <p14:tracePt t="19490" x="6827838" y="3259138"/>
          <p14:tracePt t="19491" x="7043738" y="3259138"/>
          <p14:tracePt t="19567" x="7396163" y="3271838"/>
          <p14:tracePt t="19638" x="7456488" y="3259138"/>
          <p14:tracePt t="19716" x="7729538" y="3252788"/>
          <p14:tracePt t="19718" x="7734300" y="3252788"/>
          <p14:tracePt t="19788" x="8234363" y="3290888"/>
          <p14:tracePt t="19867" x="8240713" y="3290888"/>
          <p14:tracePt t="19939" x="7445375" y="3252788"/>
          <p14:tracePt t="20016" x="7340600" y="3246438"/>
          <p14:tracePt t="20083" x="7185025" y="3179763"/>
          <p14:tracePt t="20092" x="7067550" y="3141663"/>
          <p14:tracePt t="20166" x="6900863" y="3098800"/>
          <p14:tracePt t="20248" x="6808788" y="3098800"/>
          <p14:tracePt t="20315" x="6746875" y="3098800"/>
          <p14:tracePt t="20321" x="6740525" y="3098800"/>
          <p14:tracePt t="20397" x="6710363" y="3111500"/>
          <p14:tracePt t="20474" x="6691313" y="3117850"/>
          <p14:tracePt t="20543" x="6667500" y="3117850"/>
          <p14:tracePt t="20948" x="6629400" y="3117850"/>
          <p14:tracePt t="21017" x="6611938" y="3117850"/>
          <p14:tracePt t="21095" x="6605588" y="3117850"/>
          <p14:tracePt t="21309" x="6111875" y="3111500"/>
          <p14:tracePt t="21377" x="3030538" y="3406775"/>
          <p14:tracePt t="21383" x="2932113" y="3425825"/>
          <p14:tracePt t="21458" x="2562225" y="3468688"/>
          <p14:tracePt t="21459" x="2543175" y="3468688"/>
          <p14:tracePt t="21539" x="2474913" y="3468688"/>
          <p14:tracePt t="21611" x="2173288" y="3370263"/>
          <p14:tracePt t="21691" x="1901825" y="3321050"/>
          <p14:tracePt t="21760" x="1771650" y="3321050"/>
          <p14:tracePt t="21836" x="1635125" y="3346450"/>
          <p14:tracePt t="21903" x="1562100" y="3346450"/>
          <p14:tracePt t="21978" x="1555750" y="3346450"/>
          <p14:tracePt t="22051" x="1555750" y="3351213"/>
          <p14:tracePt t="22126" x="1555750" y="3357563"/>
          <p14:tracePt t="24380" x="1555750" y="3402013"/>
          <p14:tracePt t="24451" x="1555750" y="3462338"/>
          <p14:tracePt t="24527" x="1555750" y="3494088"/>
          <p14:tracePt t="24597" x="1555750" y="3536950"/>
          <p14:tracePt t="24672" x="1555750" y="3556000"/>
          <p14:tracePt t="24741" x="1555750" y="3562350"/>
          <p14:tracePt t="24816" x="1555750" y="3573463"/>
          <p14:tracePt t="24884" x="1555750" y="3579813"/>
          <p14:tracePt t="24953" x="1555750" y="3592513"/>
          <p14:tracePt t="32359" x="1487488" y="3425825"/>
          <p14:tracePt t="32428" x="1457325" y="3252788"/>
          <p14:tracePt t="32492" x="1468438" y="3141663"/>
          <p14:tracePt t="32561" x="1487488" y="3086100"/>
          <p14:tracePt t="32623" x="1493838" y="3068638"/>
          <p14:tracePt t="32693" x="1530350" y="3043238"/>
          <p14:tracePt t="32753" x="1549400" y="3017838"/>
          <p14:tracePt t="32821" x="1555750" y="3017838"/>
          <p14:tracePt t="32883" x="1568450" y="3017838"/>
          <p14:tracePt t="32949" x="1647825" y="2994025"/>
          <p14:tracePt t="33017" x="1654175" y="2994025"/>
          <p14:tracePt t="36223" x="1654175" y="3000375"/>
          <p14:tracePt t="36293" x="1592263" y="3049588"/>
          <p14:tracePt t="36369" x="1568450" y="3079750"/>
          <p14:tracePt t="36511" x="1549400" y="3105150"/>
          <p14:tracePt t="36578" x="1543050" y="3167063"/>
          <p14:tracePt t="36657" x="1512888" y="3235325"/>
          <p14:tracePt t="36728" x="1487488" y="3321050"/>
          <p14:tracePt t="36814" x="1481138" y="3389313"/>
          <p14:tracePt t="36883" x="1481138" y="3406775"/>
          <p14:tracePt t="36960" x="1481138" y="3438525"/>
          <p14:tracePt t="37027" x="1481138" y="3451225"/>
          <p14:tracePt t="37437" x="1481138" y="3455988"/>
          <p14:tracePt t="37507" x="1481138" y="3462338"/>
          <p14:tracePt t="37587" x="1481138" y="3481388"/>
          <p14:tracePt t="37656" x="1481138" y="3506788"/>
          <p14:tracePt t="37733" x="1481138" y="3524250"/>
          <p14:tracePt t="42624" x="1444625" y="3579813"/>
          <p14:tracePt t="42692" x="1425575" y="4321175"/>
          <p14:tracePt t="42772" x="1438275" y="4413250"/>
          <p14:tracePt t="42844" x="1438275" y="4451350"/>
          <p14:tracePt t="42922" x="1419225" y="4462463"/>
          <p14:tracePt t="42993" x="1401763" y="4481513"/>
          <p14:tracePt t="43072" x="1320800" y="4468813"/>
          <p14:tracePt t="43143" x="1160463" y="4389438"/>
          <p14:tracePt t="43149" x="1160463" y="4376738"/>
          <p14:tracePt t="43227" x="1141413" y="4370388"/>
          <p14:tracePt t="43303" x="1117600" y="4370388"/>
          <p14:tracePt t="48007" x="1141413" y="4395788"/>
          <p14:tracePt t="48076" x="1246188" y="4537075"/>
          <p14:tracePt t="48084" x="1246188" y="4556125"/>
          <p14:tracePt t="48152" x="1271588" y="4573588"/>
          <p14:tracePt t="48232" x="1346200" y="4678363"/>
          <p14:tracePt t="48302" x="1370013" y="4697413"/>
          <p14:tracePt t="48309" x="1370013" y="4703763"/>
          <p14:tracePt t="48378" x="1401763" y="4729163"/>
          <p14:tracePt t="48444" x="1419225" y="4746625"/>
          <p14:tracePt t="48507" x="1425575" y="4746625"/>
          <p14:tracePt t="53098" x="1425575" y="4789488"/>
          <p14:tracePt t="53159" x="1438275" y="4938713"/>
          <p14:tracePt t="53163" x="1438275" y="4949825"/>
          <p14:tracePt t="53228" x="1444625" y="4975225"/>
          <p14:tracePt t="53298" x="1500188" y="5049838"/>
          <p14:tracePt t="53358" x="1524000" y="5067300"/>
          <p14:tracePt t="53426" x="1543050" y="5086350"/>
          <p14:tracePt t="53487" x="1549400" y="5086350"/>
          <p14:tracePt t="62657" x="1549400" y="5129213"/>
          <p14:tracePt t="62659" x="1549400" y="5148263"/>
          <p14:tracePt t="62722" x="1549400" y="5259388"/>
          <p14:tracePt t="62747" x="1549400" y="5278438"/>
          <p14:tracePt t="62813" x="1549400" y="5295900"/>
          <p14:tracePt t="62885" x="1549400" y="5302250"/>
          <p14:tracePt t="62947" x="1549400" y="5308600"/>
          <p14:tracePt t="67825" x="1530350" y="5445125"/>
          <p14:tracePt t="67895" x="1519238" y="5494338"/>
          <p14:tracePt t="67973" x="1506538" y="5549900"/>
          <p14:tracePt t="68046" x="1481138" y="5611813"/>
          <p14:tracePt t="68127" x="1481138" y="5635625"/>
          <p14:tracePt t="68200" x="1481138" y="5641975"/>
          <p14:tracePt t="73643" x="1444625" y="5894388"/>
          <p14:tracePt t="73704" x="1438275" y="5969000"/>
          <p14:tracePt t="73774" x="1438275" y="5981700"/>
          <p14:tracePt t="73836" x="1438275" y="6000750"/>
          <p14:tracePt t="73907" x="1419225" y="6018213"/>
          <p14:tracePt t="73969" x="1376363" y="6105525"/>
          <p14:tracePt t="74035" x="1357313" y="6172200"/>
          <p14:tracePt t="74099" x="1228725" y="6524625"/>
          <p14:tracePt t="74104" x="1228725" y="6537325"/>
          <p14:tracePt t="74180" x="1228725" y="6567488"/>
          <p14:tracePt t="74591" x="1228725" y="6550025"/>
          <p14:tracePt t="75213" x="1228725" y="6537325"/>
          <p14:tracePt t="75285" x="1228725" y="6505575"/>
          <p14:tracePt t="75372" x="1228725" y="6499225"/>
          <p14:tracePt t="81089" x="1049338" y="4691063"/>
          <p14:tracePt t="81157" x="141288" y="1555750"/>
          <p14:tracePt t="81233" x="111125" y="1474788"/>
          <p14:tracePt t="81301" x="111125" y="1493838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.7|15.9|3.7|5.4|7.3|9.9|1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4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7.8|15.7|2.9|2.6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|3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7.9|11.3|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7.3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1073</TotalTime>
  <Words>2450</Words>
  <Application>Microsoft Office PowerPoint</Application>
  <PresentationFormat>Widescreen</PresentationFormat>
  <Paragraphs>281</Paragraphs>
  <Slides>17</Slides>
  <Notes>14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Gill Sans MT</vt:lpstr>
      <vt:lpstr>Impact</vt:lpstr>
      <vt:lpstr>Badge</vt:lpstr>
      <vt:lpstr>Willy Byte and the infinite IRQ investigation!</vt:lpstr>
      <vt:lpstr>Session details</vt:lpstr>
      <vt:lpstr>AppleWin intro</vt:lpstr>
      <vt:lpstr>Mockingboard-C primer</vt:lpstr>
      <vt:lpstr>Mockingboard-C primer</vt:lpstr>
      <vt:lpstr>Willy Byte bug from 2007</vt:lpstr>
      <vt:lpstr>The Willy Byte emulation issue</vt:lpstr>
      <vt:lpstr>The Willy Byte emulation issue (2)</vt:lpstr>
      <vt:lpstr>The Willy Byte emulation issue (3)</vt:lpstr>
      <vt:lpstr>The Willy Byte emulation issue (4)</vt:lpstr>
      <vt:lpstr>A NUANCE of the 6502</vt:lpstr>
      <vt:lpstr>Overlapping chip select</vt:lpstr>
      <vt:lpstr>A subtlety of the SSI263</vt:lpstr>
      <vt:lpstr>The reveal…</vt:lpstr>
      <vt:lpstr>Let’s recap that…</vt:lpstr>
      <vt:lpstr>Putting it all together, here’s what happens…</vt:lpstr>
      <vt:lpstr>Wrapping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Willy Byte in the infinite IRQ</dc:title>
  <dc:creator>Tom</dc:creator>
  <cp:lastModifiedBy>Tom</cp:lastModifiedBy>
  <cp:revision>203</cp:revision>
  <dcterms:created xsi:type="dcterms:W3CDTF">2020-05-12T18:43:20Z</dcterms:created>
  <dcterms:modified xsi:type="dcterms:W3CDTF">2020-08-22T15:14:04Z</dcterms:modified>
</cp:coreProperties>
</file>