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261" r:id="rId3"/>
    <p:sldId id="258" r:id="rId4"/>
    <p:sldId id="263" r:id="rId5"/>
    <p:sldId id="264" r:id="rId6"/>
    <p:sldId id="269" r:id="rId7"/>
    <p:sldId id="270" r:id="rId8"/>
    <p:sldId id="271" r:id="rId9"/>
    <p:sldId id="319" r:id="rId10"/>
    <p:sldId id="321" r:id="rId11"/>
    <p:sldId id="322" r:id="rId12"/>
    <p:sldId id="318" r:id="rId13"/>
    <p:sldId id="320" r:id="rId14"/>
    <p:sldId id="323" r:id="rId15"/>
    <p:sldId id="325" r:id="rId16"/>
    <p:sldId id="326" r:id="rId17"/>
    <p:sldId id="327" r:id="rId18"/>
    <p:sldId id="262" r:id="rId19"/>
    <p:sldId id="272" r:id="rId20"/>
    <p:sldId id="273" r:id="rId21"/>
    <p:sldId id="274" r:id="rId22"/>
    <p:sldId id="275" r:id="rId23"/>
    <p:sldId id="276" r:id="rId24"/>
    <p:sldId id="277" r:id="rId25"/>
    <p:sldId id="278" r:id="rId26"/>
    <p:sldId id="265" r:id="rId27"/>
    <p:sldId id="279" r:id="rId28"/>
    <p:sldId id="280" r:id="rId29"/>
    <p:sldId id="281" r:id="rId30"/>
    <p:sldId id="282" r:id="rId31"/>
    <p:sldId id="283" r:id="rId32"/>
    <p:sldId id="284" r:id="rId33"/>
    <p:sldId id="285" r:id="rId34"/>
    <p:sldId id="287" r:id="rId35"/>
    <p:sldId id="286" r:id="rId36"/>
    <p:sldId id="288" r:id="rId37"/>
    <p:sldId id="289" r:id="rId38"/>
    <p:sldId id="290" r:id="rId39"/>
    <p:sldId id="291" r:id="rId40"/>
    <p:sldId id="292" r:id="rId41"/>
    <p:sldId id="293" r:id="rId42"/>
    <p:sldId id="294" r:id="rId43"/>
    <p:sldId id="295" r:id="rId44"/>
    <p:sldId id="296" r:id="rId45"/>
    <p:sldId id="297" r:id="rId46"/>
    <p:sldId id="298"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24" r:id="rId66"/>
    <p:sldId id="25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994" autoAdjust="0"/>
  </p:normalViewPr>
  <p:slideViewPr>
    <p:cSldViewPr snapToGrid="0">
      <p:cViewPr varScale="1">
        <p:scale>
          <a:sx n="60" d="100"/>
          <a:sy n="60" d="100"/>
        </p:scale>
        <p:origin x="2535"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FE51C-3DDC-49A7-8CDF-5FA3E87F1508}" type="datetimeFigureOut">
              <a:rPr lang="en-US" smtClean="0"/>
              <a:t>10/4/2016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D242E-3735-41A7-84C2-E141A9ACBC9E}" type="slidenum">
              <a:rPr lang="en-US" smtClean="0"/>
              <a:t>‹#›</a:t>
            </a:fld>
            <a:endParaRPr lang="en-US"/>
          </a:p>
        </p:txBody>
      </p:sp>
    </p:spTree>
    <p:extLst>
      <p:ext uri="{BB962C8B-B14F-4D97-AF65-F5344CB8AC3E}">
        <p14:creationId xmlns:p14="http://schemas.microsoft.com/office/powerpoint/2010/main" val="1655279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0D242E-3735-41A7-84C2-E141A9ACBC9E}" type="slidenum">
              <a:rPr lang="en-US" smtClean="0"/>
              <a:t>14</a:t>
            </a:fld>
            <a:endParaRPr lang="en-US"/>
          </a:p>
        </p:txBody>
      </p:sp>
    </p:spTree>
    <p:extLst>
      <p:ext uri="{BB962C8B-B14F-4D97-AF65-F5344CB8AC3E}">
        <p14:creationId xmlns:p14="http://schemas.microsoft.com/office/powerpoint/2010/main" val="342381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0D242E-3735-41A7-84C2-E141A9ACBC9E}" type="slidenum">
              <a:rPr lang="en-US" smtClean="0"/>
              <a:t>19</a:t>
            </a:fld>
            <a:endParaRPr lang="en-US"/>
          </a:p>
        </p:txBody>
      </p:sp>
    </p:spTree>
    <p:extLst>
      <p:ext uri="{BB962C8B-B14F-4D97-AF65-F5344CB8AC3E}">
        <p14:creationId xmlns:p14="http://schemas.microsoft.com/office/powerpoint/2010/main" val="131509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Dependency</a:t>
            </a:r>
            <a:r>
              <a:rPr lang="en-US" baseline="0" dirty="0"/>
              <a:t> Inversion Principals</a:t>
            </a:r>
            <a:endParaRPr lang="en-US" dirty="0"/>
          </a:p>
        </p:txBody>
      </p:sp>
      <p:sp>
        <p:nvSpPr>
          <p:cNvPr id="4" name="Slide Number Placeholder 3"/>
          <p:cNvSpPr>
            <a:spLocks noGrp="1"/>
          </p:cNvSpPr>
          <p:nvPr>
            <p:ph type="sldNum" sz="quarter" idx="10"/>
          </p:nvPr>
        </p:nvSpPr>
        <p:spPr/>
        <p:txBody>
          <a:bodyPr/>
          <a:lstStyle/>
          <a:p>
            <a:fld id="{170D242E-3735-41A7-84C2-E141A9ACBC9E}" type="slidenum">
              <a:rPr lang="en-US" smtClean="0"/>
              <a:t>25</a:t>
            </a:fld>
            <a:endParaRPr lang="en-US"/>
          </a:p>
        </p:txBody>
      </p:sp>
    </p:spTree>
    <p:extLst>
      <p:ext uri="{BB962C8B-B14F-4D97-AF65-F5344CB8AC3E}">
        <p14:creationId xmlns:p14="http://schemas.microsoft.com/office/powerpoint/2010/main" val="3637494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0D242E-3735-41A7-84C2-E141A9ACBC9E}" type="slidenum">
              <a:rPr lang="en-US" smtClean="0"/>
              <a:t>33</a:t>
            </a:fld>
            <a:endParaRPr lang="en-US"/>
          </a:p>
        </p:txBody>
      </p:sp>
    </p:spTree>
    <p:extLst>
      <p:ext uri="{BB962C8B-B14F-4D97-AF65-F5344CB8AC3E}">
        <p14:creationId xmlns:p14="http://schemas.microsoft.com/office/powerpoint/2010/main" val="3174789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0D242E-3735-41A7-84C2-E141A9ACBC9E}" type="slidenum">
              <a:rPr lang="en-US" smtClean="0"/>
              <a:t>34</a:t>
            </a:fld>
            <a:endParaRPr lang="en-US"/>
          </a:p>
        </p:txBody>
      </p:sp>
    </p:spTree>
    <p:extLst>
      <p:ext uri="{BB962C8B-B14F-4D97-AF65-F5344CB8AC3E}">
        <p14:creationId xmlns:p14="http://schemas.microsoft.com/office/powerpoint/2010/main" val="201584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Removes the</a:t>
            </a:r>
            <a:r>
              <a:rPr lang="en-US" baseline="0" dirty="0"/>
              <a:t> dependency on </a:t>
            </a:r>
            <a:r>
              <a:rPr lang="en-US" baseline="0" dirty="0" err="1"/>
              <a:t>CreditCard</a:t>
            </a:r>
            <a:r>
              <a:rPr lang="en-US" baseline="0" dirty="0"/>
              <a:t> in </a:t>
            </a:r>
            <a:r>
              <a:rPr lang="en-US" baseline="0" dirty="0" err="1"/>
              <a:t>ICardReader’s</a:t>
            </a:r>
            <a:r>
              <a:rPr lang="en-US" baseline="0" dirty="0"/>
              <a:t> Read method.</a:t>
            </a:r>
            <a:endParaRPr lang="en-US" dirty="0"/>
          </a:p>
          <a:p>
            <a:endParaRPr lang="en-US" dirty="0"/>
          </a:p>
        </p:txBody>
      </p:sp>
      <p:sp>
        <p:nvSpPr>
          <p:cNvPr id="4" name="Slide Number Placeholder 3"/>
          <p:cNvSpPr>
            <a:spLocks noGrp="1"/>
          </p:cNvSpPr>
          <p:nvPr>
            <p:ph type="sldNum" sz="quarter" idx="10"/>
          </p:nvPr>
        </p:nvSpPr>
        <p:spPr/>
        <p:txBody>
          <a:bodyPr/>
          <a:lstStyle/>
          <a:p>
            <a:fld id="{170D242E-3735-41A7-84C2-E141A9ACBC9E}" type="slidenum">
              <a:rPr lang="en-US" smtClean="0"/>
              <a:t>39</a:t>
            </a:fld>
            <a:endParaRPr lang="en-US"/>
          </a:p>
        </p:txBody>
      </p:sp>
    </p:spTree>
    <p:extLst>
      <p:ext uri="{BB962C8B-B14F-4D97-AF65-F5344CB8AC3E}">
        <p14:creationId xmlns:p14="http://schemas.microsoft.com/office/powerpoint/2010/main" val="2365749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0D242E-3735-41A7-84C2-E141A9ACBC9E}" type="slidenum">
              <a:rPr lang="en-US" smtClean="0"/>
              <a:t>42</a:t>
            </a:fld>
            <a:endParaRPr lang="en-US"/>
          </a:p>
        </p:txBody>
      </p:sp>
    </p:spTree>
    <p:extLst>
      <p:ext uri="{BB962C8B-B14F-4D97-AF65-F5344CB8AC3E}">
        <p14:creationId xmlns:p14="http://schemas.microsoft.com/office/powerpoint/2010/main" val="97294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0D242E-3735-41A7-84C2-E141A9ACBC9E}" type="slidenum">
              <a:rPr lang="en-US" smtClean="0"/>
              <a:t>53</a:t>
            </a:fld>
            <a:endParaRPr lang="en-US"/>
          </a:p>
        </p:txBody>
      </p:sp>
    </p:spTree>
    <p:extLst>
      <p:ext uri="{BB962C8B-B14F-4D97-AF65-F5344CB8AC3E}">
        <p14:creationId xmlns:p14="http://schemas.microsoft.com/office/powerpoint/2010/main" val="2910325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0D242E-3735-41A7-84C2-E141A9ACBC9E}" type="slidenum">
              <a:rPr lang="en-US" smtClean="0"/>
              <a:t>55</a:t>
            </a:fld>
            <a:endParaRPr lang="en-US"/>
          </a:p>
        </p:txBody>
      </p:sp>
    </p:spTree>
    <p:extLst>
      <p:ext uri="{BB962C8B-B14F-4D97-AF65-F5344CB8AC3E}">
        <p14:creationId xmlns:p14="http://schemas.microsoft.com/office/powerpoint/2010/main" val="1029231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CF6CB43-D70C-4850-9209-90389A73D894}" type="datetime13">
              <a:rPr lang="en-US" smtClean="0"/>
              <a:t>6:49:01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3C2C2-A309-4A38-9B03-2BBDB918E8BC}" type="slidenum">
              <a:rPr lang="en-US" smtClean="0"/>
              <a:t>‹#›</a:t>
            </a:fld>
            <a:endParaRPr lang="en-US"/>
          </a:p>
        </p:txBody>
      </p:sp>
    </p:spTree>
    <p:extLst>
      <p:ext uri="{BB962C8B-B14F-4D97-AF65-F5344CB8AC3E}">
        <p14:creationId xmlns:p14="http://schemas.microsoft.com/office/powerpoint/2010/main" val="289646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80039C-2735-45D5-B8EC-56297C4E8A0A}" type="datetime13">
              <a:rPr lang="en-US" smtClean="0"/>
              <a:t>6:49:01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3C2C2-A309-4A38-9B03-2BBDB918E8BC}" type="slidenum">
              <a:rPr lang="en-US" smtClean="0"/>
              <a:t>‹#›</a:t>
            </a:fld>
            <a:endParaRPr lang="en-US"/>
          </a:p>
        </p:txBody>
      </p:sp>
    </p:spTree>
    <p:extLst>
      <p:ext uri="{BB962C8B-B14F-4D97-AF65-F5344CB8AC3E}">
        <p14:creationId xmlns:p14="http://schemas.microsoft.com/office/powerpoint/2010/main" val="295672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644938-CFFA-406B-8681-C393DCBDE497}" type="datetime13">
              <a:rPr lang="en-US" smtClean="0"/>
              <a:t>6:49:01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3C2C2-A309-4A38-9B03-2BBDB918E8BC}" type="slidenum">
              <a:rPr lang="en-US" smtClean="0"/>
              <a:t>‹#›</a:t>
            </a:fld>
            <a:endParaRPr lang="en-US"/>
          </a:p>
        </p:txBody>
      </p:sp>
    </p:spTree>
    <p:extLst>
      <p:ext uri="{BB962C8B-B14F-4D97-AF65-F5344CB8AC3E}">
        <p14:creationId xmlns:p14="http://schemas.microsoft.com/office/powerpoint/2010/main" val="273177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3C2C2-A309-4A38-9B03-2BBDB918E8BC}" type="slidenum">
              <a:rPr lang="en-US" smtClean="0"/>
              <a:t>‹#›</a:t>
            </a:fld>
            <a:endParaRPr lang="en-US"/>
          </a:p>
        </p:txBody>
      </p:sp>
    </p:spTree>
    <p:extLst>
      <p:ext uri="{BB962C8B-B14F-4D97-AF65-F5344CB8AC3E}">
        <p14:creationId xmlns:p14="http://schemas.microsoft.com/office/powerpoint/2010/main" val="17923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EF87D6-F134-41A3-9127-A28253F03BAA}" type="datetime13">
              <a:rPr lang="en-US" smtClean="0"/>
              <a:t>6:49:01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3C2C2-A309-4A38-9B03-2BBDB918E8BC}" type="slidenum">
              <a:rPr lang="en-US" smtClean="0"/>
              <a:t>‹#›</a:t>
            </a:fld>
            <a:endParaRPr lang="en-US"/>
          </a:p>
        </p:txBody>
      </p:sp>
    </p:spTree>
    <p:extLst>
      <p:ext uri="{BB962C8B-B14F-4D97-AF65-F5344CB8AC3E}">
        <p14:creationId xmlns:p14="http://schemas.microsoft.com/office/powerpoint/2010/main" val="310826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B0A58C-E85D-4A0F-8ED8-9E44087DB7A3}" type="datetime13">
              <a:rPr lang="en-US" smtClean="0"/>
              <a:t>6:49:01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3C2C2-A309-4A38-9B03-2BBDB918E8BC}" type="slidenum">
              <a:rPr lang="en-US" smtClean="0"/>
              <a:t>‹#›</a:t>
            </a:fld>
            <a:endParaRPr lang="en-US"/>
          </a:p>
        </p:txBody>
      </p:sp>
    </p:spTree>
    <p:extLst>
      <p:ext uri="{BB962C8B-B14F-4D97-AF65-F5344CB8AC3E}">
        <p14:creationId xmlns:p14="http://schemas.microsoft.com/office/powerpoint/2010/main" val="156777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441620-319B-40AD-BAC4-745E572E1B97}" type="datetime13">
              <a:rPr lang="en-US" smtClean="0"/>
              <a:t>6:49:01 PM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3C2C2-A309-4A38-9B03-2BBDB918E8BC}" type="slidenum">
              <a:rPr lang="en-US" smtClean="0"/>
              <a:t>‹#›</a:t>
            </a:fld>
            <a:endParaRPr lang="en-US"/>
          </a:p>
        </p:txBody>
      </p:sp>
    </p:spTree>
    <p:extLst>
      <p:ext uri="{BB962C8B-B14F-4D97-AF65-F5344CB8AC3E}">
        <p14:creationId xmlns:p14="http://schemas.microsoft.com/office/powerpoint/2010/main" val="428621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B085AB-D6F7-49C7-967E-5F8B4CAB427B}" type="datetime13">
              <a:rPr lang="en-US" smtClean="0"/>
              <a:t>6:49:01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a:t>
            </a:fld>
            <a:endParaRPr lang="en-US"/>
          </a:p>
        </p:txBody>
      </p:sp>
    </p:spTree>
    <p:extLst>
      <p:ext uri="{BB962C8B-B14F-4D97-AF65-F5344CB8AC3E}">
        <p14:creationId xmlns:p14="http://schemas.microsoft.com/office/powerpoint/2010/main" val="217544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DB33D-89C8-4375-93E9-00475265FA60}" type="datetime13">
              <a:rPr lang="en-US" smtClean="0"/>
              <a:t>6:49:01 PM</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73C2C2-A309-4A38-9B03-2BBDB918E8BC}" type="slidenum">
              <a:rPr lang="en-US" smtClean="0"/>
              <a:t>‹#›</a:t>
            </a:fld>
            <a:endParaRPr lang="en-US"/>
          </a:p>
        </p:txBody>
      </p:sp>
    </p:spTree>
    <p:extLst>
      <p:ext uri="{BB962C8B-B14F-4D97-AF65-F5344CB8AC3E}">
        <p14:creationId xmlns:p14="http://schemas.microsoft.com/office/powerpoint/2010/main" val="304793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081580-B929-432A-B6EC-86E0DE28D3D5}" type="datetime13">
              <a:rPr lang="en-US" smtClean="0"/>
              <a:t>6:49:01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3C2C2-A309-4A38-9B03-2BBDB918E8BC}" type="slidenum">
              <a:rPr lang="en-US" smtClean="0"/>
              <a:t>‹#›</a:t>
            </a:fld>
            <a:endParaRPr lang="en-US"/>
          </a:p>
        </p:txBody>
      </p:sp>
    </p:spTree>
    <p:extLst>
      <p:ext uri="{BB962C8B-B14F-4D97-AF65-F5344CB8AC3E}">
        <p14:creationId xmlns:p14="http://schemas.microsoft.com/office/powerpoint/2010/main" val="293965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E66EBC-007A-4F64-9187-7D290F103023}" type="datetime13">
              <a:rPr lang="en-US" smtClean="0"/>
              <a:t>6:49:01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3C2C2-A309-4A38-9B03-2BBDB918E8BC}" type="slidenum">
              <a:rPr lang="en-US" smtClean="0"/>
              <a:t>‹#›</a:t>
            </a:fld>
            <a:endParaRPr lang="en-US"/>
          </a:p>
        </p:txBody>
      </p:sp>
    </p:spTree>
    <p:extLst>
      <p:ext uri="{BB962C8B-B14F-4D97-AF65-F5344CB8AC3E}">
        <p14:creationId xmlns:p14="http://schemas.microsoft.com/office/powerpoint/2010/main" val="348317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38FE1-5135-470B-AE0D-BB495EFD709B}" type="datetime13">
              <a:rPr lang="en-US" smtClean="0"/>
              <a:t>6:49:01 PM</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3C2C2-A309-4A38-9B03-2BBDB918E8BC}" type="slidenum">
              <a:rPr lang="en-US" smtClean="0"/>
              <a:t>‹#›</a:t>
            </a:fld>
            <a:endParaRPr lang="en-US"/>
          </a:p>
        </p:txBody>
      </p:sp>
    </p:spTree>
    <p:extLst>
      <p:ext uri="{BB962C8B-B14F-4D97-AF65-F5344CB8AC3E}">
        <p14:creationId xmlns:p14="http://schemas.microsoft.com/office/powerpoint/2010/main" val="1671203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fpl.cs.depaul.edu/jriely/450/lectures/class-04-001.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tonight’s class</a:t>
            </a:r>
          </a:p>
        </p:txBody>
      </p:sp>
      <p:sp>
        <p:nvSpPr>
          <p:cNvPr id="3" name="Content Placeholder 2"/>
          <p:cNvSpPr>
            <a:spLocks noGrp="1"/>
          </p:cNvSpPr>
          <p:nvPr>
            <p:ph idx="1"/>
          </p:nvPr>
        </p:nvSpPr>
        <p:spPr>
          <a:xfrm>
            <a:off x="838200" y="1825624"/>
            <a:ext cx="10515600" cy="4751021"/>
          </a:xfrm>
        </p:spPr>
        <p:txBody>
          <a:bodyPr>
            <a:normAutofit/>
          </a:bodyPr>
          <a:lstStyle/>
          <a:p>
            <a:pPr marL="0" indent="0">
              <a:buNone/>
            </a:pPr>
            <a:r>
              <a:rPr lang="en-US" dirty="0"/>
              <a:t>Quiz</a:t>
            </a:r>
          </a:p>
          <a:p>
            <a:pPr marL="0" indent="0">
              <a:buNone/>
            </a:pPr>
            <a:r>
              <a:rPr lang="en-US" dirty="0"/>
              <a:t>Homework 3</a:t>
            </a:r>
          </a:p>
          <a:p>
            <a:pPr marL="0" indent="0">
              <a:buNone/>
            </a:pPr>
            <a:r>
              <a:rPr lang="en-US" dirty="0"/>
              <a:t>MVC</a:t>
            </a:r>
          </a:p>
          <a:p>
            <a:pPr marL="0" indent="0">
              <a:buNone/>
            </a:pPr>
            <a:r>
              <a:rPr lang="en-US" dirty="0"/>
              <a:t>UML Realization/Generalization/Specialization</a:t>
            </a:r>
          </a:p>
          <a:p>
            <a:pPr marL="0" indent="0">
              <a:buNone/>
            </a:pPr>
            <a:r>
              <a:rPr lang="en-US" dirty="0"/>
              <a:t>Midterm Information</a:t>
            </a:r>
          </a:p>
          <a:p>
            <a:pPr marL="0" indent="0">
              <a:buNone/>
            </a:pPr>
            <a:r>
              <a:rPr lang="en-US" dirty="0"/>
              <a:t>SOLID Principles: Dependency Inversion Principle and Dependency Injection</a:t>
            </a:r>
          </a:p>
          <a:p>
            <a:pPr marL="0" indent="0">
              <a:buNone/>
            </a:pPr>
            <a:r>
              <a:rPr lang="en-US" dirty="0"/>
              <a:t>Homework 4</a:t>
            </a:r>
          </a:p>
        </p:txBody>
      </p:sp>
      <p:sp>
        <p:nvSpPr>
          <p:cNvPr id="4" name="Date Placeholder 3"/>
          <p:cNvSpPr>
            <a:spLocks noGrp="1"/>
          </p:cNvSpPr>
          <p:nvPr>
            <p:ph type="dt" sz="half" idx="10"/>
          </p:nvPr>
        </p:nvSpPr>
        <p:spPr/>
        <p:txBody>
          <a:bodyPr/>
          <a:lstStyle/>
          <a:p>
            <a:fld id="{D4666EE4-030B-47EF-9A4E-C3A6B3D77756}"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1</a:t>
            </a:fld>
            <a:endParaRPr lang="en-US"/>
          </a:p>
        </p:txBody>
      </p:sp>
    </p:spTree>
    <p:extLst>
      <p:ext uri="{BB962C8B-B14F-4D97-AF65-F5344CB8AC3E}">
        <p14:creationId xmlns:p14="http://schemas.microsoft.com/office/powerpoint/2010/main" val="23887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Specialization/Realization</a:t>
            </a:r>
          </a:p>
        </p:txBody>
      </p:sp>
      <p:sp>
        <p:nvSpPr>
          <p:cNvPr id="3" name="Content Placeholder 2"/>
          <p:cNvSpPr>
            <a:spLocks noGrp="1"/>
          </p:cNvSpPr>
          <p:nvPr>
            <p:ph idx="1"/>
          </p:nvPr>
        </p:nvSpPr>
        <p:spPr/>
        <p:txBody>
          <a:bodyPr/>
          <a:lstStyle/>
          <a:p>
            <a:pPr marL="0" indent="0">
              <a:buNone/>
            </a:pPr>
            <a:r>
              <a:rPr lang="en-US" dirty="0"/>
              <a:t>Which SOLID principle do you need to be cognizant of when deciding to Generalize? Why?</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10</a:t>
            </a:fld>
            <a:endParaRPr lang="en-US"/>
          </a:p>
        </p:txBody>
      </p:sp>
    </p:spTree>
    <p:extLst>
      <p:ext uri="{BB962C8B-B14F-4D97-AF65-F5344CB8AC3E}">
        <p14:creationId xmlns:p14="http://schemas.microsoft.com/office/powerpoint/2010/main" val="1894963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Specialization/Generalization class diagram</a:t>
            </a:r>
          </a:p>
        </p:txBody>
      </p:sp>
      <p:sp>
        <p:nvSpPr>
          <p:cNvPr id="3" name="Content Placeholder 2"/>
          <p:cNvSpPr>
            <a:spLocks noGrp="1"/>
          </p:cNvSpPr>
          <p:nvPr>
            <p:ph idx="1"/>
          </p:nvPr>
        </p:nvSpPr>
        <p:spPr/>
        <p:txBody>
          <a:bodyPr/>
          <a:lstStyle/>
          <a:p>
            <a:pPr marL="0" indent="0">
              <a:buNone/>
            </a:pPr>
            <a:r>
              <a:rPr lang="en-US" dirty="0"/>
              <a:t>Depending on what class(</a:t>
            </a:r>
            <a:r>
              <a:rPr lang="en-US" dirty="0" err="1"/>
              <a:t>es</a:t>
            </a:r>
            <a:r>
              <a:rPr lang="en-US" dirty="0"/>
              <a:t>) came first, this diagram shows specialization/generalization. When you see a diagram like this, you can just say it shows “inheritance”</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11</a:t>
            </a:fld>
            <a:endParaRPr lang="en-US"/>
          </a:p>
        </p:txBody>
      </p:sp>
      <p:pic>
        <p:nvPicPr>
          <p:cNvPr id="6" name="Picture 5"/>
          <p:cNvPicPr>
            <a:picLocks noChangeAspect="1"/>
          </p:cNvPicPr>
          <p:nvPr/>
        </p:nvPicPr>
        <p:blipFill>
          <a:blip r:embed="rId2"/>
          <a:stretch>
            <a:fillRect/>
          </a:stretch>
        </p:blipFill>
        <p:spPr>
          <a:xfrm>
            <a:off x="2795587" y="3076688"/>
            <a:ext cx="6600825" cy="2066925"/>
          </a:xfrm>
          <a:prstGeom prst="rect">
            <a:avLst/>
          </a:prstGeom>
        </p:spPr>
      </p:pic>
    </p:spTree>
    <p:extLst>
      <p:ext uri="{BB962C8B-B14F-4D97-AF65-F5344CB8AC3E}">
        <p14:creationId xmlns:p14="http://schemas.microsoft.com/office/powerpoint/2010/main" val="335344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diagrams: Realization</a:t>
            </a:r>
          </a:p>
        </p:txBody>
      </p:sp>
      <p:sp>
        <p:nvSpPr>
          <p:cNvPr id="3" name="Content Placeholder 2"/>
          <p:cNvSpPr>
            <a:spLocks noGrp="1"/>
          </p:cNvSpPr>
          <p:nvPr>
            <p:ph idx="1"/>
          </p:nvPr>
        </p:nvSpPr>
        <p:spPr/>
        <p:txBody>
          <a:bodyPr/>
          <a:lstStyle/>
          <a:p>
            <a:pPr marL="0" indent="0">
              <a:buNone/>
            </a:pPr>
            <a:r>
              <a:rPr lang="en-US" dirty="0"/>
              <a:t>Realization is the implementation or derivation of an Interface or Abstract class. A Subtype </a:t>
            </a:r>
            <a:r>
              <a:rPr lang="en-US" i="1" dirty="0"/>
              <a:t>realizes</a:t>
            </a:r>
            <a:r>
              <a:rPr lang="en-US" dirty="0"/>
              <a:t> the Interface/Abstract class</a:t>
            </a:r>
          </a:p>
          <a:p>
            <a:pPr marL="0" indent="0">
              <a:buNone/>
            </a:pPr>
            <a:r>
              <a:rPr lang="en-US" dirty="0"/>
              <a:t>Command and Strategy patterns are examples of realization</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12</a:t>
            </a:fld>
            <a:endParaRPr lang="en-US"/>
          </a:p>
        </p:txBody>
      </p:sp>
    </p:spTree>
    <p:extLst>
      <p:ext uri="{BB962C8B-B14F-4D97-AF65-F5344CB8AC3E}">
        <p14:creationId xmlns:p14="http://schemas.microsoft.com/office/powerpoint/2010/main" val="34427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Realization UML diagram</a:t>
            </a:r>
          </a:p>
        </p:txBody>
      </p:sp>
      <p:sp>
        <p:nvSpPr>
          <p:cNvPr id="3" name="Content Placeholder 2"/>
          <p:cNvSpPr>
            <a:spLocks noGrp="1"/>
          </p:cNvSpPr>
          <p:nvPr>
            <p:ph idx="1"/>
          </p:nvPr>
        </p:nvSpPr>
        <p:spPr/>
        <p:txBody>
          <a:bodyPr/>
          <a:lstStyle/>
          <a:p>
            <a:pPr marL="0" indent="0">
              <a:buNone/>
            </a:pPr>
            <a:r>
              <a:rPr lang="en-US" dirty="0" err="1"/>
              <a:t>SomeClass</a:t>
            </a:r>
            <a:r>
              <a:rPr lang="en-US" dirty="0"/>
              <a:t> </a:t>
            </a:r>
            <a:r>
              <a:rPr lang="en-US" i="1" dirty="0"/>
              <a:t>realizes </a:t>
            </a:r>
            <a:r>
              <a:rPr lang="en-US" dirty="0" err="1"/>
              <a:t>IInterface</a:t>
            </a: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13</a:t>
            </a:fld>
            <a:endParaRPr lang="en-US"/>
          </a:p>
        </p:txBody>
      </p:sp>
      <p:pic>
        <p:nvPicPr>
          <p:cNvPr id="8" name="Picture 7"/>
          <p:cNvPicPr>
            <a:picLocks noChangeAspect="1"/>
          </p:cNvPicPr>
          <p:nvPr/>
        </p:nvPicPr>
        <p:blipFill>
          <a:blip r:embed="rId2"/>
          <a:stretch>
            <a:fillRect/>
          </a:stretch>
        </p:blipFill>
        <p:spPr>
          <a:xfrm>
            <a:off x="6444343" y="1870075"/>
            <a:ext cx="3820886" cy="3695199"/>
          </a:xfrm>
          <a:prstGeom prst="rect">
            <a:avLst/>
          </a:prstGeom>
        </p:spPr>
      </p:pic>
    </p:spTree>
    <p:extLst>
      <p:ext uri="{BB962C8B-B14F-4D97-AF65-F5344CB8AC3E}">
        <p14:creationId xmlns:p14="http://schemas.microsoft.com/office/powerpoint/2010/main" val="2099219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Uml</a:t>
            </a:r>
            <a:r>
              <a:rPr lang="en-US" dirty="0"/>
              <a:t> arrows quiz</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14</a:t>
            </a:fld>
            <a:endParaRPr lang="en-US"/>
          </a:p>
        </p:txBody>
      </p:sp>
      <p:pic>
        <p:nvPicPr>
          <p:cNvPr id="6" name="Picture 5"/>
          <p:cNvPicPr>
            <a:picLocks noChangeAspect="1"/>
          </p:cNvPicPr>
          <p:nvPr/>
        </p:nvPicPr>
        <p:blipFill>
          <a:blip r:embed="rId3"/>
          <a:stretch>
            <a:fillRect/>
          </a:stretch>
        </p:blipFill>
        <p:spPr>
          <a:xfrm>
            <a:off x="934129" y="1690688"/>
            <a:ext cx="10419671" cy="3958728"/>
          </a:xfrm>
          <a:prstGeom prst="rect">
            <a:avLst/>
          </a:prstGeom>
        </p:spPr>
      </p:pic>
      <p:pic>
        <p:nvPicPr>
          <p:cNvPr id="7" name="Picture 6"/>
          <p:cNvPicPr>
            <a:picLocks noChangeAspect="1"/>
          </p:cNvPicPr>
          <p:nvPr/>
        </p:nvPicPr>
        <p:blipFill>
          <a:blip r:embed="rId4"/>
          <a:stretch>
            <a:fillRect/>
          </a:stretch>
        </p:blipFill>
        <p:spPr>
          <a:xfrm>
            <a:off x="9767207" y="1690688"/>
            <a:ext cx="1594076" cy="1594076"/>
          </a:xfrm>
          <a:prstGeom prst="rect">
            <a:avLst/>
          </a:prstGeom>
        </p:spPr>
      </p:pic>
      <p:pic>
        <p:nvPicPr>
          <p:cNvPr id="8" name="Picture 7"/>
          <p:cNvPicPr>
            <a:picLocks noChangeAspect="1"/>
          </p:cNvPicPr>
          <p:nvPr/>
        </p:nvPicPr>
        <p:blipFill>
          <a:blip r:embed="rId5"/>
          <a:stretch>
            <a:fillRect/>
          </a:stretch>
        </p:blipFill>
        <p:spPr>
          <a:xfrm>
            <a:off x="838200" y="1758767"/>
            <a:ext cx="1901198" cy="900107"/>
          </a:xfrm>
          <a:prstGeom prst="rect">
            <a:avLst/>
          </a:prstGeom>
        </p:spPr>
      </p:pic>
    </p:spTree>
    <p:extLst>
      <p:ext uri="{BB962C8B-B14F-4D97-AF65-F5344CB8AC3E}">
        <p14:creationId xmlns:p14="http://schemas.microsoft.com/office/powerpoint/2010/main" val="383965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Uml</a:t>
            </a:r>
            <a:r>
              <a:rPr lang="en-US" dirty="0"/>
              <a:t> arrows quiz</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15</a:t>
            </a:fld>
            <a:endParaRPr lang="en-US"/>
          </a:p>
        </p:txBody>
      </p:sp>
      <p:pic>
        <p:nvPicPr>
          <p:cNvPr id="7" name="Picture 6"/>
          <p:cNvPicPr>
            <a:picLocks noChangeAspect="1"/>
          </p:cNvPicPr>
          <p:nvPr/>
        </p:nvPicPr>
        <p:blipFill>
          <a:blip r:embed="rId2"/>
          <a:stretch>
            <a:fillRect/>
          </a:stretch>
        </p:blipFill>
        <p:spPr>
          <a:xfrm>
            <a:off x="838200" y="1825625"/>
            <a:ext cx="8009865" cy="4351338"/>
          </a:xfrm>
          <a:prstGeom prst="rect">
            <a:avLst/>
          </a:prstGeom>
        </p:spPr>
      </p:pic>
    </p:spTree>
    <p:extLst>
      <p:ext uri="{BB962C8B-B14F-4D97-AF65-F5344CB8AC3E}">
        <p14:creationId xmlns:p14="http://schemas.microsoft.com/office/powerpoint/2010/main" val="2990335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quiz</a:t>
            </a:r>
          </a:p>
        </p:txBody>
      </p:sp>
      <p:sp>
        <p:nvSpPr>
          <p:cNvPr id="3" name="Content Placeholder 2"/>
          <p:cNvSpPr>
            <a:spLocks noGrp="1"/>
          </p:cNvSpPr>
          <p:nvPr>
            <p:ph sz="half" idx="1"/>
          </p:nvPr>
        </p:nvSpPr>
        <p:spPr/>
        <p:txBody>
          <a:bodyPr>
            <a:normAutofit fontScale="85000" lnSpcReduction="10000"/>
          </a:bodyPr>
          <a:lstStyle/>
          <a:p>
            <a:pPr marL="0" indent="0">
              <a:buNone/>
            </a:pPr>
            <a:r>
              <a:rPr lang="en-US" dirty="0"/>
              <a:t>Create a class diagram of the following (assume public visibility unless specified):</a:t>
            </a:r>
          </a:p>
          <a:p>
            <a:pPr marL="0" indent="0">
              <a:buNone/>
            </a:pPr>
            <a:r>
              <a:rPr lang="en-US" dirty="0"/>
              <a:t>Person class</a:t>
            </a:r>
          </a:p>
          <a:p>
            <a:pPr>
              <a:buFontTx/>
              <a:buChar char="-"/>
            </a:pPr>
            <a:r>
              <a:rPr lang="en-US" dirty="0"/>
              <a:t>Private String SSN field</a:t>
            </a:r>
          </a:p>
          <a:p>
            <a:pPr>
              <a:buFontTx/>
              <a:buChar char="-"/>
            </a:pPr>
            <a:r>
              <a:rPr lang="en-US" dirty="0"/>
              <a:t>Public String name field</a:t>
            </a:r>
          </a:p>
          <a:p>
            <a:pPr>
              <a:buFontTx/>
              <a:buChar char="-"/>
            </a:pPr>
            <a:r>
              <a:rPr lang="en-US" dirty="0"/>
              <a:t>Public </a:t>
            </a:r>
            <a:r>
              <a:rPr lang="en-US" dirty="0" err="1"/>
              <a:t>IPet</a:t>
            </a:r>
            <a:r>
              <a:rPr lang="en-US" dirty="0"/>
              <a:t> pet field</a:t>
            </a:r>
          </a:p>
          <a:p>
            <a:pPr>
              <a:buFontTx/>
              <a:buChar char="-"/>
            </a:pPr>
            <a:r>
              <a:rPr lang="en-US" dirty="0"/>
              <a:t>Constructor accepts </a:t>
            </a:r>
            <a:r>
              <a:rPr lang="en-US" dirty="0" err="1"/>
              <a:t>IPet</a:t>
            </a:r>
            <a:r>
              <a:rPr lang="en-US" dirty="0"/>
              <a:t> pet</a:t>
            </a:r>
          </a:p>
          <a:p>
            <a:pPr>
              <a:buFontTx/>
              <a:buChar char="-"/>
            </a:pPr>
            <a:r>
              <a:rPr lang="en-US" dirty="0"/>
              <a:t>Protected Boolean </a:t>
            </a:r>
            <a:r>
              <a:rPr lang="en-US" dirty="0" err="1"/>
              <a:t>hasPet</a:t>
            </a:r>
            <a:r>
              <a:rPr lang="en-US" dirty="0"/>
              <a:t>() method</a:t>
            </a:r>
          </a:p>
          <a:p>
            <a:pPr>
              <a:buFontTx/>
              <a:buChar char="-"/>
            </a:pPr>
            <a:r>
              <a:rPr lang="en-US" dirty="0"/>
              <a:t>Package private </a:t>
            </a:r>
            <a:r>
              <a:rPr lang="en-US" dirty="0" err="1"/>
              <a:t>IPet</a:t>
            </a:r>
            <a:r>
              <a:rPr lang="en-US" dirty="0"/>
              <a:t> </a:t>
            </a:r>
            <a:r>
              <a:rPr lang="en-US" dirty="0" err="1"/>
              <a:t>getPet</a:t>
            </a:r>
            <a:r>
              <a:rPr lang="en-US" dirty="0"/>
              <a:t>() method</a:t>
            </a:r>
          </a:p>
          <a:p>
            <a:pPr>
              <a:buFontTx/>
              <a:buChar char="-"/>
            </a:pPr>
            <a:r>
              <a:rPr lang="en-US" dirty="0"/>
              <a:t>Static String </a:t>
            </a:r>
            <a:r>
              <a:rPr lang="en-US" dirty="0" err="1"/>
              <a:t>getType</a:t>
            </a:r>
            <a:r>
              <a:rPr lang="en-US" dirty="0"/>
              <a:t>() method</a:t>
            </a:r>
          </a:p>
        </p:txBody>
      </p:sp>
      <p:sp>
        <p:nvSpPr>
          <p:cNvPr id="9" name="Content Placeholder 8"/>
          <p:cNvSpPr>
            <a:spLocks noGrp="1"/>
          </p:cNvSpPr>
          <p:nvPr>
            <p:ph sz="half" idx="2"/>
          </p:nvPr>
        </p:nvSpPr>
        <p:spPr/>
        <p:txBody>
          <a:bodyPr>
            <a:normAutofit fontScale="85000" lnSpcReduction="10000"/>
          </a:bodyPr>
          <a:lstStyle/>
          <a:p>
            <a:pPr marL="0" indent="0">
              <a:buNone/>
            </a:pPr>
            <a:r>
              <a:rPr lang="en-US" dirty="0" err="1"/>
              <a:t>IPet</a:t>
            </a:r>
            <a:r>
              <a:rPr lang="en-US" dirty="0"/>
              <a:t> interface</a:t>
            </a:r>
          </a:p>
          <a:p>
            <a:pPr marL="0" indent="0">
              <a:buNone/>
            </a:pPr>
            <a:r>
              <a:rPr lang="en-US" dirty="0"/>
              <a:t>- Void speak() method</a:t>
            </a:r>
          </a:p>
          <a:p>
            <a:pPr marL="0" indent="0">
              <a:buNone/>
            </a:pPr>
            <a:r>
              <a:rPr lang="en-US" dirty="0"/>
              <a:t>Dog class</a:t>
            </a:r>
          </a:p>
          <a:p>
            <a:pPr>
              <a:buFontTx/>
              <a:buChar char="-"/>
            </a:pPr>
            <a:r>
              <a:rPr lang="en-US" dirty="0"/>
              <a:t>Implements </a:t>
            </a:r>
            <a:r>
              <a:rPr lang="en-US" dirty="0" err="1"/>
              <a:t>IPet</a:t>
            </a:r>
            <a:endParaRPr lang="en-US" dirty="0"/>
          </a:p>
          <a:p>
            <a:pPr marL="0" indent="0">
              <a:buNone/>
            </a:pPr>
            <a:r>
              <a:rPr lang="en-US" dirty="0"/>
              <a:t>Static factory class </a:t>
            </a:r>
            <a:r>
              <a:rPr lang="en-US" dirty="0" err="1"/>
              <a:t>PetFactory</a:t>
            </a:r>
            <a:endParaRPr lang="en-US" dirty="0"/>
          </a:p>
          <a:p>
            <a:pPr marL="0" indent="0">
              <a:buNone/>
            </a:pPr>
            <a:r>
              <a:rPr lang="en-US" dirty="0"/>
              <a:t> - public </a:t>
            </a:r>
            <a:r>
              <a:rPr lang="en-US" dirty="0" err="1"/>
              <a:t>IPet</a:t>
            </a:r>
            <a:r>
              <a:rPr lang="en-US" dirty="0"/>
              <a:t> </a:t>
            </a:r>
            <a:r>
              <a:rPr lang="en-US" dirty="0" err="1"/>
              <a:t>createPet</a:t>
            </a:r>
            <a:r>
              <a:rPr lang="en-US" dirty="0"/>
              <a:t>(String </a:t>
            </a:r>
            <a:r>
              <a:rPr lang="en-US" dirty="0" err="1"/>
              <a:t>petType</a:t>
            </a:r>
            <a:r>
              <a:rPr lang="en-US" dirty="0"/>
              <a:t>) method</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16</a:t>
            </a:fld>
            <a:endParaRPr lang="en-US"/>
          </a:p>
        </p:txBody>
      </p:sp>
    </p:spTree>
    <p:extLst>
      <p:ext uri="{BB962C8B-B14F-4D97-AF65-F5344CB8AC3E}">
        <p14:creationId xmlns:p14="http://schemas.microsoft.com/office/powerpoint/2010/main" val="3265745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Class diagram quiz</a:t>
            </a:r>
          </a:p>
        </p:txBody>
      </p:sp>
      <p:sp>
        <p:nvSpPr>
          <p:cNvPr id="5" name="Date Placeholder 4"/>
          <p:cNvSpPr>
            <a:spLocks noGrp="1"/>
          </p:cNvSpPr>
          <p:nvPr>
            <p:ph type="dt" sz="half" idx="10"/>
          </p:nvPr>
        </p:nvSpPr>
        <p:spPr/>
        <p:txBody>
          <a:bodyPr/>
          <a:lstStyle/>
          <a:p>
            <a:fld id="{A3B0A58C-E85D-4A0F-8ED8-9E44087DB7A3}" type="datetime13">
              <a:rPr lang="en-US" smtClean="0"/>
              <a:t>6:49:01 PM</a:t>
            </a:fld>
            <a:endParaRPr lang="en-US"/>
          </a:p>
        </p:txBody>
      </p:sp>
      <p:sp>
        <p:nvSpPr>
          <p:cNvPr id="6" name="Slide Number Placeholder 5"/>
          <p:cNvSpPr>
            <a:spLocks noGrp="1"/>
          </p:cNvSpPr>
          <p:nvPr>
            <p:ph type="sldNum" sz="quarter" idx="12"/>
          </p:nvPr>
        </p:nvSpPr>
        <p:spPr/>
        <p:txBody>
          <a:bodyPr/>
          <a:lstStyle/>
          <a:p>
            <a:fld id="{AB73C2C2-A309-4A38-9B03-2BBDB918E8BC}" type="slidenum">
              <a:rPr lang="en-US" smtClean="0"/>
              <a:t>17</a:t>
            </a:fld>
            <a:endParaRPr lang="en-US"/>
          </a:p>
        </p:txBody>
      </p:sp>
      <p:pic>
        <p:nvPicPr>
          <p:cNvPr id="9" name="Picture 8"/>
          <p:cNvPicPr>
            <a:picLocks noChangeAspect="1"/>
          </p:cNvPicPr>
          <p:nvPr/>
        </p:nvPicPr>
        <p:blipFill>
          <a:blip r:embed="rId2"/>
          <a:stretch>
            <a:fillRect/>
          </a:stretch>
        </p:blipFill>
        <p:spPr>
          <a:xfrm>
            <a:off x="690562" y="1957387"/>
            <a:ext cx="10810875" cy="2943225"/>
          </a:xfrm>
          <a:prstGeom prst="rect">
            <a:avLst/>
          </a:prstGeom>
        </p:spPr>
      </p:pic>
    </p:spTree>
    <p:extLst>
      <p:ext uri="{BB962C8B-B14F-4D97-AF65-F5344CB8AC3E}">
        <p14:creationId xmlns:p14="http://schemas.microsoft.com/office/powerpoint/2010/main" val="1550249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information</a:t>
            </a:r>
          </a:p>
        </p:txBody>
      </p:sp>
      <p:sp>
        <p:nvSpPr>
          <p:cNvPr id="3" name="Content Placeholder 2"/>
          <p:cNvSpPr>
            <a:spLocks noGrp="1"/>
          </p:cNvSpPr>
          <p:nvPr>
            <p:ph idx="1"/>
          </p:nvPr>
        </p:nvSpPr>
        <p:spPr/>
        <p:txBody>
          <a:bodyPr/>
          <a:lstStyle/>
          <a:p>
            <a:pPr marL="0" indent="0">
              <a:buNone/>
            </a:pPr>
            <a:r>
              <a:rPr lang="en-US" dirty="0">
                <a:hlinkClick r:id="rId2"/>
              </a:rPr>
              <a:t>http://fpl.cs.depaul.edu/jriely/450/lectures/class-04-001.html</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391A02-66F5-4987-9426-1B51BD48E9DC}"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18</a:t>
            </a:fld>
            <a:endParaRPr lang="en-US"/>
          </a:p>
        </p:txBody>
      </p:sp>
    </p:spTree>
    <p:extLst>
      <p:ext uri="{BB962C8B-B14F-4D97-AF65-F5344CB8AC3E}">
        <p14:creationId xmlns:p14="http://schemas.microsoft.com/office/powerpoint/2010/main" val="228347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quick guide</a:t>
            </a:r>
          </a:p>
        </p:txBody>
      </p:sp>
      <p:sp>
        <p:nvSpPr>
          <p:cNvPr id="3" name="Content Placeholder 2"/>
          <p:cNvSpPr>
            <a:spLocks noGrp="1"/>
          </p:cNvSpPr>
          <p:nvPr>
            <p:ph idx="1"/>
          </p:nvPr>
        </p:nvSpPr>
        <p:spPr>
          <a:xfrm>
            <a:off x="838200" y="1825624"/>
            <a:ext cx="10515600" cy="4530725"/>
          </a:xfrm>
        </p:spPr>
        <p:txBody>
          <a:bodyPr>
            <a:normAutofit lnSpcReduction="10000"/>
          </a:bodyPr>
          <a:lstStyle/>
          <a:p>
            <a:pPr marL="0" indent="0">
              <a:buNone/>
            </a:pPr>
            <a:r>
              <a:rPr lang="en-US" dirty="0"/>
              <a:t>Interface</a:t>
            </a:r>
          </a:p>
          <a:p>
            <a:pPr lvl="1"/>
            <a:r>
              <a:rPr lang="en-US" dirty="0"/>
              <a:t>Type of an object. Defines behaviors the object implements</a:t>
            </a:r>
          </a:p>
          <a:p>
            <a:pPr marL="0" indent="0">
              <a:buNone/>
            </a:pPr>
            <a:r>
              <a:rPr lang="en-US" dirty="0"/>
              <a:t>Class </a:t>
            </a:r>
          </a:p>
          <a:p>
            <a:pPr lvl="1"/>
            <a:r>
              <a:rPr lang="en-US" dirty="0"/>
              <a:t>Definition of an object, including behaviors and state (fields)</a:t>
            </a:r>
          </a:p>
          <a:p>
            <a:pPr marL="0" indent="0">
              <a:buNone/>
            </a:pPr>
            <a:r>
              <a:rPr lang="en-US" dirty="0"/>
              <a:t>Constructor </a:t>
            </a:r>
          </a:p>
          <a:p>
            <a:pPr lvl="1"/>
            <a:r>
              <a:rPr lang="en-US" dirty="0"/>
              <a:t>Code that runs when an object is initialized to setup the object’s initial state</a:t>
            </a:r>
          </a:p>
          <a:p>
            <a:pPr marL="0" indent="0">
              <a:buNone/>
            </a:pPr>
            <a:r>
              <a:rPr lang="en-US" dirty="0"/>
              <a:t>Delegation </a:t>
            </a:r>
          </a:p>
          <a:p>
            <a:pPr lvl="1"/>
            <a:r>
              <a:rPr lang="en-US" dirty="0"/>
              <a:t>Allowing some other object to provide the behavior (e.g. lambdas)</a:t>
            </a:r>
          </a:p>
          <a:p>
            <a:pPr marL="0" indent="0">
              <a:buNone/>
            </a:pPr>
            <a:r>
              <a:rPr lang="en-US" dirty="0" err="1"/>
              <a:t>Subclassing</a:t>
            </a:r>
            <a:r>
              <a:rPr lang="en-US" dirty="0"/>
              <a:t> </a:t>
            </a:r>
          </a:p>
          <a:p>
            <a:pPr lvl="1"/>
            <a:r>
              <a:rPr lang="en-US" dirty="0"/>
              <a:t>Allowing some other class to provide behavior (e.g. abstract classes, interface implementations)</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19</a:t>
            </a:fld>
            <a:endParaRPr lang="en-US"/>
          </a:p>
        </p:txBody>
      </p:sp>
    </p:spTree>
    <p:extLst>
      <p:ext uri="{BB962C8B-B14F-4D97-AF65-F5344CB8AC3E}">
        <p14:creationId xmlns:p14="http://schemas.microsoft.com/office/powerpoint/2010/main" val="190436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4" name="Date Placeholder 3"/>
          <p:cNvSpPr>
            <a:spLocks noGrp="1"/>
          </p:cNvSpPr>
          <p:nvPr>
            <p:ph type="dt" sz="half" idx="10"/>
          </p:nvPr>
        </p:nvSpPr>
        <p:spPr/>
        <p:txBody>
          <a:bodyPr/>
          <a:lstStyle/>
          <a:p>
            <a:fld id="{A1D57820-1340-4AE3-B844-BFEAE78FF2EE}"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2</a:t>
            </a:fld>
            <a:endParaRPr lang="en-US"/>
          </a:p>
        </p:txBody>
      </p:sp>
    </p:spTree>
    <p:extLst>
      <p:ext uri="{BB962C8B-B14F-4D97-AF65-F5344CB8AC3E}">
        <p14:creationId xmlns:p14="http://schemas.microsoft.com/office/powerpoint/2010/main" val="129393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quick guide</a:t>
            </a:r>
          </a:p>
        </p:txBody>
      </p:sp>
      <p:sp>
        <p:nvSpPr>
          <p:cNvPr id="3" name="Content Placeholder 2"/>
          <p:cNvSpPr>
            <a:spLocks noGrp="1"/>
          </p:cNvSpPr>
          <p:nvPr>
            <p:ph idx="1"/>
          </p:nvPr>
        </p:nvSpPr>
        <p:spPr/>
        <p:txBody>
          <a:bodyPr/>
          <a:lstStyle/>
          <a:p>
            <a:pPr marL="0" indent="0">
              <a:buNone/>
            </a:pPr>
            <a:r>
              <a:rPr lang="en-US" dirty="0"/>
              <a:t>Immutable Data Class </a:t>
            </a:r>
          </a:p>
          <a:p>
            <a:pPr lvl="1"/>
            <a:r>
              <a:rPr lang="en-US" dirty="0"/>
              <a:t>Object whose state does not change (e.g. String)</a:t>
            </a:r>
          </a:p>
          <a:p>
            <a:pPr marL="0" indent="0">
              <a:buNone/>
            </a:pPr>
            <a:r>
              <a:rPr lang="en-US" dirty="0"/>
              <a:t>Mutable Data Class </a:t>
            </a:r>
          </a:p>
          <a:p>
            <a:pPr lvl="1"/>
            <a:r>
              <a:rPr lang="en-US" dirty="0"/>
              <a:t>Object whose state can change</a:t>
            </a:r>
          </a:p>
          <a:p>
            <a:pPr marL="0" indent="0">
              <a:buNone/>
            </a:pPr>
            <a:r>
              <a:rPr lang="en-US" dirty="0"/>
              <a:t>Collection Class </a:t>
            </a:r>
          </a:p>
          <a:p>
            <a:pPr lvl="1"/>
            <a:r>
              <a:rPr lang="en-US" dirty="0"/>
              <a:t>Encapsulates a collection of objects. Can be either immutable or mutable</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20</a:t>
            </a:fld>
            <a:endParaRPr lang="en-US"/>
          </a:p>
        </p:txBody>
      </p:sp>
    </p:spTree>
    <p:extLst>
      <p:ext uri="{BB962C8B-B14F-4D97-AF65-F5344CB8AC3E}">
        <p14:creationId xmlns:p14="http://schemas.microsoft.com/office/powerpoint/2010/main" val="320707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quick guide</a:t>
            </a:r>
          </a:p>
        </p:txBody>
      </p:sp>
      <p:sp>
        <p:nvSpPr>
          <p:cNvPr id="3" name="Content Placeholder 2"/>
          <p:cNvSpPr>
            <a:spLocks noGrp="1"/>
          </p:cNvSpPr>
          <p:nvPr>
            <p:ph idx="1"/>
          </p:nvPr>
        </p:nvSpPr>
        <p:spPr/>
        <p:txBody>
          <a:bodyPr/>
          <a:lstStyle/>
          <a:p>
            <a:pPr marL="0" indent="0">
              <a:buNone/>
            </a:pPr>
            <a:r>
              <a:rPr lang="en-US" dirty="0"/>
              <a:t>MVC </a:t>
            </a:r>
          </a:p>
          <a:p>
            <a:pPr lvl="1"/>
            <a:r>
              <a:rPr lang="en-US" dirty="0"/>
              <a:t>IO logic (View) is separate from business logic (Model). </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21</a:t>
            </a:fld>
            <a:endParaRPr lang="en-US"/>
          </a:p>
        </p:txBody>
      </p:sp>
    </p:spTree>
    <p:extLst>
      <p:ext uri="{BB962C8B-B14F-4D97-AF65-F5344CB8AC3E}">
        <p14:creationId xmlns:p14="http://schemas.microsoft.com/office/powerpoint/2010/main" val="275738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quick guide</a:t>
            </a:r>
          </a:p>
        </p:txBody>
      </p:sp>
      <p:sp>
        <p:nvSpPr>
          <p:cNvPr id="3" name="Content Placeholder 2"/>
          <p:cNvSpPr>
            <a:spLocks noGrp="1"/>
          </p:cNvSpPr>
          <p:nvPr>
            <p:ph idx="1"/>
          </p:nvPr>
        </p:nvSpPr>
        <p:spPr/>
        <p:txBody>
          <a:bodyPr/>
          <a:lstStyle/>
          <a:p>
            <a:pPr marL="0" indent="0">
              <a:buNone/>
            </a:pPr>
            <a:r>
              <a:rPr lang="en-US" dirty="0"/>
              <a:t>Static Class </a:t>
            </a:r>
          </a:p>
          <a:p>
            <a:pPr lvl="1"/>
            <a:r>
              <a:rPr lang="en-US" dirty="0"/>
              <a:t>Class that does not have an instantiable state, defines only global fields and methods</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22</a:t>
            </a:fld>
            <a:endParaRPr lang="en-US"/>
          </a:p>
        </p:txBody>
      </p:sp>
    </p:spTree>
    <p:extLst>
      <p:ext uri="{BB962C8B-B14F-4D97-AF65-F5344CB8AC3E}">
        <p14:creationId xmlns:p14="http://schemas.microsoft.com/office/powerpoint/2010/main" val="132060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quick guide</a:t>
            </a:r>
          </a:p>
        </p:txBody>
      </p:sp>
      <p:sp>
        <p:nvSpPr>
          <p:cNvPr id="3" name="Content Placeholder 2"/>
          <p:cNvSpPr>
            <a:spLocks noGrp="1"/>
          </p:cNvSpPr>
          <p:nvPr>
            <p:ph idx="1"/>
          </p:nvPr>
        </p:nvSpPr>
        <p:spPr/>
        <p:txBody>
          <a:bodyPr/>
          <a:lstStyle/>
          <a:p>
            <a:pPr marL="0" indent="0">
              <a:buNone/>
            </a:pPr>
            <a:r>
              <a:rPr lang="en-US" dirty="0"/>
              <a:t>Static Factory </a:t>
            </a:r>
          </a:p>
          <a:p>
            <a:pPr lvl="1"/>
            <a:r>
              <a:rPr lang="en-US" dirty="0"/>
              <a:t>Static class whose purpose is to generate instances of some concrete interface implementations. The interface and factory are public, but the interface implementations are not</a:t>
            </a:r>
          </a:p>
          <a:p>
            <a:pPr marL="0" indent="0">
              <a:buNone/>
            </a:pPr>
            <a:r>
              <a:rPr lang="en-US" dirty="0"/>
              <a:t>Builder </a:t>
            </a:r>
          </a:p>
          <a:p>
            <a:pPr lvl="1"/>
            <a:r>
              <a:rPr lang="en-US" dirty="0"/>
              <a:t>A mutable object used to build an immutable object. Add pieces to the builder bit by bit, then convert into an immutable object</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23</a:t>
            </a:fld>
            <a:endParaRPr lang="en-US"/>
          </a:p>
        </p:txBody>
      </p:sp>
    </p:spTree>
    <p:extLst>
      <p:ext uri="{BB962C8B-B14F-4D97-AF65-F5344CB8AC3E}">
        <p14:creationId xmlns:p14="http://schemas.microsoft.com/office/powerpoint/2010/main" val="100665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quick guide</a:t>
            </a:r>
          </a:p>
        </p:txBody>
      </p:sp>
      <p:sp>
        <p:nvSpPr>
          <p:cNvPr id="3" name="Content Placeholder 2"/>
          <p:cNvSpPr>
            <a:spLocks noGrp="1"/>
          </p:cNvSpPr>
          <p:nvPr>
            <p:ph idx="1"/>
          </p:nvPr>
        </p:nvSpPr>
        <p:spPr/>
        <p:txBody>
          <a:bodyPr/>
          <a:lstStyle/>
          <a:p>
            <a:pPr marL="0" indent="0">
              <a:buNone/>
            </a:pPr>
            <a:r>
              <a:rPr lang="en-US" dirty="0"/>
              <a:t>Command </a:t>
            </a:r>
          </a:p>
          <a:p>
            <a:pPr lvl="1"/>
            <a:r>
              <a:rPr lang="en-US" dirty="0"/>
              <a:t>Encapsulate a message in an object. </a:t>
            </a:r>
          </a:p>
          <a:p>
            <a:pPr marL="0" indent="0">
              <a:buNone/>
            </a:pPr>
            <a:r>
              <a:rPr lang="en-US" dirty="0"/>
              <a:t>Strategy </a:t>
            </a:r>
          </a:p>
          <a:p>
            <a:pPr lvl="1"/>
            <a:r>
              <a:rPr lang="en-US" dirty="0"/>
              <a:t>Encapsulate  behavior into it’s own object. Receiving objects delegate behavior to a method parameter or field</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24</a:t>
            </a:fld>
            <a:endParaRPr lang="en-US"/>
          </a:p>
        </p:txBody>
      </p:sp>
    </p:spTree>
    <p:extLst>
      <p:ext uri="{BB962C8B-B14F-4D97-AF65-F5344CB8AC3E}">
        <p14:creationId xmlns:p14="http://schemas.microsoft.com/office/powerpoint/2010/main" val="416705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Definitions</a:t>
            </a:r>
          </a:p>
        </p:txBody>
      </p:sp>
      <p:sp>
        <p:nvSpPr>
          <p:cNvPr id="3" name="Content Placeholder 2"/>
          <p:cNvSpPr>
            <a:spLocks noGrp="1"/>
          </p:cNvSpPr>
          <p:nvPr>
            <p:ph idx="1"/>
          </p:nvPr>
        </p:nvSpPr>
        <p:spPr/>
        <p:txBody>
          <a:bodyPr/>
          <a:lstStyle/>
          <a:p>
            <a:pPr marL="0" lvl="0" indent="0">
              <a:lnSpc>
                <a:spcPct val="100000"/>
              </a:lnSpc>
              <a:spcBef>
                <a:spcPts val="0"/>
              </a:spcBef>
              <a:buNone/>
              <a:defRPr/>
            </a:pPr>
            <a:r>
              <a:rPr lang="en-US" dirty="0"/>
              <a:t>Abstractions: abstract classes, interfaces</a:t>
            </a:r>
          </a:p>
          <a:p>
            <a:pPr marL="0" indent="0">
              <a:buNone/>
            </a:pPr>
            <a:r>
              <a:rPr lang="en-US" dirty="0"/>
              <a:t>Low</a:t>
            </a:r>
            <a:r>
              <a:rPr lang="en-US" baseline="0" dirty="0"/>
              <a:t> level module: does more of the nitty-gritty; the details of the implementation</a:t>
            </a:r>
          </a:p>
          <a:p>
            <a:pPr marL="0" indent="0">
              <a:buNone/>
            </a:pPr>
            <a:r>
              <a:rPr lang="en-US" baseline="0" dirty="0"/>
              <a:t>High level module: more abstract module made up of lower-level modules</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25</a:t>
            </a:fld>
            <a:endParaRPr lang="en-US"/>
          </a:p>
        </p:txBody>
      </p:sp>
    </p:spTree>
    <p:extLst>
      <p:ext uri="{BB962C8B-B14F-4D97-AF65-F5344CB8AC3E}">
        <p14:creationId xmlns:p14="http://schemas.microsoft.com/office/powerpoint/2010/main" val="607873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Dependency inversion principle</a:t>
            </a:r>
          </a:p>
        </p:txBody>
      </p:sp>
      <p:sp>
        <p:nvSpPr>
          <p:cNvPr id="3" name="Content Placeholder 2"/>
          <p:cNvSpPr>
            <a:spLocks noGrp="1"/>
          </p:cNvSpPr>
          <p:nvPr>
            <p:ph idx="1"/>
          </p:nvPr>
        </p:nvSpPr>
        <p:spPr/>
        <p:txBody>
          <a:bodyPr/>
          <a:lstStyle/>
          <a:p>
            <a:pPr marL="0" indent="0">
              <a:buNone/>
            </a:pPr>
            <a:r>
              <a:rPr lang="en-US" dirty="0"/>
              <a:t>States:</a:t>
            </a:r>
          </a:p>
          <a:p>
            <a:pPr lvl="1"/>
            <a:r>
              <a:rPr lang="en-US" sz="2600" dirty="0"/>
              <a:t>High-level modules should not depend on low-level modules. Both should depend on abstractions</a:t>
            </a:r>
          </a:p>
          <a:p>
            <a:pPr lvl="1"/>
            <a:r>
              <a:rPr lang="en-US" sz="2600" dirty="0"/>
              <a:t>Abstractions should not depend on details. Details should depend on abstractions</a:t>
            </a:r>
          </a:p>
          <a:p>
            <a:pPr marL="0" indent="0">
              <a:buNone/>
            </a:pPr>
            <a:endParaRPr lang="en-US" dirty="0"/>
          </a:p>
        </p:txBody>
      </p:sp>
      <p:sp>
        <p:nvSpPr>
          <p:cNvPr id="4" name="Date Placeholder 3"/>
          <p:cNvSpPr>
            <a:spLocks noGrp="1"/>
          </p:cNvSpPr>
          <p:nvPr>
            <p:ph type="dt" sz="half" idx="10"/>
          </p:nvPr>
        </p:nvSpPr>
        <p:spPr/>
        <p:txBody>
          <a:bodyPr/>
          <a:lstStyle/>
          <a:p>
            <a:fld id="{843AFB67-39E9-499B-9A74-8CCBA01626D5}"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26</a:t>
            </a:fld>
            <a:endParaRPr lang="en-US"/>
          </a:p>
        </p:txBody>
      </p:sp>
    </p:spTree>
    <p:extLst>
      <p:ext uri="{BB962C8B-B14F-4D97-AF65-F5344CB8AC3E}">
        <p14:creationId xmlns:p14="http://schemas.microsoft.com/office/powerpoint/2010/main" val="4040452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inversion principle</a:t>
            </a:r>
          </a:p>
        </p:txBody>
      </p:sp>
      <p:sp>
        <p:nvSpPr>
          <p:cNvPr id="3" name="Content Placeholder 2"/>
          <p:cNvSpPr>
            <a:spLocks noGrp="1"/>
          </p:cNvSpPr>
          <p:nvPr>
            <p:ph idx="1"/>
          </p:nvPr>
        </p:nvSpPr>
        <p:spPr/>
        <p:txBody>
          <a:bodyPr/>
          <a:lstStyle/>
          <a:p>
            <a:pPr marL="0" indent="0">
              <a:buNone/>
            </a:pPr>
            <a:r>
              <a:rPr lang="en-US" dirty="0"/>
              <a:t>Called Dependency Inversion because we are inverting the structure of the application so dependent modules are no longer dependencies – they are controlled by higher-level modules (but as abstract classes)</a:t>
            </a:r>
            <a:endParaRPr lang="en-US" baseline="0" dirty="0"/>
          </a:p>
          <a:p>
            <a:pPr marL="0" indent="0">
              <a:buNone/>
            </a:pPr>
            <a:r>
              <a:rPr lang="en-US" baseline="0" dirty="0"/>
              <a:t>Tenet 2: Black box: implementation is up to the Interface/whatever is passed in. Separation of concerns</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27</a:t>
            </a:fld>
            <a:endParaRPr lang="en-US"/>
          </a:p>
        </p:txBody>
      </p:sp>
    </p:spTree>
    <p:extLst>
      <p:ext uri="{BB962C8B-B14F-4D97-AF65-F5344CB8AC3E}">
        <p14:creationId xmlns:p14="http://schemas.microsoft.com/office/powerpoint/2010/main" val="2034615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Example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Example: </a:t>
            </a:r>
            <a:r>
              <a:rPr lang="en-US" dirty="0" err="1"/>
              <a:t>CreditCardProcessor</a:t>
            </a:r>
            <a:r>
              <a:rPr lang="en-US" dirty="0"/>
              <a:t> and </a:t>
            </a:r>
            <a:r>
              <a:rPr lang="en-US" dirty="0" err="1"/>
              <a:t>SwipeCardReader</a:t>
            </a:r>
            <a:r>
              <a:rPr lang="en-US" dirty="0"/>
              <a:t>. Processor processes payments,</a:t>
            </a:r>
            <a:r>
              <a:rPr lang="en-US" baseline="0" dirty="0"/>
              <a:t> and the card reader reads the credit card that’s passed in.</a:t>
            </a:r>
            <a:endParaRPr lang="en-US" dirty="0"/>
          </a:p>
          <a:p>
            <a:endParaRPr lang="en-US" dirty="0"/>
          </a:p>
          <a:p>
            <a:pPr marL="109728" indent="0">
              <a:buNone/>
            </a:pPr>
            <a:endParaRPr lang="en-US" dirty="0"/>
          </a:p>
          <a:p>
            <a:endParaRPr lang="en-US" dirty="0"/>
          </a:p>
          <a:p>
            <a:endParaRPr lang="en-US" dirty="0"/>
          </a:p>
          <a:p>
            <a:endParaRPr lang="en-US" dirty="0"/>
          </a:p>
          <a:p>
            <a:endParaRPr lang="en-US" dirty="0"/>
          </a:p>
          <a:p>
            <a:endParaRPr lang="en-US" dirty="0"/>
          </a:p>
          <a:p>
            <a:pPr marL="0" indent="0">
              <a:buNone/>
            </a:pPr>
            <a:r>
              <a:rPr lang="en-US" dirty="0"/>
              <a:t>We now need to add functionality for a </a:t>
            </a:r>
            <a:r>
              <a:rPr lang="en-US" dirty="0" err="1"/>
              <a:t>CreditCardChipReader</a:t>
            </a:r>
            <a:r>
              <a:rPr lang="en-US" dirty="0"/>
              <a:t>. What is the best way to modify this class to support </a:t>
            </a:r>
            <a:r>
              <a:rPr lang="en-US" dirty="0" err="1"/>
              <a:t>CreditCardChipReader</a:t>
            </a:r>
            <a:r>
              <a:rPr lang="en-US" dirty="0"/>
              <a:t>?</a:t>
            </a:r>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28</a:t>
            </a:fld>
            <a:endParaRPr lang="en-US"/>
          </a:p>
        </p:txBody>
      </p:sp>
      <p:pic>
        <p:nvPicPr>
          <p:cNvPr id="6" name="Picture 5"/>
          <p:cNvPicPr>
            <a:picLocks noChangeAspect="1"/>
          </p:cNvPicPr>
          <p:nvPr/>
        </p:nvPicPr>
        <p:blipFill>
          <a:blip r:embed="rId2"/>
          <a:stretch>
            <a:fillRect/>
          </a:stretch>
        </p:blipFill>
        <p:spPr>
          <a:xfrm>
            <a:off x="609600" y="2438270"/>
            <a:ext cx="10972800" cy="2829748"/>
          </a:xfrm>
          <a:prstGeom prst="rect">
            <a:avLst/>
          </a:prstGeom>
        </p:spPr>
      </p:pic>
    </p:spTree>
    <p:extLst>
      <p:ext uri="{BB962C8B-B14F-4D97-AF65-F5344CB8AC3E}">
        <p14:creationId xmlns:p14="http://schemas.microsoft.com/office/powerpoint/2010/main" val="1251376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Example</a:t>
            </a:r>
          </a:p>
        </p:txBody>
      </p:sp>
      <p:sp>
        <p:nvSpPr>
          <p:cNvPr id="3" name="Content Placeholder 2"/>
          <p:cNvSpPr>
            <a:spLocks noGrp="1"/>
          </p:cNvSpPr>
          <p:nvPr>
            <p:ph idx="1"/>
          </p:nvPr>
        </p:nvSpPr>
        <p:spPr/>
        <p:txBody>
          <a:bodyPr/>
          <a:lstStyle/>
          <a:p>
            <a:pPr marL="0" indent="0">
              <a:buNone/>
            </a:pPr>
            <a:r>
              <a:rPr lang="en-US" dirty="0"/>
              <a:t>Don’t pass in the two </a:t>
            </a:r>
            <a:r>
              <a:rPr lang="en-US" dirty="0" err="1"/>
              <a:t>CardReaders</a:t>
            </a:r>
            <a:r>
              <a:rPr lang="en-US" dirty="0"/>
              <a:t> as an argument to different functions. This leads to code bloat and the </a:t>
            </a:r>
            <a:r>
              <a:rPr lang="en-US" dirty="0" err="1"/>
              <a:t>CreditCardProcessor</a:t>
            </a:r>
            <a:r>
              <a:rPr lang="en-US" dirty="0"/>
              <a:t> will need to be updated anytime there is a new Reader implemented (such as </a:t>
            </a:r>
            <a:r>
              <a:rPr lang="en-US" dirty="0" err="1"/>
              <a:t>TapCardReader</a:t>
            </a:r>
            <a:r>
              <a:rPr lang="en-US" dirty="0"/>
              <a:t>.</a:t>
            </a:r>
          </a:p>
          <a:p>
            <a:endParaRPr lang="en-US" dirty="0"/>
          </a:p>
          <a:p>
            <a:pPr marL="109728" indent="0">
              <a:buNone/>
            </a:pPr>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29</a:t>
            </a:fld>
            <a:endParaRPr lang="en-US"/>
          </a:p>
        </p:txBody>
      </p:sp>
      <p:pic>
        <p:nvPicPr>
          <p:cNvPr id="6" name="Picture 5"/>
          <p:cNvPicPr>
            <a:picLocks noChangeAspect="1"/>
          </p:cNvPicPr>
          <p:nvPr/>
        </p:nvPicPr>
        <p:blipFill>
          <a:blip r:embed="rId2"/>
          <a:stretch>
            <a:fillRect/>
          </a:stretch>
        </p:blipFill>
        <p:spPr>
          <a:xfrm>
            <a:off x="1649963" y="3430881"/>
            <a:ext cx="8892074" cy="2746082"/>
          </a:xfrm>
          <a:prstGeom prst="rect">
            <a:avLst/>
          </a:prstGeom>
        </p:spPr>
      </p:pic>
    </p:spTree>
    <p:extLst>
      <p:ext uri="{BB962C8B-B14F-4D97-AF65-F5344CB8AC3E}">
        <p14:creationId xmlns:p14="http://schemas.microsoft.com/office/powerpoint/2010/main" val="54220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3</a:t>
            </a:r>
          </a:p>
        </p:txBody>
      </p:sp>
      <p:sp>
        <p:nvSpPr>
          <p:cNvPr id="4" name="Content Placeholder 2"/>
          <p:cNvSpPr>
            <a:spLocks noGrp="1"/>
          </p:cNvSpPr>
          <p:nvPr>
            <p:ph idx="1"/>
          </p:nvPr>
        </p:nvSpPr>
        <p:spPr>
          <a:xfrm>
            <a:off x="838200" y="1825625"/>
            <a:ext cx="10515600" cy="4351338"/>
          </a:xfrm>
        </p:spPr>
        <p:txBody>
          <a:bodyPr/>
          <a:lstStyle/>
          <a:p>
            <a:pPr marL="0" indent="0">
              <a:buNone/>
            </a:pPr>
            <a:r>
              <a:rPr lang="en-US" dirty="0" err="1"/>
              <a:t>TextUI</a:t>
            </a:r>
            <a:endParaRPr lang="en-US" dirty="0"/>
          </a:p>
          <a:p>
            <a:pPr marL="0" indent="0">
              <a:buNone/>
            </a:pPr>
            <a:r>
              <a:rPr lang="en-US" dirty="0" err="1"/>
              <a:t>PopupUI</a:t>
            </a:r>
            <a:endParaRPr lang="en-US" dirty="0"/>
          </a:p>
          <a:p>
            <a:pPr marL="0" indent="0">
              <a:buNone/>
            </a:pPr>
            <a:r>
              <a:rPr lang="en-US" dirty="0"/>
              <a:t>Control</a:t>
            </a:r>
          </a:p>
          <a:p>
            <a:pPr marL="0" indent="0">
              <a:buNone/>
            </a:pPr>
            <a:r>
              <a:rPr lang="en-US" dirty="0" err="1"/>
              <a:t>CmdOut</a:t>
            </a:r>
            <a:endParaRPr lang="en-US" dirty="0"/>
          </a:p>
          <a:p>
            <a:pPr marL="0" indent="0">
              <a:buNone/>
            </a:pPr>
            <a:r>
              <a:rPr lang="en-US" dirty="0" err="1"/>
              <a:t>CmdIn</a:t>
            </a:r>
            <a:endParaRPr lang="en-US" dirty="0"/>
          </a:p>
          <a:p>
            <a:pPr marL="0" indent="0">
              <a:buNone/>
            </a:pPr>
            <a:r>
              <a:rPr lang="en-US" dirty="0" err="1"/>
              <a:t>CommandHistoryObj</a:t>
            </a:r>
            <a:endParaRPr lang="en-US" dirty="0"/>
          </a:p>
          <a:p>
            <a:pPr marL="0" indent="0">
              <a:buNone/>
            </a:pPr>
            <a:endParaRPr lang="en-US" dirty="0"/>
          </a:p>
        </p:txBody>
      </p:sp>
      <p:sp>
        <p:nvSpPr>
          <p:cNvPr id="5" name="Date Placeholder 4"/>
          <p:cNvSpPr>
            <a:spLocks noGrp="1"/>
          </p:cNvSpPr>
          <p:nvPr>
            <p:ph type="dt" sz="half" idx="10"/>
          </p:nvPr>
        </p:nvSpPr>
        <p:spPr/>
        <p:txBody>
          <a:bodyPr/>
          <a:lstStyle/>
          <a:p>
            <a:fld id="{D20EAFC8-8FC0-4157-BD64-A80438AB7395}" type="datetime13">
              <a:rPr lang="en-US" smtClean="0"/>
              <a:t>6:49:01 PM</a:t>
            </a:fld>
            <a:endParaRPr lang="en-US"/>
          </a:p>
        </p:txBody>
      </p:sp>
      <p:sp>
        <p:nvSpPr>
          <p:cNvPr id="6" name="Slide Number Placeholder 5"/>
          <p:cNvSpPr>
            <a:spLocks noGrp="1"/>
          </p:cNvSpPr>
          <p:nvPr>
            <p:ph type="sldNum" sz="quarter" idx="12"/>
          </p:nvPr>
        </p:nvSpPr>
        <p:spPr/>
        <p:txBody>
          <a:bodyPr/>
          <a:lstStyle/>
          <a:p>
            <a:fld id="{AB73C2C2-A309-4A38-9B03-2BBDB918E8BC}" type="slidenum">
              <a:rPr lang="en-US" smtClean="0"/>
              <a:t>3</a:t>
            </a:fld>
            <a:endParaRPr lang="en-US"/>
          </a:p>
        </p:txBody>
      </p:sp>
    </p:spTree>
    <p:extLst>
      <p:ext uri="{BB962C8B-B14F-4D97-AF65-F5344CB8AC3E}">
        <p14:creationId xmlns:p14="http://schemas.microsoft.com/office/powerpoint/2010/main" val="3443506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Example</a:t>
            </a:r>
          </a:p>
        </p:txBody>
      </p:sp>
      <p:sp>
        <p:nvSpPr>
          <p:cNvPr id="3" name="Content Placeholder 2"/>
          <p:cNvSpPr>
            <a:spLocks noGrp="1"/>
          </p:cNvSpPr>
          <p:nvPr>
            <p:ph idx="1"/>
          </p:nvPr>
        </p:nvSpPr>
        <p:spPr/>
        <p:txBody>
          <a:bodyPr/>
          <a:lstStyle/>
          <a:p>
            <a:pPr marL="0" indent="0">
              <a:buNone/>
            </a:pPr>
            <a:r>
              <a:rPr lang="en-US" dirty="0"/>
              <a:t>Don’t pass in an </a:t>
            </a:r>
            <a:r>
              <a:rPr lang="en-US" dirty="0" err="1"/>
              <a:t>enum</a:t>
            </a:r>
            <a:r>
              <a:rPr lang="en-US" dirty="0"/>
              <a:t> to determine which type of Reader to call. This leads to long if/else blocks.</a:t>
            </a:r>
          </a:p>
          <a:p>
            <a:pPr marL="0" indent="0">
              <a:buNone/>
            </a:pPr>
            <a:r>
              <a:rPr lang="en-US" dirty="0"/>
              <a:t>(code bloat).</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30</a:t>
            </a:fld>
            <a:endParaRPr lang="en-US"/>
          </a:p>
        </p:txBody>
      </p:sp>
      <p:pic>
        <p:nvPicPr>
          <p:cNvPr id="6" name="Picture 5"/>
          <p:cNvPicPr>
            <a:picLocks noChangeAspect="1"/>
          </p:cNvPicPr>
          <p:nvPr/>
        </p:nvPicPr>
        <p:blipFill>
          <a:blip r:embed="rId2"/>
          <a:stretch>
            <a:fillRect/>
          </a:stretch>
        </p:blipFill>
        <p:spPr>
          <a:xfrm>
            <a:off x="838200" y="2600042"/>
            <a:ext cx="10515600" cy="3696145"/>
          </a:xfrm>
          <a:prstGeom prst="rect">
            <a:avLst/>
          </a:prstGeom>
        </p:spPr>
      </p:pic>
    </p:spTree>
    <p:extLst>
      <p:ext uri="{BB962C8B-B14F-4D97-AF65-F5344CB8AC3E}">
        <p14:creationId xmlns:p14="http://schemas.microsoft.com/office/powerpoint/2010/main" val="2879985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Example</a:t>
            </a:r>
          </a:p>
        </p:txBody>
      </p:sp>
      <p:sp>
        <p:nvSpPr>
          <p:cNvPr id="3" name="Content Placeholder 2"/>
          <p:cNvSpPr>
            <a:spLocks noGrp="1"/>
          </p:cNvSpPr>
          <p:nvPr>
            <p:ph idx="1"/>
          </p:nvPr>
        </p:nvSpPr>
        <p:spPr/>
        <p:txBody>
          <a:bodyPr/>
          <a:lstStyle/>
          <a:p>
            <a:pPr marL="0" indent="0">
              <a:buNone/>
            </a:pPr>
            <a:r>
              <a:rPr lang="en-US" dirty="0"/>
              <a:t>Do:</a:t>
            </a:r>
          </a:p>
          <a:p>
            <a:pPr lvl="1"/>
            <a:r>
              <a:rPr lang="en-US" dirty="0"/>
              <a:t>Update dependencies so they implement an interface or abstract class</a:t>
            </a:r>
          </a:p>
          <a:p>
            <a:pPr lvl="1"/>
            <a:r>
              <a:rPr lang="en-US" dirty="0"/>
              <a:t>Pass in an interface or abstract class as a parameter to the method</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31</a:t>
            </a:fld>
            <a:endParaRPr lang="en-US"/>
          </a:p>
        </p:txBody>
      </p:sp>
      <p:pic>
        <p:nvPicPr>
          <p:cNvPr id="6" name="Picture 5"/>
          <p:cNvPicPr>
            <a:picLocks noChangeAspect="1"/>
          </p:cNvPicPr>
          <p:nvPr/>
        </p:nvPicPr>
        <p:blipFill>
          <a:blip r:embed="rId2"/>
          <a:stretch>
            <a:fillRect/>
          </a:stretch>
        </p:blipFill>
        <p:spPr>
          <a:xfrm>
            <a:off x="609600" y="3175480"/>
            <a:ext cx="10972800" cy="2423644"/>
          </a:xfrm>
          <a:prstGeom prst="rect">
            <a:avLst/>
          </a:prstGeom>
        </p:spPr>
      </p:pic>
    </p:spTree>
    <p:extLst>
      <p:ext uri="{BB962C8B-B14F-4D97-AF65-F5344CB8AC3E}">
        <p14:creationId xmlns:p14="http://schemas.microsoft.com/office/powerpoint/2010/main" val="1162019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Example</a:t>
            </a:r>
          </a:p>
        </p:txBody>
      </p:sp>
      <p:sp>
        <p:nvSpPr>
          <p:cNvPr id="3" name="Content Placeholder 2"/>
          <p:cNvSpPr>
            <a:spLocks noGrp="1"/>
          </p:cNvSpPr>
          <p:nvPr>
            <p:ph idx="1"/>
          </p:nvPr>
        </p:nvSpPr>
        <p:spPr>
          <a:xfrm>
            <a:off x="838200" y="1825625"/>
            <a:ext cx="4816151" cy="4351338"/>
          </a:xfrm>
        </p:spPr>
        <p:txBody>
          <a:bodyPr/>
          <a:lstStyle/>
          <a:p>
            <a:pPr marL="0" indent="0">
              <a:buNone/>
            </a:pPr>
            <a:r>
              <a:rPr lang="en-US" baseline="0" dirty="0"/>
              <a:t>Following</a:t>
            </a:r>
            <a:r>
              <a:rPr lang="en-US" dirty="0"/>
              <a:t> DIP requires little extra work:</a:t>
            </a:r>
            <a:endParaRPr lang="en-US" baseline="0" dirty="0"/>
          </a:p>
          <a:p>
            <a:pPr marL="0" indent="0">
              <a:buNone/>
            </a:pPr>
            <a:r>
              <a:rPr lang="en-US" baseline="0" dirty="0"/>
              <a:t>Create an interface</a:t>
            </a:r>
          </a:p>
          <a:p>
            <a:pPr marL="0" indent="0">
              <a:buNone/>
            </a:pPr>
            <a:r>
              <a:rPr lang="en-US" baseline="0" dirty="0"/>
              <a:t>Update both readers to implement that interface</a:t>
            </a:r>
          </a:p>
          <a:p>
            <a:pPr marL="0" indent="0">
              <a:buNone/>
            </a:pPr>
            <a:r>
              <a:rPr lang="en-US" baseline="0" dirty="0"/>
              <a:t>Both readers already have the Read method implemented</a:t>
            </a:r>
            <a:endParaRPr lang="en-US" dirty="0"/>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32</a:t>
            </a:fld>
            <a:endParaRPr lang="en-US"/>
          </a:p>
        </p:txBody>
      </p:sp>
      <p:pic>
        <p:nvPicPr>
          <p:cNvPr id="6" name="Picture 5"/>
          <p:cNvPicPr>
            <a:picLocks noChangeAspect="1"/>
          </p:cNvPicPr>
          <p:nvPr/>
        </p:nvPicPr>
        <p:blipFill>
          <a:blip r:embed="rId2"/>
          <a:stretch>
            <a:fillRect/>
          </a:stretch>
        </p:blipFill>
        <p:spPr>
          <a:xfrm>
            <a:off x="5654350" y="3346608"/>
            <a:ext cx="5928049" cy="1309372"/>
          </a:xfrm>
          <a:prstGeom prst="rect">
            <a:avLst/>
          </a:prstGeom>
        </p:spPr>
      </p:pic>
      <p:pic>
        <p:nvPicPr>
          <p:cNvPr id="7" name="Picture 6"/>
          <p:cNvPicPr>
            <a:picLocks noChangeAspect="1"/>
          </p:cNvPicPr>
          <p:nvPr/>
        </p:nvPicPr>
        <p:blipFill>
          <a:blip r:embed="rId3"/>
          <a:stretch>
            <a:fillRect/>
          </a:stretch>
        </p:blipFill>
        <p:spPr>
          <a:xfrm>
            <a:off x="5654350" y="1690688"/>
            <a:ext cx="5928050" cy="1528770"/>
          </a:xfrm>
          <a:prstGeom prst="rect">
            <a:avLst/>
          </a:prstGeom>
        </p:spPr>
      </p:pic>
    </p:spTree>
    <p:extLst>
      <p:ext uri="{BB962C8B-B14F-4D97-AF65-F5344CB8AC3E}">
        <p14:creationId xmlns:p14="http://schemas.microsoft.com/office/powerpoint/2010/main" val="380400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Example</a:t>
            </a:r>
          </a:p>
        </p:txBody>
      </p:sp>
      <p:sp>
        <p:nvSpPr>
          <p:cNvPr id="3" name="Content Placeholder 2"/>
          <p:cNvSpPr>
            <a:spLocks noGrp="1"/>
          </p:cNvSpPr>
          <p:nvPr>
            <p:ph idx="1"/>
          </p:nvPr>
        </p:nvSpPr>
        <p:spPr/>
        <p:txBody>
          <a:bodyPr/>
          <a:lstStyle/>
          <a:p>
            <a:pPr marL="0" indent="0">
              <a:buNone/>
            </a:pPr>
            <a:r>
              <a:rPr lang="en-US" dirty="0"/>
              <a:t>High-level modules should not depend on low-level modules. Both should depend on abstractions</a:t>
            </a:r>
          </a:p>
          <a:p>
            <a:pPr marL="0" indent="0">
              <a:buNone/>
            </a:pPr>
            <a:r>
              <a:rPr lang="en-US" dirty="0"/>
              <a:t>Abstractions should not depend on details. Details should depend on abstractions</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33</a:t>
            </a:fld>
            <a:endParaRPr lang="en-US"/>
          </a:p>
        </p:txBody>
      </p:sp>
      <p:pic>
        <p:nvPicPr>
          <p:cNvPr id="6" name="Picture 5"/>
          <p:cNvPicPr>
            <a:picLocks noChangeAspect="1"/>
          </p:cNvPicPr>
          <p:nvPr/>
        </p:nvPicPr>
        <p:blipFill>
          <a:blip r:embed="rId3"/>
          <a:stretch>
            <a:fillRect/>
          </a:stretch>
        </p:blipFill>
        <p:spPr>
          <a:xfrm>
            <a:off x="1385596" y="3557376"/>
            <a:ext cx="9420808" cy="2080844"/>
          </a:xfrm>
          <a:prstGeom prst="rect">
            <a:avLst/>
          </a:prstGeom>
        </p:spPr>
      </p:pic>
    </p:spTree>
    <p:extLst>
      <p:ext uri="{BB962C8B-B14F-4D97-AF65-F5344CB8AC3E}">
        <p14:creationId xmlns:p14="http://schemas.microsoft.com/office/powerpoint/2010/main" val="3472453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Example</a:t>
            </a:r>
          </a:p>
        </p:txBody>
      </p:sp>
      <p:sp>
        <p:nvSpPr>
          <p:cNvPr id="3" name="Content Placeholder 2"/>
          <p:cNvSpPr>
            <a:spLocks noGrp="1"/>
          </p:cNvSpPr>
          <p:nvPr>
            <p:ph idx="1"/>
          </p:nvPr>
        </p:nvSpPr>
        <p:spPr/>
        <p:txBody>
          <a:bodyPr/>
          <a:lstStyle/>
          <a:p>
            <a:r>
              <a:rPr lang="en-US" dirty="0"/>
              <a:t>Tenet 1:</a:t>
            </a:r>
            <a:r>
              <a:rPr lang="en-US" baseline="0" dirty="0"/>
              <a:t> Processor (high-level) depends on interface; </a:t>
            </a:r>
            <a:r>
              <a:rPr lang="en-US" baseline="0" dirty="0" err="1"/>
              <a:t>CardReader</a:t>
            </a:r>
            <a:r>
              <a:rPr lang="en-US" baseline="0" dirty="0"/>
              <a:t> (low-level) depends on same interface</a:t>
            </a:r>
          </a:p>
          <a:p>
            <a:r>
              <a:rPr lang="en-US" baseline="0" dirty="0"/>
              <a:t>Tenet 2: Reader implementation details left up to the specific implementation of </a:t>
            </a:r>
            <a:r>
              <a:rPr lang="en-US" baseline="0" dirty="0" err="1"/>
              <a:t>ICardReader</a:t>
            </a:r>
            <a:r>
              <a:rPr lang="en-US" baseline="0" dirty="0"/>
              <a:t>. Processor doesn’t care what the implementation is, or which type it is. It only cares that it can read the card.</a:t>
            </a:r>
            <a:endParaRPr lang="en-US" dirty="0"/>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34</a:t>
            </a:fld>
            <a:endParaRPr lang="en-US"/>
          </a:p>
        </p:txBody>
      </p:sp>
      <p:pic>
        <p:nvPicPr>
          <p:cNvPr id="6" name="Picture 5"/>
          <p:cNvPicPr>
            <a:picLocks noChangeAspect="1"/>
          </p:cNvPicPr>
          <p:nvPr/>
        </p:nvPicPr>
        <p:blipFill>
          <a:blip r:embed="rId3"/>
          <a:stretch>
            <a:fillRect/>
          </a:stretch>
        </p:blipFill>
        <p:spPr>
          <a:xfrm>
            <a:off x="1385596" y="4231056"/>
            <a:ext cx="9420808" cy="2080844"/>
          </a:xfrm>
          <a:prstGeom prst="rect">
            <a:avLst/>
          </a:prstGeom>
        </p:spPr>
      </p:pic>
    </p:spTree>
    <p:extLst>
      <p:ext uri="{BB962C8B-B14F-4D97-AF65-F5344CB8AC3E}">
        <p14:creationId xmlns:p14="http://schemas.microsoft.com/office/powerpoint/2010/main" val="3759429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Finding the Abstraction Example</a:t>
            </a:r>
          </a:p>
        </p:txBody>
      </p:sp>
      <p:sp>
        <p:nvSpPr>
          <p:cNvPr id="3" name="Content Placeholder 2"/>
          <p:cNvSpPr>
            <a:spLocks noGrp="1"/>
          </p:cNvSpPr>
          <p:nvPr>
            <p:ph idx="1"/>
          </p:nvPr>
        </p:nvSpPr>
        <p:spPr/>
        <p:txBody>
          <a:bodyPr/>
          <a:lstStyle/>
          <a:p>
            <a:pPr marL="0" indent="0">
              <a:buNone/>
            </a:pPr>
            <a:r>
              <a:rPr lang="en-US" dirty="0"/>
              <a:t>Example: Credit Card Processor – Is this fully following the DIP?</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35</a:t>
            </a:fld>
            <a:endParaRPr lang="en-US"/>
          </a:p>
        </p:txBody>
      </p:sp>
      <p:pic>
        <p:nvPicPr>
          <p:cNvPr id="6" name="Picture 5"/>
          <p:cNvPicPr>
            <a:picLocks noChangeAspect="1"/>
          </p:cNvPicPr>
          <p:nvPr/>
        </p:nvPicPr>
        <p:blipFill>
          <a:blip r:embed="rId2"/>
          <a:stretch>
            <a:fillRect/>
          </a:stretch>
        </p:blipFill>
        <p:spPr>
          <a:xfrm>
            <a:off x="609600" y="2488900"/>
            <a:ext cx="10972800" cy="2423644"/>
          </a:xfrm>
          <a:prstGeom prst="rect">
            <a:avLst/>
          </a:prstGeom>
        </p:spPr>
      </p:pic>
    </p:spTree>
    <p:extLst>
      <p:ext uri="{BB962C8B-B14F-4D97-AF65-F5344CB8AC3E}">
        <p14:creationId xmlns:p14="http://schemas.microsoft.com/office/powerpoint/2010/main" val="564553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Finding the Abstraction Example</a:t>
            </a:r>
          </a:p>
        </p:txBody>
      </p:sp>
      <p:sp>
        <p:nvSpPr>
          <p:cNvPr id="3" name="Content Placeholder 2"/>
          <p:cNvSpPr>
            <a:spLocks noGrp="1"/>
          </p:cNvSpPr>
          <p:nvPr>
            <p:ph idx="1"/>
          </p:nvPr>
        </p:nvSpPr>
        <p:spPr/>
        <p:txBody>
          <a:bodyPr/>
          <a:lstStyle/>
          <a:p>
            <a:pPr marL="0" indent="0">
              <a:buNone/>
            </a:pPr>
            <a:r>
              <a:rPr lang="en-US" dirty="0"/>
              <a:t>There is still a dependency on </a:t>
            </a:r>
            <a:r>
              <a:rPr lang="en-US" dirty="0" err="1"/>
              <a:t>CreditCard</a:t>
            </a:r>
            <a:r>
              <a:rPr lang="en-US" dirty="0"/>
              <a:t>, but does it need to be abstracted, or will that cause unnecessary complexity?</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36</a:t>
            </a:fld>
            <a:endParaRPr lang="en-US"/>
          </a:p>
        </p:txBody>
      </p:sp>
      <p:pic>
        <p:nvPicPr>
          <p:cNvPr id="6" name="Picture 5"/>
          <p:cNvPicPr>
            <a:picLocks noChangeAspect="1"/>
          </p:cNvPicPr>
          <p:nvPr/>
        </p:nvPicPr>
        <p:blipFill>
          <a:blip r:embed="rId2"/>
          <a:stretch>
            <a:fillRect/>
          </a:stretch>
        </p:blipFill>
        <p:spPr>
          <a:xfrm>
            <a:off x="838200" y="2789473"/>
            <a:ext cx="10515600" cy="2322658"/>
          </a:xfrm>
          <a:prstGeom prst="rect">
            <a:avLst/>
          </a:prstGeom>
        </p:spPr>
      </p:pic>
    </p:spTree>
    <p:extLst>
      <p:ext uri="{BB962C8B-B14F-4D97-AF65-F5344CB8AC3E}">
        <p14:creationId xmlns:p14="http://schemas.microsoft.com/office/powerpoint/2010/main" val="684255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Finding the Abstraction Example</a:t>
            </a:r>
          </a:p>
        </p:txBody>
      </p:sp>
      <p:sp>
        <p:nvSpPr>
          <p:cNvPr id="3" name="Content Placeholder 2"/>
          <p:cNvSpPr>
            <a:spLocks noGrp="1"/>
          </p:cNvSpPr>
          <p:nvPr>
            <p:ph idx="1"/>
          </p:nvPr>
        </p:nvSpPr>
        <p:spPr>
          <a:xfrm>
            <a:off x="838200" y="1825625"/>
            <a:ext cx="10515600" cy="4444546"/>
          </a:xfrm>
        </p:spPr>
        <p:txBody>
          <a:bodyPr>
            <a:normAutofit/>
          </a:bodyPr>
          <a:lstStyle/>
          <a:p>
            <a:pPr marL="0" lvl="0" indent="0">
              <a:lnSpc>
                <a:spcPct val="100000"/>
              </a:lnSpc>
              <a:spcBef>
                <a:spcPts val="0"/>
              </a:spcBef>
              <a:buNone/>
              <a:defRPr/>
            </a:pPr>
            <a:r>
              <a:rPr lang="en-US" dirty="0"/>
              <a:t>Need to think about whether an </a:t>
            </a:r>
            <a:r>
              <a:rPr lang="en-US" dirty="0" err="1"/>
              <a:t>ICardReader</a:t>
            </a:r>
            <a:r>
              <a:rPr lang="en-US" dirty="0"/>
              <a:t> </a:t>
            </a:r>
            <a:r>
              <a:rPr lang="en-US" i="1" dirty="0"/>
              <a:t>needs</a:t>
            </a:r>
            <a:r>
              <a:rPr lang="en-US" dirty="0"/>
              <a:t> to receive a </a:t>
            </a:r>
            <a:r>
              <a:rPr lang="en-US" dirty="0" err="1"/>
              <a:t>CreditCard</a:t>
            </a:r>
            <a:endParaRPr lang="en-US" dirty="0"/>
          </a:p>
          <a:p>
            <a:pPr marL="0" lvl="0" indent="0">
              <a:lnSpc>
                <a:spcPct val="100000"/>
              </a:lnSpc>
              <a:spcBef>
                <a:spcPts val="0"/>
              </a:spcBef>
              <a:buNone/>
              <a:defRPr/>
            </a:pPr>
            <a:endParaRPr lang="en-US" dirty="0"/>
          </a:p>
          <a:p>
            <a:pPr marL="0" lvl="0" indent="0">
              <a:lnSpc>
                <a:spcPct val="100000"/>
              </a:lnSpc>
              <a:spcBef>
                <a:spcPts val="0"/>
              </a:spcBef>
              <a:buNone/>
              <a:defRPr/>
            </a:pPr>
            <a:endParaRPr lang="en-US" dirty="0"/>
          </a:p>
          <a:p>
            <a:pPr marL="0" lvl="0" indent="0">
              <a:lnSpc>
                <a:spcPct val="100000"/>
              </a:lnSpc>
              <a:spcBef>
                <a:spcPts val="0"/>
              </a:spcBef>
              <a:buNone/>
              <a:defRPr/>
            </a:pPr>
            <a:endParaRPr lang="en-US" dirty="0"/>
          </a:p>
          <a:p>
            <a:pPr marL="0" lvl="0" indent="0">
              <a:lnSpc>
                <a:spcPct val="100000"/>
              </a:lnSpc>
              <a:spcBef>
                <a:spcPts val="0"/>
              </a:spcBef>
              <a:buNone/>
              <a:defRPr/>
            </a:pPr>
            <a:endParaRPr lang="en-US" dirty="0"/>
          </a:p>
          <a:p>
            <a:pPr marL="0" lvl="0" indent="0">
              <a:lnSpc>
                <a:spcPct val="100000"/>
              </a:lnSpc>
              <a:spcBef>
                <a:spcPts val="0"/>
              </a:spcBef>
              <a:buNone/>
              <a:defRPr/>
            </a:pPr>
            <a:endParaRPr lang="en-US" dirty="0"/>
          </a:p>
          <a:p>
            <a:pPr marL="0" lvl="0" indent="0">
              <a:lnSpc>
                <a:spcPct val="100000"/>
              </a:lnSpc>
              <a:spcBef>
                <a:spcPts val="0"/>
              </a:spcBef>
              <a:buNone/>
              <a:defRPr/>
            </a:pPr>
            <a:endParaRPr lang="en-US" dirty="0"/>
          </a:p>
          <a:p>
            <a:pPr marL="0" lvl="0" indent="0">
              <a:lnSpc>
                <a:spcPct val="100000"/>
              </a:lnSpc>
              <a:spcBef>
                <a:spcPts val="0"/>
              </a:spcBef>
              <a:buNone/>
              <a:defRPr/>
            </a:pPr>
            <a:r>
              <a:rPr lang="en-US" dirty="0"/>
              <a:t>What if you want to implement Apply Pay or Google Wallet?</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37</a:t>
            </a:fld>
            <a:endParaRPr lang="en-US"/>
          </a:p>
        </p:txBody>
      </p:sp>
      <p:pic>
        <p:nvPicPr>
          <p:cNvPr id="6" name="Picture 5"/>
          <p:cNvPicPr>
            <a:picLocks noChangeAspect="1"/>
          </p:cNvPicPr>
          <p:nvPr/>
        </p:nvPicPr>
        <p:blipFill>
          <a:blip r:embed="rId2"/>
          <a:stretch>
            <a:fillRect/>
          </a:stretch>
        </p:blipFill>
        <p:spPr>
          <a:xfrm>
            <a:off x="838200" y="2805664"/>
            <a:ext cx="10515600" cy="2322658"/>
          </a:xfrm>
          <a:prstGeom prst="rect">
            <a:avLst/>
          </a:prstGeom>
        </p:spPr>
      </p:pic>
    </p:spTree>
    <p:extLst>
      <p:ext uri="{BB962C8B-B14F-4D97-AF65-F5344CB8AC3E}">
        <p14:creationId xmlns:p14="http://schemas.microsoft.com/office/powerpoint/2010/main" val="3864484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Finding the Abstraction Example</a:t>
            </a:r>
          </a:p>
        </p:txBody>
      </p:sp>
      <p:sp>
        <p:nvSpPr>
          <p:cNvPr id="3" name="Content Placeholder 2"/>
          <p:cNvSpPr>
            <a:spLocks noGrp="1"/>
          </p:cNvSpPr>
          <p:nvPr>
            <p:ph idx="1"/>
          </p:nvPr>
        </p:nvSpPr>
        <p:spPr/>
        <p:txBody>
          <a:bodyPr/>
          <a:lstStyle/>
          <a:p>
            <a:pPr marL="0" indent="0">
              <a:buNone/>
            </a:pPr>
            <a:r>
              <a:rPr lang="en-US" dirty="0"/>
              <a:t>Inverting the </a:t>
            </a:r>
            <a:r>
              <a:rPr lang="en-US" dirty="0" err="1"/>
              <a:t>CreditCard</a:t>
            </a:r>
            <a:r>
              <a:rPr lang="en-US" dirty="0"/>
              <a:t> dependency allows us to be able to accept anything that implements the </a:t>
            </a:r>
            <a:r>
              <a:rPr lang="en-US" dirty="0" err="1"/>
              <a:t>ICreditCard</a:t>
            </a:r>
            <a:r>
              <a:rPr lang="en-US" dirty="0"/>
              <a:t> interface, such as </a:t>
            </a:r>
            <a:r>
              <a:rPr lang="en-US" dirty="0" err="1"/>
              <a:t>CreditCard</a:t>
            </a:r>
            <a:r>
              <a:rPr lang="en-US" dirty="0"/>
              <a:t> Information from a mobile device. </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38</a:t>
            </a:fld>
            <a:endParaRPr lang="en-US"/>
          </a:p>
        </p:txBody>
      </p:sp>
      <p:pic>
        <p:nvPicPr>
          <p:cNvPr id="6" name="Picture 5"/>
          <p:cNvPicPr>
            <a:picLocks noChangeAspect="1"/>
          </p:cNvPicPr>
          <p:nvPr/>
        </p:nvPicPr>
        <p:blipFill>
          <a:blip r:embed="rId2"/>
          <a:stretch>
            <a:fillRect/>
          </a:stretch>
        </p:blipFill>
        <p:spPr>
          <a:xfrm>
            <a:off x="609600" y="3101086"/>
            <a:ext cx="10972800" cy="2434694"/>
          </a:xfrm>
          <a:prstGeom prst="rect">
            <a:avLst/>
          </a:prstGeom>
        </p:spPr>
      </p:pic>
    </p:spTree>
    <p:extLst>
      <p:ext uri="{BB962C8B-B14F-4D97-AF65-F5344CB8AC3E}">
        <p14:creationId xmlns:p14="http://schemas.microsoft.com/office/powerpoint/2010/main" val="2560849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Finding the Abstraction Example</a:t>
            </a:r>
          </a:p>
        </p:txBody>
      </p:sp>
      <p:sp>
        <p:nvSpPr>
          <p:cNvPr id="3" name="Content Placeholder 2"/>
          <p:cNvSpPr>
            <a:spLocks noGrp="1"/>
          </p:cNvSpPr>
          <p:nvPr>
            <p:ph idx="1"/>
          </p:nvPr>
        </p:nvSpPr>
        <p:spPr/>
        <p:txBody>
          <a:bodyPr/>
          <a:lstStyle/>
          <a:p>
            <a:pPr marL="0" indent="0">
              <a:buNone/>
            </a:pPr>
            <a:r>
              <a:rPr lang="en-US" dirty="0"/>
              <a:t>In addition, this change removes a second dependency. Do you see it?</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39</a:t>
            </a:fld>
            <a:endParaRPr lang="en-US"/>
          </a:p>
        </p:txBody>
      </p:sp>
      <p:pic>
        <p:nvPicPr>
          <p:cNvPr id="6" name="Picture 5"/>
          <p:cNvPicPr>
            <a:picLocks noChangeAspect="1"/>
          </p:cNvPicPr>
          <p:nvPr/>
        </p:nvPicPr>
        <p:blipFill>
          <a:blip r:embed="rId3"/>
          <a:stretch>
            <a:fillRect/>
          </a:stretch>
        </p:blipFill>
        <p:spPr>
          <a:xfrm>
            <a:off x="609600" y="2449734"/>
            <a:ext cx="10972800" cy="2434694"/>
          </a:xfrm>
          <a:prstGeom prst="rect">
            <a:avLst/>
          </a:prstGeom>
        </p:spPr>
      </p:pic>
    </p:spTree>
    <p:extLst>
      <p:ext uri="{BB962C8B-B14F-4D97-AF65-F5344CB8AC3E}">
        <p14:creationId xmlns:p14="http://schemas.microsoft.com/office/powerpoint/2010/main" val="184536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
        <p:nvSpPr>
          <p:cNvPr id="3" name="Content Placeholder 2"/>
          <p:cNvSpPr>
            <a:spLocks noGrp="1"/>
          </p:cNvSpPr>
          <p:nvPr>
            <p:ph idx="1"/>
          </p:nvPr>
        </p:nvSpPr>
        <p:spPr/>
        <p:txBody>
          <a:bodyPr/>
          <a:lstStyle/>
          <a:p>
            <a:pPr marL="0" indent="0">
              <a:buNone/>
            </a:pPr>
            <a:r>
              <a:rPr lang="en-US" dirty="0"/>
              <a:t>Stands for </a:t>
            </a:r>
            <a:r>
              <a:rPr lang="en-US" i="1" dirty="0"/>
              <a:t>Model</a:t>
            </a:r>
            <a:r>
              <a:rPr lang="en-US" dirty="0"/>
              <a:t>, </a:t>
            </a:r>
            <a:r>
              <a:rPr lang="en-US" i="1" dirty="0"/>
              <a:t>View</a:t>
            </a:r>
            <a:r>
              <a:rPr lang="en-US" dirty="0"/>
              <a:t>, and </a:t>
            </a:r>
            <a:r>
              <a:rPr lang="en-US" i="1" dirty="0"/>
              <a:t>Controller</a:t>
            </a:r>
          </a:p>
          <a:p>
            <a:pPr marL="0" indent="0">
              <a:buNone/>
            </a:pPr>
            <a:r>
              <a:rPr lang="en-US" dirty="0"/>
              <a:t>Model: Data model (DTOs and related classes)</a:t>
            </a:r>
          </a:p>
          <a:p>
            <a:pPr marL="0" indent="0">
              <a:buNone/>
            </a:pPr>
            <a:r>
              <a:rPr lang="en-US" dirty="0"/>
              <a:t>View: The UI</a:t>
            </a:r>
          </a:p>
          <a:p>
            <a:pPr marL="0" indent="0">
              <a:buNone/>
            </a:pPr>
            <a:r>
              <a:rPr lang="en-US" dirty="0"/>
              <a:t>Controller: Communicates between the data model and the UI.</a:t>
            </a:r>
          </a:p>
        </p:txBody>
      </p:sp>
      <p:sp>
        <p:nvSpPr>
          <p:cNvPr id="4" name="Date Placeholder 3"/>
          <p:cNvSpPr>
            <a:spLocks noGrp="1"/>
          </p:cNvSpPr>
          <p:nvPr>
            <p:ph type="dt" sz="half" idx="10"/>
          </p:nvPr>
        </p:nvSpPr>
        <p:spPr/>
        <p:txBody>
          <a:bodyPr/>
          <a:lstStyle/>
          <a:p>
            <a:fld id="{F3CF8FCD-D079-44F2-B811-94EF974B3361}"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4</a:t>
            </a:fld>
            <a:endParaRPr lang="en-US"/>
          </a:p>
        </p:txBody>
      </p:sp>
    </p:spTree>
    <p:extLst>
      <p:ext uri="{BB962C8B-B14F-4D97-AF65-F5344CB8AC3E}">
        <p14:creationId xmlns:p14="http://schemas.microsoft.com/office/powerpoint/2010/main" val="4074269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What does it solve?</a:t>
            </a:r>
          </a:p>
        </p:txBody>
      </p:sp>
      <p:sp>
        <p:nvSpPr>
          <p:cNvPr id="3" name="Content Placeholder 2"/>
          <p:cNvSpPr>
            <a:spLocks noGrp="1"/>
          </p:cNvSpPr>
          <p:nvPr>
            <p:ph idx="1"/>
          </p:nvPr>
        </p:nvSpPr>
        <p:spPr/>
        <p:txBody>
          <a:bodyPr/>
          <a:lstStyle/>
          <a:p>
            <a:pPr marL="0" indent="0">
              <a:buNone/>
            </a:pPr>
            <a:r>
              <a:rPr lang="en-US" dirty="0"/>
              <a:t>Enables ability to reuse high-level modules for different purposes</a:t>
            </a:r>
          </a:p>
          <a:p>
            <a:pPr marL="0" indent="0">
              <a:buNone/>
            </a:pPr>
            <a:r>
              <a:rPr lang="en-US" dirty="0"/>
              <a:t>We</a:t>
            </a:r>
            <a:r>
              <a:rPr lang="en-US" baseline="0" dirty="0"/>
              <a:t> can now reuse the </a:t>
            </a:r>
            <a:r>
              <a:rPr lang="en-US" baseline="0" dirty="0" err="1"/>
              <a:t>ProcessPayment</a:t>
            </a:r>
            <a:r>
              <a:rPr lang="en-US" baseline="0" dirty="0"/>
              <a:t> logic with all sorts of </a:t>
            </a:r>
            <a:r>
              <a:rPr lang="en-US" baseline="0" dirty="0" err="1"/>
              <a:t>CardReaders</a:t>
            </a:r>
            <a:r>
              <a:rPr lang="en-US" baseline="0" dirty="0"/>
              <a:t> and </a:t>
            </a:r>
            <a:r>
              <a:rPr lang="en-US" baseline="0" dirty="0" err="1"/>
              <a:t>CreditCards</a:t>
            </a:r>
            <a:endParaRPr lang="en-US" baseline="0" dirty="0"/>
          </a:p>
          <a:p>
            <a:pPr marL="0" indent="0">
              <a:buNone/>
            </a:pPr>
            <a:r>
              <a:rPr lang="en-US" dirty="0"/>
              <a:t>This logic</a:t>
            </a:r>
            <a:r>
              <a:rPr lang="en-US" baseline="0" dirty="0"/>
              <a:t> is simple, but imagine if was more complex.</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40</a:t>
            </a:fld>
            <a:endParaRPr lang="en-US"/>
          </a:p>
        </p:txBody>
      </p:sp>
      <p:pic>
        <p:nvPicPr>
          <p:cNvPr id="6" name="Picture 5"/>
          <p:cNvPicPr>
            <a:picLocks noChangeAspect="1"/>
          </p:cNvPicPr>
          <p:nvPr/>
        </p:nvPicPr>
        <p:blipFill>
          <a:blip r:embed="rId2"/>
          <a:stretch>
            <a:fillRect/>
          </a:stretch>
        </p:blipFill>
        <p:spPr>
          <a:xfrm>
            <a:off x="609600" y="3742269"/>
            <a:ext cx="10972800" cy="2434694"/>
          </a:xfrm>
          <a:prstGeom prst="rect">
            <a:avLst/>
          </a:prstGeom>
        </p:spPr>
      </p:pic>
    </p:spTree>
    <p:extLst>
      <p:ext uri="{BB962C8B-B14F-4D97-AF65-F5344CB8AC3E}">
        <p14:creationId xmlns:p14="http://schemas.microsoft.com/office/powerpoint/2010/main" val="3187354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What does it solve?</a:t>
            </a:r>
          </a:p>
        </p:txBody>
      </p:sp>
      <p:sp>
        <p:nvSpPr>
          <p:cNvPr id="3" name="Content Placeholder 2"/>
          <p:cNvSpPr>
            <a:spLocks noGrp="1"/>
          </p:cNvSpPr>
          <p:nvPr>
            <p:ph idx="1"/>
          </p:nvPr>
        </p:nvSpPr>
        <p:spPr/>
        <p:txBody>
          <a:bodyPr/>
          <a:lstStyle/>
          <a:p>
            <a:pPr marL="0" indent="0">
              <a:buNone/>
            </a:pPr>
            <a:r>
              <a:rPr lang="en-US" dirty="0"/>
              <a:t>Reduces/Removes Transitive Dependencies (improves use of Layers)</a:t>
            </a:r>
          </a:p>
          <a:p>
            <a:pPr marL="0" indent="0">
              <a:buNone/>
            </a:pPr>
            <a:r>
              <a:rPr lang="en-US" dirty="0"/>
              <a:t>Transitive dependency would be if Class A depends on Class B, and Class B depends on Class C, then Class A depends on Class C.</a:t>
            </a:r>
          </a:p>
          <a:p>
            <a:pPr marL="0" indent="0">
              <a:buNone/>
            </a:pPr>
            <a:r>
              <a:rPr lang="en-US" dirty="0"/>
              <a:t>Changes to Class C would affect Class A.</a:t>
            </a:r>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41</a:t>
            </a:fld>
            <a:endParaRPr lang="en-US"/>
          </a:p>
        </p:txBody>
      </p:sp>
    </p:spTree>
    <p:extLst>
      <p:ext uri="{BB962C8B-B14F-4D97-AF65-F5344CB8AC3E}">
        <p14:creationId xmlns:p14="http://schemas.microsoft.com/office/powerpoint/2010/main" val="3239235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transitive dependencies</a:t>
            </a:r>
          </a:p>
        </p:txBody>
      </p:sp>
      <p:sp>
        <p:nvSpPr>
          <p:cNvPr id="3" name="Content Placeholder 2"/>
          <p:cNvSpPr>
            <a:spLocks noGrp="1"/>
          </p:cNvSpPr>
          <p:nvPr>
            <p:ph idx="1"/>
          </p:nvPr>
        </p:nvSpPr>
        <p:spPr>
          <a:xfrm>
            <a:off x="838200" y="1825625"/>
            <a:ext cx="6237515" cy="4351338"/>
          </a:xfrm>
        </p:spPr>
        <p:txBody>
          <a:bodyPr/>
          <a:lstStyle/>
          <a:p>
            <a:pPr marL="0" indent="0">
              <a:buNone/>
            </a:pPr>
            <a:r>
              <a:rPr lang="en-US" baseline="0" dirty="0" err="1"/>
              <a:t>CreditCardSwipeReader</a:t>
            </a:r>
            <a:r>
              <a:rPr lang="en-US" baseline="0" dirty="0"/>
              <a:t> has a dependency on </a:t>
            </a:r>
            <a:r>
              <a:rPr lang="en-US" baseline="0" dirty="0" err="1"/>
              <a:t>CreditCardSwipeValidator</a:t>
            </a:r>
            <a:endParaRPr lang="en-US" baseline="0" dirty="0"/>
          </a:p>
          <a:p>
            <a:pPr marL="0" indent="0">
              <a:buNone/>
            </a:pPr>
            <a:r>
              <a:rPr lang="en-US" baseline="0" dirty="0"/>
              <a:t>Transitively, </a:t>
            </a:r>
            <a:r>
              <a:rPr lang="en-US" baseline="0" dirty="0" err="1"/>
              <a:t>CreditCardProcessor</a:t>
            </a:r>
            <a:r>
              <a:rPr lang="en-US" baseline="0" dirty="0"/>
              <a:t> has dependency on </a:t>
            </a:r>
            <a:r>
              <a:rPr lang="en-US" baseline="0" dirty="0" err="1"/>
              <a:t>CreditCardSwipeValidator</a:t>
            </a:r>
            <a:r>
              <a:rPr lang="en-US" baseline="0" dirty="0"/>
              <a:t>.</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42</a:t>
            </a:fld>
            <a:endParaRPr lang="en-US"/>
          </a:p>
        </p:txBody>
      </p:sp>
      <p:pic>
        <p:nvPicPr>
          <p:cNvPr id="6" name="Picture 5"/>
          <p:cNvPicPr>
            <a:picLocks noChangeAspect="1"/>
          </p:cNvPicPr>
          <p:nvPr/>
        </p:nvPicPr>
        <p:blipFill>
          <a:blip r:embed="rId3"/>
          <a:stretch>
            <a:fillRect/>
          </a:stretch>
        </p:blipFill>
        <p:spPr>
          <a:xfrm>
            <a:off x="7075715" y="1690688"/>
            <a:ext cx="4281700" cy="3077255"/>
          </a:xfrm>
          <a:prstGeom prst="rect">
            <a:avLst/>
          </a:prstGeom>
        </p:spPr>
      </p:pic>
    </p:spTree>
    <p:extLst>
      <p:ext uri="{BB962C8B-B14F-4D97-AF65-F5344CB8AC3E}">
        <p14:creationId xmlns:p14="http://schemas.microsoft.com/office/powerpoint/2010/main" val="3244513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transitive dependencies</a:t>
            </a:r>
          </a:p>
        </p:txBody>
      </p:sp>
      <p:sp>
        <p:nvSpPr>
          <p:cNvPr id="3" name="Content Placeholder 2"/>
          <p:cNvSpPr>
            <a:spLocks noGrp="1"/>
          </p:cNvSpPr>
          <p:nvPr>
            <p:ph idx="1"/>
          </p:nvPr>
        </p:nvSpPr>
        <p:spPr>
          <a:xfrm>
            <a:off x="838200" y="1825625"/>
            <a:ext cx="5167057" cy="4351338"/>
          </a:xfrm>
        </p:spPr>
        <p:txBody>
          <a:bodyPr/>
          <a:lstStyle/>
          <a:p>
            <a:pPr marL="0" indent="0">
              <a:buNone/>
            </a:pPr>
            <a:r>
              <a:rPr lang="en-US" baseline="0" dirty="0"/>
              <a:t>After refactoring for DIP,</a:t>
            </a:r>
            <a:r>
              <a:rPr lang="en-US" dirty="0"/>
              <a:t> </a:t>
            </a:r>
            <a:r>
              <a:rPr lang="en-US" baseline="0" dirty="0" err="1"/>
              <a:t>CreditCardProcessor</a:t>
            </a:r>
            <a:r>
              <a:rPr lang="en-US" baseline="0" dirty="0"/>
              <a:t> only has dependency on </a:t>
            </a:r>
            <a:r>
              <a:rPr lang="en-US" baseline="0" dirty="0" err="1"/>
              <a:t>ICardReader</a:t>
            </a:r>
            <a:r>
              <a:rPr lang="en-US" baseline="0" dirty="0"/>
              <a:t>, changes to </a:t>
            </a:r>
            <a:r>
              <a:rPr lang="en-US" baseline="0" dirty="0" err="1"/>
              <a:t>CreditCardSwipeReader</a:t>
            </a:r>
            <a:r>
              <a:rPr lang="en-US" baseline="0" dirty="0"/>
              <a:t> and </a:t>
            </a:r>
            <a:r>
              <a:rPr lang="en-US" baseline="0" dirty="0" err="1"/>
              <a:t>CreditCardSwipeValidator</a:t>
            </a:r>
            <a:r>
              <a:rPr lang="en-US" baseline="0" dirty="0"/>
              <a:t> no longer affect </a:t>
            </a:r>
            <a:r>
              <a:rPr lang="en-US" baseline="0" dirty="0" err="1"/>
              <a:t>CreditCardProcessor</a:t>
            </a:r>
            <a:r>
              <a:rPr lang="en-US" baseline="0" dirty="0"/>
              <a:t>.</a:t>
            </a:r>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43</a:t>
            </a:fld>
            <a:endParaRPr lang="en-US"/>
          </a:p>
        </p:txBody>
      </p:sp>
      <p:pic>
        <p:nvPicPr>
          <p:cNvPr id="6" name="Picture 5"/>
          <p:cNvPicPr>
            <a:picLocks noChangeAspect="1"/>
          </p:cNvPicPr>
          <p:nvPr/>
        </p:nvPicPr>
        <p:blipFill>
          <a:blip r:embed="rId2"/>
          <a:stretch>
            <a:fillRect/>
          </a:stretch>
        </p:blipFill>
        <p:spPr>
          <a:xfrm>
            <a:off x="6005257" y="1825625"/>
            <a:ext cx="5348543" cy="3637010"/>
          </a:xfrm>
          <a:prstGeom prst="rect">
            <a:avLst/>
          </a:prstGeom>
        </p:spPr>
      </p:pic>
    </p:spTree>
    <p:extLst>
      <p:ext uri="{BB962C8B-B14F-4D97-AF65-F5344CB8AC3E}">
        <p14:creationId xmlns:p14="http://schemas.microsoft.com/office/powerpoint/2010/main" val="1440838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Name</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44</a:t>
            </a:fld>
            <a:endParaRPr lang="en-US"/>
          </a:p>
        </p:txBody>
      </p:sp>
      <p:pic>
        <p:nvPicPr>
          <p:cNvPr id="6" name="Picture 5"/>
          <p:cNvPicPr>
            <a:picLocks noChangeAspect="1"/>
          </p:cNvPicPr>
          <p:nvPr/>
        </p:nvPicPr>
        <p:blipFill>
          <a:blip r:embed="rId2"/>
          <a:stretch>
            <a:fillRect/>
          </a:stretch>
        </p:blipFill>
        <p:spPr>
          <a:xfrm>
            <a:off x="331238" y="1758156"/>
            <a:ext cx="5351100" cy="3845832"/>
          </a:xfrm>
          <a:prstGeom prst="rect">
            <a:avLst/>
          </a:prstGeom>
        </p:spPr>
      </p:pic>
      <p:pic>
        <p:nvPicPr>
          <p:cNvPr id="7" name="Picture 6"/>
          <p:cNvPicPr>
            <a:picLocks noChangeAspect="1"/>
          </p:cNvPicPr>
          <p:nvPr/>
        </p:nvPicPr>
        <p:blipFill>
          <a:blip r:embed="rId3"/>
          <a:stretch>
            <a:fillRect/>
          </a:stretch>
        </p:blipFill>
        <p:spPr>
          <a:xfrm>
            <a:off x="5682338" y="1690688"/>
            <a:ext cx="5856524" cy="3980769"/>
          </a:xfrm>
          <a:prstGeom prst="rect">
            <a:avLst/>
          </a:prstGeom>
        </p:spPr>
      </p:pic>
    </p:spTree>
    <p:extLst>
      <p:ext uri="{BB962C8B-B14F-4D97-AF65-F5344CB8AC3E}">
        <p14:creationId xmlns:p14="http://schemas.microsoft.com/office/powerpoint/2010/main" val="1962370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what does it solve?</a:t>
            </a:r>
          </a:p>
        </p:txBody>
      </p:sp>
      <p:sp>
        <p:nvSpPr>
          <p:cNvPr id="3" name="Content Placeholder 2"/>
          <p:cNvSpPr>
            <a:spLocks noGrp="1"/>
          </p:cNvSpPr>
          <p:nvPr>
            <p:ph idx="1"/>
          </p:nvPr>
        </p:nvSpPr>
        <p:spPr/>
        <p:txBody>
          <a:bodyPr/>
          <a:lstStyle/>
          <a:p>
            <a:pPr marL="0" indent="0">
              <a:buNone/>
            </a:pPr>
            <a:r>
              <a:rPr lang="en-US" dirty="0"/>
              <a:t>Improves testability</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45</a:t>
            </a:fld>
            <a:endParaRPr lang="en-US"/>
          </a:p>
        </p:txBody>
      </p:sp>
      <p:pic>
        <p:nvPicPr>
          <p:cNvPr id="7" name="Picture 6"/>
          <p:cNvPicPr>
            <a:picLocks noChangeAspect="1"/>
          </p:cNvPicPr>
          <p:nvPr/>
        </p:nvPicPr>
        <p:blipFill>
          <a:blip r:embed="rId2"/>
          <a:stretch>
            <a:fillRect/>
          </a:stretch>
        </p:blipFill>
        <p:spPr>
          <a:xfrm>
            <a:off x="838200" y="2319883"/>
            <a:ext cx="9067800" cy="3362822"/>
          </a:xfrm>
          <a:prstGeom prst="rect">
            <a:avLst/>
          </a:prstGeom>
        </p:spPr>
      </p:pic>
    </p:spTree>
    <p:extLst>
      <p:ext uri="{BB962C8B-B14F-4D97-AF65-F5344CB8AC3E}">
        <p14:creationId xmlns:p14="http://schemas.microsoft.com/office/powerpoint/2010/main" val="3100557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Testing</a:t>
            </a:r>
          </a:p>
        </p:txBody>
      </p:sp>
      <p:sp>
        <p:nvSpPr>
          <p:cNvPr id="3" name="Content Placeholder 2"/>
          <p:cNvSpPr>
            <a:spLocks noGrp="1"/>
          </p:cNvSpPr>
          <p:nvPr>
            <p:ph idx="1"/>
          </p:nvPr>
        </p:nvSpPr>
        <p:spPr/>
        <p:txBody>
          <a:bodyPr>
            <a:normAutofit/>
          </a:bodyPr>
          <a:lstStyle/>
          <a:p>
            <a:pPr marL="0" indent="0">
              <a:buNone/>
            </a:pPr>
            <a:r>
              <a:rPr lang="en-US" dirty="0"/>
              <a:t>You can</a:t>
            </a:r>
            <a:r>
              <a:rPr lang="en-US" baseline="0" dirty="0"/>
              <a:t> use a </a:t>
            </a:r>
            <a:r>
              <a:rPr lang="en-US" baseline="0" dirty="0" err="1"/>
              <a:t>TestCreditCard</a:t>
            </a:r>
            <a:r>
              <a:rPr lang="en-US" baseline="0" dirty="0"/>
              <a:t> which implements </a:t>
            </a:r>
            <a:r>
              <a:rPr lang="en-US" baseline="0" dirty="0" err="1"/>
              <a:t>ICreditCard</a:t>
            </a:r>
            <a:r>
              <a:rPr lang="en-US" baseline="0" dirty="0"/>
              <a:t>, so when the card needs to be read, rather than needing to swipe it, the </a:t>
            </a:r>
            <a:r>
              <a:rPr lang="en-US" baseline="0" dirty="0" err="1"/>
              <a:t>TestCreditCard</a:t>
            </a:r>
            <a:r>
              <a:rPr lang="en-US" baseline="0" dirty="0"/>
              <a:t> can just say it’s been read and return data.</a:t>
            </a:r>
          </a:p>
          <a:p>
            <a:pPr marL="0" indent="0">
              <a:buNone/>
            </a:pPr>
            <a:endParaRPr lang="en-US" baseline="0" dirty="0"/>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46</a:t>
            </a:fld>
            <a:endParaRPr lang="en-US"/>
          </a:p>
        </p:txBody>
      </p:sp>
      <p:pic>
        <p:nvPicPr>
          <p:cNvPr id="6" name="Picture 5"/>
          <p:cNvPicPr>
            <a:picLocks noChangeAspect="1"/>
          </p:cNvPicPr>
          <p:nvPr/>
        </p:nvPicPr>
        <p:blipFill>
          <a:blip r:embed="rId2"/>
          <a:stretch>
            <a:fillRect/>
          </a:stretch>
        </p:blipFill>
        <p:spPr>
          <a:xfrm>
            <a:off x="838200" y="3172337"/>
            <a:ext cx="7772400" cy="2882419"/>
          </a:xfrm>
          <a:prstGeom prst="rect">
            <a:avLst/>
          </a:prstGeom>
        </p:spPr>
      </p:pic>
    </p:spTree>
    <p:extLst>
      <p:ext uri="{BB962C8B-B14F-4D97-AF65-F5344CB8AC3E}">
        <p14:creationId xmlns:p14="http://schemas.microsoft.com/office/powerpoint/2010/main" val="2188010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Testing</a:t>
            </a:r>
          </a:p>
        </p:txBody>
      </p:sp>
      <p:sp>
        <p:nvSpPr>
          <p:cNvPr id="3" name="Content Placeholder 2"/>
          <p:cNvSpPr>
            <a:spLocks noGrp="1"/>
          </p:cNvSpPr>
          <p:nvPr>
            <p:ph idx="1"/>
          </p:nvPr>
        </p:nvSpPr>
        <p:spPr/>
        <p:txBody>
          <a:bodyPr/>
          <a:lstStyle/>
          <a:p>
            <a:pPr marL="0" indent="0">
              <a:buNone/>
            </a:pPr>
            <a:r>
              <a:rPr lang="en-US" baseline="0" dirty="0"/>
              <a:t>The benefit of using the </a:t>
            </a:r>
            <a:r>
              <a:rPr lang="en-US" baseline="0" dirty="0" err="1"/>
              <a:t>testCreditCard</a:t>
            </a:r>
            <a:r>
              <a:rPr lang="en-US" baseline="0" dirty="0"/>
              <a:t> is you can isolate testing on just the Reader classes. You can use a </a:t>
            </a:r>
            <a:r>
              <a:rPr lang="en-US" baseline="0" dirty="0" err="1"/>
              <a:t>TestCardReader</a:t>
            </a:r>
            <a:r>
              <a:rPr lang="en-US" baseline="0" dirty="0"/>
              <a:t> when you want to test the different types of </a:t>
            </a:r>
            <a:r>
              <a:rPr lang="en-US" baseline="0" dirty="0" err="1"/>
              <a:t>CreditCard</a:t>
            </a:r>
            <a:r>
              <a:rPr lang="en-US" baseline="0" dirty="0"/>
              <a:t>.</a:t>
            </a:r>
            <a:endParaRPr lang="en-US" dirty="0"/>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47</a:t>
            </a:fld>
            <a:endParaRPr lang="en-US"/>
          </a:p>
        </p:txBody>
      </p:sp>
      <p:pic>
        <p:nvPicPr>
          <p:cNvPr id="6" name="Picture 5"/>
          <p:cNvPicPr>
            <a:picLocks noChangeAspect="1"/>
          </p:cNvPicPr>
          <p:nvPr/>
        </p:nvPicPr>
        <p:blipFill>
          <a:blip r:embed="rId2"/>
          <a:stretch>
            <a:fillRect/>
          </a:stretch>
        </p:blipFill>
        <p:spPr>
          <a:xfrm>
            <a:off x="838200" y="3172337"/>
            <a:ext cx="7772400" cy="2882419"/>
          </a:xfrm>
          <a:prstGeom prst="rect">
            <a:avLst/>
          </a:prstGeom>
        </p:spPr>
      </p:pic>
    </p:spTree>
    <p:extLst>
      <p:ext uri="{BB962C8B-B14F-4D97-AF65-F5344CB8AC3E}">
        <p14:creationId xmlns:p14="http://schemas.microsoft.com/office/powerpoint/2010/main" val="2875985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What issues does it solve?</a:t>
            </a:r>
          </a:p>
        </p:txBody>
      </p:sp>
      <p:sp>
        <p:nvSpPr>
          <p:cNvPr id="3" name="Content Placeholder 2"/>
          <p:cNvSpPr>
            <a:spLocks noGrp="1"/>
          </p:cNvSpPr>
          <p:nvPr>
            <p:ph idx="1"/>
          </p:nvPr>
        </p:nvSpPr>
        <p:spPr/>
        <p:txBody>
          <a:bodyPr/>
          <a:lstStyle/>
          <a:p>
            <a:pPr marL="0" indent="0">
              <a:buNone/>
            </a:pPr>
            <a:r>
              <a:rPr lang="en-US" dirty="0"/>
              <a:t>Tight Coupling</a:t>
            </a:r>
          </a:p>
          <a:p>
            <a:pPr lvl="1"/>
            <a:r>
              <a:rPr lang="en-US" dirty="0"/>
              <a:t>Modules are heavily dependent on other modules making it difficult to reuse or make modifications to without affecting others</a:t>
            </a:r>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48</a:t>
            </a:fld>
            <a:endParaRPr lang="en-US"/>
          </a:p>
        </p:txBody>
      </p:sp>
      <p:pic>
        <p:nvPicPr>
          <p:cNvPr id="6" name="Picture 5"/>
          <p:cNvPicPr>
            <a:picLocks noChangeAspect="1"/>
          </p:cNvPicPr>
          <p:nvPr/>
        </p:nvPicPr>
        <p:blipFill>
          <a:blip r:embed="rId2"/>
          <a:stretch>
            <a:fillRect/>
          </a:stretch>
        </p:blipFill>
        <p:spPr>
          <a:xfrm>
            <a:off x="607512" y="3052595"/>
            <a:ext cx="10976976" cy="2857642"/>
          </a:xfrm>
          <a:prstGeom prst="rect">
            <a:avLst/>
          </a:prstGeom>
        </p:spPr>
      </p:pic>
    </p:spTree>
    <p:extLst>
      <p:ext uri="{BB962C8B-B14F-4D97-AF65-F5344CB8AC3E}">
        <p14:creationId xmlns:p14="http://schemas.microsoft.com/office/powerpoint/2010/main" val="2259664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What issues does it solve?</a:t>
            </a:r>
          </a:p>
        </p:txBody>
      </p:sp>
      <p:sp>
        <p:nvSpPr>
          <p:cNvPr id="3" name="Content Placeholder 2"/>
          <p:cNvSpPr>
            <a:spLocks noGrp="1"/>
          </p:cNvSpPr>
          <p:nvPr>
            <p:ph idx="1"/>
          </p:nvPr>
        </p:nvSpPr>
        <p:spPr/>
        <p:txBody>
          <a:bodyPr/>
          <a:lstStyle/>
          <a:p>
            <a:pPr marL="0" indent="0">
              <a:buNone/>
            </a:pPr>
            <a:r>
              <a:rPr lang="en-US" dirty="0"/>
              <a:t>Rigidity</a:t>
            </a:r>
          </a:p>
          <a:p>
            <a:pPr lvl="1"/>
            <a:r>
              <a:rPr lang="en-US" dirty="0"/>
              <a:t>Changing code in one place leads to many parts of the application needing to be changed</a:t>
            </a:r>
          </a:p>
          <a:p>
            <a:pPr marL="0" indent="0">
              <a:buNone/>
            </a:pPr>
            <a:r>
              <a:rPr lang="en-US" dirty="0"/>
              <a:t>With the old code, we couldn’t just add a </a:t>
            </a:r>
            <a:r>
              <a:rPr lang="en-US" dirty="0" err="1"/>
              <a:t>CreditCardChipReader</a:t>
            </a:r>
            <a:r>
              <a:rPr lang="en-US" dirty="0"/>
              <a:t>, even though their</a:t>
            </a:r>
            <a:r>
              <a:rPr lang="en-US" baseline="0" dirty="0"/>
              <a:t> functionality was very similar. Without using the DIP, we would need to make a lot of changes to the code base just to support it.</a:t>
            </a:r>
            <a:endParaRPr lang="en-US" dirty="0"/>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49</a:t>
            </a:fld>
            <a:endParaRPr lang="en-US"/>
          </a:p>
        </p:txBody>
      </p:sp>
      <p:pic>
        <p:nvPicPr>
          <p:cNvPr id="7" name="Picture 6"/>
          <p:cNvPicPr>
            <a:picLocks noChangeAspect="1"/>
          </p:cNvPicPr>
          <p:nvPr/>
        </p:nvPicPr>
        <p:blipFill>
          <a:blip r:embed="rId2"/>
          <a:stretch>
            <a:fillRect/>
          </a:stretch>
        </p:blipFill>
        <p:spPr>
          <a:xfrm>
            <a:off x="2180498" y="4235635"/>
            <a:ext cx="7801702" cy="2031022"/>
          </a:xfrm>
          <a:prstGeom prst="rect">
            <a:avLst/>
          </a:prstGeom>
        </p:spPr>
      </p:pic>
    </p:spTree>
    <p:extLst>
      <p:ext uri="{BB962C8B-B14F-4D97-AF65-F5344CB8AC3E}">
        <p14:creationId xmlns:p14="http://schemas.microsoft.com/office/powerpoint/2010/main" val="33630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
        <p:nvSpPr>
          <p:cNvPr id="3" name="Content Placeholder 2"/>
          <p:cNvSpPr>
            <a:spLocks noGrp="1"/>
          </p:cNvSpPr>
          <p:nvPr>
            <p:ph idx="1"/>
          </p:nvPr>
        </p:nvSpPr>
        <p:spPr/>
        <p:txBody>
          <a:bodyPr/>
          <a:lstStyle/>
          <a:p>
            <a:pPr marL="0" indent="0">
              <a:buNone/>
            </a:pPr>
            <a:r>
              <a:rPr lang="en-US" dirty="0"/>
              <a:t>What do you notice about this diagram?</a:t>
            </a:r>
          </a:p>
        </p:txBody>
      </p:sp>
      <p:pic>
        <p:nvPicPr>
          <p:cNvPr id="5" name="Picture 4"/>
          <p:cNvPicPr>
            <a:picLocks noChangeAspect="1"/>
          </p:cNvPicPr>
          <p:nvPr/>
        </p:nvPicPr>
        <p:blipFill>
          <a:blip r:embed="rId2"/>
          <a:stretch>
            <a:fillRect/>
          </a:stretch>
        </p:blipFill>
        <p:spPr>
          <a:xfrm>
            <a:off x="1547446" y="2419214"/>
            <a:ext cx="9097108" cy="2581425"/>
          </a:xfrm>
          <a:prstGeom prst="rect">
            <a:avLst/>
          </a:prstGeom>
        </p:spPr>
      </p:pic>
      <p:sp>
        <p:nvSpPr>
          <p:cNvPr id="6" name="Date Placeholder 5"/>
          <p:cNvSpPr>
            <a:spLocks noGrp="1"/>
          </p:cNvSpPr>
          <p:nvPr>
            <p:ph type="dt" sz="half" idx="10"/>
          </p:nvPr>
        </p:nvSpPr>
        <p:spPr/>
        <p:txBody>
          <a:bodyPr/>
          <a:lstStyle/>
          <a:p>
            <a:fld id="{4D7A786A-0497-4497-8345-BF3BF6DC46FE}" type="datetime13">
              <a:rPr lang="en-US" smtClean="0"/>
              <a:t>6:49:01 PM</a:t>
            </a:fld>
            <a:endParaRPr lang="en-US"/>
          </a:p>
        </p:txBody>
      </p:sp>
      <p:sp>
        <p:nvSpPr>
          <p:cNvPr id="7" name="Slide Number Placeholder 6"/>
          <p:cNvSpPr>
            <a:spLocks noGrp="1"/>
          </p:cNvSpPr>
          <p:nvPr>
            <p:ph type="sldNum" sz="quarter" idx="12"/>
          </p:nvPr>
        </p:nvSpPr>
        <p:spPr/>
        <p:txBody>
          <a:bodyPr/>
          <a:lstStyle/>
          <a:p>
            <a:fld id="{AB73C2C2-A309-4A38-9B03-2BBDB918E8BC}" type="slidenum">
              <a:rPr lang="en-US" smtClean="0"/>
              <a:t>5</a:t>
            </a:fld>
            <a:endParaRPr lang="en-US"/>
          </a:p>
        </p:txBody>
      </p:sp>
    </p:spTree>
    <p:extLst>
      <p:ext uri="{BB962C8B-B14F-4D97-AF65-F5344CB8AC3E}">
        <p14:creationId xmlns:p14="http://schemas.microsoft.com/office/powerpoint/2010/main" val="3971995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What issues does it solve?</a:t>
            </a:r>
          </a:p>
        </p:txBody>
      </p:sp>
      <p:sp>
        <p:nvSpPr>
          <p:cNvPr id="3" name="Content Placeholder 2"/>
          <p:cNvSpPr>
            <a:spLocks noGrp="1"/>
          </p:cNvSpPr>
          <p:nvPr>
            <p:ph idx="1"/>
          </p:nvPr>
        </p:nvSpPr>
        <p:spPr/>
        <p:txBody>
          <a:bodyPr/>
          <a:lstStyle/>
          <a:p>
            <a:pPr marL="0" indent="0">
              <a:buNone/>
            </a:pPr>
            <a:r>
              <a:rPr lang="en-US" dirty="0"/>
              <a:t>Fragility</a:t>
            </a:r>
          </a:p>
          <a:p>
            <a:pPr lvl="1"/>
            <a:r>
              <a:rPr lang="en-US" dirty="0"/>
              <a:t>Changing code in one place breaks many different places</a:t>
            </a:r>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a:xfrm>
            <a:off x="8610600" y="6382238"/>
            <a:ext cx="2743200" cy="365125"/>
          </a:xfrm>
        </p:spPr>
        <p:txBody>
          <a:bodyPr/>
          <a:lstStyle/>
          <a:p>
            <a:fld id="{AB73C2C2-A309-4A38-9B03-2BBDB918E8BC}" type="slidenum">
              <a:rPr lang="en-US" smtClean="0"/>
              <a:t>50</a:t>
            </a:fld>
            <a:endParaRPr lang="en-US"/>
          </a:p>
        </p:txBody>
      </p:sp>
    </p:spTree>
    <p:extLst>
      <p:ext uri="{BB962C8B-B14F-4D97-AF65-F5344CB8AC3E}">
        <p14:creationId xmlns:p14="http://schemas.microsoft.com/office/powerpoint/2010/main" val="1957962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What issues does it solve?</a:t>
            </a:r>
          </a:p>
        </p:txBody>
      </p:sp>
      <p:sp>
        <p:nvSpPr>
          <p:cNvPr id="3" name="Content Placeholder 2"/>
          <p:cNvSpPr>
            <a:spLocks noGrp="1"/>
          </p:cNvSpPr>
          <p:nvPr>
            <p:ph idx="1"/>
          </p:nvPr>
        </p:nvSpPr>
        <p:spPr>
          <a:xfrm>
            <a:off x="838200" y="1825625"/>
            <a:ext cx="5926050" cy="4351338"/>
          </a:xfrm>
        </p:spPr>
        <p:txBody>
          <a:bodyPr/>
          <a:lstStyle/>
          <a:p>
            <a:pPr marL="0" indent="0">
              <a:buNone/>
            </a:pPr>
            <a:r>
              <a:rPr lang="en-US" dirty="0" err="1"/>
              <a:t>CreditCardSwipeReader</a:t>
            </a:r>
            <a:r>
              <a:rPr lang="en-US" dirty="0"/>
              <a:t> has a dependency</a:t>
            </a:r>
            <a:r>
              <a:rPr lang="en-US" baseline="0" dirty="0"/>
              <a:t> on </a:t>
            </a:r>
            <a:r>
              <a:rPr lang="en-US" baseline="0" dirty="0" err="1"/>
              <a:t>CreditCardSwipeValidator</a:t>
            </a:r>
            <a:r>
              <a:rPr lang="en-US" baseline="0" dirty="0"/>
              <a:t>. Let’s say you want to add a dependency to </a:t>
            </a:r>
            <a:r>
              <a:rPr lang="en-US" baseline="0" dirty="0" err="1"/>
              <a:t>CreditCardEncryptionProvider</a:t>
            </a:r>
            <a:r>
              <a:rPr lang="en-US" baseline="0" dirty="0"/>
              <a:t>. The </a:t>
            </a:r>
            <a:r>
              <a:rPr lang="en-US" baseline="0" dirty="0" err="1"/>
              <a:t>CreditCardProcessor</a:t>
            </a:r>
            <a:r>
              <a:rPr lang="en-US" baseline="0" dirty="0"/>
              <a:t> is now more fragile because there is an increased potential for breaking, since now changes to the </a:t>
            </a:r>
            <a:r>
              <a:rPr lang="en-US" baseline="0" dirty="0" err="1"/>
              <a:t>EncryptionProvider</a:t>
            </a:r>
            <a:r>
              <a:rPr lang="en-US" baseline="0" dirty="0"/>
              <a:t> affect </a:t>
            </a:r>
            <a:r>
              <a:rPr lang="en-US" baseline="0" dirty="0" err="1"/>
              <a:t>CreditCardProcessor</a:t>
            </a:r>
            <a:r>
              <a:rPr lang="en-US" baseline="0" dirty="0"/>
              <a:t> (via transitive dependency).</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51</a:t>
            </a:fld>
            <a:endParaRPr lang="en-US"/>
          </a:p>
        </p:txBody>
      </p:sp>
      <p:pic>
        <p:nvPicPr>
          <p:cNvPr id="6" name="Picture 5"/>
          <p:cNvPicPr>
            <a:picLocks noChangeAspect="1"/>
          </p:cNvPicPr>
          <p:nvPr/>
        </p:nvPicPr>
        <p:blipFill>
          <a:blip r:embed="rId2"/>
          <a:stretch>
            <a:fillRect/>
          </a:stretch>
        </p:blipFill>
        <p:spPr>
          <a:xfrm>
            <a:off x="6764250" y="1996838"/>
            <a:ext cx="4589550" cy="3309268"/>
          </a:xfrm>
          <a:prstGeom prst="rect">
            <a:avLst/>
          </a:prstGeom>
        </p:spPr>
      </p:pic>
    </p:spTree>
    <p:extLst>
      <p:ext uri="{BB962C8B-B14F-4D97-AF65-F5344CB8AC3E}">
        <p14:creationId xmlns:p14="http://schemas.microsoft.com/office/powerpoint/2010/main" val="635957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What issues does it solve?</a:t>
            </a:r>
          </a:p>
        </p:txBody>
      </p:sp>
      <p:sp>
        <p:nvSpPr>
          <p:cNvPr id="3" name="Content Placeholder 2"/>
          <p:cNvSpPr>
            <a:spLocks noGrp="1"/>
          </p:cNvSpPr>
          <p:nvPr>
            <p:ph idx="1"/>
          </p:nvPr>
        </p:nvSpPr>
        <p:spPr>
          <a:xfrm>
            <a:off x="838200" y="1825625"/>
            <a:ext cx="4920183" cy="4351338"/>
          </a:xfrm>
        </p:spPr>
        <p:txBody>
          <a:bodyPr/>
          <a:lstStyle/>
          <a:p>
            <a:pPr marL="0" indent="0">
              <a:buNone/>
            </a:pPr>
            <a:r>
              <a:rPr lang="en-US" dirty="0"/>
              <a:t>I</a:t>
            </a:r>
            <a:r>
              <a:rPr lang="en-US" baseline="0" dirty="0"/>
              <a:t>f you change it to use DI, </a:t>
            </a:r>
            <a:r>
              <a:rPr lang="en-US" baseline="0" dirty="0" err="1"/>
              <a:t>CreditCardProcessor</a:t>
            </a:r>
            <a:r>
              <a:rPr lang="en-US" baseline="0" dirty="0"/>
              <a:t> no longer has that second transitive dependency and it’s much less fragile.</a:t>
            </a: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52</a:t>
            </a:fld>
            <a:endParaRPr lang="en-US"/>
          </a:p>
        </p:txBody>
      </p:sp>
      <p:pic>
        <p:nvPicPr>
          <p:cNvPr id="6" name="Picture 5"/>
          <p:cNvPicPr>
            <a:picLocks noChangeAspect="1"/>
          </p:cNvPicPr>
          <p:nvPr/>
        </p:nvPicPr>
        <p:blipFill>
          <a:blip r:embed="rId2"/>
          <a:stretch>
            <a:fillRect/>
          </a:stretch>
        </p:blipFill>
        <p:spPr>
          <a:xfrm>
            <a:off x="5758383" y="2099656"/>
            <a:ext cx="5595417" cy="3533128"/>
          </a:xfrm>
          <a:prstGeom prst="rect">
            <a:avLst/>
          </a:prstGeom>
        </p:spPr>
      </p:pic>
    </p:spTree>
    <p:extLst>
      <p:ext uri="{BB962C8B-B14F-4D97-AF65-F5344CB8AC3E}">
        <p14:creationId xmlns:p14="http://schemas.microsoft.com/office/powerpoint/2010/main" val="3171986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What issues does it solve?</a:t>
            </a:r>
          </a:p>
        </p:txBody>
      </p:sp>
      <p:sp>
        <p:nvSpPr>
          <p:cNvPr id="3" name="Content Placeholder 2"/>
          <p:cNvSpPr>
            <a:spLocks noGrp="1"/>
          </p:cNvSpPr>
          <p:nvPr>
            <p:ph idx="1"/>
          </p:nvPr>
        </p:nvSpPr>
        <p:spPr/>
        <p:txBody>
          <a:bodyPr/>
          <a:lstStyle/>
          <a:p>
            <a:pPr marL="0" indent="0">
              <a:buNone/>
            </a:pPr>
            <a:r>
              <a:rPr lang="en-US" dirty="0"/>
              <a:t>Immobility</a:t>
            </a:r>
          </a:p>
          <a:p>
            <a:pPr lvl="1"/>
            <a:r>
              <a:rPr lang="en-US" dirty="0"/>
              <a:t>Difficult to reuse code in another application</a:t>
            </a:r>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53</a:t>
            </a:fld>
            <a:endParaRPr lang="en-US"/>
          </a:p>
        </p:txBody>
      </p:sp>
    </p:spTree>
    <p:extLst>
      <p:ext uri="{BB962C8B-B14F-4D97-AF65-F5344CB8AC3E}">
        <p14:creationId xmlns:p14="http://schemas.microsoft.com/office/powerpoint/2010/main" val="3966353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What issues does it solve?</a:t>
            </a:r>
          </a:p>
        </p:txBody>
      </p:sp>
      <p:sp>
        <p:nvSpPr>
          <p:cNvPr id="3" name="Content Placeholder 2"/>
          <p:cNvSpPr>
            <a:spLocks noGrp="1"/>
          </p:cNvSpPr>
          <p:nvPr>
            <p:ph idx="1"/>
          </p:nvPr>
        </p:nvSpPr>
        <p:spPr/>
        <p:txBody>
          <a:bodyPr/>
          <a:lstStyle/>
          <a:p>
            <a:pPr marL="0" indent="0">
              <a:buNone/>
            </a:pPr>
            <a:r>
              <a:rPr lang="en-US" dirty="0"/>
              <a:t>Let’s say you want to reuse this code</a:t>
            </a:r>
            <a:r>
              <a:rPr lang="en-US" baseline="0" dirty="0"/>
              <a:t> in another application that has its own </a:t>
            </a:r>
            <a:r>
              <a:rPr lang="en-US" baseline="0" dirty="0" err="1"/>
              <a:t>CreditCard</a:t>
            </a:r>
            <a:r>
              <a:rPr lang="en-US" baseline="0" dirty="0"/>
              <a:t> and </a:t>
            </a:r>
            <a:r>
              <a:rPr lang="en-US" baseline="0" dirty="0" err="1"/>
              <a:t>CreditCardSwipeReader</a:t>
            </a:r>
            <a:r>
              <a:rPr lang="en-US" baseline="0" dirty="0"/>
              <a:t> implementation. Because this code is so dependent on </a:t>
            </a:r>
            <a:r>
              <a:rPr lang="en-US" i="1" baseline="0" dirty="0"/>
              <a:t>this</a:t>
            </a:r>
            <a:r>
              <a:rPr lang="en-US" i="0" baseline="0" dirty="0"/>
              <a:t> implementation of </a:t>
            </a:r>
            <a:r>
              <a:rPr lang="en-US" i="0" baseline="0" dirty="0" err="1"/>
              <a:t>CardReader</a:t>
            </a:r>
            <a:r>
              <a:rPr lang="en-US" i="0" baseline="0" dirty="0"/>
              <a:t> and </a:t>
            </a:r>
            <a:r>
              <a:rPr lang="en-US" i="0" baseline="0" dirty="0" err="1"/>
              <a:t>CreditCard</a:t>
            </a:r>
            <a:r>
              <a:rPr lang="en-US" i="0" baseline="0" dirty="0"/>
              <a:t>, </a:t>
            </a:r>
            <a:r>
              <a:rPr lang="en-US" i="0" baseline="0" dirty="0" err="1"/>
              <a:t>CreditCardProcessor</a:t>
            </a:r>
            <a:r>
              <a:rPr lang="en-US" i="0" baseline="0" dirty="0"/>
              <a:t> can’t be easily reused. </a:t>
            </a:r>
            <a:endParaRPr lang="en-US" dirty="0"/>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54</a:t>
            </a:fld>
            <a:endParaRPr lang="en-US"/>
          </a:p>
        </p:txBody>
      </p:sp>
      <p:pic>
        <p:nvPicPr>
          <p:cNvPr id="6" name="Picture 5"/>
          <p:cNvPicPr>
            <a:picLocks noChangeAspect="1"/>
          </p:cNvPicPr>
          <p:nvPr/>
        </p:nvPicPr>
        <p:blipFill>
          <a:blip r:embed="rId2"/>
          <a:stretch>
            <a:fillRect/>
          </a:stretch>
        </p:blipFill>
        <p:spPr>
          <a:xfrm>
            <a:off x="607512" y="3498708"/>
            <a:ext cx="10976976" cy="2857642"/>
          </a:xfrm>
          <a:prstGeom prst="rect">
            <a:avLst/>
          </a:prstGeom>
        </p:spPr>
      </p:pic>
    </p:spTree>
    <p:extLst>
      <p:ext uri="{BB962C8B-B14F-4D97-AF65-F5344CB8AC3E}">
        <p14:creationId xmlns:p14="http://schemas.microsoft.com/office/powerpoint/2010/main" val="8123793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 – What issues does it solve?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Using DIP:</a:t>
            </a:r>
          </a:p>
          <a:p>
            <a:pPr lvl="1"/>
            <a:r>
              <a:rPr lang="en-US" dirty="0"/>
              <a:t>New classes can implement the </a:t>
            </a:r>
            <a:r>
              <a:rPr lang="en-US" dirty="0" err="1"/>
              <a:t>ICardReader</a:t>
            </a:r>
            <a:r>
              <a:rPr lang="en-US" dirty="0"/>
              <a:t> and </a:t>
            </a:r>
            <a:r>
              <a:rPr lang="en-US" dirty="0" err="1"/>
              <a:t>ICreditCard</a:t>
            </a:r>
            <a:r>
              <a:rPr lang="en-US" dirty="0"/>
              <a:t> interfaces and this module can be reused without needing any changes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aseline="0" dirty="0"/>
              <a:t>If the new </a:t>
            </a:r>
            <a:r>
              <a:rPr lang="en-US" baseline="0" dirty="0" err="1"/>
              <a:t>CardReader</a:t>
            </a:r>
            <a:r>
              <a:rPr lang="en-US" baseline="0" dirty="0"/>
              <a:t> and </a:t>
            </a:r>
            <a:r>
              <a:rPr lang="en-US" baseline="0" dirty="0" err="1"/>
              <a:t>CreditCard</a:t>
            </a:r>
            <a:r>
              <a:rPr lang="en-US" baseline="0" dirty="0"/>
              <a:t> implementation are in an external library, you can easily create Proxy classes that implement the interfaces.</a:t>
            </a: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55</a:t>
            </a:fld>
            <a:endParaRPr lang="en-US"/>
          </a:p>
        </p:txBody>
      </p:sp>
      <p:pic>
        <p:nvPicPr>
          <p:cNvPr id="6" name="Picture 5"/>
          <p:cNvPicPr>
            <a:picLocks noChangeAspect="1"/>
          </p:cNvPicPr>
          <p:nvPr/>
        </p:nvPicPr>
        <p:blipFill>
          <a:blip r:embed="rId3"/>
          <a:stretch>
            <a:fillRect/>
          </a:stretch>
        </p:blipFill>
        <p:spPr>
          <a:xfrm>
            <a:off x="838200" y="2792145"/>
            <a:ext cx="10439400" cy="2316341"/>
          </a:xfrm>
          <a:prstGeom prst="rect">
            <a:avLst/>
          </a:prstGeom>
        </p:spPr>
      </p:pic>
    </p:spTree>
    <p:extLst>
      <p:ext uri="{BB962C8B-B14F-4D97-AF65-F5344CB8AC3E}">
        <p14:creationId xmlns:p14="http://schemas.microsoft.com/office/powerpoint/2010/main" val="412682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pPr marL="0" indent="0">
              <a:buNone/>
            </a:pPr>
            <a:r>
              <a:rPr lang="en-US" dirty="0"/>
              <a:t>Method(s) for adhering to the DIP</a:t>
            </a:r>
          </a:p>
          <a:p>
            <a:pPr marL="0" indent="0">
              <a:buNone/>
            </a:pPr>
            <a:r>
              <a:rPr lang="en-US" dirty="0"/>
              <a:t>Three types:</a:t>
            </a:r>
          </a:p>
          <a:p>
            <a:pPr lvl="1"/>
            <a:r>
              <a:rPr lang="en-US" dirty="0"/>
              <a:t>Constructor Injection</a:t>
            </a:r>
          </a:p>
          <a:p>
            <a:pPr lvl="1"/>
            <a:r>
              <a:rPr lang="en-US" dirty="0"/>
              <a:t>Method Injection</a:t>
            </a:r>
          </a:p>
          <a:p>
            <a:pPr lvl="1"/>
            <a:r>
              <a:rPr lang="en-US" dirty="0"/>
              <a:t>Field (Property) Injection</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56</a:t>
            </a:fld>
            <a:endParaRPr lang="en-US"/>
          </a:p>
        </p:txBody>
      </p:sp>
    </p:spTree>
    <p:extLst>
      <p:ext uri="{BB962C8B-B14F-4D97-AF65-F5344CB8AC3E}">
        <p14:creationId xmlns:p14="http://schemas.microsoft.com/office/powerpoint/2010/main" val="4081824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Injection</a:t>
            </a:r>
          </a:p>
        </p:txBody>
      </p:sp>
      <p:sp>
        <p:nvSpPr>
          <p:cNvPr id="3" name="Content Placeholder 2"/>
          <p:cNvSpPr>
            <a:spLocks noGrp="1"/>
          </p:cNvSpPr>
          <p:nvPr>
            <p:ph idx="1"/>
          </p:nvPr>
        </p:nvSpPr>
        <p:spPr/>
        <p:txBody>
          <a:bodyPr/>
          <a:lstStyle/>
          <a:p>
            <a:pPr marL="0" indent="0">
              <a:buNone/>
            </a:pPr>
            <a:r>
              <a:rPr lang="en-US" dirty="0"/>
              <a:t>Pass dependencies to an object via the Constructor (notice the guard clause to ensure the dependency is fulfilled):</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57</a:t>
            </a:fld>
            <a:endParaRPr lang="en-US"/>
          </a:p>
        </p:txBody>
      </p:sp>
      <p:pic>
        <p:nvPicPr>
          <p:cNvPr id="7" name="Picture 6"/>
          <p:cNvPicPr>
            <a:picLocks noChangeAspect="1"/>
          </p:cNvPicPr>
          <p:nvPr/>
        </p:nvPicPr>
        <p:blipFill>
          <a:blip r:embed="rId2"/>
          <a:stretch>
            <a:fillRect/>
          </a:stretch>
        </p:blipFill>
        <p:spPr>
          <a:xfrm>
            <a:off x="838199" y="2712583"/>
            <a:ext cx="7206343" cy="3497507"/>
          </a:xfrm>
          <a:prstGeom prst="rect">
            <a:avLst/>
          </a:prstGeom>
        </p:spPr>
      </p:pic>
    </p:spTree>
    <p:extLst>
      <p:ext uri="{BB962C8B-B14F-4D97-AF65-F5344CB8AC3E}">
        <p14:creationId xmlns:p14="http://schemas.microsoft.com/office/powerpoint/2010/main" val="32145357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Injection</a:t>
            </a:r>
          </a:p>
        </p:txBody>
      </p:sp>
      <p:sp>
        <p:nvSpPr>
          <p:cNvPr id="3" name="Content Placeholder 2"/>
          <p:cNvSpPr>
            <a:spLocks noGrp="1"/>
          </p:cNvSpPr>
          <p:nvPr>
            <p:ph idx="1"/>
          </p:nvPr>
        </p:nvSpPr>
        <p:spPr/>
        <p:txBody>
          <a:bodyPr/>
          <a:lstStyle/>
          <a:p>
            <a:pPr marL="0" indent="0">
              <a:buNone/>
            </a:pPr>
            <a:r>
              <a:rPr lang="en-US" dirty="0"/>
              <a:t>Use Constructor Injection if you want to allow the creator in the higher-level module to specify which type to use to fulfill the dependency and to force the lower level class to only use the one object. Make sure the dependency field is private and </a:t>
            </a:r>
            <a:r>
              <a:rPr lang="en-US" dirty="0" err="1"/>
              <a:t>readonly</a:t>
            </a:r>
            <a:r>
              <a:rPr lang="en-US" dirty="0"/>
              <a:t>. </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58</a:t>
            </a:fld>
            <a:endParaRPr lang="en-US"/>
          </a:p>
        </p:txBody>
      </p:sp>
      <p:pic>
        <p:nvPicPr>
          <p:cNvPr id="6" name="Picture 5"/>
          <p:cNvPicPr>
            <a:picLocks noChangeAspect="1"/>
          </p:cNvPicPr>
          <p:nvPr/>
        </p:nvPicPr>
        <p:blipFill>
          <a:blip r:embed="rId2"/>
          <a:stretch>
            <a:fillRect/>
          </a:stretch>
        </p:blipFill>
        <p:spPr>
          <a:xfrm>
            <a:off x="838200" y="3429677"/>
            <a:ext cx="5660571" cy="2747286"/>
          </a:xfrm>
          <a:prstGeom prst="rect">
            <a:avLst/>
          </a:prstGeom>
        </p:spPr>
      </p:pic>
    </p:spTree>
    <p:extLst>
      <p:ext uri="{BB962C8B-B14F-4D97-AF65-F5344CB8AC3E}">
        <p14:creationId xmlns:p14="http://schemas.microsoft.com/office/powerpoint/2010/main" val="7958542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Injection</a:t>
            </a:r>
          </a:p>
        </p:txBody>
      </p:sp>
      <p:sp>
        <p:nvSpPr>
          <p:cNvPr id="3" name="Content Placeholder 2"/>
          <p:cNvSpPr>
            <a:spLocks noGrp="1"/>
          </p:cNvSpPr>
          <p:nvPr>
            <p:ph idx="1"/>
          </p:nvPr>
        </p:nvSpPr>
        <p:spPr/>
        <p:txBody>
          <a:bodyPr/>
          <a:lstStyle/>
          <a:p>
            <a:pPr marL="0" indent="0">
              <a:buNone/>
            </a:pPr>
            <a:r>
              <a:rPr lang="en-US" dirty="0"/>
              <a:t>Pass dependencies to a method via a parameter:</a:t>
            </a:r>
          </a:p>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59</a:t>
            </a:fld>
            <a:endParaRPr lang="en-US"/>
          </a:p>
        </p:txBody>
      </p:sp>
      <p:pic>
        <p:nvPicPr>
          <p:cNvPr id="6" name="Picture 5"/>
          <p:cNvPicPr>
            <a:picLocks noChangeAspect="1"/>
          </p:cNvPicPr>
          <p:nvPr/>
        </p:nvPicPr>
        <p:blipFill>
          <a:blip r:embed="rId2"/>
          <a:stretch>
            <a:fillRect/>
          </a:stretch>
        </p:blipFill>
        <p:spPr>
          <a:xfrm>
            <a:off x="838200" y="2335665"/>
            <a:ext cx="10318691" cy="2312535"/>
          </a:xfrm>
          <a:prstGeom prst="rect">
            <a:avLst/>
          </a:prstGeom>
        </p:spPr>
      </p:pic>
    </p:spTree>
    <p:extLst>
      <p:ext uri="{BB962C8B-B14F-4D97-AF65-F5344CB8AC3E}">
        <p14:creationId xmlns:p14="http://schemas.microsoft.com/office/powerpoint/2010/main" val="322654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
        <p:nvSpPr>
          <p:cNvPr id="3" name="Content Placeholder 2"/>
          <p:cNvSpPr>
            <a:spLocks noGrp="1"/>
          </p:cNvSpPr>
          <p:nvPr>
            <p:ph idx="1"/>
          </p:nvPr>
        </p:nvSpPr>
        <p:spPr/>
        <p:txBody>
          <a:bodyPr/>
          <a:lstStyle/>
          <a:p>
            <a:pPr marL="0" indent="0">
              <a:buNone/>
            </a:pPr>
            <a:r>
              <a:rPr lang="en-US" dirty="0"/>
              <a:t>Notice that View and Model modules never talk directly to each other</a:t>
            </a:r>
          </a:p>
        </p:txBody>
      </p:sp>
      <p:pic>
        <p:nvPicPr>
          <p:cNvPr id="5" name="Picture 4"/>
          <p:cNvPicPr>
            <a:picLocks noChangeAspect="1"/>
          </p:cNvPicPr>
          <p:nvPr/>
        </p:nvPicPr>
        <p:blipFill>
          <a:blip r:embed="rId2"/>
          <a:stretch>
            <a:fillRect/>
          </a:stretch>
        </p:blipFill>
        <p:spPr>
          <a:xfrm>
            <a:off x="1547446" y="2419214"/>
            <a:ext cx="9097108" cy="2581425"/>
          </a:xfrm>
          <a:prstGeom prst="rect">
            <a:avLst/>
          </a:prstGeom>
        </p:spPr>
      </p:pic>
      <p:sp>
        <p:nvSpPr>
          <p:cNvPr id="4" name="Date Placeholder 3"/>
          <p:cNvSpPr>
            <a:spLocks noGrp="1"/>
          </p:cNvSpPr>
          <p:nvPr>
            <p:ph type="dt" sz="half" idx="10"/>
          </p:nvPr>
        </p:nvSpPr>
        <p:spPr/>
        <p:txBody>
          <a:bodyPr/>
          <a:lstStyle/>
          <a:p>
            <a:fld id="{3548A4BF-5E34-4037-B055-0782C85DD910}" type="datetime13">
              <a:rPr lang="en-US" smtClean="0"/>
              <a:t>6:49:01 PM</a:t>
            </a:fld>
            <a:endParaRPr lang="en-US"/>
          </a:p>
        </p:txBody>
      </p:sp>
      <p:sp>
        <p:nvSpPr>
          <p:cNvPr id="6" name="Slide Number Placeholder 5"/>
          <p:cNvSpPr>
            <a:spLocks noGrp="1"/>
          </p:cNvSpPr>
          <p:nvPr>
            <p:ph type="sldNum" sz="quarter" idx="12"/>
          </p:nvPr>
        </p:nvSpPr>
        <p:spPr/>
        <p:txBody>
          <a:bodyPr/>
          <a:lstStyle/>
          <a:p>
            <a:fld id="{AB73C2C2-A309-4A38-9B03-2BBDB918E8BC}" type="slidenum">
              <a:rPr lang="en-US" smtClean="0"/>
              <a:t>6</a:t>
            </a:fld>
            <a:endParaRPr lang="en-US"/>
          </a:p>
        </p:txBody>
      </p:sp>
    </p:spTree>
    <p:extLst>
      <p:ext uri="{BB962C8B-B14F-4D97-AF65-F5344CB8AC3E}">
        <p14:creationId xmlns:p14="http://schemas.microsoft.com/office/powerpoint/2010/main" val="2012197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Injection</a:t>
            </a:r>
          </a:p>
        </p:txBody>
      </p:sp>
      <p:sp>
        <p:nvSpPr>
          <p:cNvPr id="3" name="Content Placeholder 2"/>
          <p:cNvSpPr>
            <a:spLocks noGrp="1"/>
          </p:cNvSpPr>
          <p:nvPr>
            <p:ph idx="1"/>
          </p:nvPr>
        </p:nvSpPr>
        <p:spPr/>
        <p:txBody>
          <a:bodyPr/>
          <a:lstStyle/>
          <a:p>
            <a:pPr marL="0" indent="0">
              <a:buNone/>
            </a:pPr>
            <a:r>
              <a:rPr lang="en-US" dirty="0"/>
              <a:t>Use Method Injection to allow the caller to specify which type to use to satisfy the dependency. This also allows the object that accepts the dependency some flexibility during its lifespan.</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60</a:t>
            </a:fld>
            <a:endParaRPr lang="en-US"/>
          </a:p>
        </p:txBody>
      </p:sp>
      <p:pic>
        <p:nvPicPr>
          <p:cNvPr id="6" name="Picture 5"/>
          <p:cNvPicPr>
            <a:picLocks noChangeAspect="1"/>
          </p:cNvPicPr>
          <p:nvPr/>
        </p:nvPicPr>
        <p:blipFill>
          <a:blip r:embed="rId2"/>
          <a:stretch>
            <a:fillRect/>
          </a:stretch>
        </p:blipFill>
        <p:spPr>
          <a:xfrm>
            <a:off x="936654" y="3173865"/>
            <a:ext cx="10318691" cy="2312535"/>
          </a:xfrm>
          <a:prstGeom prst="rect">
            <a:avLst/>
          </a:prstGeom>
        </p:spPr>
      </p:pic>
    </p:spTree>
    <p:extLst>
      <p:ext uri="{BB962C8B-B14F-4D97-AF65-F5344CB8AC3E}">
        <p14:creationId xmlns:p14="http://schemas.microsoft.com/office/powerpoint/2010/main" val="2132176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(field) Injection</a:t>
            </a:r>
          </a:p>
        </p:txBody>
      </p:sp>
      <p:sp>
        <p:nvSpPr>
          <p:cNvPr id="3" name="Content Placeholder 2"/>
          <p:cNvSpPr>
            <a:spLocks noGrp="1"/>
          </p:cNvSpPr>
          <p:nvPr>
            <p:ph idx="1"/>
          </p:nvPr>
        </p:nvSpPr>
        <p:spPr/>
        <p:txBody>
          <a:bodyPr/>
          <a:lstStyle/>
          <a:p>
            <a:pPr marL="0" indent="0">
              <a:buNone/>
            </a:pPr>
            <a:r>
              <a:rPr lang="en-US" dirty="0"/>
              <a:t>Property injection is when the dependency is inserted into a property (or field in Java)</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61</a:t>
            </a:fld>
            <a:endParaRPr lang="en-US"/>
          </a:p>
        </p:txBody>
      </p:sp>
      <p:pic>
        <p:nvPicPr>
          <p:cNvPr id="6" name="Picture 5"/>
          <p:cNvPicPr>
            <a:picLocks noChangeAspect="1"/>
          </p:cNvPicPr>
          <p:nvPr/>
        </p:nvPicPr>
        <p:blipFill>
          <a:blip r:embed="rId2"/>
          <a:stretch>
            <a:fillRect/>
          </a:stretch>
        </p:blipFill>
        <p:spPr>
          <a:xfrm>
            <a:off x="838200" y="3213326"/>
            <a:ext cx="7818496" cy="2850017"/>
          </a:xfrm>
          <a:prstGeom prst="rect">
            <a:avLst/>
          </a:prstGeom>
        </p:spPr>
      </p:pic>
    </p:spTree>
    <p:extLst>
      <p:ext uri="{BB962C8B-B14F-4D97-AF65-F5344CB8AC3E}">
        <p14:creationId xmlns:p14="http://schemas.microsoft.com/office/powerpoint/2010/main" val="563355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Injection</a:t>
            </a:r>
          </a:p>
        </p:txBody>
      </p:sp>
      <p:sp>
        <p:nvSpPr>
          <p:cNvPr id="3" name="Content Placeholder 2"/>
          <p:cNvSpPr>
            <a:spLocks noGrp="1"/>
          </p:cNvSpPr>
          <p:nvPr>
            <p:ph idx="1"/>
          </p:nvPr>
        </p:nvSpPr>
        <p:spPr/>
        <p:txBody>
          <a:bodyPr/>
          <a:lstStyle/>
          <a:p>
            <a:pPr marL="0" indent="0">
              <a:buNone/>
            </a:pPr>
            <a:r>
              <a:rPr lang="en-US" dirty="0"/>
              <a:t>Useful for </a:t>
            </a:r>
            <a:r>
              <a:rPr lang="en-US" i="1" dirty="0"/>
              <a:t>cross-cutting concerns</a:t>
            </a:r>
            <a:r>
              <a:rPr lang="en-US" dirty="0"/>
              <a:t> (e.g. Settings, inputs/outputs).</a:t>
            </a:r>
          </a:p>
          <a:p>
            <a:pPr marL="0" indent="0">
              <a:buNone/>
            </a:pPr>
            <a:r>
              <a:rPr lang="en-US" dirty="0"/>
              <a:t>Allows any object anywhere to specify an object to satisfy the dependency. Can set a default value in the constructor (optional).</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62</a:t>
            </a:fld>
            <a:endParaRPr lang="en-US"/>
          </a:p>
        </p:txBody>
      </p:sp>
      <p:pic>
        <p:nvPicPr>
          <p:cNvPr id="6" name="Picture 5"/>
          <p:cNvPicPr>
            <a:picLocks noChangeAspect="1"/>
          </p:cNvPicPr>
          <p:nvPr/>
        </p:nvPicPr>
        <p:blipFill>
          <a:blip r:embed="rId2"/>
          <a:stretch>
            <a:fillRect/>
          </a:stretch>
        </p:blipFill>
        <p:spPr>
          <a:xfrm>
            <a:off x="838200" y="3213326"/>
            <a:ext cx="7818496" cy="2850017"/>
          </a:xfrm>
          <a:prstGeom prst="rect">
            <a:avLst/>
          </a:prstGeom>
        </p:spPr>
      </p:pic>
    </p:spTree>
    <p:extLst>
      <p:ext uri="{BB962C8B-B14F-4D97-AF65-F5344CB8AC3E}">
        <p14:creationId xmlns:p14="http://schemas.microsoft.com/office/powerpoint/2010/main" val="38247924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root</a:t>
            </a:r>
          </a:p>
        </p:txBody>
      </p:sp>
      <p:sp>
        <p:nvSpPr>
          <p:cNvPr id="3" name="Content Placeholder 2"/>
          <p:cNvSpPr>
            <a:spLocks noGrp="1"/>
          </p:cNvSpPr>
          <p:nvPr>
            <p:ph idx="1"/>
          </p:nvPr>
        </p:nvSpPr>
        <p:spPr/>
        <p:txBody>
          <a:bodyPr/>
          <a:lstStyle/>
          <a:p>
            <a:pPr marL="0" indent="0">
              <a:buNone/>
            </a:pPr>
            <a:r>
              <a:rPr lang="en-US" dirty="0"/>
              <a:t>Place in code where all the objects are created. This is likely the Main method. It’s probably best to use a factory to create everything.</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63</a:t>
            </a:fld>
            <a:endParaRPr lang="en-US"/>
          </a:p>
        </p:txBody>
      </p:sp>
    </p:spTree>
    <p:extLst>
      <p:ext uri="{BB962C8B-B14F-4D97-AF65-F5344CB8AC3E}">
        <p14:creationId xmlns:p14="http://schemas.microsoft.com/office/powerpoint/2010/main" val="4031928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 containers</a:t>
            </a:r>
          </a:p>
        </p:txBody>
      </p:sp>
      <p:sp>
        <p:nvSpPr>
          <p:cNvPr id="3" name="Content Placeholder 2"/>
          <p:cNvSpPr>
            <a:spLocks noGrp="1"/>
          </p:cNvSpPr>
          <p:nvPr>
            <p:ph idx="1"/>
          </p:nvPr>
        </p:nvSpPr>
        <p:spPr/>
        <p:txBody>
          <a:bodyPr/>
          <a:lstStyle/>
          <a:p>
            <a:pPr marL="0" indent="0">
              <a:buNone/>
            </a:pPr>
            <a:r>
              <a:rPr lang="en-US" dirty="0"/>
              <a:t>Using DI is a bit of a pain, unless you use a DI container (alternatively called </a:t>
            </a:r>
            <a:r>
              <a:rPr lang="en-US" dirty="0" err="1"/>
              <a:t>IoC</a:t>
            </a:r>
            <a:r>
              <a:rPr lang="en-US" dirty="0"/>
              <a:t> Container).</a:t>
            </a:r>
          </a:p>
          <a:p>
            <a:pPr marL="0" indent="0">
              <a:buNone/>
            </a:pPr>
            <a:r>
              <a:rPr lang="en-US" dirty="0"/>
              <a:t>(</a:t>
            </a:r>
            <a:r>
              <a:rPr lang="en-US" dirty="0" err="1"/>
              <a:t>IoC</a:t>
            </a:r>
            <a:r>
              <a:rPr lang="en-US" dirty="0"/>
              <a:t> stands for Inversion of Control, which is another way of saying Dependency Injection)</a:t>
            </a:r>
          </a:p>
          <a:p>
            <a:pPr marL="0" indent="0">
              <a:buNone/>
            </a:pPr>
            <a:r>
              <a:rPr lang="en-US" dirty="0"/>
              <a:t>Containers use configuration to automatically set up objects with their dependencies (constructor injection or property/field injection) when the code needs them. Easiest to think of it like a factory.</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64</a:t>
            </a:fld>
            <a:endParaRPr lang="en-US"/>
          </a:p>
        </p:txBody>
      </p:sp>
    </p:spTree>
    <p:extLst>
      <p:ext uri="{BB962C8B-B14F-4D97-AF65-F5344CB8AC3E}">
        <p14:creationId xmlns:p14="http://schemas.microsoft.com/office/powerpoint/2010/main" val="3034124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 demo</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65</a:t>
            </a:fld>
            <a:endParaRPr lang="en-US"/>
          </a:p>
        </p:txBody>
      </p:sp>
    </p:spTree>
    <p:extLst>
      <p:ext uri="{BB962C8B-B14F-4D97-AF65-F5344CB8AC3E}">
        <p14:creationId xmlns:p14="http://schemas.microsoft.com/office/powerpoint/2010/main" val="11290516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4</a:t>
            </a:r>
          </a:p>
        </p:txBody>
      </p:sp>
      <p:sp>
        <p:nvSpPr>
          <p:cNvPr id="3" name="Content Placeholder 2"/>
          <p:cNvSpPr>
            <a:spLocks noGrp="1"/>
          </p:cNvSpPr>
          <p:nvPr>
            <p:ph idx="1"/>
          </p:nvPr>
        </p:nvSpPr>
        <p:spPr/>
        <p:txBody>
          <a:bodyPr/>
          <a:lstStyle/>
          <a:p>
            <a:pPr marL="0" indent="0">
              <a:buNone/>
            </a:pPr>
            <a:r>
              <a:rPr lang="en-US" dirty="0"/>
              <a:t>http://fpl.cs.depaul.edu/jriely/450/lectures/hw-04-001.html</a:t>
            </a:r>
          </a:p>
        </p:txBody>
      </p:sp>
      <p:sp>
        <p:nvSpPr>
          <p:cNvPr id="4" name="Date Placeholder 3"/>
          <p:cNvSpPr>
            <a:spLocks noGrp="1"/>
          </p:cNvSpPr>
          <p:nvPr>
            <p:ph type="dt" sz="half" idx="10"/>
          </p:nvPr>
        </p:nvSpPr>
        <p:spPr/>
        <p:txBody>
          <a:bodyPr/>
          <a:lstStyle/>
          <a:p>
            <a:fld id="{7CC92B3C-E08E-4A86-BABA-DB93E1852B1D}"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66</a:t>
            </a:fld>
            <a:endParaRPr lang="en-US"/>
          </a:p>
        </p:txBody>
      </p:sp>
    </p:spTree>
    <p:extLst>
      <p:ext uri="{BB962C8B-B14F-4D97-AF65-F5344CB8AC3E}">
        <p14:creationId xmlns:p14="http://schemas.microsoft.com/office/powerpoint/2010/main" val="268445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 why is it a good thing?</a:t>
            </a:r>
          </a:p>
        </p:txBody>
      </p:sp>
      <p:sp>
        <p:nvSpPr>
          <p:cNvPr id="3" name="Content Placeholder 2"/>
          <p:cNvSpPr>
            <a:spLocks noGrp="1"/>
          </p:cNvSpPr>
          <p:nvPr>
            <p:ph idx="1"/>
          </p:nvPr>
        </p:nvSpPr>
        <p:spPr/>
        <p:txBody>
          <a:bodyPr/>
          <a:lstStyle/>
          <a:p>
            <a:pPr marL="0" indent="0">
              <a:buNone/>
            </a:pPr>
            <a:r>
              <a:rPr lang="en-US" dirty="0"/>
              <a:t>Think about Homework 3 and the Control class. This is the “controller” in our program. How many UIs did the program support? What changes to the Control class and the Data package (the Controller and Model modules) do we need to make to support more UIs?</a:t>
            </a:r>
          </a:p>
        </p:txBody>
      </p:sp>
      <p:pic>
        <p:nvPicPr>
          <p:cNvPr id="4" name="Picture 3"/>
          <p:cNvPicPr>
            <a:picLocks noChangeAspect="1"/>
          </p:cNvPicPr>
          <p:nvPr/>
        </p:nvPicPr>
        <p:blipFill>
          <a:blip r:embed="rId2"/>
          <a:stretch>
            <a:fillRect/>
          </a:stretch>
        </p:blipFill>
        <p:spPr>
          <a:xfrm>
            <a:off x="1547446" y="3473573"/>
            <a:ext cx="9097108" cy="2581425"/>
          </a:xfrm>
          <a:prstGeom prst="rect">
            <a:avLst/>
          </a:prstGeom>
        </p:spPr>
      </p:pic>
      <p:sp>
        <p:nvSpPr>
          <p:cNvPr id="5" name="Date Placeholder 4"/>
          <p:cNvSpPr>
            <a:spLocks noGrp="1"/>
          </p:cNvSpPr>
          <p:nvPr>
            <p:ph type="dt" sz="half" idx="10"/>
          </p:nvPr>
        </p:nvSpPr>
        <p:spPr/>
        <p:txBody>
          <a:bodyPr/>
          <a:lstStyle/>
          <a:p>
            <a:fld id="{742E2544-9F94-45F8-8BB0-A8C69F0F0601}" type="datetime13">
              <a:rPr lang="en-US" smtClean="0"/>
              <a:t>6:49:01 PM</a:t>
            </a:fld>
            <a:endParaRPr lang="en-US"/>
          </a:p>
        </p:txBody>
      </p:sp>
      <p:sp>
        <p:nvSpPr>
          <p:cNvPr id="6" name="Slide Number Placeholder 5"/>
          <p:cNvSpPr>
            <a:spLocks noGrp="1"/>
          </p:cNvSpPr>
          <p:nvPr>
            <p:ph type="sldNum" sz="quarter" idx="12"/>
          </p:nvPr>
        </p:nvSpPr>
        <p:spPr/>
        <p:txBody>
          <a:bodyPr/>
          <a:lstStyle/>
          <a:p>
            <a:fld id="{AB73C2C2-A309-4A38-9B03-2BBDB918E8BC}" type="slidenum">
              <a:rPr lang="en-US" smtClean="0"/>
              <a:t>7</a:t>
            </a:fld>
            <a:endParaRPr lang="en-US"/>
          </a:p>
        </p:txBody>
      </p:sp>
    </p:spTree>
    <p:extLst>
      <p:ext uri="{BB962C8B-B14F-4D97-AF65-F5344CB8AC3E}">
        <p14:creationId xmlns:p14="http://schemas.microsoft.com/office/powerpoint/2010/main" val="9049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 Why it works</a:t>
            </a:r>
          </a:p>
        </p:txBody>
      </p:sp>
      <p:sp>
        <p:nvSpPr>
          <p:cNvPr id="3" name="Content Placeholder 2"/>
          <p:cNvSpPr>
            <a:spLocks noGrp="1"/>
          </p:cNvSpPr>
          <p:nvPr>
            <p:ph idx="1"/>
          </p:nvPr>
        </p:nvSpPr>
        <p:spPr/>
        <p:txBody>
          <a:bodyPr/>
          <a:lstStyle/>
          <a:p>
            <a:pPr marL="0" indent="0">
              <a:buNone/>
            </a:pPr>
            <a:r>
              <a:rPr lang="en-US" dirty="0"/>
              <a:t>Because the “controller” logic is in this one class and this class depends on abstractions, we can add any number of UIs, as long as they implement those abstractions.</a:t>
            </a:r>
          </a:p>
        </p:txBody>
      </p:sp>
      <p:sp>
        <p:nvSpPr>
          <p:cNvPr id="4" name="Date Placeholder 3"/>
          <p:cNvSpPr>
            <a:spLocks noGrp="1"/>
          </p:cNvSpPr>
          <p:nvPr>
            <p:ph type="dt" sz="half" idx="10"/>
          </p:nvPr>
        </p:nvSpPr>
        <p:spPr/>
        <p:txBody>
          <a:bodyPr/>
          <a:lstStyle/>
          <a:p>
            <a:fld id="{391A133F-FD4A-46F3-BE3B-82089F01304F}"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8</a:t>
            </a:fld>
            <a:endParaRPr lang="en-US"/>
          </a:p>
        </p:txBody>
      </p:sp>
      <p:pic>
        <p:nvPicPr>
          <p:cNvPr id="6" name="Picture 5"/>
          <p:cNvPicPr>
            <a:picLocks noChangeAspect="1"/>
          </p:cNvPicPr>
          <p:nvPr/>
        </p:nvPicPr>
        <p:blipFill>
          <a:blip r:embed="rId2"/>
          <a:stretch>
            <a:fillRect/>
          </a:stretch>
        </p:blipFill>
        <p:spPr>
          <a:xfrm>
            <a:off x="1547446" y="3063026"/>
            <a:ext cx="9097108" cy="2581425"/>
          </a:xfrm>
          <a:prstGeom prst="rect">
            <a:avLst/>
          </a:prstGeom>
        </p:spPr>
      </p:pic>
    </p:spTree>
    <p:extLst>
      <p:ext uri="{BB962C8B-B14F-4D97-AF65-F5344CB8AC3E}">
        <p14:creationId xmlns:p14="http://schemas.microsoft.com/office/powerpoint/2010/main" val="426049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diagrams: Specialization/Generalization</a:t>
            </a:r>
          </a:p>
        </p:txBody>
      </p:sp>
      <p:sp>
        <p:nvSpPr>
          <p:cNvPr id="3" name="Content Placeholder 2"/>
          <p:cNvSpPr>
            <a:spLocks noGrp="1"/>
          </p:cNvSpPr>
          <p:nvPr>
            <p:ph idx="1"/>
          </p:nvPr>
        </p:nvSpPr>
        <p:spPr/>
        <p:txBody>
          <a:bodyPr/>
          <a:lstStyle/>
          <a:p>
            <a:pPr marL="0" indent="0">
              <a:buNone/>
            </a:pPr>
            <a:r>
              <a:rPr lang="en-US" dirty="0"/>
              <a:t>Specialization is when you have some base class and you create subclasses that inherit from that base class</a:t>
            </a:r>
          </a:p>
          <a:p>
            <a:pPr marL="0" indent="0">
              <a:buNone/>
            </a:pPr>
            <a:r>
              <a:rPr lang="en-US" dirty="0"/>
              <a:t>Generalization is when you have a few classes and decide to create one base class for those classes to inherit from</a:t>
            </a:r>
          </a:p>
        </p:txBody>
      </p:sp>
      <p:sp>
        <p:nvSpPr>
          <p:cNvPr id="4" name="Date Placeholder 3"/>
          <p:cNvSpPr>
            <a:spLocks noGrp="1"/>
          </p:cNvSpPr>
          <p:nvPr>
            <p:ph type="dt" sz="half" idx="10"/>
          </p:nvPr>
        </p:nvSpPr>
        <p:spPr/>
        <p:txBody>
          <a:bodyPr/>
          <a:lstStyle/>
          <a:p>
            <a:fld id="{F7921661-A07F-447A-814E-38F57E377ED9}" type="datetime13">
              <a:rPr lang="en-US" smtClean="0"/>
              <a:t>6:49:01 PM</a:t>
            </a:fld>
            <a:endParaRPr lang="en-US"/>
          </a:p>
        </p:txBody>
      </p:sp>
      <p:sp>
        <p:nvSpPr>
          <p:cNvPr id="5" name="Slide Number Placeholder 4"/>
          <p:cNvSpPr>
            <a:spLocks noGrp="1"/>
          </p:cNvSpPr>
          <p:nvPr>
            <p:ph type="sldNum" sz="quarter" idx="12"/>
          </p:nvPr>
        </p:nvSpPr>
        <p:spPr/>
        <p:txBody>
          <a:bodyPr/>
          <a:lstStyle/>
          <a:p>
            <a:fld id="{AB73C2C2-A309-4A38-9B03-2BBDB918E8BC}" type="slidenum">
              <a:rPr lang="en-US" smtClean="0"/>
              <a:t>9</a:t>
            </a:fld>
            <a:endParaRPr lang="en-US"/>
          </a:p>
        </p:txBody>
      </p:sp>
    </p:spTree>
    <p:extLst>
      <p:ext uri="{BB962C8B-B14F-4D97-AF65-F5344CB8AC3E}">
        <p14:creationId xmlns:p14="http://schemas.microsoft.com/office/powerpoint/2010/main" val="4283478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8012</TotalTime>
  <Words>2163</Words>
  <Application>Microsoft Office PowerPoint</Application>
  <PresentationFormat>Widescreen</PresentationFormat>
  <Paragraphs>378</Paragraphs>
  <Slides>66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Overview of tonight’s class</vt:lpstr>
      <vt:lpstr>Quiz</vt:lpstr>
      <vt:lpstr>Homework 3</vt:lpstr>
      <vt:lpstr>MVC</vt:lpstr>
      <vt:lpstr>MVC</vt:lpstr>
      <vt:lpstr>MVC</vt:lpstr>
      <vt:lpstr>MVC – why is it a good thing?</vt:lpstr>
      <vt:lpstr>MVC – Why it works</vt:lpstr>
      <vt:lpstr>UML class diagrams: Specialization/Generalization</vt:lpstr>
      <vt:lpstr>Specialization/Realization</vt:lpstr>
      <vt:lpstr>Specialization/Generalization class diagram</vt:lpstr>
      <vt:lpstr>UML class diagrams: Realization</vt:lpstr>
      <vt:lpstr>Realization UML diagram</vt:lpstr>
      <vt:lpstr>Uml arrows quiz</vt:lpstr>
      <vt:lpstr>Uml arrows quiz</vt:lpstr>
      <vt:lpstr>Class diagram quiz</vt:lpstr>
      <vt:lpstr>Class diagram quiz</vt:lpstr>
      <vt:lpstr>Midterm information</vt:lpstr>
      <vt:lpstr>Midterm: quick guide</vt:lpstr>
      <vt:lpstr>Midterm: quick guide</vt:lpstr>
      <vt:lpstr>Midterm: quick guide</vt:lpstr>
      <vt:lpstr>Midterm: quick guide</vt:lpstr>
      <vt:lpstr>Midterm: quick guide</vt:lpstr>
      <vt:lpstr>Midterm: quick guide</vt:lpstr>
      <vt:lpstr>DIP Definitions</vt:lpstr>
      <vt:lpstr>SOLID: Dependency inversion principle</vt:lpstr>
      <vt:lpstr>Dependency inversion principle</vt:lpstr>
      <vt:lpstr>DIP – Example</vt:lpstr>
      <vt:lpstr>DIP – Example</vt:lpstr>
      <vt:lpstr>DIP – Example</vt:lpstr>
      <vt:lpstr>DIP - Example</vt:lpstr>
      <vt:lpstr>DIP - Example</vt:lpstr>
      <vt:lpstr>DIP - Example</vt:lpstr>
      <vt:lpstr>DIP - Example</vt:lpstr>
      <vt:lpstr>DIP – Finding the Abstraction Example</vt:lpstr>
      <vt:lpstr>DIP – Finding the Abstraction Example</vt:lpstr>
      <vt:lpstr>DIP – Finding the Abstraction Example</vt:lpstr>
      <vt:lpstr>DIP – Finding the Abstraction Example</vt:lpstr>
      <vt:lpstr>DIP – Finding the Abstraction Example</vt:lpstr>
      <vt:lpstr>DIP – What does it solve?</vt:lpstr>
      <vt:lpstr>DIP – What does it solve?</vt:lpstr>
      <vt:lpstr>DIP – transitive dependencies</vt:lpstr>
      <vt:lpstr>DIP – transitive dependencies</vt:lpstr>
      <vt:lpstr>DIP - Name</vt:lpstr>
      <vt:lpstr>DIP – what does it solve?</vt:lpstr>
      <vt:lpstr>DIP - Testing</vt:lpstr>
      <vt:lpstr>DIP - Testing</vt:lpstr>
      <vt:lpstr>DIP – What issues does it solve?</vt:lpstr>
      <vt:lpstr>DIP – What issues does it solve?</vt:lpstr>
      <vt:lpstr>DIP – What issues does it solve?</vt:lpstr>
      <vt:lpstr>DIP – What issues does it solve?</vt:lpstr>
      <vt:lpstr>DIP – What issues does it solve?</vt:lpstr>
      <vt:lpstr>DIP – What issues does it solve?</vt:lpstr>
      <vt:lpstr>DIP – What issues does it solve?</vt:lpstr>
      <vt:lpstr>DIP – What issues does it solve?</vt:lpstr>
      <vt:lpstr>Dependency Injection</vt:lpstr>
      <vt:lpstr>Constructor Injection</vt:lpstr>
      <vt:lpstr>Constructor Injection</vt:lpstr>
      <vt:lpstr>Method Injection</vt:lpstr>
      <vt:lpstr>Method Injection</vt:lpstr>
      <vt:lpstr>Property (field) Injection</vt:lpstr>
      <vt:lpstr>Property Injection</vt:lpstr>
      <vt:lpstr>Composition root</vt:lpstr>
      <vt:lpstr>DI containers</vt:lpstr>
      <vt:lpstr>Visio demo</vt:lpstr>
      <vt:lpstr>Homework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dc:creator>
  <cp:lastModifiedBy>Chris Rebolledo</cp:lastModifiedBy>
  <cp:revision>201</cp:revision>
  <dcterms:created xsi:type="dcterms:W3CDTF">2016-09-30T02:46:35Z</dcterms:created>
  <dcterms:modified xsi:type="dcterms:W3CDTF">2016-10-05T20:57:55Z</dcterms:modified>
</cp:coreProperties>
</file>