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1" r:id="rId5"/>
    <p:sldId id="269" r:id="rId6"/>
    <p:sldId id="270" r:id="rId7"/>
    <p:sldId id="271" r:id="rId8"/>
    <p:sldId id="272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62" r:id="rId20"/>
    <p:sldId id="274" r:id="rId21"/>
    <p:sldId id="275" r:id="rId22"/>
    <p:sldId id="277" r:id="rId23"/>
    <p:sldId id="263" r:id="rId24"/>
    <p:sldId id="278" r:id="rId25"/>
    <p:sldId id="279" r:id="rId26"/>
    <p:sldId id="280" r:id="rId27"/>
    <p:sldId id="265" r:id="rId28"/>
    <p:sldId id="264" r:id="rId29"/>
    <p:sldId id="266" r:id="rId30"/>
    <p:sldId id="268" r:id="rId31"/>
    <p:sldId id="281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29D00-1CCD-4294-BF9D-0093CE9F51C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CB15-5EEB-49C8-B48D-B71E299F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3A2E-329A-4402-910A-C025575C96B4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09D8-55FD-485E-B3DC-70BC2ED1175A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A251-45E1-4502-9F1C-A00DA226FA96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E410-6844-434D-B349-EDA2056BDD15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02C3-F841-4EB8-9002-B62A31FAB9A0}" type="datetime13">
              <a:rPr lang="en-US" smtClean="0"/>
              <a:t>12:44:05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CB2-E4D8-449A-9F7D-4215F40E39D7}" type="datetime13">
              <a:rPr lang="en-US" smtClean="0"/>
              <a:t>12:44:05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C2CE-ABD2-4AF4-BF18-AF68AD47F3D8}" type="datetime13">
              <a:rPr lang="en-US" smtClean="0"/>
              <a:t>12:44:05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FC7C-E94C-4A18-A964-EE34D282D0C2}" type="datetime13">
              <a:rPr lang="en-US" smtClean="0"/>
              <a:t>12:44:05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79C-8C3C-4AEA-AD6C-6C1720CD4387}" type="datetime13">
              <a:rPr lang="en-US" smtClean="0"/>
              <a:t>12:44:05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0497-D221-42B4-8E63-73FE80781DFB}" type="datetime13">
              <a:rPr lang="en-US" smtClean="0"/>
              <a:t>12:44:05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6ED9-9E8B-4A5A-9A16-7EE2DB2D3D41}" type="datetime13">
              <a:rPr lang="en-US" smtClean="0"/>
              <a:t>12:44:05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9D24-A9A4-440E-B6A5-F9DD4509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pl.cs.depaul.edu/jriely/450/notes/notes-final-project-000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fpl.cs.depaul.edu/jriely/450/lectures/class-05-025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tonight’s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0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Announcements</a:t>
            </a:r>
          </a:p>
          <a:p>
            <a:pPr marL="0" indent="0">
              <a:buNone/>
            </a:pPr>
            <a:r>
              <a:rPr lang="en-US" dirty="0"/>
              <a:t>Quiz</a:t>
            </a:r>
          </a:p>
          <a:p>
            <a:pPr marL="0" indent="0">
              <a:buNone/>
            </a:pPr>
            <a:r>
              <a:rPr lang="en-US" dirty="0"/>
              <a:t>Composite pattern</a:t>
            </a:r>
          </a:p>
          <a:p>
            <a:pPr marL="0" indent="0">
              <a:buNone/>
            </a:pPr>
            <a:r>
              <a:rPr lang="en-US" dirty="0"/>
              <a:t>Midterm prep</a:t>
            </a:r>
          </a:p>
          <a:p>
            <a:pPr marL="0" indent="0">
              <a:buNone/>
            </a:pPr>
            <a:r>
              <a:rPr lang="en-US" dirty="0"/>
              <a:t>State pattern</a:t>
            </a:r>
          </a:p>
          <a:p>
            <a:pPr marL="0" indent="0">
              <a:buNone/>
            </a:pPr>
            <a:r>
              <a:rPr lang="en-US" dirty="0"/>
              <a:t>Observer pattern</a:t>
            </a:r>
          </a:p>
          <a:p>
            <a:pPr marL="0" indent="0">
              <a:buNone/>
            </a:pPr>
            <a:r>
              <a:rPr lang="en-US" dirty="0"/>
              <a:t>Project overview</a:t>
            </a:r>
          </a:p>
          <a:p>
            <a:pPr marL="0" indent="0">
              <a:buNone/>
            </a:pPr>
            <a:r>
              <a:rPr lang="en-US" dirty="0"/>
              <a:t>Animation</a:t>
            </a:r>
          </a:p>
          <a:p>
            <a:pPr marL="0" indent="0">
              <a:buNone/>
            </a:pPr>
            <a:r>
              <a:rPr lang="en-US" dirty="0"/>
              <a:t>Tracking </a:t>
            </a:r>
            <a:r>
              <a:rPr lang="en-US" dirty="0" err="1"/>
              <a:t>timeUML</a:t>
            </a:r>
            <a:r>
              <a:rPr lang="en-US" dirty="0"/>
              <a:t>: Abstract classes and interface “lollipop” notation</a:t>
            </a:r>
          </a:p>
          <a:p>
            <a:pPr marL="0" indent="0">
              <a:buNone/>
            </a:pPr>
            <a:r>
              <a:rPr lang="en-US" dirty="0"/>
              <a:t>Visio Demo (time permitting)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E10-4177-4D39-916E-EC01CD5BE139}" type="datetime13">
              <a:rPr lang="en-US" smtClean="0"/>
              <a:t>1:04:42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38" y="1831157"/>
            <a:ext cx="6120912" cy="43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2431" cy="1325563"/>
          </a:xfrm>
        </p:spPr>
        <p:txBody>
          <a:bodyPr/>
          <a:lstStyle/>
          <a:p>
            <a:r>
              <a:rPr lang="en-US" dirty="0"/>
              <a:t>Draw a sequence diagram for the following code: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C415-EA01-48EA-93F8-77F8B8A2409D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51" y="1690688"/>
            <a:ext cx="3667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1690688"/>
            <a:ext cx="7877175" cy="3543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there were methods that relied on title, director, and year, what are some potential issues you could foresee based on this code snippet?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0894"/>
            <a:ext cx="7086978" cy="29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change this code so that if the director is null or whitespace, it throws an </a:t>
            </a:r>
            <a:r>
              <a:rPr lang="en-US" dirty="0" err="1"/>
              <a:t>IllegalArgumentException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the unit test to test the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57800" cy="21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595313"/>
            <a:ext cx="60483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you use Factory vs Builder?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Factory: When you are creating a simple, mutable object</a:t>
            </a:r>
          </a:p>
          <a:p>
            <a:pPr marL="0" indent="0">
              <a:buNone/>
            </a:pPr>
            <a:r>
              <a:rPr lang="en-US" dirty="0"/>
              <a:t>Builder: when you are creating a complex, immutable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wrong with the design in this code?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builder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points of the Composite pattern is that the client doesn’t know the structure of the Composite object; it acts as one single object. Modify the Composite demo we did earlier to use a Builder pattern to put the Composite object together. The results should be </a:t>
            </a:r>
            <a:r>
              <a:rPr lang="en-US"/>
              <a:t>the same as the first Composite demo.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FD64-18B4-4BDD-B50D-FCBABA520E25}" type="datetime13">
              <a:rPr lang="en-US" smtClean="0"/>
              <a:t>12:47:42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 pattern encapsulates certain functionalities into classes, similar to Strategy. Their UML diagrams are almost the same</a:t>
            </a:r>
          </a:p>
          <a:p>
            <a:pPr marL="0" indent="0">
              <a:buNone/>
            </a:pPr>
            <a:r>
              <a:rPr lang="en-US" dirty="0"/>
              <a:t>The differences are: States are managed inside of the class that has the state</a:t>
            </a:r>
          </a:p>
          <a:p>
            <a:pPr marL="0" indent="0">
              <a:buNone/>
            </a:pPr>
            <a:r>
              <a:rPr lang="en-US" dirty="0"/>
              <a:t>Strategies are provided by external clients</a:t>
            </a:r>
          </a:p>
          <a:p>
            <a:pPr marL="0" indent="0">
              <a:buNone/>
            </a:pPr>
            <a:r>
              <a:rPr lang="en-US" dirty="0"/>
              <a:t>Strategy is used to provide behavior to a class instead of </a:t>
            </a:r>
            <a:r>
              <a:rPr lang="en-US" dirty="0" err="1"/>
              <a:t>subclassing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is used as an alternative to having a bunch of if/else statements in your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03B9-979E-4C46-9440-45AFAA6B069D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Homework 1 is almost done being graded – grades should be up by around end of day Wednesday</a:t>
            </a:r>
          </a:p>
          <a:p>
            <a:pPr marL="0" indent="0">
              <a:buNone/>
            </a:pPr>
            <a:r>
              <a:rPr lang="en-US" dirty="0"/>
              <a:t>Homework 2 grading will begin immediately afterwards</a:t>
            </a:r>
          </a:p>
          <a:p>
            <a:pPr marL="0" indent="0">
              <a:buNone/>
            </a:pPr>
            <a:r>
              <a:rPr lang="en-US" dirty="0"/>
              <a:t>Midterm is NEXT WEEK! If you are an Online student, you may come in to class to take the test, but otherwise it will be available from Friday, October 14</a:t>
            </a:r>
            <a:r>
              <a:rPr lang="en-US" baseline="30000" dirty="0"/>
              <a:t>th</a:t>
            </a:r>
            <a:r>
              <a:rPr lang="en-US" dirty="0"/>
              <a:t> – Tuesday, October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D16E-7BC7-4F00-B0EA-C2353A3B3C0B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UML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690688"/>
            <a:ext cx="9877425" cy="26574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0B0-9C24-46A2-9523-7ACF999AA777}" type="datetime13">
              <a:rPr lang="en-US" smtClean="0"/>
              <a:t>12:44:06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Day class that will print out the day of the week of it’s internal date. The weekends should be in ALL CAPS and the weekdays should be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92C9-4CCD-4D10-9AD2-64F911FC431E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modify the code so that the alarm will go off on weekdays and not weekends.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80E9-7513-4AB6-A854-4170300BFE7E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subscribe/publish pattern</a:t>
            </a:r>
          </a:p>
          <a:p>
            <a:pPr marL="0" indent="0">
              <a:buNone/>
            </a:pPr>
            <a:r>
              <a:rPr lang="en-US" dirty="0"/>
              <a:t>One or more objects subscribe to an object to be automatically notified when some event occurs</a:t>
            </a:r>
          </a:p>
          <a:p>
            <a:pPr marL="0" indent="0">
              <a:buNone/>
            </a:pPr>
            <a:r>
              <a:rPr lang="en-US" dirty="0"/>
              <a:t>One common scenario is in a GUI application, multiple objects might subscribe to a button to be notified when the button is clicked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75FA-1ED4-44C7-9EDD-B6FDD6EBA4F4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1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</a:t>
            </a:r>
            <a:r>
              <a:rPr lang="en-US" dirty="0" err="1"/>
              <a:t>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1829594"/>
            <a:ext cx="7381875" cy="4343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D32A-E9E3-4C2A-A8D3-5F459FFAEFC0}" type="datetime13">
              <a:rPr lang="en-US" smtClean="0"/>
              <a:t>12:44:06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add an event to the Count class so every time the count is divisible by 10, an object will print out to the console.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another observer that will print out “I’m doing something” every 10 increments.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4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http://fpl.cs.depaul.edu/jriely/450/notes/notes-final-project-000.html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FED7-6A31-4E86-AA5D-ED3E89BE4ACC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6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http://fpl.cs.depaul.edu/jriely/450/lectures/class-05-025.html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EFC7-B32D-4C4D-B6B3-9C974873C8ED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7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need to track your time in your project</a:t>
            </a:r>
          </a:p>
          <a:p>
            <a:r>
              <a:rPr lang="en-US" dirty="0"/>
              <a:t>Measure time.</a:t>
            </a:r>
          </a:p>
          <a:p>
            <a:r>
              <a:rPr lang="en-US" dirty="0"/>
              <a:t>Measure bugs.</a:t>
            </a:r>
          </a:p>
          <a:p>
            <a:pPr marL="0" indent="0">
              <a:buNone/>
            </a:pPr>
            <a:r>
              <a:rPr lang="en-US" dirty="0"/>
              <a:t>I will also ask you to try to predict how much time you will spend. You can see how accurate your predictions are. With experience, you will get better at predicting.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CD0-BF39-4D30-B0BC-0CE911D5A22D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3408-E4BA-497A-946D-1E81881E53DA}" type="datetime13">
              <a:rPr lang="en-US" smtClean="0"/>
              <a:t>12:44:06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diagram: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Ball and socket: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60E-E95B-4159-B2E6-4B26408D7EF2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995"/>
            <a:ext cx="6743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65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diagram: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members are italicized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3513992" cy="34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3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FDE7-AE67-4C74-8D14-2085359E12CE}" type="datetime13">
              <a:rPr lang="en-US" smtClean="0"/>
              <a:t>12:44:07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that’s made up of multiple objects, which may in turn be made up of multiple objects. Think about a Tree structure.</a:t>
            </a:r>
          </a:p>
          <a:p>
            <a:pPr marL="0" indent="0">
              <a:buNone/>
            </a:pPr>
            <a:r>
              <a:rPr lang="en-US" dirty="0"/>
              <a:t>Clients interact with a single object and a composition of objects the same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0DE-2E69-428F-AEAD-46AC919AF4F9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Windows, a Folder can contain a list of files and/or Folders (recursive). When searching, you don’t manually go into each folder and search. You search some root folder, and it will propagate search results from its files and subfolders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C03F-581C-4D47-AFBD-42B853E3BC5C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uml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5962"/>
            <a:ext cx="9753600" cy="28860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0643-9AE3-46FE-8AD1-D84B16B3F8DA}" type="datetime13">
              <a:rPr lang="en-US" smtClean="0"/>
              <a:t>12:44:06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a File class, a Folder class, and an interface </a:t>
            </a:r>
            <a:r>
              <a:rPr lang="en-US" dirty="0" err="1"/>
              <a:t>IFileSystemItem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Set up the following folder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| - Folder 1</a:t>
            </a:r>
          </a:p>
          <a:p>
            <a:pPr marL="0" indent="0">
              <a:buNone/>
            </a:pPr>
            <a:r>
              <a:rPr lang="en-US" dirty="0"/>
              <a:t>|        	| - Folder 2</a:t>
            </a:r>
          </a:p>
          <a:p>
            <a:pPr marL="0" indent="0">
              <a:buNone/>
            </a:pPr>
            <a:r>
              <a:rPr lang="en-US" dirty="0"/>
              <a:t>|	|	| - File 1</a:t>
            </a:r>
          </a:p>
          <a:p>
            <a:pPr marL="0" indent="0">
              <a:buNone/>
            </a:pPr>
            <a:r>
              <a:rPr lang="en-US" dirty="0"/>
              <a:t>|	| - File 2</a:t>
            </a:r>
          </a:p>
          <a:p>
            <a:pPr marL="0" indent="0">
              <a:buNone/>
            </a:pPr>
            <a:r>
              <a:rPr lang="en-US" dirty="0"/>
              <a:t>|- File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D186-F310-4CAD-9B0E-33121B0BBADA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the total size of </a:t>
            </a:r>
            <a:r>
              <a:rPr lang="en-US"/>
              <a:t>the folder </a:t>
            </a:r>
            <a:r>
              <a:rPr lang="en-US" dirty="0"/>
              <a:t>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989B-4A9B-4DEE-9BED-FAABB9EDEA8E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code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an object diagram showing the current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DCFF-A6F1-4103-99E9-C3139C3E40C4}" type="datetime13">
              <a:rPr lang="en-US" smtClean="0"/>
              <a:t>12:44:06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9D24-A9A4-440E-B6A5-F9DD45096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803</Words>
  <Application>Microsoft Office PowerPoint</Application>
  <PresentationFormat>Widescreen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Overview of tonight’s class</vt:lpstr>
      <vt:lpstr>Announcements</vt:lpstr>
      <vt:lpstr>Quiz</vt:lpstr>
      <vt:lpstr>Composite pattern</vt:lpstr>
      <vt:lpstr>Example</vt:lpstr>
      <vt:lpstr>Example uml</vt:lpstr>
      <vt:lpstr>Composite code demo</vt:lpstr>
      <vt:lpstr>Composite code demo</vt:lpstr>
      <vt:lpstr>Composite code demo</vt:lpstr>
      <vt:lpstr>Object diagram</vt:lpstr>
      <vt:lpstr>Draw a sequence diagram for the following code:</vt:lpstr>
      <vt:lpstr>Sequence diagram</vt:lpstr>
      <vt:lpstr>Read the code</vt:lpstr>
      <vt:lpstr>Write a unit test</vt:lpstr>
      <vt:lpstr>Unit test</vt:lpstr>
      <vt:lpstr>When would you use Factory vs Builder?</vt:lpstr>
      <vt:lpstr>If-else demo</vt:lpstr>
      <vt:lpstr>Composite builder demo</vt:lpstr>
      <vt:lpstr>State pattern</vt:lpstr>
      <vt:lpstr>State UML diagram</vt:lpstr>
      <vt:lpstr>State pattern example</vt:lpstr>
      <vt:lpstr>State pattern example</vt:lpstr>
      <vt:lpstr>Observer pattern</vt:lpstr>
      <vt:lpstr>Observer pattern uml</vt:lpstr>
      <vt:lpstr>Observer code demo</vt:lpstr>
      <vt:lpstr>Observer code demo</vt:lpstr>
      <vt:lpstr>Project overview</vt:lpstr>
      <vt:lpstr>Animation in Java</vt:lpstr>
      <vt:lpstr>Tracking time</vt:lpstr>
      <vt:lpstr>Uml diagram: Interface implementation</vt:lpstr>
      <vt:lpstr>Uml diagram: abstract class</vt:lpstr>
      <vt:lpstr>Visio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114</cp:revision>
  <dcterms:created xsi:type="dcterms:W3CDTF">2016-10-04T03:04:26Z</dcterms:created>
  <dcterms:modified xsi:type="dcterms:W3CDTF">2016-10-11T18:08:17Z</dcterms:modified>
</cp:coreProperties>
</file>