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3" r:id="rId6"/>
    <p:sldId id="261" r:id="rId7"/>
    <p:sldId id="262" r:id="rId8"/>
    <p:sldId id="265" r:id="rId9"/>
    <p:sldId id="266" r:id="rId10"/>
    <p:sldId id="264" r:id="rId11"/>
    <p:sldId id="267" r:id="rId12"/>
    <p:sldId id="268" r:id="rId13"/>
    <p:sldId id="270" r:id="rId14"/>
    <p:sldId id="271" r:id="rId15"/>
    <p:sldId id="272" r:id="rId16"/>
    <p:sldId id="273" r:id="rId17"/>
    <p:sldId id="275" r:id="rId18"/>
    <p:sldId id="277" r:id="rId19"/>
    <p:sldId id="269"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23"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F9FFA-E559-4061-B2C3-B7889930B00C}"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365A9-4506-4136-85EB-FA3E0F3E1548}" type="slidenum">
              <a:rPr lang="en-US" smtClean="0"/>
              <a:t>‹#›</a:t>
            </a:fld>
            <a:endParaRPr lang="en-US"/>
          </a:p>
        </p:txBody>
      </p:sp>
    </p:spTree>
    <p:extLst>
      <p:ext uri="{BB962C8B-B14F-4D97-AF65-F5344CB8AC3E}">
        <p14:creationId xmlns:p14="http://schemas.microsoft.com/office/powerpoint/2010/main" val="37548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C365A9-4506-4136-85EB-FA3E0F3E1548}" type="slidenum">
              <a:rPr lang="en-US" smtClean="0"/>
              <a:t>6</a:t>
            </a:fld>
            <a:endParaRPr lang="en-US"/>
          </a:p>
        </p:txBody>
      </p:sp>
    </p:spTree>
    <p:extLst>
      <p:ext uri="{BB962C8B-B14F-4D97-AF65-F5344CB8AC3E}">
        <p14:creationId xmlns:p14="http://schemas.microsoft.com/office/powerpoint/2010/main" val="351663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SomeClass</a:t>
            </a:r>
            <a:r>
              <a:rPr lang="en-US" dirty="0"/>
              <a:t> {</a:t>
            </a:r>
          </a:p>
          <a:p>
            <a:r>
              <a:rPr lang="en-US" dirty="0"/>
              <a:t>	private </a:t>
            </a:r>
            <a:r>
              <a:rPr lang="en-US" dirty="0" err="1"/>
              <a:t>ISomeBehavior</a:t>
            </a:r>
            <a:r>
              <a:rPr lang="en-US" dirty="0"/>
              <a:t> _behavior;</a:t>
            </a:r>
          </a:p>
          <a:p>
            <a:endParaRPr lang="en-US" dirty="0"/>
          </a:p>
          <a:p>
            <a:r>
              <a:rPr lang="en-US" dirty="0"/>
              <a:t>	public </a:t>
            </a:r>
            <a:r>
              <a:rPr lang="en-US" dirty="0" err="1"/>
              <a:t>SomeClass</a:t>
            </a:r>
            <a:r>
              <a:rPr lang="en-US" dirty="0"/>
              <a:t>(</a:t>
            </a:r>
            <a:r>
              <a:rPr lang="en-US" dirty="0" err="1"/>
              <a:t>ISomeBehavior</a:t>
            </a:r>
            <a:r>
              <a:rPr lang="en-US" dirty="0"/>
              <a:t> behavior) {</a:t>
            </a:r>
          </a:p>
          <a:p>
            <a:r>
              <a:rPr lang="en-US" dirty="0"/>
              <a:t>		if (behavior == null)</a:t>
            </a:r>
          </a:p>
          <a:p>
            <a:r>
              <a:rPr lang="en-US" dirty="0"/>
              <a:t>			behavior = new </a:t>
            </a:r>
            <a:r>
              <a:rPr lang="en-US" dirty="0" err="1"/>
              <a:t>NullSomeClass</a:t>
            </a:r>
            <a:r>
              <a:rPr lang="en-US" dirty="0"/>
              <a:t>();</a:t>
            </a:r>
          </a:p>
          <a:p>
            <a:r>
              <a:rPr lang="en-US" dirty="0"/>
              <a:t>		_behavior = behavior;</a:t>
            </a:r>
          </a:p>
          <a:p>
            <a:r>
              <a:rPr lang="en-US" dirty="0"/>
              <a:t>	}</a:t>
            </a:r>
          </a:p>
          <a:p>
            <a:r>
              <a:rPr lang="en-US" dirty="0"/>
              <a:t>	public void DoSomething() {</a:t>
            </a:r>
          </a:p>
          <a:p>
            <a:r>
              <a:rPr lang="en-US" dirty="0"/>
              <a:t>		_</a:t>
            </a:r>
            <a:r>
              <a:rPr lang="en-US" dirty="0" err="1"/>
              <a:t>behavior.DoBehavior</a:t>
            </a:r>
            <a:r>
              <a:rPr lang="en-US" dirty="0"/>
              <a:t>();</a:t>
            </a:r>
          </a:p>
          <a:p>
            <a:r>
              <a:rPr lang="en-US" dirty="0"/>
              <a:t>	}</a:t>
            </a:r>
          </a:p>
          <a:p>
            <a:r>
              <a:rPr lang="en-US" dirty="0"/>
              <a:t>}</a:t>
            </a:r>
          </a:p>
          <a:p>
            <a:endParaRPr lang="en-US" dirty="0"/>
          </a:p>
          <a:p>
            <a:r>
              <a:rPr lang="en-US" dirty="0"/>
              <a:t>public interface </a:t>
            </a:r>
            <a:r>
              <a:rPr lang="en-US" dirty="0" err="1"/>
              <a:t>ISomeBehavior</a:t>
            </a:r>
            <a:r>
              <a:rPr lang="en-US" dirty="0"/>
              <a:t> {</a:t>
            </a:r>
          </a:p>
          <a:p>
            <a:r>
              <a:rPr lang="en-US" dirty="0"/>
              <a:t>	void </a:t>
            </a:r>
            <a:r>
              <a:rPr lang="en-US" dirty="0" err="1"/>
              <a:t>DoBehavior</a:t>
            </a:r>
            <a:r>
              <a:rPr lang="en-US" dirty="0"/>
              <a:t>();</a:t>
            </a:r>
          </a:p>
          <a:p>
            <a:r>
              <a:rPr lang="en-US" dirty="0"/>
              <a:t>}</a:t>
            </a:r>
          </a:p>
          <a:p>
            <a:endParaRPr lang="en-US" dirty="0"/>
          </a:p>
          <a:p>
            <a:r>
              <a:rPr lang="en-US" dirty="0"/>
              <a:t>public class </a:t>
            </a:r>
            <a:r>
              <a:rPr lang="en-US" dirty="0" err="1"/>
              <a:t>SomeBehavior</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stuff happens here</a:t>
            </a:r>
          </a:p>
          <a:p>
            <a:r>
              <a:rPr lang="en-US" dirty="0"/>
              <a:t>	}</a:t>
            </a:r>
          </a:p>
          <a:p>
            <a:r>
              <a:rPr lang="en-US" dirty="0"/>
              <a:t>}</a:t>
            </a:r>
          </a:p>
          <a:p>
            <a:endParaRPr lang="en-US" dirty="0"/>
          </a:p>
          <a:p>
            <a:r>
              <a:rPr lang="en-US" dirty="0"/>
              <a:t>public class </a:t>
            </a:r>
            <a:r>
              <a:rPr lang="en-US" dirty="0" err="1"/>
              <a:t>NullObject</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Do nothing</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12</a:t>
            </a:fld>
            <a:endParaRPr lang="en-US"/>
          </a:p>
        </p:txBody>
      </p:sp>
    </p:spTree>
    <p:extLst>
      <p:ext uri="{BB962C8B-B14F-4D97-AF65-F5344CB8AC3E}">
        <p14:creationId xmlns:p14="http://schemas.microsoft.com/office/powerpoint/2010/main" val="151082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SomeClass</a:t>
            </a:r>
            <a:r>
              <a:rPr lang="en-US" dirty="0"/>
              <a:t> {</a:t>
            </a:r>
          </a:p>
          <a:p>
            <a:r>
              <a:rPr lang="en-US" dirty="0"/>
              <a:t>	private </a:t>
            </a:r>
            <a:r>
              <a:rPr lang="en-US" dirty="0" err="1"/>
              <a:t>ISomeBehavior</a:t>
            </a:r>
            <a:r>
              <a:rPr lang="en-US" dirty="0"/>
              <a:t> _behavior;</a:t>
            </a:r>
          </a:p>
          <a:p>
            <a:endParaRPr lang="en-US" dirty="0"/>
          </a:p>
          <a:p>
            <a:r>
              <a:rPr lang="en-US" dirty="0"/>
              <a:t>	public </a:t>
            </a:r>
            <a:r>
              <a:rPr lang="en-US" dirty="0" err="1"/>
              <a:t>SomeClass</a:t>
            </a:r>
            <a:r>
              <a:rPr lang="en-US" dirty="0"/>
              <a:t>(</a:t>
            </a:r>
            <a:r>
              <a:rPr lang="en-US" dirty="0" err="1"/>
              <a:t>ISomeBehavior</a:t>
            </a:r>
            <a:r>
              <a:rPr lang="en-US" dirty="0"/>
              <a:t> behavior) {</a:t>
            </a:r>
          </a:p>
          <a:p>
            <a:r>
              <a:rPr lang="en-US" dirty="0"/>
              <a:t>		if (behavior == null)</a:t>
            </a:r>
          </a:p>
          <a:p>
            <a:r>
              <a:rPr lang="en-US" dirty="0"/>
              <a:t>			behavior = new </a:t>
            </a:r>
            <a:r>
              <a:rPr lang="en-US" dirty="0" err="1"/>
              <a:t>NullSomeClass</a:t>
            </a:r>
            <a:r>
              <a:rPr lang="en-US" dirty="0"/>
              <a:t>();</a:t>
            </a:r>
          </a:p>
          <a:p>
            <a:r>
              <a:rPr lang="en-US" dirty="0"/>
              <a:t>		_behavior = behavior;</a:t>
            </a:r>
          </a:p>
          <a:p>
            <a:r>
              <a:rPr lang="en-US" dirty="0"/>
              <a:t>	}</a:t>
            </a:r>
          </a:p>
          <a:p>
            <a:r>
              <a:rPr lang="en-US" dirty="0"/>
              <a:t>	public void DoSomething() {</a:t>
            </a:r>
          </a:p>
          <a:p>
            <a:r>
              <a:rPr lang="en-US" dirty="0"/>
              <a:t>		_</a:t>
            </a:r>
            <a:r>
              <a:rPr lang="en-US" dirty="0" err="1"/>
              <a:t>behavior.DoBehavior</a:t>
            </a:r>
            <a:r>
              <a:rPr lang="en-US" dirty="0"/>
              <a:t>();</a:t>
            </a:r>
          </a:p>
          <a:p>
            <a:r>
              <a:rPr lang="en-US" dirty="0"/>
              <a:t>	}</a:t>
            </a:r>
          </a:p>
          <a:p>
            <a:r>
              <a:rPr lang="en-US" dirty="0"/>
              <a:t>}</a:t>
            </a:r>
          </a:p>
          <a:p>
            <a:endParaRPr lang="en-US" dirty="0"/>
          </a:p>
          <a:p>
            <a:r>
              <a:rPr lang="en-US" dirty="0"/>
              <a:t>public interface </a:t>
            </a:r>
            <a:r>
              <a:rPr lang="en-US" dirty="0" err="1"/>
              <a:t>ISomeBehavior</a:t>
            </a:r>
            <a:r>
              <a:rPr lang="en-US" dirty="0"/>
              <a:t> {</a:t>
            </a:r>
          </a:p>
          <a:p>
            <a:r>
              <a:rPr lang="en-US" dirty="0"/>
              <a:t>	void </a:t>
            </a:r>
            <a:r>
              <a:rPr lang="en-US" dirty="0" err="1"/>
              <a:t>DoBehavior</a:t>
            </a:r>
            <a:r>
              <a:rPr lang="en-US" dirty="0"/>
              <a:t>();</a:t>
            </a:r>
          </a:p>
          <a:p>
            <a:r>
              <a:rPr lang="en-US" dirty="0"/>
              <a:t>}</a:t>
            </a:r>
          </a:p>
          <a:p>
            <a:endParaRPr lang="en-US" dirty="0"/>
          </a:p>
          <a:p>
            <a:r>
              <a:rPr lang="en-US" dirty="0"/>
              <a:t>public class </a:t>
            </a:r>
            <a:r>
              <a:rPr lang="en-US" dirty="0" err="1"/>
              <a:t>SomeBehavior</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stuff happens here</a:t>
            </a:r>
          </a:p>
          <a:p>
            <a:r>
              <a:rPr lang="en-US" dirty="0"/>
              <a:t>	}</a:t>
            </a:r>
          </a:p>
          <a:p>
            <a:r>
              <a:rPr lang="en-US" dirty="0"/>
              <a:t>}</a:t>
            </a:r>
          </a:p>
          <a:p>
            <a:endParaRPr lang="en-US" dirty="0"/>
          </a:p>
          <a:p>
            <a:r>
              <a:rPr lang="en-US" dirty="0"/>
              <a:t>public class </a:t>
            </a:r>
            <a:r>
              <a:rPr lang="en-US" dirty="0" err="1"/>
              <a:t>NullObject</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Do nothing</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13</a:t>
            </a:fld>
            <a:endParaRPr lang="en-US"/>
          </a:p>
        </p:txBody>
      </p:sp>
    </p:spTree>
    <p:extLst>
      <p:ext uri="{BB962C8B-B14F-4D97-AF65-F5344CB8AC3E}">
        <p14:creationId xmlns:p14="http://schemas.microsoft.com/office/powerpoint/2010/main" val="212491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SomeClass</a:t>
            </a:r>
            <a:r>
              <a:rPr lang="en-US" dirty="0"/>
              <a:t> {</a:t>
            </a:r>
          </a:p>
          <a:p>
            <a:r>
              <a:rPr lang="en-US" dirty="0"/>
              <a:t>	private </a:t>
            </a:r>
            <a:r>
              <a:rPr lang="en-US" dirty="0" err="1"/>
              <a:t>ISomeBehavior</a:t>
            </a:r>
            <a:r>
              <a:rPr lang="en-US" dirty="0"/>
              <a:t> _behavior;</a:t>
            </a:r>
          </a:p>
          <a:p>
            <a:endParaRPr lang="en-US" dirty="0"/>
          </a:p>
          <a:p>
            <a:r>
              <a:rPr lang="en-US" dirty="0"/>
              <a:t>	public </a:t>
            </a:r>
            <a:r>
              <a:rPr lang="en-US" dirty="0" err="1"/>
              <a:t>SomeClass</a:t>
            </a:r>
            <a:r>
              <a:rPr lang="en-US" dirty="0"/>
              <a:t>(</a:t>
            </a:r>
            <a:r>
              <a:rPr lang="en-US" dirty="0" err="1"/>
              <a:t>ISomeBehavior</a:t>
            </a:r>
            <a:r>
              <a:rPr lang="en-US" dirty="0"/>
              <a:t> behavior) {</a:t>
            </a:r>
          </a:p>
          <a:p>
            <a:r>
              <a:rPr lang="en-US" dirty="0"/>
              <a:t>		if (behavior == null)</a:t>
            </a:r>
          </a:p>
          <a:p>
            <a:r>
              <a:rPr lang="en-US" dirty="0"/>
              <a:t>			behavior = new </a:t>
            </a:r>
            <a:r>
              <a:rPr lang="en-US" dirty="0" err="1"/>
              <a:t>NullSomeClass</a:t>
            </a:r>
            <a:r>
              <a:rPr lang="en-US" dirty="0"/>
              <a:t>();</a:t>
            </a:r>
          </a:p>
          <a:p>
            <a:r>
              <a:rPr lang="en-US" dirty="0"/>
              <a:t>		_behavior = behavior;</a:t>
            </a:r>
          </a:p>
          <a:p>
            <a:r>
              <a:rPr lang="en-US" dirty="0"/>
              <a:t>	}</a:t>
            </a:r>
          </a:p>
          <a:p>
            <a:r>
              <a:rPr lang="en-US" dirty="0"/>
              <a:t>	public void DoSomething() {</a:t>
            </a:r>
          </a:p>
          <a:p>
            <a:r>
              <a:rPr lang="en-US" dirty="0"/>
              <a:t>		_</a:t>
            </a:r>
            <a:r>
              <a:rPr lang="en-US" dirty="0" err="1"/>
              <a:t>behavior.DoBehavior</a:t>
            </a:r>
            <a:r>
              <a:rPr lang="en-US" dirty="0"/>
              <a:t>();</a:t>
            </a:r>
          </a:p>
          <a:p>
            <a:r>
              <a:rPr lang="en-US" dirty="0"/>
              <a:t>	}</a:t>
            </a:r>
          </a:p>
          <a:p>
            <a:r>
              <a:rPr lang="en-US" dirty="0"/>
              <a:t>}</a:t>
            </a:r>
          </a:p>
          <a:p>
            <a:endParaRPr lang="en-US" dirty="0"/>
          </a:p>
          <a:p>
            <a:r>
              <a:rPr lang="en-US" dirty="0"/>
              <a:t>public interface </a:t>
            </a:r>
            <a:r>
              <a:rPr lang="en-US" dirty="0" err="1"/>
              <a:t>ISomeBehavior</a:t>
            </a:r>
            <a:r>
              <a:rPr lang="en-US" dirty="0"/>
              <a:t> {</a:t>
            </a:r>
          </a:p>
          <a:p>
            <a:r>
              <a:rPr lang="en-US" dirty="0"/>
              <a:t>	void </a:t>
            </a:r>
            <a:r>
              <a:rPr lang="en-US" dirty="0" err="1"/>
              <a:t>DoBehavior</a:t>
            </a:r>
            <a:r>
              <a:rPr lang="en-US" dirty="0"/>
              <a:t>();</a:t>
            </a:r>
          </a:p>
          <a:p>
            <a:r>
              <a:rPr lang="en-US" dirty="0"/>
              <a:t>}</a:t>
            </a:r>
          </a:p>
          <a:p>
            <a:endParaRPr lang="en-US" dirty="0"/>
          </a:p>
          <a:p>
            <a:r>
              <a:rPr lang="en-US" dirty="0"/>
              <a:t>public class </a:t>
            </a:r>
            <a:r>
              <a:rPr lang="en-US" dirty="0" err="1"/>
              <a:t>SomeBehavior</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stuff happens here</a:t>
            </a:r>
          </a:p>
          <a:p>
            <a:r>
              <a:rPr lang="en-US" dirty="0"/>
              <a:t>	}</a:t>
            </a:r>
          </a:p>
          <a:p>
            <a:r>
              <a:rPr lang="en-US" dirty="0"/>
              <a:t>}</a:t>
            </a:r>
          </a:p>
          <a:p>
            <a:endParaRPr lang="en-US" dirty="0"/>
          </a:p>
          <a:p>
            <a:r>
              <a:rPr lang="en-US" dirty="0"/>
              <a:t>public class </a:t>
            </a:r>
            <a:r>
              <a:rPr lang="en-US" dirty="0" err="1"/>
              <a:t>NullObject</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Do nothing</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14</a:t>
            </a:fld>
            <a:endParaRPr lang="en-US"/>
          </a:p>
        </p:txBody>
      </p:sp>
    </p:spTree>
    <p:extLst>
      <p:ext uri="{BB962C8B-B14F-4D97-AF65-F5344CB8AC3E}">
        <p14:creationId xmlns:p14="http://schemas.microsoft.com/office/powerpoint/2010/main" val="223148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SomeClass</a:t>
            </a:r>
            <a:r>
              <a:rPr lang="en-US" dirty="0"/>
              <a:t> {</a:t>
            </a:r>
          </a:p>
          <a:p>
            <a:r>
              <a:rPr lang="en-US" dirty="0"/>
              <a:t>	private </a:t>
            </a:r>
            <a:r>
              <a:rPr lang="en-US" dirty="0" err="1"/>
              <a:t>ISomeBehavior</a:t>
            </a:r>
            <a:r>
              <a:rPr lang="en-US" dirty="0"/>
              <a:t> _behavior;</a:t>
            </a:r>
          </a:p>
          <a:p>
            <a:r>
              <a:rPr lang="en-US" dirty="0"/>
              <a:t>	public </a:t>
            </a:r>
            <a:r>
              <a:rPr lang="en-US" dirty="0" err="1"/>
              <a:t>SomeClass</a:t>
            </a:r>
            <a:r>
              <a:rPr lang="en-US" dirty="0"/>
              <a:t>(</a:t>
            </a:r>
            <a:r>
              <a:rPr lang="en-US" dirty="0" err="1"/>
              <a:t>ISomeBehavior</a:t>
            </a:r>
            <a:r>
              <a:rPr lang="en-US" dirty="0"/>
              <a:t> behavior) {</a:t>
            </a:r>
          </a:p>
          <a:p>
            <a:r>
              <a:rPr lang="en-US" dirty="0"/>
              <a:t>		_behavior = behavior;</a:t>
            </a:r>
          </a:p>
          <a:p>
            <a:r>
              <a:rPr lang="en-US" dirty="0"/>
              <a:t>	}</a:t>
            </a:r>
          </a:p>
          <a:p>
            <a:r>
              <a:rPr lang="en-US" dirty="0"/>
              <a:t>	public void DoSomething() {</a:t>
            </a:r>
          </a:p>
          <a:p>
            <a:r>
              <a:rPr lang="en-US" dirty="0"/>
              <a:t>		if(_behavior != null)</a:t>
            </a:r>
          </a:p>
          <a:p>
            <a:r>
              <a:rPr lang="en-US" dirty="0"/>
              <a:t>			_</a:t>
            </a:r>
            <a:r>
              <a:rPr lang="en-US" dirty="0" err="1"/>
              <a:t>behavior.DoBehavior</a:t>
            </a:r>
            <a:r>
              <a:rPr lang="en-US" dirty="0"/>
              <a:t>();</a:t>
            </a:r>
          </a:p>
          <a:p>
            <a:r>
              <a:rPr lang="en-US" dirty="0"/>
              <a:t>		else</a:t>
            </a:r>
          </a:p>
          <a:p>
            <a:r>
              <a:rPr lang="en-US" dirty="0"/>
              <a:t>			</a:t>
            </a:r>
            <a:r>
              <a:rPr lang="en-US" dirty="0" err="1"/>
              <a:t>NullObject.DoBehavior</a:t>
            </a:r>
            <a:r>
              <a:rPr lang="en-US" dirty="0"/>
              <a:t>();</a:t>
            </a:r>
          </a:p>
          <a:p>
            <a:r>
              <a:rPr lang="en-US" dirty="0"/>
              <a:t>	}</a:t>
            </a:r>
          </a:p>
          <a:p>
            <a:r>
              <a:rPr lang="en-US" dirty="0"/>
              <a:t>}</a:t>
            </a:r>
          </a:p>
          <a:p>
            <a:r>
              <a:rPr lang="en-US" dirty="0"/>
              <a:t>public interface </a:t>
            </a:r>
            <a:r>
              <a:rPr lang="en-US" dirty="0" err="1"/>
              <a:t>ISomeBehavior</a:t>
            </a:r>
            <a:r>
              <a:rPr lang="en-US" dirty="0"/>
              <a:t> {</a:t>
            </a:r>
          </a:p>
          <a:p>
            <a:r>
              <a:rPr lang="en-US" dirty="0"/>
              <a:t>	void </a:t>
            </a:r>
            <a:r>
              <a:rPr lang="en-US" dirty="0" err="1"/>
              <a:t>DoBehavior</a:t>
            </a:r>
            <a:r>
              <a:rPr lang="en-US" dirty="0"/>
              <a:t>();</a:t>
            </a:r>
          </a:p>
          <a:p>
            <a:r>
              <a:rPr lang="en-US" dirty="0"/>
              <a:t>}</a:t>
            </a:r>
          </a:p>
          <a:p>
            <a:r>
              <a:rPr lang="en-US" dirty="0"/>
              <a:t>public static class </a:t>
            </a:r>
            <a:r>
              <a:rPr lang="en-US" dirty="0" err="1"/>
              <a:t>NullObject</a:t>
            </a:r>
            <a:r>
              <a:rPr lang="en-US" dirty="0"/>
              <a:t> {</a:t>
            </a:r>
          </a:p>
          <a:p>
            <a:r>
              <a:rPr lang="en-US" dirty="0"/>
              <a:t>	public static void </a:t>
            </a:r>
            <a:r>
              <a:rPr lang="en-US" dirty="0" err="1"/>
              <a:t>DoBehavior</a:t>
            </a:r>
            <a:r>
              <a:rPr lang="en-US" dirty="0"/>
              <a:t>(){</a:t>
            </a:r>
          </a:p>
          <a:p>
            <a:r>
              <a:rPr lang="en-US" dirty="0"/>
              <a:t>		// Do nothing</a:t>
            </a:r>
          </a:p>
          <a:p>
            <a:r>
              <a:rPr lang="en-US" dirty="0"/>
              <a:t>	}</a:t>
            </a:r>
          </a:p>
          <a:p>
            <a:r>
              <a:rPr lang="en-US" dirty="0"/>
              <a:t>}</a:t>
            </a:r>
          </a:p>
          <a:p>
            <a:r>
              <a:rPr lang="en-US" dirty="0"/>
              <a:t>public class </a:t>
            </a:r>
            <a:r>
              <a:rPr lang="en-US" dirty="0" err="1"/>
              <a:t>SomeBehavior</a:t>
            </a:r>
            <a:r>
              <a:rPr lang="en-US" dirty="0"/>
              <a:t> : </a:t>
            </a:r>
            <a:r>
              <a:rPr lang="en-US" dirty="0" err="1"/>
              <a:t>ISomeBehavior</a:t>
            </a:r>
            <a:r>
              <a:rPr lang="en-US" dirty="0"/>
              <a:t>{</a:t>
            </a:r>
          </a:p>
          <a:p>
            <a:r>
              <a:rPr lang="en-US" dirty="0"/>
              <a:t>	public void </a:t>
            </a:r>
            <a:r>
              <a:rPr lang="en-US" dirty="0" err="1"/>
              <a:t>DoBehavior</a:t>
            </a:r>
            <a:r>
              <a:rPr lang="en-US" dirty="0"/>
              <a:t>(){</a:t>
            </a:r>
          </a:p>
          <a:p>
            <a:r>
              <a:rPr lang="en-US" dirty="0"/>
              <a:t>		// stuff happens here</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18</a:t>
            </a:fld>
            <a:endParaRPr lang="en-US"/>
          </a:p>
        </p:txBody>
      </p:sp>
    </p:spTree>
    <p:extLst>
      <p:ext uri="{BB962C8B-B14F-4D97-AF65-F5344CB8AC3E}">
        <p14:creationId xmlns:p14="http://schemas.microsoft.com/office/powerpoint/2010/main" val="363847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ArrayList</a:t>
            </a:r>
            <a:r>
              <a:rPr lang="en-US" dirty="0"/>
              <a:t> {</a:t>
            </a:r>
          </a:p>
          <a:p>
            <a:r>
              <a:rPr lang="en-US" dirty="0"/>
              <a:t>	</a:t>
            </a:r>
          </a:p>
          <a:p>
            <a:r>
              <a:rPr lang="en-US" dirty="0"/>
              <a:t>}</a:t>
            </a:r>
          </a:p>
          <a:p>
            <a:endParaRPr lang="en-US" dirty="0"/>
          </a:p>
          <a:p>
            <a:r>
              <a:rPr lang="en-US" dirty="0"/>
              <a:t>public class </a:t>
            </a:r>
            <a:r>
              <a:rPr lang="en-US" dirty="0" err="1"/>
              <a:t>LinkedList</a:t>
            </a:r>
            <a:r>
              <a:rPr lang="en-US" dirty="0"/>
              <a:t> {</a:t>
            </a:r>
          </a:p>
          <a:p>
            <a:r>
              <a:rPr lang="en-US" dirty="0"/>
              <a:t>	</a:t>
            </a:r>
          </a:p>
          <a:p>
            <a:r>
              <a:rPr lang="en-US" dirty="0"/>
              <a:t>}</a:t>
            </a:r>
          </a:p>
          <a:p>
            <a:endParaRPr lang="en-US" dirty="0"/>
          </a:p>
          <a:p>
            <a:r>
              <a:rPr lang="en-US" dirty="0"/>
              <a:t>public class </a:t>
            </a:r>
            <a:r>
              <a:rPr lang="en-US" dirty="0" err="1"/>
              <a:t>ArrayListIterator</a:t>
            </a:r>
            <a:r>
              <a:rPr lang="en-US" dirty="0"/>
              <a:t> : </a:t>
            </a:r>
            <a:r>
              <a:rPr lang="en-US" dirty="0" err="1"/>
              <a:t>IIterator</a:t>
            </a:r>
            <a:r>
              <a:rPr lang="en-US" dirty="0"/>
              <a:t> {</a:t>
            </a:r>
          </a:p>
          <a:p>
            <a:r>
              <a:rPr lang="en-US" dirty="0"/>
              <a:t>	</a:t>
            </a:r>
          </a:p>
          <a:p>
            <a:r>
              <a:rPr lang="en-US" dirty="0"/>
              <a:t>}</a:t>
            </a:r>
          </a:p>
          <a:p>
            <a:endParaRPr lang="en-US" dirty="0"/>
          </a:p>
          <a:p>
            <a:r>
              <a:rPr lang="en-US" dirty="0"/>
              <a:t>public class </a:t>
            </a:r>
            <a:r>
              <a:rPr lang="en-US" dirty="0" err="1"/>
              <a:t>LinkedListIterator</a:t>
            </a:r>
            <a:r>
              <a:rPr lang="en-US" dirty="0"/>
              <a:t> : </a:t>
            </a:r>
            <a:r>
              <a:rPr lang="en-US" dirty="0" err="1"/>
              <a:t>IIterator</a:t>
            </a:r>
            <a:r>
              <a:rPr lang="en-US" dirty="0"/>
              <a:t> {</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26</a:t>
            </a:fld>
            <a:endParaRPr lang="en-US"/>
          </a:p>
        </p:txBody>
      </p:sp>
    </p:spTree>
    <p:extLst>
      <p:ext uri="{BB962C8B-B14F-4D97-AF65-F5344CB8AC3E}">
        <p14:creationId xmlns:p14="http://schemas.microsoft.com/office/powerpoint/2010/main" val="12446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interface </a:t>
            </a:r>
            <a:r>
              <a:rPr lang="en-US" dirty="0" err="1"/>
              <a:t>ICarFactory</a:t>
            </a:r>
            <a:r>
              <a:rPr lang="en-US" dirty="0"/>
              <a:t> {</a:t>
            </a:r>
          </a:p>
          <a:p>
            <a:r>
              <a:rPr lang="en-US" dirty="0"/>
              <a:t>	</a:t>
            </a:r>
            <a:r>
              <a:rPr lang="en-US" dirty="0" err="1"/>
              <a:t>IEngine</a:t>
            </a:r>
            <a:r>
              <a:rPr lang="en-US" dirty="0"/>
              <a:t> </a:t>
            </a:r>
            <a:r>
              <a:rPr lang="en-US" dirty="0" err="1"/>
              <a:t>CreateEngine</a:t>
            </a:r>
            <a:r>
              <a:rPr lang="en-US" dirty="0"/>
              <a:t>();</a:t>
            </a:r>
          </a:p>
          <a:p>
            <a:r>
              <a:rPr lang="en-US" dirty="0"/>
              <a:t>	</a:t>
            </a:r>
            <a:r>
              <a:rPr lang="en-US" dirty="0" err="1"/>
              <a:t>ICarBody</a:t>
            </a:r>
            <a:r>
              <a:rPr lang="en-US" dirty="0"/>
              <a:t> </a:t>
            </a:r>
            <a:r>
              <a:rPr lang="en-US" dirty="0" err="1"/>
              <a:t>CreateCarBody</a:t>
            </a:r>
            <a:r>
              <a:rPr lang="en-US" dirty="0"/>
              <a:t>();</a:t>
            </a:r>
          </a:p>
          <a:p>
            <a:r>
              <a:rPr lang="en-US" dirty="0"/>
              <a:t>	</a:t>
            </a:r>
            <a:r>
              <a:rPr lang="en-US" dirty="0" err="1"/>
              <a:t>IWheels</a:t>
            </a:r>
            <a:r>
              <a:rPr lang="en-US" dirty="0"/>
              <a:t> </a:t>
            </a:r>
            <a:r>
              <a:rPr lang="en-US" dirty="0" err="1"/>
              <a:t>CreateWheels</a:t>
            </a:r>
            <a:r>
              <a:rPr lang="en-US" dirty="0"/>
              <a:t>();</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28</a:t>
            </a:fld>
            <a:endParaRPr lang="en-US"/>
          </a:p>
        </p:txBody>
      </p:sp>
    </p:spTree>
    <p:extLst>
      <p:ext uri="{BB962C8B-B14F-4D97-AF65-F5344CB8AC3E}">
        <p14:creationId xmlns:p14="http://schemas.microsoft.com/office/powerpoint/2010/main" val="390455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Car {</a:t>
            </a:r>
          </a:p>
          <a:p>
            <a:r>
              <a:rPr lang="en-US" dirty="0"/>
              <a:t>	</a:t>
            </a:r>
            <a:r>
              <a:rPr lang="en-US" dirty="0" err="1"/>
              <a:t>int</a:t>
            </a:r>
            <a:r>
              <a:rPr lang="en-US" dirty="0"/>
              <a:t> position;</a:t>
            </a:r>
          </a:p>
          <a:p>
            <a:r>
              <a:rPr lang="en-US" dirty="0"/>
              <a:t>	</a:t>
            </a:r>
            <a:r>
              <a:rPr lang="en-US" dirty="0" err="1"/>
              <a:t>int</a:t>
            </a:r>
            <a:r>
              <a:rPr lang="en-US" dirty="0"/>
              <a:t> </a:t>
            </a:r>
            <a:r>
              <a:rPr lang="en-US" dirty="0" err="1"/>
              <a:t>currentVelocity</a:t>
            </a:r>
            <a:r>
              <a:rPr lang="en-US" dirty="0"/>
              <a:t>;</a:t>
            </a:r>
          </a:p>
          <a:p>
            <a:r>
              <a:rPr lang="en-US" dirty="0"/>
              <a:t>	Color </a:t>
            </a:r>
            <a:r>
              <a:rPr lang="en-US" dirty="0" err="1"/>
              <a:t>color</a:t>
            </a:r>
            <a:r>
              <a:rPr lang="en-US" dirty="0"/>
              <a:t>;</a:t>
            </a:r>
          </a:p>
          <a:p>
            <a:r>
              <a:rPr lang="en-US" dirty="0"/>
              <a:t>	</a:t>
            </a:r>
            <a:r>
              <a:rPr lang="en-US" dirty="0" err="1"/>
              <a:t>int</a:t>
            </a:r>
            <a:r>
              <a:rPr lang="en-US" dirty="0"/>
              <a:t> length;</a:t>
            </a:r>
          </a:p>
          <a:p>
            <a:r>
              <a:rPr lang="en-US" dirty="0"/>
              <a:t>}</a:t>
            </a:r>
          </a:p>
        </p:txBody>
      </p:sp>
      <p:sp>
        <p:nvSpPr>
          <p:cNvPr id="4" name="Slide Number Placeholder 3"/>
          <p:cNvSpPr>
            <a:spLocks noGrp="1"/>
          </p:cNvSpPr>
          <p:nvPr>
            <p:ph type="sldNum" sz="quarter" idx="10"/>
          </p:nvPr>
        </p:nvSpPr>
        <p:spPr/>
        <p:txBody>
          <a:bodyPr/>
          <a:lstStyle/>
          <a:p>
            <a:fld id="{1BC365A9-4506-4136-85EB-FA3E0F3E1548}" type="slidenum">
              <a:rPr lang="en-US" smtClean="0"/>
              <a:t>32</a:t>
            </a:fld>
            <a:endParaRPr lang="en-US"/>
          </a:p>
        </p:txBody>
      </p:sp>
    </p:spTree>
    <p:extLst>
      <p:ext uri="{BB962C8B-B14F-4D97-AF65-F5344CB8AC3E}">
        <p14:creationId xmlns:p14="http://schemas.microsoft.com/office/powerpoint/2010/main" val="270648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A95948-4BCB-40CB-88F7-648EA428D9D1}" type="datetime13">
              <a:rPr lang="en-US" smtClean="0"/>
              <a:t>5:16:46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278883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DE8DD-4968-45E2-A785-9172683E5DB3}" type="datetime13">
              <a:rPr lang="en-US" smtClean="0"/>
              <a:t>5:16:46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311296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F49EC6-A5D4-475D-9D09-0EBFD4C1DC21}" type="datetime13">
              <a:rPr lang="en-US" smtClean="0"/>
              <a:t>5:16:46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90382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FED2CB-1134-4244-B14C-D8F500CBA5CB}" type="datetime13">
              <a:rPr lang="en-US" smtClean="0"/>
              <a:t>5:16:46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400854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61A0DC-9441-4EF5-9FF3-0A8B317E4722}" type="datetime13">
              <a:rPr lang="en-US" smtClean="0"/>
              <a:t>5:16:46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25213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3B59D1-7892-4AA4-B3A7-3BD6DC94C6A6}" type="datetime13">
              <a:rPr lang="en-US" smtClean="0"/>
              <a:t>5:16:46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384589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9F838-ED1D-4B39-8C16-10E3AD199607}" type="datetime13">
              <a:rPr lang="en-US" smtClean="0"/>
              <a:t>5:16:46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320126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E93220-F78E-409B-A309-E55585DD24FF}" type="datetime13">
              <a:rPr lang="en-US" smtClean="0"/>
              <a:t>5:16:46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389369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ACC84-6230-4322-8803-C371B3E4E07F}" type="datetime13">
              <a:rPr lang="en-US" smtClean="0"/>
              <a:t>5:16:46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26950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77CE2B-BACE-4675-B08B-EB55586B8F34}" type="datetime13">
              <a:rPr lang="en-US" smtClean="0"/>
              <a:t>5:16:46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107589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BE61E3-6F8E-4A08-8757-1F75AC554749}" type="datetime13">
              <a:rPr lang="en-US" smtClean="0"/>
              <a:t>5:16:46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7C35-926F-43DA-A4EF-2F48F087AB76}" type="slidenum">
              <a:rPr lang="en-US" smtClean="0"/>
              <a:t>‹#›</a:t>
            </a:fld>
            <a:endParaRPr lang="en-US"/>
          </a:p>
        </p:txBody>
      </p:sp>
    </p:spTree>
    <p:extLst>
      <p:ext uri="{BB962C8B-B14F-4D97-AF65-F5344CB8AC3E}">
        <p14:creationId xmlns:p14="http://schemas.microsoft.com/office/powerpoint/2010/main" val="55573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A6D29-A032-4E38-8F66-D067B6E3C81C}" type="datetime13">
              <a:rPr lang="en-US" smtClean="0"/>
              <a:t>5:16:46 PM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F7C35-926F-43DA-A4EF-2F48F087AB76}" type="slidenum">
              <a:rPr lang="en-US" smtClean="0"/>
              <a:t>‹#›</a:t>
            </a:fld>
            <a:endParaRPr lang="en-US"/>
          </a:p>
        </p:txBody>
      </p:sp>
    </p:spTree>
    <p:extLst>
      <p:ext uri="{BB962C8B-B14F-4D97-AF65-F5344CB8AC3E}">
        <p14:creationId xmlns:p14="http://schemas.microsoft.com/office/powerpoint/2010/main" val="107104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pl.cs.depaul.edu/jriely/450/notes/notes-final-project-015.html" TargetMode="External"/><Relationship Id="rId2" Type="http://schemas.openxmlformats.org/officeDocument/2006/relationships/hyperlink" Target="http://fpl.cs.depaul.edu/jriely/450/lectures/class-07.html#slide0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Tonight’s class</a:t>
            </a:r>
          </a:p>
        </p:txBody>
      </p:sp>
      <p:sp>
        <p:nvSpPr>
          <p:cNvPr id="3" name="Content Placeholder 2"/>
          <p:cNvSpPr>
            <a:spLocks noGrp="1"/>
          </p:cNvSpPr>
          <p:nvPr>
            <p:ph idx="1"/>
          </p:nvPr>
        </p:nvSpPr>
        <p:spPr/>
        <p:txBody>
          <a:bodyPr>
            <a:normAutofit lnSpcReduction="10000"/>
          </a:bodyPr>
          <a:lstStyle/>
          <a:p>
            <a:pPr marL="0" indent="0">
              <a:buNone/>
            </a:pPr>
            <a:r>
              <a:rPr lang="en-US" dirty="0"/>
              <a:t>Guest Lecture</a:t>
            </a:r>
          </a:p>
          <a:p>
            <a:pPr marL="0" indent="0">
              <a:buNone/>
            </a:pPr>
            <a:r>
              <a:rPr lang="en-US" dirty="0"/>
              <a:t>Quiz</a:t>
            </a:r>
          </a:p>
          <a:p>
            <a:pPr marL="0" indent="0">
              <a:buNone/>
            </a:pPr>
            <a:r>
              <a:rPr lang="en-US" dirty="0"/>
              <a:t>Project</a:t>
            </a:r>
          </a:p>
          <a:p>
            <a:pPr marL="0" indent="0">
              <a:buNone/>
            </a:pPr>
            <a:r>
              <a:rPr lang="en-US" dirty="0"/>
              <a:t>Object Initialization</a:t>
            </a:r>
          </a:p>
          <a:p>
            <a:pPr marL="0" indent="0">
              <a:buNone/>
            </a:pPr>
            <a:r>
              <a:rPr lang="en-US" dirty="0"/>
              <a:t>Clone</a:t>
            </a:r>
          </a:p>
          <a:p>
            <a:pPr marL="0" indent="0">
              <a:buNone/>
            </a:pPr>
            <a:r>
              <a:rPr lang="en-US" dirty="0"/>
              <a:t>Singleton</a:t>
            </a:r>
          </a:p>
          <a:p>
            <a:pPr marL="0" indent="0">
              <a:buNone/>
            </a:pPr>
            <a:r>
              <a:rPr lang="en-US" dirty="0"/>
              <a:t>Factory Method</a:t>
            </a:r>
          </a:p>
          <a:p>
            <a:pPr marL="0" indent="0">
              <a:buNone/>
            </a:pPr>
            <a:r>
              <a:rPr lang="en-US" dirty="0"/>
              <a:t>Abstract Factory</a:t>
            </a:r>
          </a:p>
          <a:p>
            <a:pPr marL="0" indent="0">
              <a:buNone/>
            </a:pPr>
            <a:r>
              <a:rPr lang="en-US" dirty="0"/>
              <a:t>Flyweight pattern</a:t>
            </a:r>
          </a:p>
        </p:txBody>
      </p:sp>
      <p:sp>
        <p:nvSpPr>
          <p:cNvPr id="4" name="Date Placeholder 3"/>
          <p:cNvSpPr>
            <a:spLocks noGrp="1"/>
          </p:cNvSpPr>
          <p:nvPr>
            <p:ph type="dt" sz="half" idx="10"/>
          </p:nvPr>
        </p:nvSpPr>
        <p:spPr/>
        <p:txBody>
          <a:bodyPr/>
          <a:lstStyle/>
          <a:p>
            <a:fld id="{678F7889-5C64-4DE2-8CBC-902019773390}" type="datetime13">
              <a:rPr lang="en-US" smtClean="0"/>
              <a:t>5:16:46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a:t>
            </a:fld>
            <a:endParaRPr lang="en-US"/>
          </a:p>
        </p:txBody>
      </p:sp>
    </p:spTree>
    <p:extLst>
      <p:ext uri="{BB962C8B-B14F-4D97-AF65-F5344CB8AC3E}">
        <p14:creationId xmlns:p14="http://schemas.microsoft.com/office/powerpoint/2010/main" val="55025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vs Deep Copying</a:t>
            </a:r>
          </a:p>
        </p:txBody>
      </p:sp>
      <p:sp>
        <p:nvSpPr>
          <p:cNvPr id="3" name="Content Placeholder 2"/>
          <p:cNvSpPr>
            <a:spLocks noGrp="1"/>
          </p:cNvSpPr>
          <p:nvPr>
            <p:ph idx="1"/>
          </p:nvPr>
        </p:nvSpPr>
        <p:spPr/>
        <p:txBody>
          <a:bodyPr/>
          <a:lstStyle/>
          <a:p>
            <a:pPr marL="0" indent="0">
              <a:buNone/>
            </a:pPr>
            <a:r>
              <a:rPr lang="en-US" dirty="0"/>
              <a:t>Cloning copies the current values of the objects. If an object that’s being cloned has a pointer to a child object, the clone will just copy the pointer to that child object.</a:t>
            </a:r>
          </a:p>
          <a:p>
            <a:pPr marL="0" indent="0">
              <a:buNone/>
            </a:pPr>
            <a:r>
              <a:rPr lang="en-US" dirty="0"/>
              <a:t>If you want a complete copy of the object and its child objects, you will need to do a deep copy. This will require you to also call a deep copy on the child objects.</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10</a:t>
            </a:fld>
            <a:endParaRPr lang="en-US"/>
          </a:p>
        </p:txBody>
      </p:sp>
    </p:spTree>
    <p:extLst>
      <p:ext uri="{BB962C8B-B14F-4D97-AF65-F5344CB8AC3E}">
        <p14:creationId xmlns:p14="http://schemas.microsoft.com/office/powerpoint/2010/main" val="78373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vs. Deep Copying</a:t>
            </a:r>
          </a:p>
        </p:txBody>
      </p:sp>
      <p:sp>
        <p:nvSpPr>
          <p:cNvPr id="3" name="Content Placeholder 2"/>
          <p:cNvSpPr>
            <a:spLocks noGrp="1"/>
          </p:cNvSpPr>
          <p:nvPr>
            <p:ph idx="1"/>
          </p:nvPr>
        </p:nvSpPr>
        <p:spPr>
          <a:xfrm>
            <a:off x="838200" y="1825625"/>
            <a:ext cx="4032738" cy="4351338"/>
          </a:xfrm>
        </p:spPr>
        <p:txBody>
          <a:bodyPr/>
          <a:lstStyle/>
          <a:p>
            <a:pPr marL="0" indent="0">
              <a:buNone/>
            </a:pPr>
            <a:r>
              <a:rPr lang="en-US" dirty="0"/>
              <a:t>(draw diagram on board)</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11</a:t>
            </a:fld>
            <a:endParaRPr lang="en-US"/>
          </a:p>
        </p:txBody>
      </p:sp>
      <p:pic>
        <p:nvPicPr>
          <p:cNvPr id="7" name="Content Placeholder 5"/>
          <p:cNvPicPr>
            <a:picLocks noChangeAspect="1"/>
          </p:cNvPicPr>
          <p:nvPr/>
        </p:nvPicPr>
        <p:blipFill>
          <a:blip r:embed="rId2"/>
          <a:stretch>
            <a:fillRect/>
          </a:stretch>
        </p:blipFill>
        <p:spPr>
          <a:xfrm>
            <a:off x="4870938" y="1690183"/>
            <a:ext cx="6482862" cy="4666167"/>
          </a:xfrm>
          <a:prstGeom prst="rect">
            <a:avLst/>
          </a:prstGeom>
        </p:spPr>
      </p:pic>
    </p:spTree>
    <p:extLst>
      <p:ext uri="{BB962C8B-B14F-4D97-AF65-F5344CB8AC3E}">
        <p14:creationId xmlns:p14="http://schemas.microsoft.com/office/powerpoint/2010/main" val="73393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say you have the following situation:</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12</a:t>
            </a:fld>
            <a:endParaRPr lang="en-US"/>
          </a:p>
        </p:txBody>
      </p:sp>
      <p:sp>
        <p:nvSpPr>
          <p:cNvPr id="7" name="Content Placeholder 6"/>
          <p:cNvSpPr>
            <a:spLocks noGrp="1"/>
          </p:cNvSpPr>
          <p:nvPr>
            <p:ph idx="1"/>
          </p:nvPr>
        </p:nvSpPr>
        <p:spPr/>
        <p:txBody>
          <a:bodyPr/>
          <a:lstStyle/>
          <a:p>
            <a:r>
              <a:rPr lang="en-US" dirty="0"/>
              <a:t>s</a:t>
            </a:r>
          </a:p>
        </p:txBody>
      </p:sp>
      <p:pic>
        <p:nvPicPr>
          <p:cNvPr id="8" name="Picture 7"/>
          <p:cNvPicPr>
            <a:picLocks noChangeAspect="1"/>
          </p:cNvPicPr>
          <p:nvPr/>
        </p:nvPicPr>
        <p:blipFill>
          <a:blip r:embed="rId3"/>
          <a:stretch>
            <a:fillRect/>
          </a:stretch>
        </p:blipFill>
        <p:spPr>
          <a:xfrm>
            <a:off x="838200" y="1870075"/>
            <a:ext cx="5419985" cy="3884710"/>
          </a:xfrm>
          <a:prstGeom prst="rect">
            <a:avLst/>
          </a:prstGeom>
        </p:spPr>
      </p:pic>
      <p:pic>
        <p:nvPicPr>
          <p:cNvPr id="9" name="Picture 8"/>
          <p:cNvPicPr>
            <a:picLocks noChangeAspect="1"/>
          </p:cNvPicPr>
          <p:nvPr/>
        </p:nvPicPr>
        <p:blipFill>
          <a:blip r:embed="rId4"/>
          <a:stretch>
            <a:fillRect/>
          </a:stretch>
        </p:blipFill>
        <p:spPr>
          <a:xfrm>
            <a:off x="6393358" y="1870075"/>
            <a:ext cx="5399369" cy="2835907"/>
          </a:xfrm>
          <a:prstGeom prst="rect">
            <a:avLst/>
          </a:prstGeom>
        </p:spPr>
      </p:pic>
      <p:pic>
        <p:nvPicPr>
          <p:cNvPr id="10" name="Picture 9"/>
          <p:cNvPicPr>
            <a:picLocks noChangeAspect="1"/>
          </p:cNvPicPr>
          <p:nvPr/>
        </p:nvPicPr>
        <p:blipFill>
          <a:blip r:embed="rId5"/>
          <a:stretch>
            <a:fillRect/>
          </a:stretch>
        </p:blipFill>
        <p:spPr>
          <a:xfrm>
            <a:off x="6393358" y="4705981"/>
            <a:ext cx="4960442" cy="1246101"/>
          </a:xfrm>
          <a:prstGeom prst="rect">
            <a:avLst/>
          </a:prstGeom>
        </p:spPr>
      </p:pic>
    </p:spTree>
    <p:extLst>
      <p:ext uri="{BB962C8B-B14F-4D97-AF65-F5344CB8AC3E}">
        <p14:creationId xmlns:p14="http://schemas.microsoft.com/office/powerpoint/2010/main" val="122823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one issue with this design?</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13</a:t>
            </a:fld>
            <a:endParaRPr lang="en-US"/>
          </a:p>
        </p:txBody>
      </p:sp>
      <p:sp>
        <p:nvSpPr>
          <p:cNvPr id="7" name="Content Placeholder 6"/>
          <p:cNvSpPr>
            <a:spLocks noGrp="1"/>
          </p:cNvSpPr>
          <p:nvPr>
            <p:ph idx="1"/>
          </p:nvPr>
        </p:nvSpPr>
        <p:spPr/>
        <p:txBody>
          <a:bodyPr/>
          <a:lstStyle/>
          <a:p>
            <a:r>
              <a:rPr lang="en-US" dirty="0"/>
              <a:t>s</a:t>
            </a:r>
          </a:p>
        </p:txBody>
      </p:sp>
      <p:pic>
        <p:nvPicPr>
          <p:cNvPr id="8" name="Picture 7"/>
          <p:cNvPicPr>
            <a:picLocks noChangeAspect="1"/>
          </p:cNvPicPr>
          <p:nvPr/>
        </p:nvPicPr>
        <p:blipFill>
          <a:blip r:embed="rId3"/>
          <a:stretch>
            <a:fillRect/>
          </a:stretch>
        </p:blipFill>
        <p:spPr>
          <a:xfrm>
            <a:off x="838200" y="1870075"/>
            <a:ext cx="5419985" cy="3884710"/>
          </a:xfrm>
          <a:prstGeom prst="rect">
            <a:avLst/>
          </a:prstGeom>
        </p:spPr>
      </p:pic>
      <p:pic>
        <p:nvPicPr>
          <p:cNvPr id="9" name="Picture 8"/>
          <p:cNvPicPr>
            <a:picLocks noChangeAspect="1"/>
          </p:cNvPicPr>
          <p:nvPr/>
        </p:nvPicPr>
        <p:blipFill>
          <a:blip r:embed="rId4"/>
          <a:stretch>
            <a:fillRect/>
          </a:stretch>
        </p:blipFill>
        <p:spPr>
          <a:xfrm>
            <a:off x="6393358" y="1870075"/>
            <a:ext cx="5399369" cy="2835907"/>
          </a:xfrm>
          <a:prstGeom prst="rect">
            <a:avLst/>
          </a:prstGeom>
        </p:spPr>
      </p:pic>
      <p:pic>
        <p:nvPicPr>
          <p:cNvPr id="10" name="Picture 9"/>
          <p:cNvPicPr>
            <a:picLocks noChangeAspect="1"/>
          </p:cNvPicPr>
          <p:nvPr/>
        </p:nvPicPr>
        <p:blipFill>
          <a:blip r:embed="rId5"/>
          <a:stretch>
            <a:fillRect/>
          </a:stretch>
        </p:blipFill>
        <p:spPr>
          <a:xfrm>
            <a:off x="6393358" y="4705981"/>
            <a:ext cx="4960442" cy="1246101"/>
          </a:xfrm>
          <a:prstGeom prst="rect">
            <a:avLst/>
          </a:prstGeom>
        </p:spPr>
      </p:pic>
    </p:spTree>
    <p:extLst>
      <p:ext uri="{BB962C8B-B14F-4D97-AF65-F5344CB8AC3E}">
        <p14:creationId xmlns:p14="http://schemas.microsoft.com/office/powerpoint/2010/main" val="115703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of </a:t>
            </a:r>
            <a:r>
              <a:rPr lang="en-US" dirty="0" err="1"/>
              <a:t>NullSomeClass</a:t>
            </a:r>
            <a:r>
              <a:rPr lang="en-US" dirty="0"/>
              <a:t> instances</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14</a:t>
            </a:fld>
            <a:endParaRPr lang="en-US"/>
          </a:p>
        </p:txBody>
      </p:sp>
      <p:sp>
        <p:nvSpPr>
          <p:cNvPr id="7" name="Content Placeholder 6"/>
          <p:cNvSpPr>
            <a:spLocks noGrp="1"/>
          </p:cNvSpPr>
          <p:nvPr>
            <p:ph idx="1"/>
          </p:nvPr>
        </p:nvSpPr>
        <p:spPr/>
        <p:txBody>
          <a:bodyPr/>
          <a:lstStyle/>
          <a:p>
            <a:r>
              <a:rPr lang="en-US" dirty="0"/>
              <a:t>s</a:t>
            </a:r>
          </a:p>
        </p:txBody>
      </p:sp>
      <p:pic>
        <p:nvPicPr>
          <p:cNvPr id="8" name="Picture 7"/>
          <p:cNvPicPr>
            <a:picLocks noChangeAspect="1"/>
          </p:cNvPicPr>
          <p:nvPr/>
        </p:nvPicPr>
        <p:blipFill>
          <a:blip r:embed="rId3"/>
          <a:stretch>
            <a:fillRect/>
          </a:stretch>
        </p:blipFill>
        <p:spPr>
          <a:xfrm>
            <a:off x="838200" y="1870075"/>
            <a:ext cx="5419985" cy="3884710"/>
          </a:xfrm>
          <a:prstGeom prst="rect">
            <a:avLst/>
          </a:prstGeom>
        </p:spPr>
      </p:pic>
      <p:pic>
        <p:nvPicPr>
          <p:cNvPr id="9" name="Picture 8"/>
          <p:cNvPicPr>
            <a:picLocks noChangeAspect="1"/>
          </p:cNvPicPr>
          <p:nvPr/>
        </p:nvPicPr>
        <p:blipFill>
          <a:blip r:embed="rId4"/>
          <a:stretch>
            <a:fillRect/>
          </a:stretch>
        </p:blipFill>
        <p:spPr>
          <a:xfrm>
            <a:off x="6393358" y="1870075"/>
            <a:ext cx="5399369" cy="2835907"/>
          </a:xfrm>
          <a:prstGeom prst="rect">
            <a:avLst/>
          </a:prstGeom>
        </p:spPr>
      </p:pic>
      <p:pic>
        <p:nvPicPr>
          <p:cNvPr id="10" name="Picture 9"/>
          <p:cNvPicPr>
            <a:picLocks noChangeAspect="1"/>
          </p:cNvPicPr>
          <p:nvPr/>
        </p:nvPicPr>
        <p:blipFill>
          <a:blip r:embed="rId5"/>
          <a:stretch>
            <a:fillRect/>
          </a:stretch>
        </p:blipFill>
        <p:spPr>
          <a:xfrm>
            <a:off x="6393358" y="4705981"/>
            <a:ext cx="4960442" cy="1246101"/>
          </a:xfrm>
          <a:prstGeom prst="rect">
            <a:avLst/>
          </a:prstGeom>
        </p:spPr>
      </p:pic>
    </p:spTree>
    <p:extLst>
      <p:ext uri="{BB962C8B-B14F-4D97-AF65-F5344CB8AC3E}">
        <p14:creationId xmlns:p14="http://schemas.microsoft.com/office/powerpoint/2010/main" val="272401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way to reduce the footprint is to use a static class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15</a:t>
            </a:fld>
            <a:endParaRPr lang="en-US"/>
          </a:p>
        </p:txBody>
      </p:sp>
      <p:pic>
        <p:nvPicPr>
          <p:cNvPr id="7" name="Picture 6"/>
          <p:cNvPicPr>
            <a:picLocks noChangeAspect="1"/>
          </p:cNvPicPr>
          <p:nvPr/>
        </p:nvPicPr>
        <p:blipFill>
          <a:blip r:embed="rId2"/>
          <a:stretch>
            <a:fillRect/>
          </a:stretch>
        </p:blipFill>
        <p:spPr>
          <a:xfrm>
            <a:off x="838200" y="1825625"/>
            <a:ext cx="5838556" cy="3158357"/>
          </a:xfrm>
          <a:prstGeom prst="rect">
            <a:avLst/>
          </a:prstGeom>
        </p:spPr>
      </p:pic>
      <p:pic>
        <p:nvPicPr>
          <p:cNvPr id="8" name="Picture 7"/>
          <p:cNvPicPr>
            <a:picLocks noChangeAspect="1"/>
          </p:cNvPicPr>
          <p:nvPr/>
        </p:nvPicPr>
        <p:blipFill>
          <a:blip r:embed="rId3"/>
          <a:stretch>
            <a:fillRect/>
          </a:stretch>
        </p:blipFill>
        <p:spPr>
          <a:xfrm>
            <a:off x="6676756" y="1825625"/>
            <a:ext cx="4677044" cy="2052426"/>
          </a:xfrm>
          <a:prstGeom prst="rect">
            <a:avLst/>
          </a:prstGeom>
        </p:spPr>
      </p:pic>
    </p:spTree>
    <p:extLst>
      <p:ext uri="{BB962C8B-B14F-4D97-AF65-F5344CB8AC3E}">
        <p14:creationId xmlns:p14="http://schemas.microsoft.com/office/powerpoint/2010/main" val="185453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this requires null checks everywhere</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16</a:t>
            </a:fld>
            <a:endParaRPr lang="en-US"/>
          </a:p>
        </p:txBody>
      </p:sp>
      <p:pic>
        <p:nvPicPr>
          <p:cNvPr id="7" name="Picture 6"/>
          <p:cNvPicPr>
            <a:picLocks noChangeAspect="1"/>
          </p:cNvPicPr>
          <p:nvPr/>
        </p:nvPicPr>
        <p:blipFill>
          <a:blip r:embed="rId2"/>
          <a:stretch>
            <a:fillRect/>
          </a:stretch>
        </p:blipFill>
        <p:spPr>
          <a:xfrm>
            <a:off x="838200" y="1825625"/>
            <a:ext cx="5838556" cy="3158357"/>
          </a:xfrm>
          <a:prstGeom prst="rect">
            <a:avLst/>
          </a:prstGeom>
        </p:spPr>
      </p:pic>
      <p:pic>
        <p:nvPicPr>
          <p:cNvPr id="8" name="Picture 7"/>
          <p:cNvPicPr>
            <a:picLocks noChangeAspect="1"/>
          </p:cNvPicPr>
          <p:nvPr/>
        </p:nvPicPr>
        <p:blipFill>
          <a:blip r:embed="rId3"/>
          <a:stretch>
            <a:fillRect/>
          </a:stretch>
        </p:blipFill>
        <p:spPr>
          <a:xfrm>
            <a:off x="6676756" y="1825625"/>
            <a:ext cx="4677044" cy="2052426"/>
          </a:xfrm>
          <a:prstGeom prst="rect">
            <a:avLst/>
          </a:prstGeom>
        </p:spPr>
      </p:pic>
    </p:spTree>
    <p:extLst>
      <p:ext uri="{BB962C8B-B14F-4D97-AF65-F5344CB8AC3E}">
        <p14:creationId xmlns:p14="http://schemas.microsoft.com/office/powerpoint/2010/main" val="14131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with a static class, you can’t pass a </a:t>
            </a:r>
            <a:r>
              <a:rPr lang="en-US" dirty="0" err="1"/>
              <a:t>NullObject</a:t>
            </a:r>
            <a:r>
              <a:rPr lang="en-US" dirty="0"/>
              <a:t> as an argument to methods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17</a:t>
            </a:fld>
            <a:endParaRPr lang="en-US"/>
          </a:p>
        </p:txBody>
      </p:sp>
      <p:pic>
        <p:nvPicPr>
          <p:cNvPr id="7" name="Picture 6"/>
          <p:cNvPicPr>
            <a:picLocks noChangeAspect="1"/>
          </p:cNvPicPr>
          <p:nvPr/>
        </p:nvPicPr>
        <p:blipFill>
          <a:blip r:embed="rId2"/>
          <a:stretch>
            <a:fillRect/>
          </a:stretch>
        </p:blipFill>
        <p:spPr>
          <a:xfrm>
            <a:off x="838200" y="1825625"/>
            <a:ext cx="5838556" cy="3158357"/>
          </a:xfrm>
          <a:prstGeom prst="rect">
            <a:avLst/>
          </a:prstGeom>
        </p:spPr>
      </p:pic>
      <p:pic>
        <p:nvPicPr>
          <p:cNvPr id="8" name="Picture 7"/>
          <p:cNvPicPr>
            <a:picLocks noChangeAspect="1"/>
          </p:cNvPicPr>
          <p:nvPr/>
        </p:nvPicPr>
        <p:blipFill>
          <a:blip r:embed="rId3"/>
          <a:stretch>
            <a:fillRect/>
          </a:stretch>
        </p:blipFill>
        <p:spPr>
          <a:xfrm>
            <a:off x="6676756" y="1825625"/>
            <a:ext cx="4677044" cy="2052426"/>
          </a:xfrm>
          <a:prstGeom prst="rect">
            <a:avLst/>
          </a:prstGeom>
        </p:spPr>
      </p:pic>
    </p:spTree>
    <p:extLst>
      <p:ext uri="{BB962C8B-B14F-4D97-AF65-F5344CB8AC3E}">
        <p14:creationId xmlns:p14="http://schemas.microsoft.com/office/powerpoint/2010/main" val="4867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we do?</a:t>
            </a:r>
          </a:p>
        </p:txBody>
      </p:sp>
      <p:sp>
        <p:nvSpPr>
          <p:cNvPr id="3" name="Content Placeholder 2"/>
          <p:cNvSpPr>
            <a:spLocks noGrp="1"/>
          </p:cNvSpPr>
          <p:nvPr>
            <p:ph idx="1"/>
          </p:nvPr>
        </p:nvSpPr>
        <p:spPr/>
        <p:txBody>
          <a:bodyPr/>
          <a:lstStyle/>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18</a:t>
            </a:fld>
            <a:endParaRPr lang="en-US"/>
          </a:p>
        </p:txBody>
      </p:sp>
      <p:pic>
        <p:nvPicPr>
          <p:cNvPr id="7" name="Picture 6"/>
          <p:cNvPicPr>
            <a:picLocks noChangeAspect="1"/>
          </p:cNvPicPr>
          <p:nvPr/>
        </p:nvPicPr>
        <p:blipFill>
          <a:blip r:embed="rId3"/>
          <a:stretch>
            <a:fillRect/>
          </a:stretch>
        </p:blipFill>
        <p:spPr>
          <a:xfrm>
            <a:off x="838200" y="2338094"/>
            <a:ext cx="5838556" cy="3158357"/>
          </a:xfrm>
          <a:prstGeom prst="rect">
            <a:avLst/>
          </a:prstGeom>
        </p:spPr>
      </p:pic>
      <p:pic>
        <p:nvPicPr>
          <p:cNvPr id="8" name="Picture 7"/>
          <p:cNvPicPr>
            <a:picLocks noChangeAspect="1"/>
          </p:cNvPicPr>
          <p:nvPr/>
        </p:nvPicPr>
        <p:blipFill>
          <a:blip r:embed="rId4"/>
          <a:stretch>
            <a:fillRect/>
          </a:stretch>
        </p:blipFill>
        <p:spPr>
          <a:xfrm>
            <a:off x="6676756" y="1825625"/>
            <a:ext cx="4677044" cy="2052426"/>
          </a:xfrm>
          <a:prstGeom prst="rect">
            <a:avLst/>
          </a:prstGeom>
        </p:spPr>
      </p:pic>
    </p:spTree>
    <p:extLst>
      <p:ext uri="{BB962C8B-B14F-4D97-AF65-F5344CB8AC3E}">
        <p14:creationId xmlns:p14="http://schemas.microsoft.com/office/powerpoint/2010/main" val="104871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pPr marL="0" indent="0">
              <a:buNone/>
            </a:pPr>
            <a:r>
              <a:rPr lang="en-US" dirty="0"/>
              <a:t>This is called the Singleton pattern. Singleton is when you have a single instance of an object and other instances can’t be initialized. The single instance can be accessed statically.</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19</a:t>
            </a:fld>
            <a:endParaRPr lang="en-US"/>
          </a:p>
        </p:txBody>
      </p:sp>
    </p:spTree>
    <p:extLst>
      <p:ext uri="{BB962C8B-B14F-4D97-AF65-F5344CB8AC3E}">
        <p14:creationId xmlns:p14="http://schemas.microsoft.com/office/powerpoint/2010/main" val="44954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lecture</a:t>
            </a:r>
          </a:p>
        </p:txBody>
      </p:sp>
      <p:sp>
        <p:nvSpPr>
          <p:cNvPr id="3" name="Content Placeholder 2"/>
          <p:cNvSpPr>
            <a:spLocks noGrp="1"/>
          </p:cNvSpPr>
          <p:nvPr>
            <p:ph idx="1"/>
          </p:nvPr>
        </p:nvSpPr>
        <p:spPr/>
        <p:txBody>
          <a:bodyPr/>
          <a:lstStyle/>
          <a:p>
            <a:pPr marL="0" indent="0">
              <a:buNone/>
            </a:pPr>
            <a:r>
              <a:rPr lang="en-US" dirty="0"/>
              <a:t>Kevin </a:t>
            </a:r>
            <a:r>
              <a:rPr lang="en-US" dirty="0" err="1"/>
              <a:t>Duber</a:t>
            </a:r>
            <a:endParaRPr lang="en-US" dirty="0"/>
          </a:p>
          <a:p>
            <a:pPr marL="0" indent="0">
              <a:buNone/>
            </a:pPr>
            <a:r>
              <a:rPr lang="en-US" dirty="0"/>
              <a:t>CTO and Co-Founder of ADSHIFT</a:t>
            </a:r>
          </a:p>
          <a:p>
            <a:pPr marL="0" indent="0">
              <a:buNone/>
            </a:pPr>
            <a:r>
              <a:rPr lang="en-US" dirty="0"/>
              <a:t>Real World Software Engineering</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a:t>
            </a:fld>
            <a:endParaRPr lang="en-US"/>
          </a:p>
        </p:txBody>
      </p:sp>
    </p:spTree>
    <p:extLst>
      <p:ext uri="{BB962C8B-B14F-4D97-AF65-F5344CB8AC3E}">
        <p14:creationId xmlns:p14="http://schemas.microsoft.com/office/powerpoint/2010/main" val="251969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a:t>
            </a:r>
            <a:r>
              <a:rPr lang="en-US" dirty="0" err="1"/>
              <a:t>uml</a:t>
            </a:r>
            <a:endParaRPr lang="en-US" dirty="0"/>
          </a:p>
        </p:txBody>
      </p:sp>
      <p:sp>
        <p:nvSpPr>
          <p:cNvPr id="3" name="Content Placeholder 2"/>
          <p:cNvSpPr>
            <a:spLocks noGrp="1"/>
          </p:cNvSpPr>
          <p:nvPr>
            <p:ph idx="1"/>
          </p:nvPr>
        </p:nvSpPr>
        <p:spPr/>
        <p:txBody>
          <a:bodyPr/>
          <a:lstStyle/>
          <a:p>
            <a:pPr marL="0" indent="0">
              <a:buNone/>
            </a:pPr>
            <a:r>
              <a:rPr lang="en-US" dirty="0"/>
              <a:t>(draw </a:t>
            </a:r>
            <a:r>
              <a:rPr lang="en-US" dirty="0" err="1"/>
              <a:t>uml</a:t>
            </a:r>
            <a:r>
              <a:rPr lang="en-US" dirty="0"/>
              <a:t> on board)</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20</a:t>
            </a:fld>
            <a:endParaRPr lang="en-US"/>
          </a:p>
        </p:txBody>
      </p:sp>
    </p:spTree>
    <p:extLst>
      <p:ext uri="{BB962C8B-B14F-4D97-AF65-F5344CB8AC3E}">
        <p14:creationId xmlns:p14="http://schemas.microsoft.com/office/powerpoint/2010/main" val="246165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several ways of using Singleton</a:t>
            </a:r>
          </a:p>
        </p:txBody>
      </p:sp>
      <p:sp>
        <p:nvSpPr>
          <p:cNvPr id="3" name="Content Placeholder 2"/>
          <p:cNvSpPr>
            <a:spLocks noGrp="1"/>
          </p:cNvSpPr>
          <p:nvPr>
            <p:ph idx="1"/>
          </p:nvPr>
        </p:nvSpPr>
        <p:spPr>
          <a:xfrm>
            <a:off x="838200" y="1825625"/>
            <a:ext cx="5488655" cy="4351338"/>
          </a:xfrm>
        </p:spPr>
        <p:txBody>
          <a:bodyPr/>
          <a:lstStyle/>
          <a:p>
            <a:pPr marL="0" indent="0">
              <a:buNone/>
            </a:pPr>
            <a:r>
              <a:rPr lang="en-US" dirty="0"/>
              <a:t>One way is to keep the single instance private and limit access to certain methods</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21</a:t>
            </a:fld>
            <a:endParaRPr lang="en-US"/>
          </a:p>
        </p:txBody>
      </p:sp>
      <p:pic>
        <p:nvPicPr>
          <p:cNvPr id="10" name="Picture 9"/>
          <p:cNvPicPr>
            <a:picLocks noChangeAspect="1"/>
          </p:cNvPicPr>
          <p:nvPr/>
        </p:nvPicPr>
        <p:blipFill>
          <a:blip r:embed="rId2"/>
          <a:stretch>
            <a:fillRect/>
          </a:stretch>
        </p:blipFill>
        <p:spPr>
          <a:xfrm>
            <a:off x="6326856" y="1825625"/>
            <a:ext cx="5026943" cy="4531329"/>
          </a:xfrm>
          <a:prstGeom prst="rect">
            <a:avLst/>
          </a:prstGeom>
        </p:spPr>
      </p:pic>
    </p:spTree>
    <p:extLst>
      <p:ext uri="{BB962C8B-B14F-4D97-AF65-F5344CB8AC3E}">
        <p14:creationId xmlns:p14="http://schemas.microsoft.com/office/powerpoint/2010/main" val="33752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loading</a:t>
            </a:r>
          </a:p>
        </p:txBody>
      </p:sp>
      <p:sp>
        <p:nvSpPr>
          <p:cNvPr id="3" name="Content Placeholder 2"/>
          <p:cNvSpPr>
            <a:spLocks noGrp="1"/>
          </p:cNvSpPr>
          <p:nvPr>
            <p:ph idx="1"/>
          </p:nvPr>
        </p:nvSpPr>
        <p:spPr>
          <a:xfrm>
            <a:off x="838200" y="1825625"/>
            <a:ext cx="5833905" cy="4351338"/>
          </a:xfrm>
        </p:spPr>
        <p:txBody>
          <a:bodyPr/>
          <a:lstStyle/>
          <a:p>
            <a:pPr marL="0" indent="0">
              <a:buNone/>
            </a:pPr>
            <a:r>
              <a:rPr lang="en-US" dirty="0"/>
              <a:t>Like our first example, only load the single instance upon first access and then cache the result.</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22</a:t>
            </a:fld>
            <a:endParaRPr lang="en-US"/>
          </a:p>
        </p:txBody>
      </p:sp>
      <p:pic>
        <p:nvPicPr>
          <p:cNvPr id="6" name="Picture 5"/>
          <p:cNvPicPr>
            <a:picLocks noChangeAspect="1"/>
          </p:cNvPicPr>
          <p:nvPr/>
        </p:nvPicPr>
        <p:blipFill>
          <a:blip r:embed="rId2"/>
          <a:stretch>
            <a:fillRect/>
          </a:stretch>
        </p:blipFill>
        <p:spPr>
          <a:xfrm>
            <a:off x="6521381" y="1685200"/>
            <a:ext cx="5013776" cy="4671149"/>
          </a:xfrm>
          <a:prstGeom prst="rect">
            <a:avLst/>
          </a:prstGeom>
        </p:spPr>
      </p:pic>
    </p:spTree>
    <p:extLst>
      <p:ext uri="{BB962C8B-B14F-4D97-AF65-F5344CB8AC3E}">
        <p14:creationId xmlns:p14="http://schemas.microsoft.com/office/powerpoint/2010/main" val="188425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read-only instance</a:t>
            </a:r>
          </a:p>
        </p:txBody>
      </p:sp>
      <p:sp>
        <p:nvSpPr>
          <p:cNvPr id="3" name="Content Placeholder 2"/>
          <p:cNvSpPr>
            <a:spLocks noGrp="1"/>
          </p:cNvSpPr>
          <p:nvPr>
            <p:ph idx="1"/>
          </p:nvPr>
        </p:nvSpPr>
        <p:spPr>
          <a:xfrm>
            <a:off x="838200" y="1825625"/>
            <a:ext cx="3236863" cy="4351338"/>
          </a:xfrm>
        </p:spPr>
        <p:txBody>
          <a:bodyPr/>
          <a:lstStyle/>
          <a:p>
            <a:pPr marL="0" indent="0">
              <a:buNone/>
            </a:pPr>
            <a:r>
              <a:rPr lang="en-US" dirty="0"/>
              <a:t>Make the instance public, but make sure it’s read-only!</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23</a:t>
            </a:fld>
            <a:endParaRPr lang="en-US"/>
          </a:p>
        </p:txBody>
      </p:sp>
      <p:pic>
        <p:nvPicPr>
          <p:cNvPr id="7" name="Picture 6"/>
          <p:cNvPicPr>
            <a:picLocks noChangeAspect="1"/>
          </p:cNvPicPr>
          <p:nvPr/>
        </p:nvPicPr>
        <p:blipFill>
          <a:blip r:embed="rId2"/>
          <a:stretch>
            <a:fillRect/>
          </a:stretch>
        </p:blipFill>
        <p:spPr>
          <a:xfrm>
            <a:off x="4075063" y="1870074"/>
            <a:ext cx="7900950" cy="2772263"/>
          </a:xfrm>
          <a:prstGeom prst="rect">
            <a:avLst/>
          </a:prstGeom>
        </p:spPr>
      </p:pic>
    </p:spTree>
    <p:extLst>
      <p:ext uri="{BB962C8B-B14F-4D97-AF65-F5344CB8AC3E}">
        <p14:creationId xmlns:p14="http://schemas.microsoft.com/office/powerpoint/2010/main" val="315599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pPr marL="0" indent="0">
              <a:buNone/>
            </a:pPr>
            <a:r>
              <a:rPr lang="en-US" dirty="0"/>
              <a:t>Make sure you don’t have any cloning or copying functions. You don’t want to accidentally allow the creation of a new instance.</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24</a:t>
            </a:fld>
            <a:endParaRPr lang="en-US"/>
          </a:p>
        </p:txBody>
      </p:sp>
    </p:spTree>
    <p:extLst>
      <p:ext uri="{BB962C8B-B14F-4D97-AF65-F5344CB8AC3E}">
        <p14:creationId xmlns:p14="http://schemas.microsoft.com/office/powerpoint/2010/main" val="3387091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Factories</a:t>
            </a:r>
          </a:p>
        </p:txBody>
      </p:sp>
      <p:sp>
        <p:nvSpPr>
          <p:cNvPr id="3" name="Content Placeholder 2"/>
          <p:cNvSpPr>
            <a:spLocks noGrp="1"/>
          </p:cNvSpPr>
          <p:nvPr>
            <p:ph idx="1"/>
          </p:nvPr>
        </p:nvSpPr>
        <p:spPr/>
        <p:txBody>
          <a:bodyPr/>
          <a:lstStyle/>
          <a:p>
            <a:pPr marL="0" indent="0">
              <a:buNone/>
            </a:pPr>
            <a:r>
              <a:rPr lang="en-US" dirty="0"/>
              <a:t>We’ve already talked about the Static Factory pattern. It has a couple shortcomings. When you have two related objects (like a collection and it’s iterator), you might want the first object to be in charge of creating the specific second object (</a:t>
            </a:r>
            <a:r>
              <a:rPr lang="en-US" dirty="0" err="1"/>
              <a:t>ArrayList</a:t>
            </a:r>
            <a:r>
              <a:rPr lang="en-US" dirty="0"/>
              <a:t> creates an </a:t>
            </a:r>
            <a:r>
              <a:rPr lang="en-US" dirty="0" err="1"/>
              <a:t>ArrayListIterator</a:t>
            </a:r>
            <a:r>
              <a:rPr lang="en-US" dirty="0"/>
              <a:t>). Static factory can’t handle this situation without the client being aware of its type.</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25</a:t>
            </a:fld>
            <a:endParaRPr lang="en-US"/>
          </a:p>
        </p:txBody>
      </p:sp>
    </p:spTree>
    <p:extLst>
      <p:ext uri="{BB962C8B-B14F-4D97-AF65-F5344CB8AC3E}">
        <p14:creationId xmlns:p14="http://schemas.microsoft.com/office/powerpoint/2010/main" val="3837902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method pattern</a:t>
            </a:r>
          </a:p>
        </p:txBody>
      </p:sp>
      <p:sp>
        <p:nvSpPr>
          <p:cNvPr id="3" name="Content Placeholder 2"/>
          <p:cNvSpPr>
            <a:spLocks noGrp="1"/>
          </p:cNvSpPr>
          <p:nvPr>
            <p:ph idx="1"/>
          </p:nvPr>
        </p:nvSpPr>
        <p:spPr/>
        <p:txBody>
          <a:bodyPr/>
          <a:lstStyle/>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26</a:t>
            </a:fld>
            <a:endParaRPr lang="en-US"/>
          </a:p>
        </p:txBody>
      </p:sp>
    </p:spTree>
    <p:extLst>
      <p:ext uri="{BB962C8B-B14F-4D97-AF65-F5344CB8AC3E}">
        <p14:creationId xmlns:p14="http://schemas.microsoft.com/office/powerpoint/2010/main" val="544378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a:t>
            </a:r>
          </a:p>
        </p:txBody>
      </p:sp>
      <p:sp>
        <p:nvSpPr>
          <p:cNvPr id="3" name="Content Placeholder 2"/>
          <p:cNvSpPr>
            <a:spLocks noGrp="1"/>
          </p:cNvSpPr>
          <p:nvPr>
            <p:ph idx="1"/>
          </p:nvPr>
        </p:nvSpPr>
        <p:spPr/>
        <p:txBody>
          <a:bodyPr/>
          <a:lstStyle/>
          <a:p>
            <a:pPr marL="0" indent="0">
              <a:buNone/>
            </a:pPr>
            <a:r>
              <a:rPr lang="en-US" dirty="0"/>
              <a:t>Sometimes there might be a whole suite of related classes, that each need factories. In this case, use an Abstract Factory.</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27</a:t>
            </a:fld>
            <a:endParaRPr lang="en-US"/>
          </a:p>
        </p:txBody>
      </p:sp>
    </p:spTree>
    <p:extLst>
      <p:ext uri="{BB962C8B-B14F-4D97-AF65-F5344CB8AC3E}">
        <p14:creationId xmlns:p14="http://schemas.microsoft.com/office/powerpoint/2010/main" val="105852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demo</a:t>
            </a:r>
          </a:p>
        </p:txBody>
      </p:sp>
      <p:sp>
        <p:nvSpPr>
          <p:cNvPr id="3" name="Content Placeholder 2"/>
          <p:cNvSpPr>
            <a:spLocks noGrp="1"/>
          </p:cNvSpPr>
          <p:nvPr>
            <p:ph idx="1"/>
          </p:nvPr>
        </p:nvSpPr>
        <p:spPr/>
        <p:txBody>
          <a:bodyPr/>
          <a:lstStyle/>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28</a:t>
            </a:fld>
            <a:endParaRPr lang="en-US"/>
          </a:p>
        </p:txBody>
      </p:sp>
    </p:spTree>
    <p:extLst>
      <p:ext uri="{BB962C8B-B14F-4D97-AF65-F5344CB8AC3E}">
        <p14:creationId xmlns:p14="http://schemas.microsoft.com/office/powerpoint/2010/main" val="3651698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cars were all the same size/speed?</a:t>
            </a:r>
          </a:p>
        </p:txBody>
      </p:sp>
      <p:sp>
        <p:nvSpPr>
          <p:cNvPr id="3" name="Content Placeholder 2"/>
          <p:cNvSpPr>
            <a:spLocks noGrp="1"/>
          </p:cNvSpPr>
          <p:nvPr>
            <p:ph idx="1"/>
          </p:nvPr>
        </p:nvSpPr>
        <p:spPr/>
        <p:txBody>
          <a:bodyPr/>
          <a:lstStyle/>
          <a:p>
            <a:pPr marL="0" indent="0">
              <a:buNone/>
            </a:pPr>
            <a:r>
              <a:rPr lang="en-US" dirty="0"/>
              <a:t>If all cars were the same size/speed, what would be the differentiating factor between those cars?</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29</a:t>
            </a:fld>
            <a:endParaRPr lang="en-US"/>
          </a:p>
        </p:txBody>
      </p:sp>
    </p:spTree>
    <p:extLst>
      <p:ext uri="{BB962C8B-B14F-4D97-AF65-F5344CB8AC3E}">
        <p14:creationId xmlns:p14="http://schemas.microsoft.com/office/powerpoint/2010/main" val="41730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a:t>
            </a:fld>
            <a:endParaRPr lang="en-US"/>
          </a:p>
        </p:txBody>
      </p:sp>
    </p:spTree>
    <p:extLst>
      <p:ext uri="{BB962C8B-B14F-4D97-AF65-F5344CB8AC3E}">
        <p14:creationId xmlns:p14="http://schemas.microsoft.com/office/powerpoint/2010/main" val="357987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cars were all the same size/speed?</a:t>
            </a:r>
          </a:p>
        </p:txBody>
      </p:sp>
      <p:sp>
        <p:nvSpPr>
          <p:cNvPr id="3" name="Content Placeholder 2"/>
          <p:cNvSpPr>
            <a:spLocks noGrp="1"/>
          </p:cNvSpPr>
          <p:nvPr>
            <p:ph idx="1"/>
          </p:nvPr>
        </p:nvSpPr>
        <p:spPr/>
        <p:txBody>
          <a:bodyPr/>
          <a:lstStyle/>
          <a:p>
            <a:pPr marL="0" indent="0">
              <a:buNone/>
            </a:pPr>
            <a:r>
              <a:rPr lang="en-US" dirty="0"/>
              <a:t>If this was the case, could we reduce the amount of memory in our application? Hint: think about the saying “Encapsulate what varies”.</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30</a:t>
            </a:fld>
            <a:endParaRPr lang="en-US"/>
          </a:p>
        </p:txBody>
      </p:sp>
    </p:spTree>
    <p:extLst>
      <p:ext uri="{BB962C8B-B14F-4D97-AF65-F5344CB8AC3E}">
        <p14:creationId xmlns:p14="http://schemas.microsoft.com/office/powerpoint/2010/main" val="4100331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encapsulate the parts that don’t change</a:t>
            </a:r>
          </a:p>
        </p:txBody>
      </p:sp>
      <p:sp>
        <p:nvSpPr>
          <p:cNvPr id="3" name="Content Placeholder 2"/>
          <p:cNvSpPr>
            <a:spLocks noGrp="1"/>
          </p:cNvSpPr>
          <p:nvPr>
            <p:ph idx="1"/>
          </p:nvPr>
        </p:nvSpPr>
        <p:spPr/>
        <p:txBody>
          <a:bodyPr/>
          <a:lstStyle/>
          <a:p>
            <a:pPr marL="0" indent="0">
              <a:buNone/>
            </a:pPr>
            <a:r>
              <a:rPr lang="en-US" dirty="0"/>
              <a:t>Color and length don’t change. Position and velocity do.</a:t>
            </a:r>
          </a:p>
          <a:p>
            <a:pPr marL="0" indent="0">
              <a:buNone/>
            </a:pPr>
            <a:r>
              <a:rPr lang="en-US" dirty="0"/>
              <a:t>In this case, we’re encapsulating what </a:t>
            </a:r>
            <a:r>
              <a:rPr lang="en-US" i="1" dirty="0"/>
              <a:t>doesn’t</a:t>
            </a:r>
            <a:r>
              <a:rPr lang="en-US" dirty="0"/>
              <a:t> vary. We can put the parts that </a:t>
            </a:r>
            <a:r>
              <a:rPr lang="en-US" i="1" dirty="0"/>
              <a:t>do</a:t>
            </a:r>
            <a:r>
              <a:rPr lang="en-US" dirty="0"/>
              <a:t> vary into their own object with a reference to the one object that doesn’t vary. This is called the Flyweight pattern.</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31</a:t>
            </a:fld>
            <a:endParaRPr lang="en-US"/>
          </a:p>
        </p:txBody>
      </p:sp>
    </p:spTree>
    <p:extLst>
      <p:ext uri="{BB962C8B-B14F-4D97-AF65-F5344CB8AC3E}">
        <p14:creationId xmlns:p14="http://schemas.microsoft.com/office/powerpoint/2010/main" val="14899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 demo</a:t>
            </a:r>
          </a:p>
        </p:txBody>
      </p:sp>
      <p:sp>
        <p:nvSpPr>
          <p:cNvPr id="3" name="Content Placeholder 2"/>
          <p:cNvSpPr>
            <a:spLocks noGrp="1"/>
          </p:cNvSpPr>
          <p:nvPr>
            <p:ph idx="1"/>
          </p:nvPr>
        </p:nvSpPr>
        <p:spPr/>
        <p:txBody>
          <a:bodyPr/>
          <a:lstStyle/>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32</a:t>
            </a:fld>
            <a:endParaRPr lang="en-US"/>
          </a:p>
        </p:txBody>
      </p:sp>
    </p:spTree>
    <p:extLst>
      <p:ext uri="{BB962C8B-B14F-4D97-AF65-F5344CB8AC3E}">
        <p14:creationId xmlns:p14="http://schemas.microsoft.com/office/powerpoint/2010/main" val="1661965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 demo 2</a:t>
            </a:r>
          </a:p>
        </p:txBody>
      </p:sp>
      <p:sp>
        <p:nvSpPr>
          <p:cNvPr id="3" name="Content Placeholder 2"/>
          <p:cNvSpPr>
            <a:spLocks noGrp="1"/>
          </p:cNvSpPr>
          <p:nvPr>
            <p:ph idx="1"/>
          </p:nvPr>
        </p:nvSpPr>
        <p:spPr/>
        <p:txBody>
          <a:bodyPr/>
          <a:lstStyle/>
          <a:p>
            <a:pPr marL="0" indent="0">
              <a:buNone/>
            </a:pPr>
            <a:r>
              <a:rPr lang="en-US" dirty="0"/>
              <a:t>The non-flyweight objects might vary slightly too – the idea is there is some shared information.</a:t>
            </a:r>
          </a:p>
          <a:p>
            <a:pPr marL="0" indent="0">
              <a:buNone/>
            </a:pPr>
            <a:r>
              <a:rPr lang="en-US" dirty="0"/>
              <a:t>You might, for instance, have a car (with a length of 8 and a color of Blue), an SUV (with a length of 10 and a color of Green), and a Truck (length of 25, color of Red). Even though these three objects are different, there could be dozens of instances of each.</a:t>
            </a:r>
          </a:p>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33</a:t>
            </a:fld>
            <a:endParaRPr lang="en-US"/>
          </a:p>
        </p:txBody>
      </p:sp>
    </p:spTree>
    <p:extLst>
      <p:ext uri="{BB962C8B-B14F-4D97-AF65-F5344CB8AC3E}">
        <p14:creationId xmlns:p14="http://schemas.microsoft.com/office/powerpoint/2010/main" val="186773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Control</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34</a:t>
            </a:fld>
            <a:endParaRPr lang="en-US"/>
          </a:p>
        </p:txBody>
      </p:sp>
    </p:spTree>
    <p:extLst>
      <p:ext uri="{BB962C8B-B14F-4D97-AF65-F5344CB8AC3E}">
        <p14:creationId xmlns:p14="http://schemas.microsoft.com/office/powerpoint/2010/main" val="1127117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 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35</a:t>
            </a:fld>
            <a:endParaRPr lang="en-US"/>
          </a:p>
        </p:txBody>
      </p:sp>
    </p:spTree>
    <p:extLst>
      <p:ext uri="{BB962C8B-B14F-4D97-AF65-F5344CB8AC3E}">
        <p14:creationId xmlns:p14="http://schemas.microsoft.com/office/powerpoint/2010/main" val="39073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pPr marL="0" indent="0">
              <a:buNone/>
            </a:pPr>
            <a:r>
              <a:rPr lang="en-US" dirty="0">
                <a:hlinkClick r:id="rId2"/>
              </a:rPr>
              <a:t>http://fpl.cs.depaul.edu/jriely/450/lectures/class-07.html#slide010</a:t>
            </a:r>
            <a:endParaRPr lang="en-US" dirty="0"/>
          </a:p>
          <a:p>
            <a:pPr marL="0" indent="0">
              <a:buNone/>
            </a:pPr>
            <a:endParaRPr lang="en-US" dirty="0"/>
          </a:p>
          <a:p>
            <a:pPr marL="0" indent="0">
              <a:buNone/>
            </a:pPr>
            <a:r>
              <a:rPr lang="en-US" dirty="0">
                <a:hlinkClick r:id="rId3"/>
              </a:rPr>
              <a:t>http://fpl.cs.depaul.edu/jriely/450/notes/notes-final-project-015.html</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4</a:t>
            </a:fld>
            <a:endParaRPr lang="en-US"/>
          </a:p>
        </p:txBody>
      </p:sp>
    </p:spTree>
    <p:extLst>
      <p:ext uri="{BB962C8B-B14F-4D97-AF65-F5344CB8AC3E}">
        <p14:creationId xmlns:p14="http://schemas.microsoft.com/office/powerpoint/2010/main" val="391215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in java</a:t>
            </a:r>
          </a:p>
        </p:txBody>
      </p:sp>
      <p:sp>
        <p:nvSpPr>
          <p:cNvPr id="3" name="Content Placeholder 2"/>
          <p:cNvSpPr>
            <a:spLocks noGrp="1"/>
          </p:cNvSpPr>
          <p:nvPr>
            <p:ph idx="1"/>
          </p:nvPr>
        </p:nvSpPr>
        <p:spPr/>
        <p:txBody>
          <a:bodyPr/>
          <a:lstStyle/>
          <a:p>
            <a:pPr marL="0" indent="0">
              <a:buNone/>
            </a:pPr>
            <a:r>
              <a:rPr lang="en-US" dirty="0"/>
              <a:t>In Java, different types have different values when they’re not initialized.</a:t>
            </a:r>
          </a:p>
          <a:p>
            <a:pPr marL="0" indent="0">
              <a:buNone/>
            </a:pPr>
            <a:r>
              <a:rPr lang="en-US" dirty="0"/>
              <a:t>Reference types are null</a:t>
            </a:r>
          </a:p>
          <a:p>
            <a:pPr marL="0" indent="0">
              <a:buNone/>
            </a:pPr>
            <a:r>
              <a:rPr lang="en-US" dirty="0"/>
              <a:t>Value types are some variation of 0 (Boolean is false, byte, short, </a:t>
            </a:r>
            <a:r>
              <a:rPr lang="en-US" dirty="0" err="1"/>
              <a:t>int</a:t>
            </a:r>
            <a:r>
              <a:rPr lang="en-US" dirty="0"/>
              <a:t>, etc. are 0, char is the null terminator (/u0000) </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5</a:t>
            </a:fld>
            <a:endParaRPr lang="en-US"/>
          </a:p>
        </p:txBody>
      </p:sp>
    </p:spTree>
    <p:extLst>
      <p:ext uri="{BB962C8B-B14F-4D97-AF65-F5344CB8AC3E}">
        <p14:creationId xmlns:p14="http://schemas.microsoft.com/office/powerpoint/2010/main" val="46717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Subclass constructors</a:t>
            </a:r>
          </a:p>
        </p:txBody>
      </p:sp>
      <p:sp>
        <p:nvSpPr>
          <p:cNvPr id="3" name="Content Placeholder 2"/>
          <p:cNvSpPr>
            <a:spLocks noGrp="1"/>
          </p:cNvSpPr>
          <p:nvPr>
            <p:ph idx="1"/>
          </p:nvPr>
        </p:nvSpPr>
        <p:spPr/>
        <p:txBody>
          <a:bodyPr/>
          <a:lstStyle/>
          <a:p>
            <a:pPr marL="0" indent="0">
              <a:buNone/>
            </a:pPr>
            <a:r>
              <a:rPr lang="en-US" dirty="0"/>
              <a:t>(demo)</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6</a:t>
            </a:fld>
            <a:endParaRPr lang="en-US"/>
          </a:p>
        </p:txBody>
      </p:sp>
    </p:spTree>
    <p:extLst>
      <p:ext uri="{BB962C8B-B14F-4D97-AF65-F5344CB8AC3E}">
        <p14:creationId xmlns:p14="http://schemas.microsoft.com/office/powerpoint/2010/main" val="253196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lifespan</a:t>
            </a:r>
          </a:p>
        </p:txBody>
      </p:sp>
      <p:sp>
        <p:nvSpPr>
          <p:cNvPr id="3" name="Content Placeholder 2"/>
          <p:cNvSpPr>
            <a:spLocks noGrp="1"/>
          </p:cNvSpPr>
          <p:nvPr>
            <p:ph idx="1"/>
          </p:nvPr>
        </p:nvSpPr>
        <p:spPr/>
        <p:txBody>
          <a:bodyPr/>
          <a:lstStyle/>
          <a:p>
            <a:pPr marL="0" indent="0">
              <a:buNone/>
            </a:pPr>
            <a:r>
              <a:rPr lang="en-US" dirty="0"/>
              <a:t>In Java, everything are references. When you create an object, an object is created in the heap and you are given a pointer which contains the address in memory where the object is stored at. Java will keep track of how many pointers are pointing at an object. When the count hits 0, the object will get deleted by the Garbage Collector, which will free up that space for future use by the program.</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7</a:t>
            </a:fld>
            <a:endParaRPr lang="en-US"/>
          </a:p>
        </p:txBody>
      </p:sp>
    </p:spTree>
    <p:extLst>
      <p:ext uri="{BB962C8B-B14F-4D97-AF65-F5344CB8AC3E}">
        <p14:creationId xmlns:p14="http://schemas.microsoft.com/office/powerpoint/2010/main" val="47003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lifespan and cloning</a:t>
            </a:r>
          </a:p>
        </p:txBody>
      </p:sp>
      <p:sp>
        <p:nvSpPr>
          <p:cNvPr id="3" name="Content Placeholder 2"/>
          <p:cNvSpPr>
            <a:spLocks noGrp="1"/>
          </p:cNvSpPr>
          <p:nvPr>
            <p:ph idx="1"/>
          </p:nvPr>
        </p:nvSpPr>
        <p:spPr/>
        <p:txBody>
          <a:bodyPr/>
          <a:lstStyle/>
          <a:p>
            <a:pPr marL="0" indent="0">
              <a:buNone/>
            </a:pPr>
            <a:r>
              <a:rPr lang="en-US" dirty="0"/>
              <a:t>So if you have a list that contains a pointer to some object o1, and you clone o1, you now have two different objects in the heap (as opposed to if you were to just do Object o2 = o1).</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8</a:t>
            </a:fld>
            <a:endParaRPr lang="en-US"/>
          </a:p>
        </p:txBody>
      </p:sp>
    </p:spTree>
    <p:extLst>
      <p:ext uri="{BB962C8B-B14F-4D97-AF65-F5344CB8AC3E}">
        <p14:creationId xmlns:p14="http://schemas.microsoft.com/office/powerpoint/2010/main" val="48195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a:t>
            </a:r>
          </a:p>
        </p:txBody>
      </p:sp>
      <p:sp>
        <p:nvSpPr>
          <p:cNvPr id="3" name="Content Placeholder 2"/>
          <p:cNvSpPr>
            <a:spLocks noGrp="1"/>
          </p:cNvSpPr>
          <p:nvPr>
            <p:ph idx="1"/>
          </p:nvPr>
        </p:nvSpPr>
        <p:spPr/>
        <p:txBody>
          <a:bodyPr/>
          <a:lstStyle/>
          <a:p>
            <a:pPr marL="0" indent="0">
              <a:buNone/>
            </a:pPr>
            <a:r>
              <a:rPr lang="en-US" dirty="0"/>
              <a:t>When you clone, the following should be true: </a:t>
            </a:r>
          </a:p>
          <a:p>
            <a:pPr marL="0" indent="0">
              <a:buNone/>
            </a:pPr>
            <a:r>
              <a:rPr lang="en-US" dirty="0" err="1"/>
              <a:t>x.clone</a:t>
            </a:r>
            <a:r>
              <a:rPr lang="en-US" dirty="0"/>
              <a:t>() != x</a:t>
            </a:r>
          </a:p>
          <a:p>
            <a:pPr marL="0" indent="0">
              <a:buNone/>
            </a:pPr>
            <a:r>
              <a:rPr lang="en-US" dirty="0" err="1"/>
              <a:t>x.clone</a:t>
            </a:r>
            <a:r>
              <a:rPr lang="en-US" dirty="0"/>
              <a:t>().</a:t>
            </a:r>
            <a:r>
              <a:rPr lang="en-US" dirty="0" err="1"/>
              <a:t>getClass</a:t>
            </a:r>
            <a:r>
              <a:rPr lang="en-US" dirty="0"/>
              <a:t>() == </a:t>
            </a:r>
            <a:r>
              <a:rPr lang="en-US" dirty="0" err="1"/>
              <a:t>x.getClass</a:t>
            </a:r>
            <a:r>
              <a:rPr lang="en-US" dirty="0"/>
              <a:t>()</a:t>
            </a:r>
          </a:p>
          <a:p>
            <a:pPr marL="0" indent="0">
              <a:buNone/>
            </a:pPr>
            <a:r>
              <a:rPr lang="en-US" dirty="0" err="1"/>
              <a:t>x.clone</a:t>
            </a:r>
            <a:r>
              <a:rPr lang="en-US" dirty="0"/>
              <a:t>().equals(x)</a:t>
            </a:r>
          </a:p>
          <a:p>
            <a:pPr marL="0" indent="0">
              <a:buNone/>
            </a:pPr>
            <a:r>
              <a:rPr lang="en-US" dirty="0"/>
              <a:t>The last won’t necessarily be true, but it probably should be true.</a:t>
            </a:r>
          </a:p>
        </p:txBody>
      </p:sp>
      <p:sp>
        <p:nvSpPr>
          <p:cNvPr id="4" name="Date Placeholder 3"/>
          <p:cNvSpPr>
            <a:spLocks noGrp="1"/>
          </p:cNvSpPr>
          <p:nvPr>
            <p:ph type="dt" sz="half" idx="10"/>
          </p:nvPr>
        </p:nvSpPr>
        <p:spPr/>
        <p:txBody>
          <a:bodyPr/>
          <a:lstStyle/>
          <a:p>
            <a:fld id="{65FED2CB-1134-4244-B14C-D8F500CBA5CB}" type="datetime13">
              <a:rPr lang="en-US" smtClean="0"/>
              <a:t>5:16:47 PM</a:t>
            </a:fld>
            <a:endParaRPr lang="en-US"/>
          </a:p>
        </p:txBody>
      </p:sp>
      <p:sp>
        <p:nvSpPr>
          <p:cNvPr id="5" name="Slide Number Placeholder 4"/>
          <p:cNvSpPr>
            <a:spLocks noGrp="1"/>
          </p:cNvSpPr>
          <p:nvPr>
            <p:ph type="sldNum" sz="quarter" idx="12"/>
          </p:nvPr>
        </p:nvSpPr>
        <p:spPr/>
        <p:txBody>
          <a:bodyPr/>
          <a:lstStyle/>
          <a:p>
            <a:fld id="{240F7C35-926F-43DA-A4EF-2F48F087AB76}" type="slidenum">
              <a:rPr lang="en-US" smtClean="0"/>
              <a:t>9</a:t>
            </a:fld>
            <a:endParaRPr lang="en-US"/>
          </a:p>
        </p:txBody>
      </p:sp>
    </p:spTree>
    <p:extLst>
      <p:ext uri="{BB962C8B-B14F-4D97-AF65-F5344CB8AC3E}">
        <p14:creationId xmlns:p14="http://schemas.microsoft.com/office/powerpoint/2010/main" val="157101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977</Words>
  <Application>Microsoft Office PowerPoint</Application>
  <PresentationFormat>Widescreen</PresentationFormat>
  <Paragraphs>299</Paragraphs>
  <Slides>35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Tonight’s class</vt:lpstr>
      <vt:lpstr>Guest lecture</vt:lpstr>
      <vt:lpstr>Quiz</vt:lpstr>
      <vt:lpstr>Project</vt:lpstr>
      <vt:lpstr>Default values in java</vt:lpstr>
      <vt:lpstr>Subclass constructors</vt:lpstr>
      <vt:lpstr>Object lifespan</vt:lpstr>
      <vt:lpstr>Object lifespan and cloning</vt:lpstr>
      <vt:lpstr>Cloning</vt:lpstr>
      <vt:lpstr>Cloning vs Deep Copying</vt:lpstr>
      <vt:lpstr>Cloning vs. Deep Copying</vt:lpstr>
      <vt:lpstr>Let’s say you have the following situation:</vt:lpstr>
      <vt:lpstr>What’s one issue with this design?</vt:lpstr>
      <vt:lpstr>Lots of NullSomeClass instances</vt:lpstr>
      <vt:lpstr>One way to reduce the footprint is to use a static class</vt:lpstr>
      <vt:lpstr>But this requires null checks everywhere</vt:lpstr>
      <vt:lpstr>Further, with a static class, you can’t pass a NullObject as an argument to methods</vt:lpstr>
      <vt:lpstr>So what can we do?</vt:lpstr>
      <vt:lpstr>Singleton pattern</vt:lpstr>
      <vt:lpstr>Singleton uml</vt:lpstr>
      <vt:lpstr>There are several ways of using Singleton</vt:lpstr>
      <vt:lpstr>Lazy loading</vt:lpstr>
      <vt:lpstr>Public read-only instance</vt:lpstr>
      <vt:lpstr>Singleton pattern</vt:lpstr>
      <vt:lpstr>Factories</vt:lpstr>
      <vt:lpstr>Factory method pattern</vt:lpstr>
      <vt:lpstr>Abstract factory</vt:lpstr>
      <vt:lpstr>Abstract Factory demo</vt:lpstr>
      <vt:lpstr>What if cars were all the same size/speed?</vt:lpstr>
      <vt:lpstr>What if cars were all the same size/speed?</vt:lpstr>
      <vt:lpstr>We can encapsulate the parts that don’t change</vt:lpstr>
      <vt:lpstr>Flyweight demo</vt:lpstr>
      <vt:lpstr>Flyweight demo 2</vt:lpstr>
      <vt:lpstr>Source Control</vt:lpstr>
      <vt:lpstr>Visio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Tonight’s class</dc:title>
  <dc:creator>Jeff</dc:creator>
  <cp:lastModifiedBy>Jeff</cp:lastModifiedBy>
  <cp:revision>116</cp:revision>
  <dcterms:created xsi:type="dcterms:W3CDTF">2016-10-30T17:42:51Z</dcterms:created>
  <dcterms:modified xsi:type="dcterms:W3CDTF">2016-11-01T22:17:07Z</dcterms:modified>
</cp:coreProperties>
</file>