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3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6" r:id="rId14"/>
    <p:sldId id="268" r:id="rId15"/>
    <p:sldId id="269" r:id="rId16"/>
    <p:sldId id="270" r:id="rId17"/>
    <p:sldId id="277" r:id="rId18"/>
    <p:sldId id="278" r:id="rId19"/>
    <p:sldId id="281" r:id="rId20"/>
    <p:sldId id="282" r:id="rId21"/>
    <p:sldId id="283" r:id="rId22"/>
    <p:sldId id="280" r:id="rId23"/>
    <p:sldId id="284" r:id="rId24"/>
    <p:sldId id="286" r:id="rId25"/>
    <p:sldId id="287" r:id="rId26"/>
    <p:sldId id="285" r:id="rId27"/>
    <p:sldId id="271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76093" autoAdjust="0"/>
  </p:normalViewPr>
  <p:slideViewPr>
    <p:cSldViewPr snapToGrid="0">
      <p:cViewPr varScale="1">
        <p:scale>
          <a:sx n="60" d="100"/>
          <a:sy n="60" d="100"/>
        </p:scale>
        <p:origin x="60" y="8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A8194-DDBA-416F-9CB0-A6A08B10BF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3CEAF-8A4A-4E26-B87E-ADEC3F9C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3CEAF-8A4A-4E26-B87E-ADEC3F9C6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abstract class to specify</a:t>
            </a:r>
            <a:r>
              <a:rPr lang="en-US" baseline="0" dirty="0"/>
              <a:t> some default behavior all child classes to have, or state (shared variables, instance variables)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3CEAF-8A4A-4E26-B87E-ADEC3F9C6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3CEAF-8A4A-4E26-B87E-ADEC3F9C6B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B11E-58F0-48A8-9AFB-C9AEC70ABA53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CD90-C64A-488A-B8C2-120261D3CE7B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587-9223-419D-BC6B-B01CA8B24EDC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5E9-924E-4E74-985D-4ECBF8D413C0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0840-1B14-4BC9-B1CF-A4F989FB5429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E51-8FBE-4E6E-9A38-2FD6A17E38E8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EE1A-4643-45F3-A3F6-86A36E56B6BE}" type="datetime13">
              <a:rPr lang="en-US" smtClean="0"/>
              <a:t>6:07:37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ADB2-9235-443B-A8AC-436975F5C84B}" type="datetime13">
              <a:rPr lang="en-US" smtClean="0"/>
              <a:t>6:07:37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B3F-70AD-411B-93FC-26F1BC95AB34}" type="datetime13">
              <a:rPr lang="en-US" smtClean="0"/>
              <a:t>6:07:37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FFE-1057-4A03-AED1-B91F3EBA320A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E515-9627-4EDB-ACDA-5843C866480B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CB06-913D-4188-A9A9-2F724A2EF255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BC60-1551-4476-890B-3470FACB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Tonight’s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Announcements</a:t>
            </a:r>
          </a:p>
          <a:p>
            <a:pPr marL="0" indent="0">
              <a:buNone/>
            </a:pPr>
            <a:r>
              <a:rPr lang="en-US" dirty="0"/>
              <a:t>Quiz</a:t>
            </a:r>
          </a:p>
          <a:p>
            <a:pPr marL="0" indent="0">
              <a:buNone/>
            </a:pPr>
            <a:r>
              <a:rPr lang="en-US" dirty="0"/>
              <a:t>Designing Interfaces</a:t>
            </a:r>
          </a:p>
          <a:p>
            <a:pPr marL="0" indent="0">
              <a:buNone/>
            </a:pPr>
            <a:r>
              <a:rPr lang="en-US" dirty="0" err="1"/>
              <a:t>Subclassing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Template Method Pattern</a:t>
            </a:r>
          </a:p>
          <a:p>
            <a:pPr marL="0" indent="0">
              <a:buNone/>
            </a:pPr>
            <a:r>
              <a:rPr lang="en-US" dirty="0"/>
              <a:t>Iterator Pattern</a:t>
            </a:r>
          </a:p>
          <a:p>
            <a:pPr marL="0" indent="0">
              <a:buNone/>
            </a:pPr>
            <a:r>
              <a:rPr lang="en-US" dirty="0"/>
              <a:t>Visitor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BFC-C655-4371-B054-66F648782D73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Java, you can override a method by supplying a method of the same name, parameters, and return type.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SubclassingDemo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FAD1-4E61-4C0F-A9DE-5E723D6C974F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Hiding occurs when a member in an inner scope uses the same name as a member in an outer scope. Hiding will not affect behavior of parent classes.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HidingDemo</a:t>
            </a:r>
            <a:r>
              <a:rPr lang="en-US" dirty="0"/>
              <a:t>, HidingDemo2)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29A2-E86D-427D-9810-E42B6C2082FB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hiding wherever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523F-469F-4E7C-83A1-4A91CFA9910E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vs hiding (Java)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16608"/>
            <a:ext cx="3314700" cy="240364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4"/>
            <a:ext cx="3275012" cy="2385269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CAA8-03A5-4C1D-BBB7-841B43762B43}" type="datetime13">
              <a:rPr lang="en-US" smtClean="0"/>
              <a:t>6:07:37 PM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hiding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C#, the parent class has to allow overriding for a method via the </a:t>
            </a:r>
            <a:r>
              <a:rPr lang="en-US" sz="2000" dirty="0">
                <a:latin typeface="Consolas" panose="020B0609020204030204" pitchFamily="49" charset="0"/>
              </a:rPr>
              <a:t>virtual</a:t>
            </a:r>
            <a:r>
              <a:rPr lang="en-US" dirty="0"/>
              <a:t> keyword. The subclass can override the method by using the </a:t>
            </a:r>
            <a:r>
              <a:rPr lang="en-US" sz="2000" dirty="0">
                <a:latin typeface="Consolas" panose="020B0609020204030204" pitchFamily="49" charset="0"/>
              </a:rPr>
              <a:t>override</a:t>
            </a:r>
            <a:r>
              <a:rPr lang="en-US" dirty="0"/>
              <a:t> keyword. If no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keyword is present, method hiding occurs.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HidingDemo</a:t>
            </a:r>
            <a:r>
              <a:rPr lang="en-US" dirty="0"/>
              <a:t> C#)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2A35-9772-4748-8C6A-1E20DA258E0B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that has the same name and return type but a different parameter list (different number or parameters or different type) from another method is considered overloaded.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count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limit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){}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count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limit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){}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count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limit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offset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){}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407F-B3B9-4593-9700-97B7BE20E959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dispatching: the method that will be called is determined at compile time.</a:t>
            </a:r>
          </a:p>
          <a:p>
            <a:pPr marL="0" indent="0">
              <a:buNone/>
            </a:pPr>
            <a:r>
              <a:rPr lang="en-US" dirty="0"/>
              <a:t>Dynamic dispatching: the method that will be called is determined at run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7F36-7063-42D6-9D35-08085B69C6AD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66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BindingDemo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A0-B7B9-402E-985D-C2A59D86FB84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(BindingDemo2 – static method)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E50B-1467-462F-A098-0CB6522966A1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(BindingDemo3 – Super overridden)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ABC-C283-447B-9189-CB119525E26B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class diagrams</a:t>
            </a:r>
          </a:p>
          <a:p>
            <a:pPr marL="0" indent="0">
              <a:buNone/>
            </a:pPr>
            <a:r>
              <a:rPr lang="en-US" dirty="0"/>
              <a:t>Course evaluations</a:t>
            </a:r>
          </a:p>
          <a:p>
            <a:pPr marL="0" indent="0">
              <a:buNone/>
            </a:pPr>
            <a:r>
              <a:rPr lang="en-US" dirty="0"/>
              <a:t>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E64B-39C3-4176-AF4E-22BF88EC23B7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(BindingDemo3 – Private method)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AD2-53FE-40DE-B7C8-40BDFDB6ED37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(BindingDemo4 – Inner class)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F82B-FAE9-40C0-ABE2-A21C18C1038F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instance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(BindingDemo5)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9718-4CEF-4D29-AE4F-BC2E3903C47A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static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(BindingDemo6)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1DFD-74B0-42E6-B19A-F598FEE55302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5569" cy="1325563"/>
          </a:xfrm>
        </p:spPr>
        <p:txBody>
          <a:bodyPr/>
          <a:lstStyle/>
          <a:p>
            <a:r>
              <a:rPr lang="en-US" dirty="0"/>
              <a:t>We have the following strategy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the problem with this design?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DD8F-1668-419E-A26E-415DDE7127A2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9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implemented the template method pattern.</a:t>
            </a:r>
          </a:p>
          <a:p>
            <a:pPr marL="0" indent="0">
              <a:buNone/>
            </a:pPr>
            <a:r>
              <a:rPr lang="en-US" dirty="0"/>
              <a:t>An abstract class is created with a concrete method and an abstract method. The concrete method calls the abstract method. The (concrete) subclasses of the abstract class implement that abstract method.</a:t>
            </a:r>
          </a:p>
          <a:p>
            <a:pPr marL="0" indent="0">
              <a:buNone/>
            </a:pPr>
            <a:r>
              <a:rPr lang="en-US" dirty="0"/>
              <a:t>Similar purpose as strategy, but abstract classes offer more functionality than interfaces.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7DD6-541A-44FA-9198-B19C9C715254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4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Put part of a method’s functionality in its own separate class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019"/>
            <a:ext cx="7385962" cy="222005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D63-2708-4B7C-8086-BDD3788A9BF9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1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part of a method’s functionality in a own subclass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2010"/>
            <a:ext cx="5799992" cy="325753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5564-2495-438D-AC04-40655EBBE48E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vs. Inheritance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3275012" cy="16626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05075"/>
            <a:ext cx="3121269" cy="1764906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80D-835C-48ED-B810-EAFE0C806CB1}" type="datetime13">
              <a:rPr lang="en-US" smtClean="0"/>
              <a:t>6:07:37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1104565"/>
            <a:ext cx="5157787" cy="823912"/>
          </a:xfrm>
        </p:spPr>
        <p:txBody>
          <a:bodyPr/>
          <a:lstStyle/>
          <a:p>
            <a:r>
              <a:rPr lang="en-US" dirty="0"/>
              <a:t>Interfaces (pure abstract class)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1928477"/>
            <a:ext cx="5157787" cy="15136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method bodies, No instance fields</a:t>
            </a:r>
          </a:p>
          <a:p>
            <a:r>
              <a:rPr lang="en-US" dirty="0"/>
              <a:t>May not be instantiated</a:t>
            </a:r>
          </a:p>
          <a:p>
            <a:r>
              <a:rPr lang="en-US" dirty="0"/>
              <a:t>Must be implemented to be useful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209079" y="1104565"/>
            <a:ext cx="5183188" cy="823912"/>
          </a:xfrm>
        </p:spPr>
        <p:txBody>
          <a:bodyPr/>
          <a:lstStyle/>
          <a:p>
            <a:r>
              <a:rPr lang="en-US" dirty="0"/>
              <a:t>Concrete non-final class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09079" y="1928477"/>
            <a:ext cx="5183188" cy="1574556"/>
          </a:xfrm>
        </p:spPr>
        <p:txBody>
          <a:bodyPr/>
          <a:lstStyle/>
          <a:p>
            <a:r>
              <a:rPr lang="en-US" dirty="0"/>
              <a:t>Required method bodies</a:t>
            </a:r>
          </a:p>
          <a:p>
            <a:r>
              <a:rPr lang="en-US" dirty="0"/>
              <a:t>May be instantiated</a:t>
            </a:r>
          </a:p>
          <a:p>
            <a:r>
              <a:rPr lang="en-US" dirty="0"/>
              <a:t>May be extended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9C24-CEB7-4768-9B38-A65E20F35CE6}" type="datetime13">
              <a:rPr lang="en-US" smtClean="0"/>
              <a:t>6:07:37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29</a:t>
            </a:fld>
            <a:endParaRPr lang="en-US"/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839788" y="32557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Abstract class</a:t>
            </a:r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839788" y="4069435"/>
            <a:ext cx="5157787" cy="1513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Optional method bodies</a:t>
            </a:r>
          </a:p>
          <a:p>
            <a:r>
              <a:rPr lang="en-US" dirty="0"/>
              <a:t>May not be instantiated</a:t>
            </a:r>
          </a:p>
          <a:p>
            <a:r>
              <a:rPr lang="en-US" dirty="0"/>
              <a:t>Must be extended to be useful (except class methods)</a:t>
            </a:r>
          </a:p>
        </p:txBody>
      </p:sp>
      <p:sp>
        <p:nvSpPr>
          <p:cNvPr id="16" name="Text Placeholder 11"/>
          <p:cNvSpPr txBox="1">
            <a:spLocks/>
          </p:cNvSpPr>
          <p:nvPr/>
        </p:nvSpPr>
        <p:spPr>
          <a:xfrm>
            <a:off x="6209079" y="3255719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class*</a:t>
            </a:r>
          </a:p>
        </p:txBody>
      </p:sp>
      <p:sp>
        <p:nvSpPr>
          <p:cNvPr id="17" name="Content Placeholder 12"/>
          <p:cNvSpPr txBox="1">
            <a:spLocks/>
          </p:cNvSpPr>
          <p:nvPr/>
        </p:nvSpPr>
        <p:spPr>
          <a:xfrm>
            <a:off x="6209079" y="4079631"/>
            <a:ext cx="5183188" cy="15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method bodies</a:t>
            </a:r>
          </a:p>
          <a:p>
            <a:r>
              <a:rPr lang="en-US" dirty="0"/>
              <a:t>May be instantiated</a:t>
            </a:r>
          </a:p>
          <a:p>
            <a:r>
              <a:rPr lang="en-US" dirty="0"/>
              <a:t>May not be extended</a:t>
            </a:r>
          </a:p>
        </p:txBody>
      </p:sp>
    </p:spTree>
    <p:extLst>
      <p:ext uri="{BB962C8B-B14F-4D97-AF65-F5344CB8AC3E}">
        <p14:creationId xmlns:p14="http://schemas.microsoft.com/office/powerpoint/2010/main" val="41771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B66E-213B-4C0B-9DC3-649FA3F93606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of thumb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create an interface – even on top of an abstract class</a:t>
            </a:r>
          </a:p>
          <a:p>
            <a:r>
              <a:rPr lang="en-US" dirty="0"/>
              <a:t>Always prefer delegation (it won’t always make sense to do so)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Both of these allow for more flexibility.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EE1A-4643-45F3-A3F6-86A36E56B6BE}" type="datetime13">
              <a:rPr lang="en-US" smtClean="0"/>
              <a:t>6:07:37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5E9-924E-4E74-985D-4ECBF8D413C0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5E9-924E-4E74-985D-4ECBF8D413C0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need to consider many circumstances when designing interfaces (interfaces the concept, not the Java construct).</a:t>
            </a:r>
          </a:p>
          <a:p>
            <a:pPr marL="0" indent="0">
              <a:buNone/>
            </a:pPr>
            <a:r>
              <a:rPr lang="en-US" dirty="0"/>
              <a:t>You can have a class provide an interface of sorts by having methods that are protected that need to be overridden or called by a child class.</a:t>
            </a:r>
          </a:p>
          <a:p>
            <a:pPr marL="0" indent="0">
              <a:buNone/>
            </a:pPr>
            <a:r>
              <a:rPr lang="en-US" dirty="0"/>
              <a:t>Ex. </a:t>
            </a:r>
            <a:r>
              <a:rPr lang="en-US" dirty="0" err="1"/>
              <a:t>Observable.setChanged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F1FC-DE19-41D9-9FAA-24BD9E63ABA8}" type="datetime13">
              <a:rPr lang="en-US" smtClean="0"/>
              <a:t>6:07:37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designing an interface for </a:t>
            </a:r>
            <a:r>
              <a:rPr lang="en-US" dirty="0" err="1"/>
              <a:t>subclassing</a:t>
            </a:r>
            <a:r>
              <a:rPr lang="en-US" dirty="0"/>
              <a:t> (you need to subclass the interface in order to make it useful), you can design an interface for delegation. This is mostly what we’ve been doing this course.</a:t>
            </a:r>
          </a:p>
          <a:p>
            <a:pPr marL="0" indent="0">
              <a:buNone/>
            </a:pPr>
            <a:r>
              <a:rPr lang="en-US" dirty="0"/>
              <a:t>An example would be some class that uses Constructor Injection.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01-6E12-4174-828F-9CF56CE0E762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abstract class is a class that cannot be instantiated and provides some default behaviors that child classes may or may not override.</a:t>
            </a:r>
          </a:p>
          <a:p>
            <a:pPr marL="0" indent="0">
              <a:buNone/>
            </a:pPr>
            <a:r>
              <a:rPr lang="en-US" dirty="0"/>
              <a:t>An abstract class can force a child class to implement a function by marking it abstract.</a:t>
            </a:r>
          </a:p>
          <a:p>
            <a:pPr marL="0" indent="0">
              <a:buNone/>
            </a:pPr>
            <a:r>
              <a:rPr lang="en-US" dirty="0"/>
              <a:t>In Java, a subclass can override any function of the parent. In C#, an abstract class (or any class) can suggest a subclass might want to override behavior by marking it virtual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A069-75B9-4568-AFFA-EA41B4A4B024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vs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would you use an abstract class as opposed to an interface?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2FB-420D-4174-B0AC-38F2DBB61EBA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class marked as final may not be </a:t>
            </a:r>
            <a:r>
              <a:rPr lang="en-US" dirty="0" err="1"/>
              <a:t>subclassed</a:t>
            </a:r>
            <a:r>
              <a:rPr lang="en-US" dirty="0"/>
              <a:t>. In C#, the keyword is </a:t>
            </a:r>
            <a:r>
              <a:rPr lang="en-US" sz="2000" dirty="0">
                <a:latin typeface="Consolas" panose="020B0609020204030204" pitchFamily="49" charset="0"/>
              </a:rPr>
              <a:t>sealed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301E-68D8-4670-9737-BC9F730DBBA2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delegate and when to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Always prefer delegation! Decisions can be delayed to runtime instead of compile-time. This allows more flexibility.</a:t>
            </a:r>
          </a:p>
          <a:p>
            <a:pPr marL="0" indent="0">
              <a:buNone/>
            </a:pPr>
            <a:r>
              <a:rPr lang="en-US" dirty="0"/>
              <a:t>Think about the Strategy pattern and the flexibility it offers.</a:t>
            </a:r>
          </a:p>
          <a:p>
            <a:pPr marL="0" indent="0">
              <a:buNone/>
            </a:pPr>
            <a:r>
              <a:rPr lang="en-US" dirty="0"/>
              <a:t>Think about the Decorator pattern: You are adding specific functionality to existing functionality but you are </a:t>
            </a:r>
            <a:r>
              <a:rPr lang="en-US" i="1" dirty="0"/>
              <a:t>delegating</a:t>
            </a:r>
            <a:r>
              <a:rPr lang="en-US" dirty="0"/>
              <a:t> to the existing functionality rather than </a:t>
            </a:r>
            <a:r>
              <a:rPr lang="en-US" dirty="0" err="1"/>
              <a:t>subclassing</a:t>
            </a:r>
            <a:r>
              <a:rPr lang="en-US" dirty="0"/>
              <a:t>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794-7FB7-4661-AB1B-46C403F7F4DF}" type="datetime13">
              <a:rPr lang="en-US" smtClean="0"/>
              <a:t>6:07:37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BC60-1551-4476-890B-3470FACB11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8067</TotalTime>
  <Words>879</Words>
  <Application>Microsoft Office PowerPoint</Application>
  <PresentationFormat>Widescreen</PresentationFormat>
  <Paragraphs>174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Tonight’s class</vt:lpstr>
      <vt:lpstr>Announcements</vt:lpstr>
      <vt:lpstr>Quiz</vt:lpstr>
      <vt:lpstr>Designing interfaces</vt:lpstr>
      <vt:lpstr>Designing interfaces</vt:lpstr>
      <vt:lpstr>Abstract classes</vt:lpstr>
      <vt:lpstr>Abstract classes vs interfaces</vt:lpstr>
      <vt:lpstr>Final classes</vt:lpstr>
      <vt:lpstr>When to delegate and when to subclass</vt:lpstr>
      <vt:lpstr>Overriding methods</vt:lpstr>
      <vt:lpstr>Hiding</vt:lpstr>
      <vt:lpstr>Hiding</vt:lpstr>
      <vt:lpstr>Overriding vs hiding (Java)</vt:lpstr>
      <vt:lpstr>Method hiding in C#</vt:lpstr>
      <vt:lpstr>Method overloading</vt:lpstr>
      <vt:lpstr>Method dispatch</vt:lpstr>
      <vt:lpstr>Method dispatch</vt:lpstr>
      <vt:lpstr>Method dispatch</vt:lpstr>
      <vt:lpstr>Method dispatch</vt:lpstr>
      <vt:lpstr>Method dispatch</vt:lpstr>
      <vt:lpstr>Method dispatch</vt:lpstr>
      <vt:lpstr>Overriding instance fields</vt:lpstr>
      <vt:lpstr>Overriding static fields</vt:lpstr>
      <vt:lpstr>We have the following strategy implementation</vt:lpstr>
      <vt:lpstr>Template method pattern</vt:lpstr>
      <vt:lpstr>Strategy pattern</vt:lpstr>
      <vt:lpstr>Template method pattern</vt:lpstr>
      <vt:lpstr>Template vs. Inheritance</vt:lpstr>
      <vt:lpstr>Types of classes</vt:lpstr>
      <vt:lpstr>General rules of thumb</vt:lpstr>
      <vt:lpstr>Visio Demo</vt:lpstr>
      <vt:lpstr>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Chris Rebolledo</cp:lastModifiedBy>
  <cp:revision>147</cp:revision>
  <dcterms:created xsi:type="dcterms:W3CDTF">2016-11-03T01:21:56Z</dcterms:created>
  <dcterms:modified xsi:type="dcterms:W3CDTF">2016-11-09T02:12:55Z</dcterms:modified>
</cp:coreProperties>
</file>