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68" r:id="rId3"/>
    <p:sldId id="267" r:id="rId4"/>
    <p:sldId id="265" r:id="rId5"/>
    <p:sldId id="258" r:id="rId6"/>
    <p:sldId id="259" r:id="rId7"/>
    <p:sldId id="260" r:id="rId8"/>
    <p:sldId id="262" r:id="rId9"/>
    <p:sldId id="266" r:id="rId10"/>
    <p:sldId id="285" r:id="rId11"/>
    <p:sldId id="263" r:id="rId12"/>
    <p:sldId id="286" r:id="rId13"/>
    <p:sldId id="272" r:id="rId14"/>
    <p:sldId id="274" r:id="rId15"/>
    <p:sldId id="275" r:id="rId16"/>
    <p:sldId id="276" r:id="rId17"/>
    <p:sldId id="277" r:id="rId18"/>
    <p:sldId id="279" r:id="rId19"/>
    <p:sldId id="278" r:id="rId20"/>
    <p:sldId id="280" r:id="rId21"/>
    <p:sldId id="281" r:id="rId22"/>
    <p:sldId id="282" r:id="rId23"/>
    <p:sldId id="283" r:id="rId24"/>
    <p:sldId id="284" r:id="rId25"/>
    <p:sldId id="269" r:id="rId26"/>
    <p:sldId id="27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9503" autoAdjust="0"/>
  </p:normalViewPr>
  <p:slideViewPr>
    <p:cSldViewPr snapToGrid="0">
      <p:cViewPr varScale="1">
        <p:scale>
          <a:sx n="69" d="100"/>
          <a:sy n="69" d="100"/>
        </p:scale>
        <p:origin x="123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637C8B-1F08-4D24-9C80-91987C22E609}" type="datetimeFigureOut">
              <a:rPr lang="en-US" smtClean="0"/>
              <a:t>11/15/2016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B023EB-CDD5-4742-9C2F-E6D1B35FB773}" type="slidenum">
              <a:rPr lang="en-US" smtClean="0"/>
              <a:t>‹#›</a:t>
            </a:fld>
            <a:endParaRPr lang="en-US"/>
          </a:p>
        </p:txBody>
      </p:sp>
    </p:spTree>
    <p:extLst>
      <p:ext uri="{BB962C8B-B14F-4D97-AF65-F5344CB8AC3E}">
        <p14:creationId xmlns:p14="http://schemas.microsoft.com/office/powerpoint/2010/main" val="3219070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B023EB-CDD5-4742-9C2F-E6D1B35FB773}" type="slidenum">
              <a:rPr lang="en-US" smtClean="0"/>
              <a:t>9</a:t>
            </a:fld>
            <a:endParaRPr lang="en-US"/>
          </a:p>
        </p:txBody>
      </p:sp>
    </p:spTree>
    <p:extLst>
      <p:ext uri="{BB962C8B-B14F-4D97-AF65-F5344CB8AC3E}">
        <p14:creationId xmlns:p14="http://schemas.microsoft.com/office/powerpoint/2010/main" val="1196450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B023EB-CDD5-4742-9C2F-E6D1B35FB773}" type="slidenum">
              <a:rPr lang="en-US" smtClean="0"/>
              <a:t>22</a:t>
            </a:fld>
            <a:endParaRPr lang="en-US"/>
          </a:p>
        </p:txBody>
      </p:sp>
    </p:spTree>
    <p:extLst>
      <p:ext uri="{BB962C8B-B14F-4D97-AF65-F5344CB8AC3E}">
        <p14:creationId xmlns:p14="http://schemas.microsoft.com/office/powerpoint/2010/main" val="22449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A405B33-3FC1-4F14-9934-B7A2596576D8}" type="datetime13">
              <a:rPr lang="en-US" smtClean="0"/>
              <a:t>7:20:49 AM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7D900-64F9-439D-869A-CA3D2CA234F8}" type="slidenum">
              <a:rPr lang="en-US" smtClean="0"/>
              <a:t>‹#›</a:t>
            </a:fld>
            <a:endParaRPr lang="en-US"/>
          </a:p>
        </p:txBody>
      </p:sp>
    </p:spTree>
    <p:extLst>
      <p:ext uri="{BB962C8B-B14F-4D97-AF65-F5344CB8AC3E}">
        <p14:creationId xmlns:p14="http://schemas.microsoft.com/office/powerpoint/2010/main" val="3765010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3B7F03-EA54-40E7-8F5D-674A9FD7F98C}" type="datetime13">
              <a:rPr lang="en-US" smtClean="0"/>
              <a:t>7:20:49 AM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7D900-64F9-439D-869A-CA3D2CA234F8}" type="slidenum">
              <a:rPr lang="en-US" smtClean="0"/>
              <a:t>‹#›</a:t>
            </a:fld>
            <a:endParaRPr lang="en-US"/>
          </a:p>
        </p:txBody>
      </p:sp>
    </p:spTree>
    <p:extLst>
      <p:ext uri="{BB962C8B-B14F-4D97-AF65-F5344CB8AC3E}">
        <p14:creationId xmlns:p14="http://schemas.microsoft.com/office/powerpoint/2010/main" val="3810424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C20635-D085-4F9A-A08C-B9017CF466A7}" type="datetime13">
              <a:rPr lang="en-US" smtClean="0"/>
              <a:t>7:20:49 AM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7D900-64F9-439D-869A-CA3D2CA234F8}" type="slidenum">
              <a:rPr lang="en-US" smtClean="0"/>
              <a:t>‹#›</a:t>
            </a:fld>
            <a:endParaRPr lang="en-US"/>
          </a:p>
        </p:txBody>
      </p:sp>
    </p:spTree>
    <p:extLst>
      <p:ext uri="{BB962C8B-B14F-4D97-AF65-F5344CB8AC3E}">
        <p14:creationId xmlns:p14="http://schemas.microsoft.com/office/powerpoint/2010/main" val="756241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98811E-DDE7-41AB-AD78-CE2247B3A427}" type="datetime13">
              <a:rPr lang="en-US" smtClean="0"/>
              <a:t>7:20:49 AM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7D900-64F9-439D-869A-CA3D2CA234F8}" type="slidenum">
              <a:rPr lang="en-US" smtClean="0"/>
              <a:t>‹#›</a:t>
            </a:fld>
            <a:endParaRPr lang="en-US"/>
          </a:p>
        </p:txBody>
      </p:sp>
    </p:spTree>
    <p:extLst>
      <p:ext uri="{BB962C8B-B14F-4D97-AF65-F5344CB8AC3E}">
        <p14:creationId xmlns:p14="http://schemas.microsoft.com/office/powerpoint/2010/main" val="1674847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0F2769-4AB3-46A4-95C9-185BCD63D6F3}" type="datetime13">
              <a:rPr lang="en-US" smtClean="0"/>
              <a:t>7:20:49 AM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7D900-64F9-439D-869A-CA3D2CA234F8}" type="slidenum">
              <a:rPr lang="en-US" smtClean="0"/>
              <a:t>‹#›</a:t>
            </a:fld>
            <a:endParaRPr lang="en-US"/>
          </a:p>
        </p:txBody>
      </p:sp>
    </p:spTree>
    <p:extLst>
      <p:ext uri="{BB962C8B-B14F-4D97-AF65-F5344CB8AC3E}">
        <p14:creationId xmlns:p14="http://schemas.microsoft.com/office/powerpoint/2010/main" val="2503983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8D9497-6403-46EF-B2C8-658F38BBF0F0}" type="datetime13">
              <a:rPr lang="en-US" smtClean="0"/>
              <a:t>7:20:49 AM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7D900-64F9-439D-869A-CA3D2CA234F8}" type="slidenum">
              <a:rPr lang="en-US" smtClean="0"/>
              <a:t>‹#›</a:t>
            </a:fld>
            <a:endParaRPr lang="en-US"/>
          </a:p>
        </p:txBody>
      </p:sp>
    </p:spTree>
    <p:extLst>
      <p:ext uri="{BB962C8B-B14F-4D97-AF65-F5344CB8AC3E}">
        <p14:creationId xmlns:p14="http://schemas.microsoft.com/office/powerpoint/2010/main" val="1251846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0A3648C-34C3-421B-BF53-11753ABB9CD3}" type="datetime13">
              <a:rPr lang="en-US" smtClean="0"/>
              <a:t>7:20:49 AM</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27D900-64F9-439D-869A-CA3D2CA234F8}" type="slidenum">
              <a:rPr lang="en-US" smtClean="0"/>
              <a:t>‹#›</a:t>
            </a:fld>
            <a:endParaRPr lang="en-US"/>
          </a:p>
        </p:txBody>
      </p:sp>
    </p:spTree>
    <p:extLst>
      <p:ext uri="{BB962C8B-B14F-4D97-AF65-F5344CB8AC3E}">
        <p14:creationId xmlns:p14="http://schemas.microsoft.com/office/powerpoint/2010/main" val="1208900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8547E5-904D-45E6-94DA-7C62602A31BC}" type="datetime13">
              <a:rPr lang="en-US" smtClean="0"/>
              <a:t>7:20:49 AM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27D900-64F9-439D-869A-CA3D2CA234F8}" type="slidenum">
              <a:rPr lang="en-US" smtClean="0"/>
              <a:t>‹#›</a:t>
            </a:fld>
            <a:endParaRPr lang="en-US"/>
          </a:p>
        </p:txBody>
      </p:sp>
    </p:spTree>
    <p:extLst>
      <p:ext uri="{BB962C8B-B14F-4D97-AF65-F5344CB8AC3E}">
        <p14:creationId xmlns:p14="http://schemas.microsoft.com/office/powerpoint/2010/main" val="308805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D920C9-ADF2-468D-91BD-635E76B15CC9}" type="datetime13">
              <a:rPr lang="en-US" smtClean="0"/>
              <a:t>7:20:49 AM</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27D900-64F9-439D-869A-CA3D2CA234F8}" type="slidenum">
              <a:rPr lang="en-US" smtClean="0"/>
              <a:t>‹#›</a:t>
            </a:fld>
            <a:endParaRPr lang="en-US"/>
          </a:p>
        </p:txBody>
      </p:sp>
    </p:spTree>
    <p:extLst>
      <p:ext uri="{BB962C8B-B14F-4D97-AF65-F5344CB8AC3E}">
        <p14:creationId xmlns:p14="http://schemas.microsoft.com/office/powerpoint/2010/main" val="1032524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E04EAC-75F3-4112-BA61-FFE6C8BDCB0D}" type="datetime13">
              <a:rPr lang="en-US" smtClean="0"/>
              <a:t>7:20:49 AM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7D900-64F9-439D-869A-CA3D2CA234F8}" type="slidenum">
              <a:rPr lang="en-US" smtClean="0"/>
              <a:t>‹#›</a:t>
            </a:fld>
            <a:endParaRPr lang="en-US"/>
          </a:p>
        </p:txBody>
      </p:sp>
    </p:spTree>
    <p:extLst>
      <p:ext uri="{BB962C8B-B14F-4D97-AF65-F5344CB8AC3E}">
        <p14:creationId xmlns:p14="http://schemas.microsoft.com/office/powerpoint/2010/main" val="2395726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FCBDC0-D837-4092-B2A9-4F53AFFA8B82}" type="datetime13">
              <a:rPr lang="en-US" smtClean="0"/>
              <a:t>7:20:49 AM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7D900-64F9-439D-869A-CA3D2CA234F8}" type="slidenum">
              <a:rPr lang="en-US" smtClean="0"/>
              <a:t>‹#›</a:t>
            </a:fld>
            <a:endParaRPr lang="en-US"/>
          </a:p>
        </p:txBody>
      </p:sp>
    </p:spTree>
    <p:extLst>
      <p:ext uri="{BB962C8B-B14F-4D97-AF65-F5344CB8AC3E}">
        <p14:creationId xmlns:p14="http://schemas.microsoft.com/office/powerpoint/2010/main" val="1041141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2E2960-ECE6-464E-9AC3-848FD826E4AE}" type="datetime13">
              <a:rPr lang="en-US" smtClean="0"/>
              <a:t>7:20:49 AM</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7D900-64F9-439D-869A-CA3D2CA234F8}" type="slidenum">
              <a:rPr lang="en-US" smtClean="0"/>
              <a:t>‹#›</a:t>
            </a:fld>
            <a:endParaRPr lang="en-US"/>
          </a:p>
        </p:txBody>
      </p:sp>
    </p:spTree>
    <p:extLst>
      <p:ext uri="{BB962C8B-B14F-4D97-AF65-F5344CB8AC3E}">
        <p14:creationId xmlns:p14="http://schemas.microsoft.com/office/powerpoint/2010/main" val="1654451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Tonight’s class</a:t>
            </a:r>
          </a:p>
        </p:txBody>
      </p:sp>
      <p:sp>
        <p:nvSpPr>
          <p:cNvPr id="3" name="Content Placeholder 2"/>
          <p:cNvSpPr>
            <a:spLocks noGrp="1"/>
          </p:cNvSpPr>
          <p:nvPr>
            <p:ph idx="1"/>
          </p:nvPr>
        </p:nvSpPr>
        <p:spPr/>
        <p:txBody>
          <a:bodyPr/>
          <a:lstStyle/>
          <a:p>
            <a:pPr marL="0" indent="0">
              <a:buNone/>
            </a:pPr>
            <a:r>
              <a:rPr lang="en-US" dirty="0"/>
              <a:t>Quiz</a:t>
            </a:r>
          </a:p>
          <a:p>
            <a:pPr marL="0" indent="0">
              <a:buNone/>
            </a:pPr>
            <a:r>
              <a:rPr lang="en-US" dirty="0"/>
              <a:t>Iterator pattern</a:t>
            </a:r>
          </a:p>
          <a:p>
            <a:pPr marL="0" indent="0">
              <a:buNone/>
            </a:pPr>
            <a:r>
              <a:rPr lang="en-US" dirty="0"/>
              <a:t>Visitor pattern</a:t>
            </a:r>
          </a:p>
          <a:p>
            <a:pPr marL="0" indent="0">
              <a:buNone/>
            </a:pPr>
            <a:r>
              <a:rPr lang="en-US" dirty="0"/>
              <a:t>Final review</a:t>
            </a:r>
          </a:p>
          <a:p>
            <a:pPr marL="0" indent="0">
              <a:buNone/>
            </a:pPr>
            <a:r>
              <a:rPr lang="en-US" dirty="0"/>
              <a:t>Project discussion</a:t>
            </a:r>
            <a:endParaRPr lang="en-US" dirty="0"/>
          </a:p>
          <a:p>
            <a:pPr marL="0" indent="0">
              <a:buNone/>
            </a:pPr>
            <a:r>
              <a:rPr lang="en-US" dirty="0"/>
              <a:t>Criteria</a:t>
            </a:r>
          </a:p>
        </p:txBody>
      </p:sp>
      <p:sp>
        <p:nvSpPr>
          <p:cNvPr id="4" name="Date Placeholder 3"/>
          <p:cNvSpPr>
            <a:spLocks noGrp="1"/>
          </p:cNvSpPr>
          <p:nvPr>
            <p:ph type="dt" sz="half" idx="10"/>
          </p:nvPr>
        </p:nvSpPr>
        <p:spPr/>
        <p:txBody>
          <a:bodyPr/>
          <a:lstStyle/>
          <a:p>
            <a:fld id="{128BBE32-1975-429D-A7C4-045C33C450DD}" type="datetime13">
              <a:rPr lang="en-US" smtClean="0"/>
              <a:t>8:03:50 AM</a:t>
            </a:fld>
            <a:endParaRPr lang="en-US"/>
          </a:p>
        </p:txBody>
      </p:sp>
      <p:sp>
        <p:nvSpPr>
          <p:cNvPr id="5" name="Slide Number Placeholder 4"/>
          <p:cNvSpPr>
            <a:spLocks noGrp="1"/>
          </p:cNvSpPr>
          <p:nvPr>
            <p:ph type="sldNum" sz="quarter" idx="12"/>
          </p:nvPr>
        </p:nvSpPr>
        <p:spPr/>
        <p:txBody>
          <a:bodyPr/>
          <a:lstStyle/>
          <a:p>
            <a:fld id="{A427D900-64F9-439D-869A-CA3D2CA234F8}" type="slidenum">
              <a:rPr lang="en-US" smtClean="0"/>
              <a:t>1</a:t>
            </a:fld>
            <a:endParaRPr lang="en-US"/>
          </a:p>
        </p:txBody>
      </p:sp>
    </p:spTree>
    <p:extLst>
      <p:ext uri="{BB962C8B-B14F-4D97-AF65-F5344CB8AC3E}">
        <p14:creationId xmlns:p14="http://schemas.microsoft.com/office/powerpoint/2010/main" val="2919129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dispatch</a:t>
            </a:r>
          </a:p>
        </p:txBody>
      </p:sp>
      <p:sp>
        <p:nvSpPr>
          <p:cNvPr id="3" name="Content Placeholder 2"/>
          <p:cNvSpPr>
            <a:spLocks noGrp="1"/>
          </p:cNvSpPr>
          <p:nvPr>
            <p:ph idx="1"/>
          </p:nvPr>
        </p:nvSpPr>
        <p:spPr/>
        <p:txBody>
          <a:bodyPr/>
          <a:lstStyle/>
          <a:p>
            <a:pPr marL="0" indent="0">
              <a:buNone/>
            </a:pPr>
            <a:r>
              <a:rPr lang="en-US" dirty="0"/>
              <a:t>Dynamic dispatch is when you have an object of an unknown concrete type (in other words you have an abstract reference to it). The method body of a function relies on the concrete type of that object.</a:t>
            </a:r>
          </a:p>
          <a:p>
            <a:pPr marL="0" indent="0">
              <a:buNone/>
            </a:pPr>
            <a:r>
              <a:rPr lang="en-US" dirty="0"/>
              <a:t>Double dispatch is when the actual method call relies on the concrete types of two objects.</a:t>
            </a:r>
          </a:p>
          <a:p>
            <a:pPr marL="0" indent="0">
              <a:buNone/>
            </a:pPr>
            <a:r>
              <a:rPr lang="en-US" dirty="0"/>
              <a:t>Visitor pattern relies on double dispatch.</a:t>
            </a:r>
          </a:p>
        </p:txBody>
      </p:sp>
      <p:sp>
        <p:nvSpPr>
          <p:cNvPr id="4" name="Date Placeholder 3"/>
          <p:cNvSpPr>
            <a:spLocks noGrp="1"/>
          </p:cNvSpPr>
          <p:nvPr>
            <p:ph type="dt" sz="half" idx="10"/>
          </p:nvPr>
        </p:nvSpPr>
        <p:spPr/>
        <p:txBody>
          <a:bodyPr/>
          <a:lstStyle/>
          <a:p>
            <a:fld id="{C298811E-DDE7-41AB-AD78-CE2247B3A427}" type="datetime13">
              <a:rPr lang="en-US" smtClean="0"/>
              <a:t>7:20:49 AM</a:t>
            </a:fld>
            <a:endParaRPr lang="en-US"/>
          </a:p>
        </p:txBody>
      </p:sp>
      <p:sp>
        <p:nvSpPr>
          <p:cNvPr id="5" name="Slide Number Placeholder 4"/>
          <p:cNvSpPr>
            <a:spLocks noGrp="1"/>
          </p:cNvSpPr>
          <p:nvPr>
            <p:ph type="sldNum" sz="quarter" idx="12"/>
          </p:nvPr>
        </p:nvSpPr>
        <p:spPr/>
        <p:txBody>
          <a:bodyPr/>
          <a:lstStyle/>
          <a:p>
            <a:fld id="{A427D900-64F9-439D-869A-CA3D2CA234F8}" type="slidenum">
              <a:rPr lang="en-US" smtClean="0"/>
              <a:t>10</a:t>
            </a:fld>
            <a:endParaRPr lang="en-US"/>
          </a:p>
        </p:txBody>
      </p:sp>
    </p:spTree>
    <p:extLst>
      <p:ext uri="{BB962C8B-B14F-4D97-AF65-F5344CB8AC3E}">
        <p14:creationId xmlns:p14="http://schemas.microsoft.com/office/powerpoint/2010/main" val="1205976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Visitor pattern</a:t>
            </a:r>
          </a:p>
        </p:txBody>
      </p:sp>
      <p:sp>
        <p:nvSpPr>
          <p:cNvPr id="3" name="Content Placeholder 2"/>
          <p:cNvSpPr>
            <a:spLocks noGrp="1"/>
          </p:cNvSpPr>
          <p:nvPr>
            <p:ph idx="1"/>
          </p:nvPr>
        </p:nvSpPr>
        <p:spPr/>
        <p:txBody>
          <a:bodyPr/>
          <a:lstStyle/>
          <a:p>
            <a:pPr marL="0" indent="0">
              <a:buNone/>
            </a:pPr>
            <a:r>
              <a:rPr lang="en-US" dirty="0"/>
              <a:t>(example)</a:t>
            </a:r>
          </a:p>
        </p:txBody>
      </p:sp>
      <p:sp>
        <p:nvSpPr>
          <p:cNvPr id="4" name="Date Placeholder 3"/>
          <p:cNvSpPr>
            <a:spLocks noGrp="1"/>
          </p:cNvSpPr>
          <p:nvPr>
            <p:ph type="dt" sz="half" idx="10"/>
          </p:nvPr>
        </p:nvSpPr>
        <p:spPr/>
        <p:txBody>
          <a:bodyPr/>
          <a:lstStyle/>
          <a:p>
            <a:fld id="{FB418BEA-71FF-4F4D-AE78-47BC347698D1}" type="datetime13">
              <a:rPr lang="en-US" smtClean="0"/>
              <a:t>7:20:49 AM</a:t>
            </a:fld>
            <a:endParaRPr lang="en-US"/>
          </a:p>
        </p:txBody>
      </p:sp>
      <p:sp>
        <p:nvSpPr>
          <p:cNvPr id="5" name="Slide Number Placeholder 4"/>
          <p:cNvSpPr>
            <a:spLocks noGrp="1"/>
          </p:cNvSpPr>
          <p:nvPr>
            <p:ph type="sldNum" sz="quarter" idx="12"/>
          </p:nvPr>
        </p:nvSpPr>
        <p:spPr/>
        <p:txBody>
          <a:bodyPr/>
          <a:lstStyle/>
          <a:p>
            <a:fld id="{BAEDBC60-1551-4476-890B-3470FACB1158}" type="slidenum">
              <a:rPr lang="en-US" smtClean="0"/>
              <a:t>11</a:t>
            </a:fld>
            <a:endParaRPr lang="en-US"/>
          </a:p>
        </p:txBody>
      </p:sp>
    </p:spTree>
    <p:extLst>
      <p:ext uri="{BB962C8B-B14F-4D97-AF65-F5344CB8AC3E}">
        <p14:creationId xmlns:p14="http://schemas.microsoft.com/office/powerpoint/2010/main" val="2182068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Visitor pattern</a:t>
            </a:r>
          </a:p>
        </p:txBody>
      </p:sp>
      <p:sp>
        <p:nvSpPr>
          <p:cNvPr id="3" name="Content Placeholder 2"/>
          <p:cNvSpPr>
            <a:spLocks noGrp="1"/>
          </p:cNvSpPr>
          <p:nvPr>
            <p:ph idx="1"/>
          </p:nvPr>
        </p:nvSpPr>
        <p:spPr/>
        <p:txBody>
          <a:bodyPr/>
          <a:lstStyle/>
          <a:p>
            <a:pPr marL="0" indent="0">
              <a:buNone/>
            </a:pPr>
            <a:r>
              <a:rPr lang="en-US" dirty="0"/>
              <a:t>(draw UML pattern)</a:t>
            </a:r>
          </a:p>
        </p:txBody>
      </p:sp>
      <p:sp>
        <p:nvSpPr>
          <p:cNvPr id="4" name="Date Placeholder 3"/>
          <p:cNvSpPr>
            <a:spLocks noGrp="1"/>
          </p:cNvSpPr>
          <p:nvPr>
            <p:ph type="dt" sz="half" idx="10"/>
          </p:nvPr>
        </p:nvSpPr>
        <p:spPr/>
        <p:txBody>
          <a:bodyPr/>
          <a:lstStyle/>
          <a:p>
            <a:fld id="{C298811E-DDE7-41AB-AD78-CE2247B3A427}" type="datetime13">
              <a:rPr lang="en-US" smtClean="0"/>
              <a:t>7:49:03 AM</a:t>
            </a:fld>
            <a:endParaRPr lang="en-US"/>
          </a:p>
        </p:txBody>
      </p:sp>
      <p:sp>
        <p:nvSpPr>
          <p:cNvPr id="5" name="Slide Number Placeholder 4"/>
          <p:cNvSpPr>
            <a:spLocks noGrp="1"/>
          </p:cNvSpPr>
          <p:nvPr>
            <p:ph type="sldNum" sz="quarter" idx="12"/>
          </p:nvPr>
        </p:nvSpPr>
        <p:spPr/>
        <p:txBody>
          <a:bodyPr/>
          <a:lstStyle/>
          <a:p>
            <a:fld id="{A427D900-64F9-439D-869A-CA3D2CA234F8}" type="slidenum">
              <a:rPr lang="en-US" smtClean="0"/>
              <a:t>12</a:t>
            </a:fld>
            <a:endParaRPr lang="en-US"/>
          </a:p>
        </p:txBody>
      </p:sp>
    </p:spTree>
    <p:extLst>
      <p:ext uri="{BB962C8B-B14F-4D97-AF65-F5344CB8AC3E}">
        <p14:creationId xmlns:p14="http://schemas.microsoft.com/office/powerpoint/2010/main" val="626322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Final Review</a:t>
            </a:r>
          </a:p>
        </p:txBody>
      </p:sp>
      <p:sp>
        <p:nvSpPr>
          <p:cNvPr id="6" name="Date Placeholder 5"/>
          <p:cNvSpPr>
            <a:spLocks noGrp="1"/>
          </p:cNvSpPr>
          <p:nvPr>
            <p:ph type="dt" sz="half" idx="10"/>
          </p:nvPr>
        </p:nvSpPr>
        <p:spPr/>
        <p:txBody>
          <a:bodyPr/>
          <a:lstStyle/>
          <a:p>
            <a:fld id="{5BF3124C-2F33-4024-A08B-F2104A0E89B3}" type="datetime13">
              <a:rPr lang="en-US" smtClean="0"/>
              <a:t>7:20:49 AM</a:t>
            </a:fld>
            <a:endParaRPr lang="en-US"/>
          </a:p>
        </p:txBody>
      </p:sp>
      <p:sp>
        <p:nvSpPr>
          <p:cNvPr id="7" name="Slide Number Placeholder 6"/>
          <p:cNvSpPr>
            <a:spLocks noGrp="1"/>
          </p:cNvSpPr>
          <p:nvPr>
            <p:ph type="sldNum" sz="quarter" idx="12"/>
          </p:nvPr>
        </p:nvSpPr>
        <p:spPr/>
        <p:txBody>
          <a:bodyPr/>
          <a:lstStyle/>
          <a:p>
            <a:fld id="{A427D900-64F9-439D-869A-CA3D2CA234F8}" type="slidenum">
              <a:rPr lang="en-US" smtClean="0"/>
              <a:t>13</a:t>
            </a:fld>
            <a:endParaRPr lang="en-US"/>
          </a:p>
        </p:txBody>
      </p:sp>
    </p:spTree>
    <p:extLst>
      <p:ext uri="{BB962C8B-B14F-4D97-AF65-F5344CB8AC3E}">
        <p14:creationId xmlns:p14="http://schemas.microsoft.com/office/powerpoint/2010/main" val="1586293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Which of the following are valid statements? </a:t>
            </a:r>
            <a:br>
              <a:rPr lang="en-US" dirty="0"/>
            </a:br>
            <a:r>
              <a:rPr lang="en-US" dirty="0"/>
              <a:t>Why or why not (runtime or compile time error)?</a:t>
            </a:r>
          </a:p>
        </p:txBody>
      </p:sp>
      <p:sp>
        <p:nvSpPr>
          <p:cNvPr id="3" name="Content Placeholder 2"/>
          <p:cNvSpPr>
            <a:spLocks noGrp="1"/>
          </p:cNvSpPr>
          <p:nvPr>
            <p:ph sz="half" idx="1"/>
          </p:nvPr>
        </p:nvSpPr>
        <p:spPr>
          <a:xfrm>
            <a:off x="223025" y="1825625"/>
            <a:ext cx="6969512" cy="4351338"/>
          </a:xfrm>
        </p:spPr>
        <p:txBody>
          <a:bodyPr/>
          <a:lstStyle/>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IInterface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class</a:t>
            </a:r>
            <a:r>
              <a:rPr lang="en-US" dirty="0">
                <a:solidFill>
                  <a:srgbClr val="000000"/>
                </a:solidFill>
                <a:latin typeface="Courier New" panose="02070309020205020404" pitchFamily="49" charset="0"/>
              </a:rPr>
              <a:t> A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implements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IInterface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class</a:t>
            </a:r>
            <a:r>
              <a:rPr lang="en-US" dirty="0">
                <a:solidFill>
                  <a:srgbClr val="000000"/>
                </a:solidFill>
                <a:latin typeface="Courier New" panose="02070309020205020404" pitchFamily="49" charset="0"/>
              </a:rPr>
              <a:t> B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implements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IInterface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dirty="0">
              <a:effectLst/>
            </a:endParaRPr>
          </a:p>
          <a:p>
            <a:pPr marL="0" indent="0">
              <a:buNone/>
            </a:pPr>
            <a:r>
              <a:rPr lang="en-US" dirty="0" err="1">
                <a:solidFill>
                  <a:srgbClr val="000000"/>
                </a:solidFill>
                <a:latin typeface="Courier New" panose="02070309020205020404" pitchFamily="49" charset="0"/>
              </a:rPr>
              <a:t>IInterface</a:t>
            </a:r>
            <a:r>
              <a:rPr lang="en-US" dirty="0">
                <a:solidFill>
                  <a:srgbClr val="000000"/>
                </a:solidFill>
                <a:latin typeface="Courier New" panose="02070309020205020404" pitchFamily="49" charset="0"/>
              </a:rPr>
              <a:t> a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IInterface</a:t>
            </a:r>
            <a:r>
              <a:rPr lang="en-US" dirty="0">
                <a:solidFill>
                  <a:srgbClr val="000000"/>
                </a:solidFill>
                <a:latin typeface="Courier New" panose="02070309020205020404" pitchFamily="49" charset="0"/>
              </a:rPr>
              <a:t> b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B</a:t>
            </a:r>
            <a:r>
              <a:rPr lang="en-US" b="1" dirty="0">
                <a:solidFill>
                  <a:srgbClr val="000080"/>
                </a:solidFill>
                <a:latin typeface="Courier New" panose="02070309020205020404" pitchFamily="49" charset="0"/>
              </a:rPr>
              <a:t>();</a:t>
            </a:r>
            <a:endParaRPr lang="en-US" dirty="0">
              <a:effectLst/>
            </a:endParaRPr>
          </a:p>
          <a:p>
            <a:pPr marL="0" indent="0">
              <a:buNone/>
            </a:pPr>
            <a:endParaRPr lang="en-US" dirty="0"/>
          </a:p>
        </p:txBody>
      </p:sp>
      <p:sp>
        <p:nvSpPr>
          <p:cNvPr id="4" name="Content Placeholder 3"/>
          <p:cNvSpPr>
            <a:spLocks noGrp="1"/>
          </p:cNvSpPr>
          <p:nvPr>
            <p:ph sz="half" idx="2"/>
          </p:nvPr>
        </p:nvSpPr>
        <p:spPr>
          <a:xfrm>
            <a:off x="7582828" y="1825625"/>
            <a:ext cx="4609172" cy="4351338"/>
          </a:xfrm>
        </p:spPr>
        <p:txBody>
          <a:bodyPr/>
          <a:lstStyle/>
          <a:p>
            <a:pPr marL="0" indent="0">
              <a:buNone/>
            </a:pPr>
            <a:r>
              <a:rPr lang="pt-BR" dirty="0">
                <a:solidFill>
                  <a:srgbClr val="000000"/>
                </a:solidFill>
                <a:latin typeface="Courier New" panose="02070309020205020404" pitchFamily="49" charset="0"/>
              </a:rPr>
              <a:t>A a1 </a:t>
            </a:r>
            <a:r>
              <a:rPr lang="pt-BR" b="1" dirty="0">
                <a:solidFill>
                  <a:srgbClr val="000080"/>
                </a:solidFill>
                <a:latin typeface="Courier New" panose="02070309020205020404" pitchFamily="49" charset="0"/>
              </a:rPr>
              <a:t>=</a:t>
            </a:r>
            <a:r>
              <a:rPr lang="pt-BR" dirty="0">
                <a:solidFill>
                  <a:srgbClr val="000000"/>
                </a:solidFill>
                <a:latin typeface="Courier New" panose="02070309020205020404" pitchFamily="49" charset="0"/>
              </a:rPr>
              <a:t> a</a:t>
            </a:r>
            <a:r>
              <a:rPr lang="pt-BR" b="1" dirty="0">
                <a:solidFill>
                  <a:srgbClr val="000080"/>
                </a:solidFill>
                <a:latin typeface="Courier New" panose="02070309020205020404" pitchFamily="49" charset="0"/>
              </a:rPr>
              <a:t>;</a:t>
            </a:r>
            <a:r>
              <a:rPr lang="pt-BR" dirty="0">
                <a:solidFill>
                  <a:srgbClr val="000000"/>
                </a:solidFill>
                <a:latin typeface="Courier New" panose="02070309020205020404" pitchFamily="49" charset="0"/>
              </a:rPr>
              <a:t> </a:t>
            </a:r>
          </a:p>
          <a:p>
            <a:pPr marL="0" indent="0">
              <a:buNone/>
            </a:pPr>
            <a:r>
              <a:rPr lang="pt-BR" dirty="0">
                <a:solidFill>
                  <a:srgbClr val="000000"/>
                </a:solidFill>
                <a:latin typeface="Courier New" panose="02070309020205020404" pitchFamily="49" charset="0"/>
              </a:rPr>
              <a:t>A a2 </a:t>
            </a:r>
            <a:r>
              <a:rPr lang="pt-BR" b="1" dirty="0">
                <a:solidFill>
                  <a:srgbClr val="000080"/>
                </a:solidFill>
                <a:latin typeface="Courier New" panose="02070309020205020404" pitchFamily="49" charset="0"/>
              </a:rPr>
              <a:t>=</a:t>
            </a:r>
            <a:r>
              <a:rPr lang="pt-BR" dirty="0">
                <a:solidFill>
                  <a:srgbClr val="000000"/>
                </a:solidFill>
                <a:latin typeface="Courier New" panose="02070309020205020404" pitchFamily="49" charset="0"/>
              </a:rPr>
              <a:t> </a:t>
            </a:r>
            <a:r>
              <a:rPr lang="pt-BR" b="1" dirty="0">
                <a:solidFill>
                  <a:srgbClr val="000080"/>
                </a:solidFill>
                <a:latin typeface="Courier New" panose="02070309020205020404" pitchFamily="49" charset="0"/>
              </a:rPr>
              <a:t>(</a:t>
            </a:r>
            <a:r>
              <a:rPr lang="pt-BR" dirty="0">
                <a:solidFill>
                  <a:srgbClr val="000000"/>
                </a:solidFill>
                <a:latin typeface="Courier New" panose="02070309020205020404" pitchFamily="49" charset="0"/>
              </a:rPr>
              <a:t>A</a:t>
            </a:r>
            <a:r>
              <a:rPr lang="pt-BR" b="1" dirty="0">
                <a:solidFill>
                  <a:srgbClr val="000080"/>
                </a:solidFill>
                <a:latin typeface="Courier New" panose="02070309020205020404" pitchFamily="49" charset="0"/>
              </a:rPr>
              <a:t>)</a:t>
            </a:r>
            <a:r>
              <a:rPr lang="pt-BR" dirty="0">
                <a:solidFill>
                  <a:srgbClr val="000000"/>
                </a:solidFill>
                <a:latin typeface="Courier New" panose="02070309020205020404" pitchFamily="49" charset="0"/>
              </a:rPr>
              <a:t> a</a:t>
            </a:r>
            <a:r>
              <a:rPr lang="pt-BR" b="1" dirty="0">
                <a:solidFill>
                  <a:srgbClr val="000080"/>
                </a:solidFill>
                <a:latin typeface="Courier New" panose="02070309020205020404" pitchFamily="49" charset="0"/>
              </a:rPr>
              <a:t>;</a:t>
            </a:r>
            <a:r>
              <a:rPr lang="pt-BR" dirty="0">
                <a:solidFill>
                  <a:srgbClr val="000000"/>
                </a:solidFill>
                <a:latin typeface="Courier New" panose="02070309020205020404" pitchFamily="49" charset="0"/>
              </a:rPr>
              <a:t> </a:t>
            </a:r>
          </a:p>
          <a:p>
            <a:pPr marL="0" indent="0">
              <a:buNone/>
            </a:pPr>
            <a:r>
              <a:rPr lang="pt-BR" dirty="0">
                <a:solidFill>
                  <a:srgbClr val="000000"/>
                </a:solidFill>
                <a:latin typeface="Courier New" panose="02070309020205020404" pitchFamily="49" charset="0"/>
              </a:rPr>
              <a:t>A a3 </a:t>
            </a:r>
            <a:r>
              <a:rPr lang="pt-BR" b="1" dirty="0">
                <a:solidFill>
                  <a:srgbClr val="000080"/>
                </a:solidFill>
                <a:latin typeface="Courier New" panose="02070309020205020404" pitchFamily="49" charset="0"/>
              </a:rPr>
              <a:t>=</a:t>
            </a:r>
            <a:r>
              <a:rPr lang="pt-BR" dirty="0">
                <a:solidFill>
                  <a:srgbClr val="000000"/>
                </a:solidFill>
                <a:latin typeface="Courier New" panose="02070309020205020404" pitchFamily="49" charset="0"/>
              </a:rPr>
              <a:t> </a:t>
            </a:r>
            <a:r>
              <a:rPr lang="pt-BR" b="1" dirty="0">
                <a:solidFill>
                  <a:srgbClr val="000080"/>
                </a:solidFill>
                <a:latin typeface="Courier New" panose="02070309020205020404" pitchFamily="49" charset="0"/>
              </a:rPr>
              <a:t>(</a:t>
            </a:r>
            <a:r>
              <a:rPr lang="pt-BR" dirty="0">
                <a:solidFill>
                  <a:srgbClr val="000000"/>
                </a:solidFill>
                <a:latin typeface="Courier New" panose="02070309020205020404" pitchFamily="49" charset="0"/>
              </a:rPr>
              <a:t>A</a:t>
            </a:r>
            <a:r>
              <a:rPr lang="pt-BR" b="1" dirty="0">
                <a:solidFill>
                  <a:srgbClr val="000080"/>
                </a:solidFill>
                <a:latin typeface="Courier New" panose="02070309020205020404" pitchFamily="49" charset="0"/>
              </a:rPr>
              <a:t>)</a:t>
            </a:r>
            <a:r>
              <a:rPr lang="pt-BR" dirty="0">
                <a:solidFill>
                  <a:srgbClr val="000000"/>
                </a:solidFill>
                <a:latin typeface="Courier New" panose="02070309020205020404" pitchFamily="49" charset="0"/>
              </a:rPr>
              <a:t> b</a:t>
            </a:r>
            <a:r>
              <a:rPr lang="pt-BR" b="1" dirty="0">
                <a:solidFill>
                  <a:srgbClr val="000080"/>
                </a:solidFill>
                <a:latin typeface="Courier New" panose="02070309020205020404" pitchFamily="49" charset="0"/>
              </a:rPr>
              <a:t>;</a:t>
            </a:r>
            <a:r>
              <a:rPr lang="pt-BR" dirty="0">
                <a:solidFill>
                  <a:srgbClr val="000000"/>
                </a:solidFill>
                <a:latin typeface="Courier New" panose="02070309020205020404" pitchFamily="49" charset="0"/>
              </a:rPr>
              <a:t> </a:t>
            </a:r>
          </a:p>
          <a:p>
            <a:pPr marL="0" indent="0">
              <a:buNone/>
            </a:pPr>
            <a:r>
              <a:rPr lang="pt-BR" dirty="0">
                <a:solidFill>
                  <a:srgbClr val="000000"/>
                </a:solidFill>
                <a:latin typeface="Courier New" panose="02070309020205020404" pitchFamily="49" charset="0"/>
              </a:rPr>
              <a:t>B b1 </a:t>
            </a:r>
            <a:r>
              <a:rPr lang="pt-BR" b="1" dirty="0">
                <a:solidFill>
                  <a:srgbClr val="000080"/>
                </a:solidFill>
                <a:latin typeface="Courier New" panose="02070309020205020404" pitchFamily="49" charset="0"/>
              </a:rPr>
              <a:t>=</a:t>
            </a:r>
            <a:r>
              <a:rPr lang="pt-BR" dirty="0">
                <a:solidFill>
                  <a:srgbClr val="000000"/>
                </a:solidFill>
                <a:latin typeface="Courier New" panose="02070309020205020404" pitchFamily="49" charset="0"/>
              </a:rPr>
              <a:t> </a:t>
            </a:r>
            <a:r>
              <a:rPr lang="pt-BR" b="1" dirty="0">
                <a:solidFill>
                  <a:srgbClr val="000080"/>
                </a:solidFill>
                <a:latin typeface="Courier New" panose="02070309020205020404" pitchFamily="49" charset="0"/>
              </a:rPr>
              <a:t>(</a:t>
            </a:r>
            <a:r>
              <a:rPr lang="pt-BR" dirty="0">
                <a:solidFill>
                  <a:srgbClr val="000000"/>
                </a:solidFill>
                <a:latin typeface="Courier New" panose="02070309020205020404" pitchFamily="49" charset="0"/>
              </a:rPr>
              <a:t>B</a:t>
            </a:r>
            <a:r>
              <a:rPr lang="pt-BR" b="1" dirty="0">
                <a:solidFill>
                  <a:srgbClr val="000080"/>
                </a:solidFill>
                <a:latin typeface="Courier New" panose="02070309020205020404" pitchFamily="49" charset="0"/>
              </a:rPr>
              <a:t>)</a:t>
            </a:r>
            <a:r>
              <a:rPr lang="pt-BR" dirty="0">
                <a:solidFill>
                  <a:srgbClr val="000000"/>
                </a:solidFill>
                <a:latin typeface="Courier New" panose="02070309020205020404" pitchFamily="49" charset="0"/>
              </a:rPr>
              <a:t> </a:t>
            </a:r>
            <a:r>
              <a:rPr lang="pt-BR" b="1" dirty="0">
                <a:solidFill>
                  <a:srgbClr val="0000FF"/>
                </a:solidFill>
                <a:latin typeface="Courier New" panose="02070309020205020404" pitchFamily="49" charset="0"/>
              </a:rPr>
              <a:t>new</a:t>
            </a:r>
            <a:r>
              <a:rPr lang="pt-BR" dirty="0">
                <a:solidFill>
                  <a:srgbClr val="000000"/>
                </a:solidFill>
                <a:latin typeface="Courier New" panose="02070309020205020404" pitchFamily="49" charset="0"/>
              </a:rPr>
              <a:t> A</a:t>
            </a:r>
            <a:r>
              <a:rPr lang="pt-BR" b="1" dirty="0">
                <a:solidFill>
                  <a:srgbClr val="000080"/>
                </a:solidFill>
                <a:latin typeface="Courier New" panose="02070309020205020404" pitchFamily="49" charset="0"/>
              </a:rPr>
              <a:t>();</a:t>
            </a:r>
            <a:endParaRPr lang="pt-BR" dirty="0">
              <a:effectLst/>
            </a:endParaRPr>
          </a:p>
          <a:p>
            <a:pPr marL="0" indent="0">
              <a:buNone/>
            </a:pPr>
            <a:endParaRPr lang="en-US" dirty="0"/>
          </a:p>
        </p:txBody>
      </p:sp>
      <p:sp>
        <p:nvSpPr>
          <p:cNvPr id="5" name="Date Placeholder 4"/>
          <p:cNvSpPr>
            <a:spLocks noGrp="1"/>
          </p:cNvSpPr>
          <p:nvPr>
            <p:ph type="dt" sz="half" idx="10"/>
          </p:nvPr>
        </p:nvSpPr>
        <p:spPr/>
        <p:txBody>
          <a:bodyPr/>
          <a:lstStyle/>
          <a:p>
            <a:fld id="{0877527F-80F0-470A-A1A2-2CCB28EC902D}" type="datetime13">
              <a:rPr lang="en-US" smtClean="0"/>
              <a:t>7:20:49 AM</a:t>
            </a:fld>
            <a:endParaRPr lang="en-US"/>
          </a:p>
        </p:txBody>
      </p:sp>
      <p:sp>
        <p:nvSpPr>
          <p:cNvPr id="6" name="Slide Number Placeholder 5"/>
          <p:cNvSpPr>
            <a:spLocks noGrp="1"/>
          </p:cNvSpPr>
          <p:nvPr>
            <p:ph type="sldNum" sz="quarter" idx="12"/>
          </p:nvPr>
        </p:nvSpPr>
        <p:spPr/>
        <p:txBody>
          <a:bodyPr/>
          <a:lstStyle/>
          <a:p>
            <a:fld id="{A427D900-64F9-439D-869A-CA3D2CA234F8}" type="slidenum">
              <a:rPr lang="en-US" smtClean="0"/>
              <a:t>14</a:t>
            </a:fld>
            <a:endParaRPr lang="en-US"/>
          </a:p>
        </p:txBody>
      </p:sp>
    </p:spTree>
    <p:extLst>
      <p:ext uri="{BB962C8B-B14F-4D97-AF65-F5344CB8AC3E}">
        <p14:creationId xmlns:p14="http://schemas.microsoft.com/office/powerpoint/2010/main" val="1399477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of the following are true?</a:t>
            </a:r>
          </a:p>
        </p:txBody>
      </p:sp>
      <p:sp>
        <p:nvSpPr>
          <p:cNvPr id="3" name="Content Placeholder 2"/>
          <p:cNvSpPr>
            <a:spLocks noGrp="1"/>
          </p:cNvSpPr>
          <p:nvPr>
            <p:ph sz="half" idx="1"/>
          </p:nvPr>
        </p:nvSpPr>
        <p:spPr>
          <a:xfrm>
            <a:off x="838200" y="1825624"/>
            <a:ext cx="7514064" cy="4731293"/>
          </a:xfrm>
        </p:spPr>
        <p:txBody>
          <a:bodyPr>
            <a:normAutofit fontScale="62500" lnSpcReduction="20000"/>
          </a:bodyPr>
          <a:lstStyle/>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class</a:t>
            </a:r>
            <a:r>
              <a:rPr lang="en-US" dirty="0">
                <a:solidFill>
                  <a:srgbClr val="000000"/>
                </a:solidFill>
                <a:latin typeface="Courier New" panose="02070309020205020404" pitchFamily="49" charset="0"/>
              </a:rPr>
              <a:t> C</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err="1">
                <a:solidFill>
                  <a:srgbClr val="8000FF"/>
                </a:solidFill>
                <a:latin typeface="Courier New" panose="02070309020205020404" pitchFamily="49" charset="0"/>
              </a:rPr>
              <a:t>int</a:t>
            </a:r>
            <a:r>
              <a:rPr lang="en-US" dirty="0">
                <a:solidFill>
                  <a:srgbClr val="000000"/>
                </a:solidFill>
                <a:latin typeface="Courier New" panose="02070309020205020404" pitchFamily="49" charset="0"/>
              </a:rPr>
              <a:t> _</a:t>
            </a:r>
            <a:r>
              <a:rPr lang="en-US" dirty="0" err="1">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err="1">
                <a:solidFill>
                  <a:srgbClr val="8000FF"/>
                </a:solidFill>
                <a:latin typeface="Courier New" panose="02070309020205020404" pitchFamily="49" charset="0"/>
              </a:rPr>
              <a:t>boolean</a:t>
            </a:r>
            <a:r>
              <a:rPr lang="en-US" dirty="0">
                <a:solidFill>
                  <a:srgbClr val="000000"/>
                </a:solidFill>
                <a:latin typeface="Courier New" panose="02070309020205020404" pitchFamily="49" charset="0"/>
              </a:rPr>
              <a:t> _j</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C</a:t>
            </a:r>
            <a:r>
              <a:rPr lang="en-US" b="1" dirty="0">
                <a:solidFill>
                  <a:srgbClr val="000080"/>
                </a:solidFill>
                <a:latin typeface="Courier New" panose="02070309020205020404" pitchFamily="49" charset="0"/>
              </a:rPr>
              <a:t>(</a:t>
            </a:r>
            <a:r>
              <a:rPr lang="en-US" dirty="0" err="1">
                <a:solidFill>
                  <a:srgbClr val="8000FF"/>
                </a:solidFill>
                <a:latin typeface="Courier New" panose="02070309020205020404" pitchFamily="49" charset="0"/>
              </a:rPr>
              <a:t>int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8000FF"/>
                </a:solidFill>
                <a:latin typeface="Courier New" panose="02070309020205020404" pitchFamily="49" charset="0"/>
              </a:rPr>
              <a:t>boolean</a:t>
            </a:r>
            <a:r>
              <a:rPr lang="en-US" dirty="0">
                <a:solidFill>
                  <a:srgbClr val="000000"/>
                </a:solidFill>
                <a:latin typeface="Courier New" panose="02070309020205020404" pitchFamily="49" charset="0"/>
              </a:rPr>
              <a:t> j</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_</a:t>
            </a:r>
            <a:r>
              <a:rPr lang="en-US" dirty="0" err="1">
                <a:solidFill>
                  <a:srgbClr val="000000"/>
                </a:solidFill>
                <a:latin typeface="Courier New" panose="02070309020205020404" pitchFamily="49" charset="0"/>
              </a:rPr>
              <a:t>i</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_j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j</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err="1">
                <a:solidFill>
                  <a:srgbClr val="8000FF"/>
                </a:solidFill>
                <a:latin typeface="Courier New" panose="02070309020205020404" pitchFamily="49" charset="0"/>
              </a:rPr>
              <a:t>boolean</a:t>
            </a:r>
            <a:r>
              <a:rPr lang="en-US" dirty="0">
                <a:solidFill>
                  <a:srgbClr val="000000"/>
                </a:solidFill>
                <a:latin typeface="Courier New" panose="02070309020205020404" pitchFamily="49" charset="0"/>
              </a:rPr>
              <a:t> equals</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Object that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if</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that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null</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that </a:t>
            </a:r>
            <a:r>
              <a:rPr lang="en-US" b="1" dirty="0" err="1">
                <a:solidFill>
                  <a:srgbClr val="0000FF"/>
                </a:solidFill>
                <a:latin typeface="Courier New" panose="02070309020205020404" pitchFamily="49" charset="0"/>
              </a:rPr>
              <a:t>instanceof</a:t>
            </a:r>
            <a:r>
              <a:rPr lang="en-US" dirty="0">
                <a:solidFill>
                  <a:srgbClr val="000000"/>
                </a:solidFill>
                <a:latin typeface="Courier New" panose="02070309020205020404" pitchFamily="49" charset="0"/>
              </a:rPr>
              <a:t> C</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false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C </a:t>
            </a:r>
            <a:r>
              <a:rPr lang="en-US" dirty="0" err="1">
                <a:solidFill>
                  <a:srgbClr val="000000"/>
                </a:solidFill>
                <a:latin typeface="Courier New" panose="02070309020205020404" pitchFamily="49" charset="0"/>
              </a:rPr>
              <a:t>thatC</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that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this</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_</a:t>
            </a:r>
            <a:r>
              <a:rPr lang="en-US" dirty="0" err="1">
                <a:solidFill>
                  <a:srgbClr val="000000"/>
                </a:solidFill>
                <a:latin typeface="Courier New" panose="02070309020205020404" pitchFamily="49" charset="0"/>
              </a:rPr>
              <a:t>i</a:t>
            </a:r>
            <a:r>
              <a:rPr lang="en-US" dirty="0">
                <a:solidFill>
                  <a:srgbClr val="000000"/>
                </a:solidFill>
                <a:latin typeface="Courier New" panose="02070309020205020404" pitchFamily="49" charset="0"/>
              </a:rPr>
              <a:t> == </a:t>
            </a:r>
            <a:r>
              <a:rPr lang="en-US" dirty="0" err="1">
                <a:solidFill>
                  <a:srgbClr val="000000"/>
                </a:solidFill>
                <a:latin typeface="Courier New" panose="02070309020205020404" pitchFamily="49" charset="0"/>
              </a:rPr>
              <a:t>thatC</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_</a:t>
            </a:r>
            <a:r>
              <a:rPr lang="en-US" dirty="0" err="1">
                <a:solidFill>
                  <a:srgbClr val="000000"/>
                </a:solidFill>
                <a:latin typeface="Courier New" panose="02070309020205020404" pitchFamily="49" charset="0"/>
              </a:rPr>
              <a:t>i</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&amp;&amp;</a:t>
            </a:r>
            <a:r>
              <a:rPr lang="en-US" dirty="0">
                <a:solidFill>
                  <a:srgbClr val="000000"/>
                </a:solidFill>
                <a:latin typeface="Courier New" panose="02070309020205020404" pitchFamily="49" charset="0"/>
              </a:rPr>
              <a:t> 					</a:t>
            </a:r>
            <a:r>
              <a:rPr lang="en-US" b="1" dirty="0" err="1">
                <a:solidFill>
                  <a:srgbClr val="0000FF"/>
                </a:solidFill>
                <a:latin typeface="Courier New" panose="02070309020205020404" pitchFamily="49" charset="0"/>
              </a:rPr>
              <a:t>this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_j</a:t>
            </a:r>
            <a:r>
              <a:rPr lang="en-US" b="1" dirty="0">
                <a:solidFill>
                  <a:srgbClr val="000080"/>
                </a:solidFill>
                <a:latin typeface="Courier New" panose="02070309020205020404" pitchFamily="49" charset="0"/>
              </a:rPr>
              <a:t> == </a:t>
            </a:r>
            <a:r>
              <a:rPr lang="en-US" dirty="0" err="1">
                <a:solidFill>
                  <a:srgbClr val="000000"/>
                </a:solidFill>
                <a:latin typeface="Courier New" panose="02070309020205020404" pitchFamily="49" charset="0"/>
              </a:rPr>
              <a:t>thatC</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_j</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effectLst/>
            </a:endParaRPr>
          </a:p>
          <a:p>
            <a:pPr marL="0" indent="0">
              <a:buNone/>
            </a:pPr>
            <a:endParaRPr lang="en-US" dirty="0"/>
          </a:p>
        </p:txBody>
      </p:sp>
      <p:sp>
        <p:nvSpPr>
          <p:cNvPr id="4" name="Content Placeholder 3"/>
          <p:cNvSpPr>
            <a:spLocks noGrp="1"/>
          </p:cNvSpPr>
          <p:nvPr>
            <p:ph sz="half" idx="2"/>
          </p:nvPr>
        </p:nvSpPr>
        <p:spPr>
          <a:xfrm>
            <a:off x="8352264" y="1825625"/>
            <a:ext cx="3679902" cy="4351338"/>
          </a:xfrm>
        </p:spPr>
        <p:txBody>
          <a:bodyPr>
            <a:normAutofit fontScale="62500" lnSpcReduction="20000"/>
          </a:bodyPr>
          <a:lstStyle/>
          <a:p>
            <a:pPr marL="0" indent="0">
              <a:buNone/>
            </a:pPr>
            <a:r>
              <a:rPr lang="en-US" dirty="0">
                <a:solidFill>
                  <a:srgbClr val="000000"/>
                </a:solidFill>
                <a:latin typeface="Courier New" panose="02070309020205020404" pitchFamily="49" charset="0"/>
              </a:rPr>
              <a:t>C c1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C</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22</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false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C c2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c1</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C c3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C</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22</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false</a:t>
            </a:r>
            <a:r>
              <a:rPr lang="en-US" b="1" dirty="0">
                <a:solidFill>
                  <a:srgbClr val="000080"/>
                </a:solidFill>
                <a:latin typeface="Courier New" panose="02070309020205020404" pitchFamily="49" charset="0"/>
              </a:rPr>
              <a:t>);</a:t>
            </a:r>
            <a:endParaRPr lang="en-US" dirty="0">
              <a:effectLst/>
            </a:endParaRPr>
          </a:p>
          <a:p>
            <a:pPr marL="0" indent="0">
              <a:buNone/>
            </a:pPr>
            <a:endParaRPr lang="en-US" dirty="0"/>
          </a:p>
          <a:p>
            <a:pPr marL="0" indent="0">
              <a:buNone/>
            </a:pPr>
            <a:r>
              <a:rPr lang="en-US" dirty="0"/>
              <a:t>1. c1 == c2</a:t>
            </a:r>
          </a:p>
          <a:p>
            <a:pPr marL="0" indent="0">
              <a:buNone/>
            </a:pPr>
            <a:r>
              <a:rPr lang="en-US" dirty="0"/>
              <a:t>2. c1.equals(c2)</a:t>
            </a:r>
          </a:p>
          <a:p>
            <a:pPr marL="0" indent="0">
              <a:buNone/>
            </a:pPr>
            <a:r>
              <a:rPr lang="en-US" dirty="0"/>
              <a:t>3. c1 == c3</a:t>
            </a:r>
          </a:p>
          <a:p>
            <a:pPr marL="0" indent="0">
              <a:buNone/>
            </a:pPr>
            <a:r>
              <a:rPr lang="en-US" dirty="0"/>
              <a:t>4. c1.equals(c3)</a:t>
            </a:r>
          </a:p>
        </p:txBody>
      </p:sp>
      <p:sp>
        <p:nvSpPr>
          <p:cNvPr id="5" name="Date Placeholder 4"/>
          <p:cNvSpPr>
            <a:spLocks noGrp="1"/>
          </p:cNvSpPr>
          <p:nvPr>
            <p:ph type="dt" sz="half" idx="10"/>
          </p:nvPr>
        </p:nvSpPr>
        <p:spPr/>
        <p:txBody>
          <a:bodyPr/>
          <a:lstStyle/>
          <a:p>
            <a:fld id="{1C2EBD7D-BBC9-45BA-AD32-8F0A8B4499A8}" type="datetime13">
              <a:rPr lang="en-US" smtClean="0"/>
              <a:t>7:20:49 AM</a:t>
            </a:fld>
            <a:endParaRPr lang="en-US"/>
          </a:p>
        </p:txBody>
      </p:sp>
      <p:sp>
        <p:nvSpPr>
          <p:cNvPr id="6" name="Slide Number Placeholder 5"/>
          <p:cNvSpPr>
            <a:spLocks noGrp="1"/>
          </p:cNvSpPr>
          <p:nvPr>
            <p:ph type="sldNum" sz="quarter" idx="12"/>
          </p:nvPr>
        </p:nvSpPr>
        <p:spPr/>
        <p:txBody>
          <a:bodyPr/>
          <a:lstStyle/>
          <a:p>
            <a:fld id="{A427D900-64F9-439D-869A-CA3D2CA234F8}" type="slidenum">
              <a:rPr lang="en-US" smtClean="0"/>
              <a:t>15</a:t>
            </a:fld>
            <a:endParaRPr lang="en-US"/>
          </a:p>
        </p:txBody>
      </p:sp>
    </p:spTree>
    <p:extLst>
      <p:ext uri="{BB962C8B-B14F-4D97-AF65-F5344CB8AC3E}">
        <p14:creationId xmlns:p14="http://schemas.microsoft.com/office/powerpoint/2010/main" val="867067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Let’s draw a class diagram</a:t>
            </a:r>
          </a:p>
        </p:txBody>
      </p:sp>
      <p:sp>
        <p:nvSpPr>
          <p:cNvPr id="8" name="Content Placeholder 7"/>
          <p:cNvSpPr>
            <a:spLocks noGrp="1"/>
          </p:cNvSpPr>
          <p:nvPr>
            <p:ph idx="1"/>
          </p:nvPr>
        </p:nvSpPr>
        <p:spPr>
          <a:xfrm>
            <a:off x="838200" y="1825625"/>
            <a:ext cx="10515600" cy="4642082"/>
          </a:xfrm>
        </p:spPr>
        <p:txBody>
          <a:bodyPr>
            <a:normAutofit fontScale="62500" lnSpcReduction="20000"/>
          </a:bodyPr>
          <a:lstStyle/>
          <a:p>
            <a:pPr marL="0" indent="0">
              <a:buNone/>
            </a:pP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ISithLord</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ILightSaber</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ISithPower</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IJedi</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FightSithLord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ISithLord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sithLord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class</a:t>
            </a:r>
            <a:r>
              <a:rPr lang="en-US" dirty="0">
                <a:solidFill>
                  <a:srgbClr val="000000"/>
                </a:solidFill>
                <a:latin typeface="Courier New" panose="02070309020205020404" pitchFamily="49" charset="0"/>
              </a:rPr>
              <a:t> Jedi </a:t>
            </a:r>
            <a:r>
              <a:rPr lang="en-US" b="1" dirty="0">
                <a:solidFill>
                  <a:srgbClr val="0000FF"/>
                </a:solidFill>
                <a:latin typeface="Courier New" panose="02070309020205020404" pitchFamily="49" charset="0"/>
              </a:rPr>
              <a:t>implements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IJedi</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ILightSaber</a:t>
            </a:r>
            <a:r>
              <a:rPr lang="en-US" dirty="0">
                <a:solidFill>
                  <a:srgbClr val="000000"/>
                </a:solidFill>
                <a:latin typeface="Courier New" panose="02070309020205020404" pitchFamily="49" charset="0"/>
              </a:rPr>
              <a:t> _</a:t>
            </a:r>
            <a:r>
              <a:rPr lang="en-US" dirty="0" err="1">
                <a:solidFill>
                  <a:srgbClr val="000000"/>
                </a:solidFill>
                <a:latin typeface="Courier New" panose="02070309020205020404" pitchFamily="49" charset="0"/>
              </a:rPr>
              <a:t>lightSaber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lightsaber held exclusively </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class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SithLord</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Jedi</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ISithLord</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List</a:t>
            </a:r>
            <a:r>
              <a:rPr lang="en-US" b="1" dirty="0">
                <a:solidFill>
                  <a:srgbClr val="000080"/>
                </a:solidFill>
                <a:latin typeface="Courier New" panose="02070309020205020404" pitchFamily="49" charset="0"/>
              </a:rPr>
              <a:t>&lt;</a:t>
            </a:r>
            <a:r>
              <a:rPr lang="en-US" dirty="0" err="1">
                <a:solidFill>
                  <a:srgbClr val="000000"/>
                </a:solidFill>
                <a:latin typeface="Courier New" panose="02070309020205020404" pitchFamily="49" charset="0"/>
              </a:rPr>
              <a:t>ISithPower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powers</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//List held exclusively, but </a:t>
            </a:r>
            <a:r>
              <a:rPr lang="en-US">
                <a:solidFill>
                  <a:srgbClr val="008000"/>
                </a:solidFill>
                <a:latin typeface="Courier New" panose="02070309020205020404" pitchFamily="49" charset="0"/>
              </a:rPr>
              <a:t>not the individual </a:t>
            </a:r>
            <a:r>
              <a:rPr lang="en-US" dirty="0">
                <a:solidFill>
                  <a:srgbClr val="008000"/>
                </a:solidFill>
                <a:latin typeface="Courier New" panose="02070309020205020404" pitchFamily="49" charset="0"/>
              </a:rPr>
              <a:t>powers. </a:t>
            </a:r>
          </a:p>
          <a:p>
            <a:pPr marL="0" indent="0">
              <a:buNone/>
            </a:pPr>
            <a:r>
              <a:rPr lang="en-US" dirty="0">
                <a:solidFill>
                  <a:srgbClr val="008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addPower</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ISithPower</a:t>
            </a:r>
            <a:r>
              <a:rPr lang="en-US" dirty="0">
                <a:solidFill>
                  <a:srgbClr val="000000"/>
                </a:solidFill>
                <a:latin typeface="Courier New" panose="02070309020205020404" pitchFamily="49" charset="0"/>
              </a:rPr>
              <a:t> power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powers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add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power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removePower</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ISithPower</a:t>
            </a:r>
            <a:r>
              <a:rPr lang="en-US" dirty="0">
                <a:solidFill>
                  <a:srgbClr val="000000"/>
                </a:solidFill>
                <a:latin typeface="Courier New" panose="02070309020205020404" pitchFamily="49" charset="0"/>
              </a:rPr>
              <a:t> power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powers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remove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power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effectLst/>
            </a:endParaRPr>
          </a:p>
          <a:p>
            <a:pPr marL="0" indent="0">
              <a:buNone/>
            </a:pPr>
            <a:endParaRPr lang="en-US" dirty="0"/>
          </a:p>
        </p:txBody>
      </p:sp>
      <p:sp>
        <p:nvSpPr>
          <p:cNvPr id="5" name="Date Placeholder 4"/>
          <p:cNvSpPr>
            <a:spLocks noGrp="1"/>
          </p:cNvSpPr>
          <p:nvPr>
            <p:ph type="dt" sz="half" idx="10"/>
          </p:nvPr>
        </p:nvSpPr>
        <p:spPr/>
        <p:txBody>
          <a:bodyPr/>
          <a:lstStyle/>
          <a:p>
            <a:fld id="{978D9497-6403-46EF-B2C8-658F38BBF0F0}" type="datetime13">
              <a:rPr lang="en-US" smtClean="0"/>
              <a:t>7:20:49 AM</a:t>
            </a:fld>
            <a:endParaRPr lang="en-US"/>
          </a:p>
        </p:txBody>
      </p:sp>
      <p:sp>
        <p:nvSpPr>
          <p:cNvPr id="6" name="Slide Number Placeholder 5"/>
          <p:cNvSpPr>
            <a:spLocks noGrp="1"/>
          </p:cNvSpPr>
          <p:nvPr>
            <p:ph type="sldNum" sz="quarter" idx="12"/>
          </p:nvPr>
        </p:nvSpPr>
        <p:spPr/>
        <p:txBody>
          <a:bodyPr/>
          <a:lstStyle/>
          <a:p>
            <a:fld id="{A427D900-64F9-439D-869A-CA3D2CA234F8}" type="slidenum">
              <a:rPr lang="en-US" smtClean="0"/>
              <a:t>16</a:t>
            </a:fld>
            <a:endParaRPr lang="en-US"/>
          </a:p>
        </p:txBody>
      </p:sp>
    </p:spTree>
    <p:extLst>
      <p:ext uri="{BB962C8B-B14F-4D97-AF65-F5344CB8AC3E}">
        <p14:creationId xmlns:p14="http://schemas.microsoft.com/office/powerpoint/2010/main" val="1923334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 a sequence diagram</a:t>
            </a:r>
          </a:p>
        </p:txBody>
      </p:sp>
      <p:sp>
        <p:nvSpPr>
          <p:cNvPr id="9" name="Content Placeholder 8"/>
          <p:cNvSpPr>
            <a:spLocks noGrp="1"/>
          </p:cNvSpPr>
          <p:nvPr>
            <p:ph idx="1"/>
          </p:nvPr>
        </p:nvSpPr>
        <p:spPr/>
        <p:txBody>
          <a:bodyPr/>
          <a:lstStyle/>
          <a:p>
            <a:pPr marL="0" indent="0">
              <a:buNone/>
            </a:pPr>
            <a:r>
              <a:rPr lang="en-US" dirty="0"/>
              <a:t>(SequenceDiagram.java)</a:t>
            </a:r>
          </a:p>
        </p:txBody>
      </p:sp>
      <p:sp>
        <p:nvSpPr>
          <p:cNvPr id="4" name="Date Placeholder 3"/>
          <p:cNvSpPr>
            <a:spLocks noGrp="1"/>
          </p:cNvSpPr>
          <p:nvPr>
            <p:ph type="dt" sz="half" idx="10"/>
          </p:nvPr>
        </p:nvSpPr>
        <p:spPr/>
        <p:txBody>
          <a:bodyPr/>
          <a:lstStyle/>
          <a:p>
            <a:fld id="{C298811E-DDE7-41AB-AD78-CE2247B3A427}" type="datetime13">
              <a:rPr lang="en-US" smtClean="0"/>
              <a:t>7:20:49 AM</a:t>
            </a:fld>
            <a:endParaRPr lang="en-US"/>
          </a:p>
        </p:txBody>
      </p:sp>
      <p:sp>
        <p:nvSpPr>
          <p:cNvPr id="5" name="Slide Number Placeholder 4"/>
          <p:cNvSpPr>
            <a:spLocks noGrp="1"/>
          </p:cNvSpPr>
          <p:nvPr>
            <p:ph type="sldNum" sz="quarter" idx="12"/>
          </p:nvPr>
        </p:nvSpPr>
        <p:spPr/>
        <p:txBody>
          <a:bodyPr/>
          <a:lstStyle/>
          <a:p>
            <a:fld id="{A427D900-64F9-439D-869A-CA3D2CA234F8}" type="slidenum">
              <a:rPr lang="en-US" smtClean="0"/>
              <a:t>17</a:t>
            </a:fld>
            <a:endParaRPr lang="en-US"/>
          </a:p>
        </p:txBody>
      </p:sp>
    </p:spTree>
    <p:extLst>
      <p:ext uri="{BB962C8B-B14F-4D97-AF65-F5344CB8AC3E}">
        <p14:creationId xmlns:p14="http://schemas.microsoft.com/office/powerpoint/2010/main" val="2517886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output by the following code?</a:t>
            </a:r>
          </a:p>
        </p:txBody>
      </p:sp>
      <p:sp>
        <p:nvSpPr>
          <p:cNvPr id="3" name="Content Placeholder 2"/>
          <p:cNvSpPr>
            <a:spLocks noGrp="1"/>
          </p:cNvSpPr>
          <p:nvPr>
            <p:ph idx="1"/>
          </p:nvPr>
        </p:nvSpPr>
        <p:spPr>
          <a:xfrm>
            <a:off x="838200" y="1825624"/>
            <a:ext cx="10515600" cy="4530725"/>
          </a:xfrm>
        </p:spPr>
        <p:txBody>
          <a:bodyPr>
            <a:normAutofit fontScale="77500" lnSpcReduction="20000"/>
          </a:bodyPr>
          <a:lstStyle/>
          <a:p>
            <a:pPr marL="0" indent="0">
              <a:buNone/>
            </a:pPr>
            <a:r>
              <a:rPr lang="en-US" dirty="0">
                <a:solidFill>
                  <a:srgbClr val="8000FF"/>
                </a:solidFill>
                <a:latin typeface="Courier New" panose="02070309020205020404" pitchFamily="49" charset="0"/>
              </a:rPr>
              <a:t>class</a:t>
            </a:r>
            <a:r>
              <a:rPr lang="en-US" dirty="0">
                <a:solidFill>
                  <a:srgbClr val="000000"/>
                </a:solidFill>
                <a:latin typeface="Courier New" panose="02070309020205020404" pitchFamily="49" charset="0"/>
              </a:rPr>
              <a:t> A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class</a:t>
            </a:r>
            <a:r>
              <a:rPr lang="en-US" dirty="0">
                <a:solidFill>
                  <a:srgbClr val="000000"/>
                </a:solidFill>
                <a:latin typeface="Courier New" panose="02070309020205020404" pitchFamily="49" charset="0"/>
              </a:rPr>
              <a:t> B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class</a:t>
            </a:r>
            <a:r>
              <a:rPr lang="en-US" dirty="0">
                <a:solidFill>
                  <a:srgbClr val="000000"/>
                </a:solidFill>
                <a:latin typeface="Courier New" panose="02070309020205020404" pitchFamily="49" charset="0"/>
              </a:rPr>
              <a:t> C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B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class</a:t>
            </a:r>
            <a:r>
              <a:rPr lang="en-US" dirty="0">
                <a:solidFill>
                  <a:srgbClr val="000000"/>
                </a:solidFill>
                <a:latin typeface="Courier New" panose="02070309020205020404" pitchFamily="49" charset="0"/>
              </a:rPr>
              <a:t> Main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main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args</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 </a:t>
            </a:r>
            <a:r>
              <a:rPr lang="en-US" dirty="0" err="1">
                <a:solidFill>
                  <a:srgbClr val="000000"/>
                </a:solidFill>
                <a:latin typeface="Courier New" panose="02070309020205020404" pitchFamily="49" charset="0"/>
              </a:rPr>
              <a:t>obj</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C</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effectLst/>
            </a:endParaRPr>
          </a:p>
          <a:p>
            <a:pPr marL="0" indent="0">
              <a:buNone/>
            </a:pPr>
            <a:endParaRPr lang="en-US" dirty="0"/>
          </a:p>
        </p:txBody>
      </p:sp>
      <p:sp>
        <p:nvSpPr>
          <p:cNvPr id="4" name="Date Placeholder 3"/>
          <p:cNvSpPr>
            <a:spLocks noGrp="1"/>
          </p:cNvSpPr>
          <p:nvPr>
            <p:ph type="dt" sz="half" idx="10"/>
          </p:nvPr>
        </p:nvSpPr>
        <p:spPr/>
        <p:txBody>
          <a:bodyPr/>
          <a:lstStyle/>
          <a:p>
            <a:fld id="{C298811E-DDE7-41AB-AD78-CE2247B3A427}" type="datetime13">
              <a:rPr lang="en-US" smtClean="0"/>
              <a:t>8:01:33 AM</a:t>
            </a:fld>
            <a:endParaRPr lang="en-US"/>
          </a:p>
        </p:txBody>
      </p:sp>
      <p:sp>
        <p:nvSpPr>
          <p:cNvPr id="5" name="Slide Number Placeholder 4"/>
          <p:cNvSpPr>
            <a:spLocks noGrp="1"/>
          </p:cNvSpPr>
          <p:nvPr>
            <p:ph type="sldNum" sz="quarter" idx="12"/>
          </p:nvPr>
        </p:nvSpPr>
        <p:spPr/>
        <p:txBody>
          <a:bodyPr/>
          <a:lstStyle/>
          <a:p>
            <a:fld id="{A427D900-64F9-439D-869A-CA3D2CA234F8}" type="slidenum">
              <a:rPr lang="en-US" smtClean="0"/>
              <a:t>18</a:t>
            </a:fld>
            <a:endParaRPr lang="en-US"/>
          </a:p>
        </p:txBody>
      </p:sp>
    </p:spTree>
    <p:extLst>
      <p:ext uri="{BB962C8B-B14F-4D97-AF65-F5344CB8AC3E}">
        <p14:creationId xmlns:p14="http://schemas.microsoft.com/office/powerpoint/2010/main" val="850769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output by the following code?</a:t>
            </a:r>
          </a:p>
        </p:txBody>
      </p:sp>
      <p:sp>
        <p:nvSpPr>
          <p:cNvPr id="3" name="Content Placeholder 2"/>
          <p:cNvSpPr>
            <a:spLocks noGrp="1"/>
          </p:cNvSpPr>
          <p:nvPr>
            <p:ph idx="1"/>
          </p:nvPr>
        </p:nvSpPr>
        <p:spPr>
          <a:xfrm>
            <a:off x="838200" y="1825624"/>
            <a:ext cx="10515600" cy="4530725"/>
          </a:xfrm>
        </p:spPr>
        <p:txBody>
          <a:bodyPr>
            <a:normAutofit fontScale="70000" lnSpcReduction="20000"/>
          </a:bodyPr>
          <a:lstStyle/>
          <a:p>
            <a:pPr marL="0" indent="0">
              <a:buNone/>
            </a:pPr>
            <a:r>
              <a:rPr lang="en-US" dirty="0">
                <a:solidFill>
                  <a:srgbClr val="8000FF"/>
                </a:solidFill>
                <a:latin typeface="Courier New" panose="02070309020205020404" pitchFamily="49" charset="0"/>
              </a:rPr>
              <a:t>class</a:t>
            </a:r>
            <a:r>
              <a:rPr lang="en-US" dirty="0">
                <a:solidFill>
                  <a:srgbClr val="000000"/>
                </a:solidFill>
                <a:latin typeface="Courier New" panose="02070309020205020404" pitchFamily="49" charset="0"/>
              </a:rPr>
              <a:t> A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s</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"A.s()"</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class</a:t>
            </a:r>
            <a:r>
              <a:rPr lang="en-US" dirty="0">
                <a:solidFill>
                  <a:srgbClr val="000000"/>
                </a:solidFill>
                <a:latin typeface="Courier New" panose="02070309020205020404" pitchFamily="49" charset="0"/>
              </a:rPr>
              <a:t> B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s</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"B.s()"</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class</a:t>
            </a:r>
            <a:r>
              <a:rPr lang="en-US" dirty="0">
                <a:solidFill>
                  <a:srgbClr val="000000"/>
                </a:solidFill>
                <a:latin typeface="Courier New" panose="02070309020205020404" pitchFamily="49" charset="0"/>
              </a:rPr>
              <a:t> C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B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class</a:t>
            </a:r>
            <a:r>
              <a:rPr lang="en-US" dirty="0">
                <a:solidFill>
                  <a:srgbClr val="000000"/>
                </a:solidFill>
                <a:latin typeface="Courier New" panose="02070309020205020404" pitchFamily="49" charset="0"/>
              </a:rPr>
              <a:t> Main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main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args</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 </a:t>
            </a:r>
            <a:r>
              <a:rPr lang="en-US" dirty="0" err="1">
                <a:solidFill>
                  <a:srgbClr val="000000"/>
                </a:solidFill>
                <a:latin typeface="Courier New" panose="02070309020205020404" pitchFamily="49" charset="0"/>
              </a:rPr>
              <a:t>obj</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C</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obj</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effectLst/>
            </a:endParaRPr>
          </a:p>
        </p:txBody>
      </p:sp>
      <p:sp>
        <p:nvSpPr>
          <p:cNvPr id="4" name="Date Placeholder 3"/>
          <p:cNvSpPr>
            <a:spLocks noGrp="1"/>
          </p:cNvSpPr>
          <p:nvPr>
            <p:ph type="dt" sz="half" idx="10"/>
          </p:nvPr>
        </p:nvSpPr>
        <p:spPr/>
        <p:txBody>
          <a:bodyPr/>
          <a:lstStyle/>
          <a:p>
            <a:fld id="{C298811E-DDE7-41AB-AD78-CE2247B3A427}" type="datetime13">
              <a:rPr lang="en-US" smtClean="0"/>
              <a:t>8:01:17 AM</a:t>
            </a:fld>
            <a:endParaRPr lang="en-US"/>
          </a:p>
        </p:txBody>
      </p:sp>
      <p:sp>
        <p:nvSpPr>
          <p:cNvPr id="5" name="Slide Number Placeholder 4"/>
          <p:cNvSpPr>
            <a:spLocks noGrp="1"/>
          </p:cNvSpPr>
          <p:nvPr>
            <p:ph type="sldNum" sz="quarter" idx="12"/>
          </p:nvPr>
        </p:nvSpPr>
        <p:spPr/>
        <p:txBody>
          <a:bodyPr/>
          <a:lstStyle/>
          <a:p>
            <a:fld id="{A427D900-64F9-439D-869A-CA3D2CA234F8}" type="slidenum">
              <a:rPr lang="en-US" smtClean="0"/>
              <a:t>19</a:t>
            </a:fld>
            <a:endParaRPr lang="en-US"/>
          </a:p>
        </p:txBody>
      </p:sp>
    </p:spTree>
    <p:extLst>
      <p:ext uri="{BB962C8B-B14F-4D97-AF65-F5344CB8AC3E}">
        <p14:creationId xmlns:p14="http://schemas.microsoft.com/office/powerpoint/2010/main" val="1113592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a:lstStyle/>
          <a:p>
            <a:pPr marL="0" indent="0">
              <a:buNone/>
            </a:pPr>
            <a:r>
              <a:rPr lang="en-US" dirty="0"/>
              <a:t>Final is next week!</a:t>
            </a:r>
          </a:p>
          <a:p>
            <a:pPr marL="0" indent="0">
              <a:buNone/>
            </a:pPr>
            <a:r>
              <a:rPr lang="en-US" dirty="0"/>
              <a:t>Online students: you may take the exam in class if you would like.</a:t>
            </a:r>
          </a:p>
          <a:p>
            <a:pPr marL="0" indent="0">
              <a:buNone/>
            </a:pPr>
            <a:r>
              <a:rPr lang="en-US" dirty="0"/>
              <a:t>Otherwise, it will be available between Friday, 11/18 – Tuesday, 11/22 (inclusive)</a:t>
            </a:r>
          </a:p>
          <a:p>
            <a:pPr marL="0" indent="0">
              <a:buNone/>
            </a:pPr>
            <a:endParaRPr lang="en-US" dirty="0"/>
          </a:p>
          <a:p>
            <a:pPr marL="0" indent="0">
              <a:buNone/>
            </a:pPr>
            <a:r>
              <a:rPr lang="en-US" dirty="0"/>
              <a:t>In class students: Exam will be Tuesday, 11/22 at 5:45.</a:t>
            </a:r>
          </a:p>
          <a:p>
            <a:pPr marL="0" indent="0">
              <a:buNone/>
            </a:pPr>
            <a:endParaRPr lang="en-US" dirty="0"/>
          </a:p>
          <a:p>
            <a:pPr marL="0" indent="0">
              <a:buNone/>
            </a:pPr>
            <a:r>
              <a:rPr lang="en-US" dirty="0"/>
              <a:t>(Grading information)</a:t>
            </a:r>
          </a:p>
        </p:txBody>
      </p:sp>
      <p:sp>
        <p:nvSpPr>
          <p:cNvPr id="4" name="Date Placeholder 3"/>
          <p:cNvSpPr>
            <a:spLocks noGrp="1"/>
          </p:cNvSpPr>
          <p:nvPr>
            <p:ph type="dt" sz="half" idx="10"/>
          </p:nvPr>
        </p:nvSpPr>
        <p:spPr/>
        <p:txBody>
          <a:bodyPr/>
          <a:lstStyle/>
          <a:p>
            <a:fld id="{ADFE8307-C2A3-4AAA-A136-AF3D7FCB5235}" type="datetime13">
              <a:rPr lang="en-US" smtClean="0"/>
              <a:t>7:20:49 AM</a:t>
            </a:fld>
            <a:endParaRPr lang="en-US"/>
          </a:p>
        </p:txBody>
      </p:sp>
      <p:sp>
        <p:nvSpPr>
          <p:cNvPr id="5" name="Slide Number Placeholder 4"/>
          <p:cNvSpPr>
            <a:spLocks noGrp="1"/>
          </p:cNvSpPr>
          <p:nvPr>
            <p:ph type="sldNum" sz="quarter" idx="12"/>
          </p:nvPr>
        </p:nvSpPr>
        <p:spPr/>
        <p:txBody>
          <a:bodyPr/>
          <a:lstStyle/>
          <a:p>
            <a:fld id="{A427D900-64F9-439D-869A-CA3D2CA234F8}" type="slidenum">
              <a:rPr lang="en-US" smtClean="0"/>
              <a:t>2</a:t>
            </a:fld>
            <a:endParaRPr lang="en-US"/>
          </a:p>
        </p:txBody>
      </p:sp>
    </p:spTree>
    <p:extLst>
      <p:ext uri="{BB962C8B-B14F-4D97-AF65-F5344CB8AC3E}">
        <p14:creationId xmlns:p14="http://schemas.microsoft.com/office/powerpoint/2010/main" val="2286350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output by the following code?</a:t>
            </a:r>
          </a:p>
        </p:txBody>
      </p:sp>
      <p:sp>
        <p:nvSpPr>
          <p:cNvPr id="3" name="Content Placeholder 2"/>
          <p:cNvSpPr>
            <a:spLocks noGrp="1"/>
          </p:cNvSpPr>
          <p:nvPr>
            <p:ph idx="1"/>
          </p:nvPr>
        </p:nvSpPr>
        <p:spPr>
          <a:xfrm>
            <a:off x="838200" y="1825624"/>
            <a:ext cx="10515600" cy="4530725"/>
          </a:xfrm>
        </p:spPr>
        <p:txBody>
          <a:bodyPr>
            <a:normAutofit fontScale="77500" lnSpcReduction="20000"/>
          </a:bodyPr>
          <a:lstStyle/>
          <a:p>
            <a:pPr marL="0" indent="0">
              <a:buNone/>
            </a:pPr>
            <a:r>
              <a:rPr lang="en-US" dirty="0">
                <a:solidFill>
                  <a:srgbClr val="8000FF"/>
                </a:solidFill>
                <a:latin typeface="Courier New" panose="02070309020205020404" pitchFamily="49" charset="0"/>
              </a:rPr>
              <a:t>class</a:t>
            </a:r>
            <a:r>
              <a:rPr lang="en-US" dirty="0">
                <a:solidFill>
                  <a:srgbClr val="000000"/>
                </a:solidFill>
                <a:latin typeface="Courier New" panose="02070309020205020404" pitchFamily="49" charset="0"/>
              </a:rPr>
              <a:t> A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m</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A.m</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class</a:t>
            </a:r>
            <a:r>
              <a:rPr lang="en-US" dirty="0">
                <a:solidFill>
                  <a:srgbClr val="000000"/>
                </a:solidFill>
                <a:latin typeface="Courier New" panose="02070309020205020404" pitchFamily="49" charset="0"/>
              </a:rPr>
              <a:t> B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m</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B.m</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class</a:t>
            </a:r>
            <a:r>
              <a:rPr lang="en-US" dirty="0">
                <a:solidFill>
                  <a:srgbClr val="000000"/>
                </a:solidFill>
                <a:latin typeface="Courier New" panose="02070309020205020404" pitchFamily="49" charset="0"/>
              </a:rPr>
              <a:t> C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B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m</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C.m</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class</a:t>
            </a:r>
            <a:r>
              <a:rPr lang="en-US" dirty="0">
                <a:solidFill>
                  <a:srgbClr val="000000"/>
                </a:solidFill>
                <a:latin typeface="Courier New" panose="02070309020205020404" pitchFamily="49" charset="0"/>
              </a:rPr>
              <a:t> Main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main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args</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 </a:t>
            </a:r>
            <a:r>
              <a:rPr lang="en-US" dirty="0" err="1">
                <a:solidFill>
                  <a:srgbClr val="000000"/>
                </a:solidFill>
                <a:latin typeface="Courier New" panose="02070309020205020404" pitchFamily="49" charset="0"/>
              </a:rPr>
              <a:t>obj</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C</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obj</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m</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effectLst/>
            </a:endParaRPr>
          </a:p>
          <a:p>
            <a:pPr marL="0" indent="0">
              <a:buNone/>
            </a:pPr>
            <a:endParaRPr lang="en-US" dirty="0"/>
          </a:p>
        </p:txBody>
      </p:sp>
      <p:sp>
        <p:nvSpPr>
          <p:cNvPr id="4" name="Date Placeholder 3"/>
          <p:cNvSpPr>
            <a:spLocks noGrp="1"/>
          </p:cNvSpPr>
          <p:nvPr>
            <p:ph type="dt" sz="half" idx="10"/>
          </p:nvPr>
        </p:nvSpPr>
        <p:spPr/>
        <p:txBody>
          <a:bodyPr/>
          <a:lstStyle/>
          <a:p>
            <a:fld id="{C298811E-DDE7-41AB-AD78-CE2247B3A427}" type="datetime13">
              <a:rPr lang="en-US" smtClean="0"/>
              <a:t>8:00:50 AM</a:t>
            </a:fld>
            <a:endParaRPr lang="en-US"/>
          </a:p>
        </p:txBody>
      </p:sp>
      <p:sp>
        <p:nvSpPr>
          <p:cNvPr id="5" name="Slide Number Placeholder 4"/>
          <p:cNvSpPr>
            <a:spLocks noGrp="1"/>
          </p:cNvSpPr>
          <p:nvPr>
            <p:ph type="sldNum" sz="quarter" idx="12"/>
          </p:nvPr>
        </p:nvSpPr>
        <p:spPr/>
        <p:txBody>
          <a:bodyPr/>
          <a:lstStyle/>
          <a:p>
            <a:fld id="{A427D900-64F9-439D-869A-CA3D2CA234F8}" type="slidenum">
              <a:rPr lang="en-US" smtClean="0"/>
              <a:t>20</a:t>
            </a:fld>
            <a:endParaRPr lang="en-US"/>
          </a:p>
        </p:txBody>
      </p:sp>
    </p:spTree>
    <p:extLst>
      <p:ext uri="{BB962C8B-B14F-4D97-AF65-F5344CB8AC3E}">
        <p14:creationId xmlns:p14="http://schemas.microsoft.com/office/powerpoint/2010/main" val="3718044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output by the following code?</a:t>
            </a:r>
          </a:p>
        </p:txBody>
      </p:sp>
      <p:sp>
        <p:nvSpPr>
          <p:cNvPr id="3" name="Content Placeholder 2"/>
          <p:cNvSpPr>
            <a:spLocks noGrp="1"/>
          </p:cNvSpPr>
          <p:nvPr>
            <p:ph idx="1"/>
          </p:nvPr>
        </p:nvSpPr>
        <p:spPr>
          <a:xfrm>
            <a:off x="838200" y="1393902"/>
            <a:ext cx="10515600" cy="4962448"/>
          </a:xfrm>
        </p:spPr>
        <p:txBody>
          <a:bodyPr>
            <a:normAutofit fontScale="55000" lnSpcReduction="20000"/>
          </a:bodyPr>
          <a:lstStyle/>
          <a:p>
            <a:pPr marL="0" indent="0">
              <a:buNone/>
            </a:pPr>
            <a:r>
              <a:rPr lang="en-US" dirty="0">
                <a:solidFill>
                  <a:srgbClr val="8000FF"/>
                </a:solidFill>
                <a:latin typeface="Courier New" panose="02070309020205020404" pitchFamily="49" charset="0"/>
              </a:rPr>
              <a:t>class</a:t>
            </a:r>
            <a:r>
              <a:rPr lang="en-US" dirty="0">
                <a:solidFill>
                  <a:srgbClr val="000000"/>
                </a:solidFill>
                <a:latin typeface="Courier New" panose="02070309020205020404" pitchFamily="49" charset="0"/>
              </a:rPr>
              <a:t> A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m</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A.m</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class</a:t>
            </a:r>
            <a:r>
              <a:rPr lang="en-US" dirty="0">
                <a:solidFill>
                  <a:srgbClr val="000000"/>
                </a:solidFill>
                <a:latin typeface="Courier New" panose="02070309020205020404" pitchFamily="49" charset="0"/>
              </a:rPr>
              <a:t> B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void</a:t>
            </a:r>
            <a:r>
              <a:rPr lang="en-US" dirty="0">
                <a:solidFill>
                  <a:srgbClr val="000000"/>
                </a:solidFill>
                <a:latin typeface="Courier New" panose="02070309020205020404" pitchFamily="49" charset="0"/>
              </a:rPr>
              <a:t> m</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B.m</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void</a:t>
            </a:r>
            <a:r>
              <a:rPr lang="en-US" dirty="0">
                <a:solidFill>
                  <a:srgbClr val="000000"/>
                </a:solidFill>
                <a:latin typeface="Courier New" panose="02070309020205020404" pitchFamily="49" charset="0"/>
              </a:rPr>
              <a:t> f</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914400" lvl="2" indent="0">
              <a:buNone/>
            </a:pPr>
            <a:r>
              <a:rPr lang="en-US" b="1" dirty="0">
                <a:solidFill>
                  <a:srgbClr val="000000"/>
                </a:solidFill>
                <a:latin typeface="Courier New" panose="02070309020205020404" pitchFamily="49" charset="0"/>
              </a:rPr>
              <a:t>	</a:t>
            </a:r>
            <a:r>
              <a:rPr lang="en-US" sz="2900" b="1" dirty="0" err="1">
                <a:solidFill>
                  <a:srgbClr val="0000FF"/>
                </a:solidFill>
                <a:latin typeface="Courier New" panose="02070309020205020404" pitchFamily="49" charset="0"/>
              </a:rPr>
              <a:t>this</a:t>
            </a:r>
            <a:r>
              <a:rPr lang="en-US" sz="2900" b="1" dirty="0" err="1">
                <a:solidFill>
                  <a:srgbClr val="000080"/>
                </a:solidFill>
                <a:latin typeface="Courier New" panose="02070309020205020404" pitchFamily="49" charset="0"/>
              </a:rPr>
              <a:t>.</a:t>
            </a:r>
            <a:r>
              <a:rPr lang="en-US" sz="2900" dirty="0" err="1">
                <a:solidFill>
                  <a:srgbClr val="000000"/>
                </a:solidFill>
                <a:latin typeface="Courier New" panose="02070309020205020404" pitchFamily="49" charset="0"/>
              </a:rPr>
              <a:t>m</a:t>
            </a:r>
            <a:r>
              <a:rPr lang="en-US" sz="2900" b="1" dirty="0">
                <a:solidFill>
                  <a:srgbClr val="000080"/>
                </a:solidFill>
                <a:latin typeface="Courier New" panose="02070309020205020404" pitchFamily="49" charset="0"/>
              </a:rPr>
              <a:t>();</a:t>
            </a:r>
            <a:r>
              <a:rPr lang="en-US" sz="2900" dirty="0">
                <a:solidFill>
                  <a:srgbClr val="000000"/>
                </a:solidFill>
                <a:latin typeface="Courier New" panose="02070309020205020404" pitchFamily="49" charset="0"/>
              </a:rPr>
              <a:t> </a:t>
            </a:r>
          </a:p>
          <a:p>
            <a:pPr marL="914400" lvl="2" indent="0">
              <a:buNone/>
            </a:pPr>
            <a:r>
              <a:rPr lang="en-US" sz="2900" b="1" dirty="0">
                <a:solidFill>
                  <a:srgbClr val="000000"/>
                </a:solidFill>
                <a:latin typeface="Courier New" panose="02070309020205020404" pitchFamily="49" charset="0"/>
              </a:rPr>
              <a:t>	</a:t>
            </a:r>
            <a:r>
              <a:rPr lang="en-US" sz="2900" b="1" dirty="0" err="1">
                <a:solidFill>
                  <a:srgbClr val="0000FF"/>
                </a:solidFill>
                <a:latin typeface="Courier New" panose="02070309020205020404" pitchFamily="49" charset="0"/>
              </a:rPr>
              <a:t>super</a:t>
            </a:r>
            <a:r>
              <a:rPr lang="en-US" sz="2900" b="1" dirty="0" err="1">
                <a:solidFill>
                  <a:srgbClr val="000080"/>
                </a:solidFill>
                <a:latin typeface="Courier New" panose="02070309020205020404" pitchFamily="49" charset="0"/>
              </a:rPr>
              <a:t>.</a:t>
            </a:r>
            <a:r>
              <a:rPr lang="en-US" sz="2900" dirty="0" err="1">
                <a:solidFill>
                  <a:srgbClr val="000000"/>
                </a:solidFill>
                <a:latin typeface="Courier New" panose="02070309020205020404" pitchFamily="49" charset="0"/>
              </a:rPr>
              <a:t>m</a:t>
            </a:r>
            <a:r>
              <a:rPr lang="en-US" sz="2900" b="1" dirty="0">
                <a:solidFill>
                  <a:srgbClr val="000080"/>
                </a:solidFill>
                <a:latin typeface="Courier New" panose="02070309020205020404" pitchFamily="49" charset="0"/>
              </a:rPr>
              <a:t>();</a:t>
            </a:r>
            <a:r>
              <a:rPr lang="en-US" sz="2900" dirty="0">
                <a:solidFill>
                  <a:srgbClr val="000000"/>
                </a:solidFill>
                <a:latin typeface="Courier New" panose="02070309020205020404" pitchFamily="49" charset="0"/>
              </a:rPr>
              <a:t> </a:t>
            </a:r>
          </a:p>
          <a:p>
            <a:pPr marL="914400" lvl="2" indent="0">
              <a:buNone/>
            </a:pPr>
            <a:r>
              <a:rPr lang="en-US" sz="2900" dirty="0">
                <a:solidFill>
                  <a:srgbClr val="000000"/>
                </a:solidFill>
                <a:latin typeface="Courier New" panose="02070309020205020404" pitchFamily="49" charset="0"/>
              </a:rPr>
              <a:t>	A </a:t>
            </a:r>
            <a:r>
              <a:rPr lang="en-US" sz="2900" dirty="0" err="1">
                <a:solidFill>
                  <a:srgbClr val="000000"/>
                </a:solidFill>
                <a:latin typeface="Courier New" panose="02070309020205020404" pitchFamily="49" charset="0"/>
              </a:rPr>
              <a:t>a</a:t>
            </a:r>
            <a:r>
              <a:rPr lang="en-US" sz="2900" dirty="0">
                <a:solidFill>
                  <a:srgbClr val="000000"/>
                </a:solidFill>
                <a:latin typeface="Courier New" panose="02070309020205020404" pitchFamily="49" charset="0"/>
              </a:rPr>
              <a:t> </a:t>
            </a:r>
            <a:r>
              <a:rPr lang="en-US" sz="2900" b="1" dirty="0">
                <a:solidFill>
                  <a:srgbClr val="000080"/>
                </a:solidFill>
                <a:latin typeface="Courier New" panose="02070309020205020404" pitchFamily="49" charset="0"/>
              </a:rPr>
              <a:t>=</a:t>
            </a:r>
            <a:r>
              <a:rPr lang="en-US" sz="2900" dirty="0">
                <a:solidFill>
                  <a:srgbClr val="000000"/>
                </a:solidFill>
                <a:latin typeface="Courier New" panose="02070309020205020404" pitchFamily="49" charset="0"/>
              </a:rPr>
              <a:t> </a:t>
            </a:r>
            <a:r>
              <a:rPr lang="en-US" sz="2900" b="1" dirty="0">
                <a:solidFill>
                  <a:srgbClr val="000080"/>
                </a:solidFill>
                <a:latin typeface="Courier New" panose="02070309020205020404" pitchFamily="49" charset="0"/>
              </a:rPr>
              <a:t>(</a:t>
            </a:r>
            <a:r>
              <a:rPr lang="en-US" sz="2900" dirty="0">
                <a:solidFill>
                  <a:srgbClr val="000000"/>
                </a:solidFill>
                <a:latin typeface="Courier New" panose="02070309020205020404" pitchFamily="49" charset="0"/>
              </a:rPr>
              <a:t>A</a:t>
            </a:r>
            <a:r>
              <a:rPr lang="en-US" sz="2900" b="1" dirty="0">
                <a:solidFill>
                  <a:srgbClr val="000080"/>
                </a:solidFill>
                <a:latin typeface="Courier New" panose="02070309020205020404" pitchFamily="49" charset="0"/>
              </a:rPr>
              <a:t>)</a:t>
            </a:r>
            <a:r>
              <a:rPr lang="en-US" sz="2900" dirty="0">
                <a:solidFill>
                  <a:srgbClr val="000000"/>
                </a:solidFill>
                <a:latin typeface="Courier New" panose="02070309020205020404" pitchFamily="49" charset="0"/>
              </a:rPr>
              <a:t> </a:t>
            </a:r>
            <a:r>
              <a:rPr lang="en-US" sz="2900" b="1" dirty="0">
                <a:solidFill>
                  <a:srgbClr val="0000FF"/>
                </a:solidFill>
                <a:latin typeface="Courier New" panose="02070309020205020404" pitchFamily="49" charset="0"/>
              </a:rPr>
              <a:t>this</a:t>
            </a:r>
            <a:r>
              <a:rPr lang="en-US" sz="2900" b="1" dirty="0">
                <a:solidFill>
                  <a:srgbClr val="000080"/>
                </a:solidFill>
                <a:latin typeface="Courier New" panose="02070309020205020404" pitchFamily="49" charset="0"/>
              </a:rPr>
              <a:t>;</a:t>
            </a:r>
            <a:r>
              <a:rPr lang="en-US" sz="2900" dirty="0">
                <a:solidFill>
                  <a:srgbClr val="000000"/>
                </a:solidFill>
                <a:latin typeface="Courier New" panose="02070309020205020404" pitchFamily="49" charset="0"/>
              </a:rPr>
              <a:t> </a:t>
            </a:r>
          </a:p>
          <a:p>
            <a:pPr marL="914400" lvl="2" indent="0">
              <a:buNone/>
            </a:pPr>
            <a:r>
              <a:rPr lang="en-US" sz="2900" dirty="0">
                <a:solidFill>
                  <a:srgbClr val="000000"/>
                </a:solidFill>
                <a:latin typeface="Courier New" panose="02070309020205020404" pitchFamily="49" charset="0"/>
              </a:rPr>
              <a:t>	</a:t>
            </a:r>
            <a:r>
              <a:rPr lang="en-US" sz="2900" dirty="0" err="1">
                <a:solidFill>
                  <a:srgbClr val="000000"/>
                </a:solidFill>
                <a:latin typeface="Courier New" panose="02070309020205020404" pitchFamily="49" charset="0"/>
              </a:rPr>
              <a:t>a</a:t>
            </a:r>
            <a:r>
              <a:rPr lang="en-US" sz="2900" b="1" dirty="0" err="1">
                <a:solidFill>
                  <a:srgbClr val="000080"/>
                </a:solidFill>
                <a:latin typeface="Courier New" panose="02070309020205020404" pitchFamily="49" charset="0"/>
              </a:rPr>
              <a:t>.</a:t>
            </a:r>
            <a:r>
              <a:rPr lang="en-US" sz="2900" dirty="0" err="1">
                <a:solidFill>
                  <a:srgbClr val="000000"/>
                </a:solidFill>
                <a:latin typeface="Courier New" panose="02070309020205020404" pitchFamily="49" charset="0"/>
              </a:rPr>
              <a:t>m</a:t>
            </a:r>
            <a:r>
              <a:rPr lang="en-US" sz="2900" b="1" dirty="0">
                <a:solidFill>
                  <a:srgbClr val="000080"/>
                </a:solidFill>
                <a:latin typeface="Courier New" panose="02070309020205020404" pitchFamily="49" charset="0"/>
              </a:rPr>
              <a:t>();</a:t>
            </a:r>
            <a:r>
              <a:rPr lang="en-US" sz="2900"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class</a:t>
            </a:r>
            <a:r>
              <a:rPr lang="en-US" dirty="0">
                <a:solidFill>
                  <a:srgbClr val="000000"/>
                </a:solidFill>
                <a:latin typeface="Courier New" panose="02070309020205020404" pitchFamily="49" charset="0"/>
              </a:rPr>
              <a:t> C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B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m</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C.m</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class</a:t>
            </a:r>
            <a:r>
              <a:rPr lang="en-US" dirty="0">
                <a:solidFill>
                  <a:srgbClr val="000000"/>
                </a:solidFill>
                <a:latin typeface="Courier New" panose="02070309020205020404" pitchFamily="49" charset="0"/>
              </a:rPr>
              <a:t> Main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main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args</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 </a:t>
            </a:r>
            <a:r>
              <a:rPr lang="en-US" dirty="0" err="1">
                <a:solidFill>
                  <a:srgbClr val="000000"/>
                </a:solidFill>
                <a:latin typeface="Courier New" panose="02070309020205020404" pitchFamily="49" charset="0"/>
              </a:rPr>
              <a:t>obj</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C</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obj</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f</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effectLst/>
            </a:endParaRPr>
          </a:p>
        </p:txBody>
      </p:sp>
      <p:sp>
        <p:nvSpPr>
          <p:cNvPr id="4" name="Date Placeholder 3"/>
          <p:cNvSpPr>
            <a:spLocks noGrp="1"/>
          </p:cNvSpPr>
          <p:nvPr>
            <p:ph type="dt" sz="half" idx="10"/>
          </p:nvPr>
        </p:nvSpPr>
        <p:spPr/>
        <p:txBody>
          <a:bodyPr/>
          <a:lstStyle/>
          <a:p>
            <a:fld id="{C298811E-DDE7-41AB-AD78-CE2247B3A427}" type="datetime13">
              <a:rPr lang="en-US" smtClean="0"/>
              <a:t>8:01:05 AM</a:t>
            </a:fld>
            <a:endParaRPr lang="en-US"/>
          </a:p>
        </p:txBody>
      </p:sp>
      <p:sp>
        <p:nvSpPr>
          <p:cNvPr id="5" name="Slide Number Placeholder 4"/>
          <p:cNvSpPr>
            <a:spLocks noGrp="1"/>
          </p:cNvSpPr>
          <p:nvPr>
            <p:ph type="sldNum" sz="quarter" idx="12"/>
          </p:nvPr>
        </p:nvSpPr>
        <p:spPr/>
        <p:txBody>
          <a:bodyPr/>
          <a:lstStyle/>
          <a:p>
            <a:fld id="{A427D900-64F9-439D-869A-CA3D2CA234F8}" type="slidenum">
              <a:rPr lang="en-US" smtClean="0"/>
              <a:t>21</a:t>
            </a:fld>
            <a:endParaRPr lang="en-US"/>
          </a:p>
        </p:txBody>
      </p:sp>
    </p:spTree>
    <p:extLst>
      <p:ext uri="{BB962C8B-B14F-4D97-AF65-F5344CB8AC3E}">
        <p14:creationId xmlns:p14="http://schemas.microsoft.com/office/powerpoint/2010/main" val="3076931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Static Factory for this code</a:t>
            </a:r>
          </a:p>
        </p:txBody>
      </p:sp>
      <p:sp>
        <p:nvSpPr>
          <p:cNvPr id="3" name="Content Placeholder 2"/>
          <p:cNvSpPr>
            <a:spLocks noGrp="1"/>
          </p:cNvSpPr>
          <p:nvPr>
            <p:ph idx="1"/>
          </p:nvPr>
        </p:nvSpPr>
        <p:spPr>
          <a:xfrm>
            <a:off x="838199" y="1360449"/>
            <a:ext cx="10948639" cy="5361026"/>
          </a:xfrm>
        </p:spPr>
        <p:txBody>
          <a:bodyPr>
            <a:normAutofit fontScale="40000" lnSpcReduction="20000"/>
          </a:bodyPr>
          <a:lstStyle/>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IPasswordHasher</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String hash</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class</a:t>
            </a:r>
            <a:r>
              <a:rPr lang="en-US" dirty="0">
                <a:solidFill>
                  <a:srgbClr val="000000"/>
                </a:solidFill>
                <a:latin typeface="Courier New" panose="02070309020205020404" pitchFamily="49" charset="0"/>
              </a:rPr>
              <a:t> SHA256 </a:t>
            </a:r>
            <a:r>
              <a:rPr lang="en-US" b="1" dirty="0">
                <a:solidFill>
                  <a:srgbClr val="0000FF"/>
                </a:solidFill>
                <a:latin typeface="Courier New" panose="02070309020205020404" pitchFamily="49" charset="0"/>
              </a:rPr>
              <a:t>implements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IPasswordHasher</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private</a:t>
            </a:r>
            <a:r>
              <a:rPr lang="en-US" dirty="0">
                <a:solidFill>
                  <a:srgbClr val="000000"/>
                </a:solidFill>
                <a:latin typeface="Courier New" panose="02070309020205020404" pitchFamily="49" charset="0"/>
              </a:rPr>
              <a:t> String _password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SHA256</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String password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_password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password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String hash</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String salt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create salt </a:t>
            </a:r>
          </a:p>
          <a:p>
            <a:pPr marL="0" indent="0">
              <a:buNone/>
            </a:pPr>
            <a:r>
              <a:rPr lang="en-US" b="1" dirty="0">
                <a:solidFill>
                  <a:srgbClr val="008000"/>
                </a:solidFill>
                <a:latin typeface="Courier New" panose="02070309020205020404" pitchFamily="49" charset="0"/>
              </a:rPr>
              <a:t>		</a:t>
            </a: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getHashedPassword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_password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salt</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String </a:t>
            </a:r>
            <a:r>
              <a:rPr lang="en-US" dirty="0" err="1">
                <a:solidFill>
                  <a:srgbClr val="000000"/>
                </a:solidFill>
                <a:latin typeface="Courier New" panose="02070309020205020404" pitchFamily="49" charset="0"/>
              </a:rPr>
              <a:t>getHashedPassword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String password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String salt</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SHA-256 Hashing Algorithm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class</a:t>
            </a:r>
            <a:r>
              <a:rPr lang="en-US" dirty="0">
                <a:solidFill>
                  <a:srgbClr val="000000"/>
                </a:solidFill>
                <a:latin typeface="Courier New" panose="02070309020205020404" pitchFamily="49" charset="0"/>
              </a:rPr>
              <a:t> MD5 </a:t>
            </a:r>
            <a:r>
              <a:rPr lang="en-US" b="1" dirty="0">
                <a:solidFill>
                  <a:srgbClr val="0000FF"/>
                </a:solidFill>
                <a:latin typeface="Courier New" panose="02070309020205020404" pitchFamily="49" charset="0"/>
              </a:rPr>
              <a:t>implements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IPasswordHasher</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private</a:t>
            </a:r>
            <a:r>
              <a:rPr lang="en-US" dirty="0">
                <a:solidFill>
                  <a:srgbClr val="000000"/>
                </a:solidFill>
                <a:latin typeface="Courier New" panose="02070309020205020404" pitchFamily="49" charset="0"/>
              </a:rPr>
              <a:t> String _password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MD5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String password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_password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password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String hash</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String salt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create salt </a:t>
            </a:r>
          </a:p>
          <a:p>
            <a:pPr marL="0" indent="0">
              <a:buNone/>
            </a:pPr>
            <a:r>
              <a:rPr lang="en-US" b="1" dirty="0">
                <a:solidFill>
                  <a:srgbClr val="008000"/>
                </a:solidFill>
                <a:latin typeface="Courier New" panose="02070309020205020404" pitchFamily="49" charset="0"/>
              </a:rPr>
              <a:t>		</a:t>
            </a: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getHashedPassword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_password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salt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String </a:t>
            </a:r>
            <a:r>
              <a:rPr lang="en-US" dirty="0" err="1">
                <a:solidFill>
                  <a:srgbClr val="000000"/>
                </a:solidFill>
                <a:latin typeface="Courier New" panose="02070309020205020404" pitchFamily="49" charset="0"/>
              </a:rPr>
              <a:t>getHashedPassword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String password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String salt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SHA-256 Hashing Algorithm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effectLst/>
            </a:endParaRPr>
          </a:p>
        </p:txBody>
      </p:sp>
      <p:sp>
        <p:nvSpPr>
          <p:cNvPr id="4" name="Date Placeholder 3"/>
          <p:cNvSpPr>
            <a:spLocks noGrp="1"/>
          </p:cNvSpPr>
          <p:nvPr>
            <p:ph type="dt" sz="half" idx="10"/>
          </p:nvPr>
        </p:nvSpPr>
        <p:spPr/>
        <p:txBody>
          <a:bodyPr/>
          <a:lstStyle/>
          <a:p>
            <a:fld id="{C298811E-DDE7-41AB-AD78-CE2247B3A427}" type="datetime13">
              <a:rPr lang="en-US" smtClean="0"/>
              <a:t>7:20:49 AM</a:t>
            </a:fld>
            <a:endParaRPr lang="en-US"/>
          </a:p>
        </p:txBody>
      </p:sp>
      <p:sp>
        <p:nvSpPr>
          <p:cNvPr id="5" name="Slide Number Placeholder 4"/>
          <p:cNvSpPr>
            <a:spLocks noGrp="1"/>
          </p:cNvSpPr>
          <p:nvPr>
            <p:ph type="sldNum" sz="quarter" idx="12"/>
          </p:nvPr>
        </p:nvSpPr>
        <p:spPr/>
        <p:txBody>
          <a:bodyPr/>
          <a:lstStyle/>
          <a:p>
            <a:fld id="{A427D900-64F9-439D-869A-CA3D2CA234F8}" type="slidenum">
              <a:rPr lang="en-US" smtClean="0"/>
              <a:t>22</a:t>
            </a:fld>
            <a:endParaRPr lang="en-US"/>
          </a:p>
        </p:txBody>
      </p:sp>
    </p:spTree>
    <p:extLst>
      <p:ext uri="{BB962C8B-B14F-4D97-AF65-F5344CB8AC3E}">
        <p14:creationId xmlns:p14="http://schemas.microsoft.com/office/powerpoint/2010/main" val="3306987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Refactor that code to use Strategy</a:t>
            </a:r>
          </a:p>
        </p:txBody>
      </p:sp>
      <p:sp>
        <p:nvSpPr>
          <p:cNvPr id="4" name="Date Placeholder 3"/>
          <p:cNvSpPr>
            <a:spLocks noGrp="1"/>
          </p:cNvSpPr>
          <p:nvPr>
            <p:ph type="dt" sz="half" idx="10"/>
          </p:nvPr>
        </p:nvSpPr>
        <p:spPr/>
        <p:txBody>
          <a:bodyPr/>
          <a:lstStyle/>
          <a:p>
            <a:fld id="{C298811E-DDE7-41AB-AD78-CE2247B3A427}" type="datetime13">
              <a:rPr lang="en-US" smtClean="0"/>
              <a:t>7:20:49 AM</a:t>
            </a:fld>
            <a:endParaRPr lang="en-US"/>
          </a:p>
        </p:txBody>
      </p:sp>
      <p:sp>
        <p:nvSpPr>
          <p:cNvPr id="5" name="Slide Number Placeholder 4"/>
          <p:cNvSpPr>
            <a:spLocks noGrp="1"/>
          </p:cNvSpPr>
          <p:nvPr>
            <p:ph type="sldNum" sz="quarter" idx="12"/>
          </p:nvPr>
        </p:nvSpPr>
        <p:spPr/>
        <p:txBody>
          <a:bodyPr/>
          <a:lstStyle/>
          <a:p>
            <a:fld id="{A427D900-64F9-439D-869A-CA3D2CA234F8}" type="slidenum">
              <a:rPr lang="en-US" smtClean="0"/>
              <a:t>23</a:t>
            </a:fld>
            <a:endParaRPr lang="en-US"/>
          </a:p>
        </p:txBody>
      </p:sp>
    </p:spTree>
    <p:extLst>
      <p:ext uri="{BB962C8B-B14F-4D97-AF65-F5344CB8AC3E}">
        <p14:creationId xmlns:p14="http://schemas.microsoft.com/office/powerpoint/2010/main" val="2568588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Refactor that code to use Template Method</a:t>
            </a:r>
          </a:p>
        </p:txBody>
      </p:sp>
      <p:sp>
        <p:nvSpPr>
          <p:cNvPr id="4" name="Date Placeholder 3"/>
          <p:cNvSpPr>
            <a:spLocks noGrp="1"/>
          </p:cNvSpPr>
          <p:nvPr>
            <p:ph type="dt" sz="half" idx="10"/>
          </p:nvPr>
        </p:nvSpPr>
        <p:spPr/>
        <p:txBody>
          <a:bodyPr/>
          <a:lstStyle/>
          <a:p>
            <a:fld id="{C298811E-DDE7-41AB-AD78-CE2247B3A427}" type="datetime13">
              <a:rPr lang="en-US" smtClean="0"/>
              <a:t>7:20:49 AM</a:t>
            </a:fld>
            <a:endParaRPr lang="en-US"/>
          </a:p>
        </p:txBody>
      </p:sp>
      <p:sp>
        <p:nvSpPr>
          <p:cNvPr id="5" name="Slide Number Placeholder 4"/>
          <p:cNvSpPr>
            <a:spLocks noGrp="1"/>
          </p:cNvSpPr>
          <p:nvPr>
            <p:ph type="sldNum" sz="quarter" idx="12"/>
          </p:nvPr>
        </p:nvSpPr>
        <p:spPr/>
        <p:txBody>
          <a:bodyPr/>
          <a:lstStyle/>
          <a:p>
            <a:fld id="{A427D900-64F9-439D-869A-CA3D2CA234F8}" type="slidenum">
              <a:rPr lang="en-US" smtClean="0"/>
              <a:t>24</a:t>
            </a:fld>
            <a:endParaRPr lang="en-US"/>
          </a:p>
        </p:txBody>
      </p:sp>
    </p:spTree>
    <p:extLst>
      <p:ext uri="{BB962C8B-B14F-4D97-AF65-F5344CB8AC3E}">
        <p14:creationId xmlns:p14="http://schemas.microsoft.com/office/powerpoint/2010/main" val="479416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discussion</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9B6A8C4A-F362-4037-A1F4-9256AE6D438D}" type="datetime13">
              <a:rPr lang="en-US" smtClean="0"/>
              <a:t>7:20:49 AM</a:t>
            </a:fld>
            <a:endParaRPr lang="en-US"/>
          </a:p>
        </p:txBody>
      </p:sp>
      <p:sp>
        <p:nvSpPr>
          <p:cNvPr id="5" name="Slide Number Placeholder 4"/>
          <p:cNvSpPr>
            <a:spLocks noGrp="1"/>
          </p:cNvSpPr>
          <p:nvPr>
            <p:ph type="sldNum" sz="quarter" idx="12"/>
          </p:nvPr>
        </p:nvSpPr>
        <p:spPr/>
        <p:txBody>
          <a:bodyPr/>
          <a:lstStyle/>
          <a:p>
            <a:fld id="{A427D900-64F9-439D-869A-CA3D2CA234F8}" type="slidenum">
              <a:rPr lang="en-US" smtClean="0"/>
              <a:t>25</a:t>
            </a:fld>
            <a:endParaRPr lang="en-US"/>
          </a:p>
        </p:txBody>
      </p:sp>
    </p:spTree>
    <p:extLst>
      <p:ext uri="{BB962C8B-B14F-4D97-AF65-F5344CB8AC3E}">
        <p14:creationId xmlns:p14="http://schemas.microsoft.com/office/powerpoint/2010/main" val="23398170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Criteria</a:t>
            </a:r>
          </a:p>
        </p:txBody>
      </p:sp>
      <p:sp>
        <p:nvSpPr>
          <p:cNvPr id="3" name="Content Placeholder 2"/>
          <p:cNvSpPr>
            <a:spLocks noGrp="1"/>
          </p:cNvSpPr>
          <p:nvPr>
            <p:ph idx="1"/>
          </p:nvPr>
        </p:nvSpPr>
        <p:spPr/>
        <p:txBody>
          <a:bodyPr/>
          <a:lstStyle/>
          <a:p>
            <a:pPr marL="0" indent="0">
              <a:buNone/>
            </a:pPr>
            <a:endParaRPr lang="en-US" dirty="0"/>
          </a:p>
        </p:txBody>
      </p:sp>
      <p:sp>
        <p:nvSpPr>
          <p:cNvPr id="4" name="Date Placeholder 3"/>
          <p:cNvSpPr>
            <a:spLocks noGrp="1"/>
          </p:cNvSpPr>
          <p:nvPr>
            <p:ph type="dt" sz="half" idx="10"/>
          </p:nvPr>
        </p:nvSpPr>
        <p:spPr/>
        <p:txBody>
          <a:bodyPr/>
          <a:lstStyle/>
          <a:p>
            <a:fld id="{5C48B6D0-F070-4F5D-AFF1-3174F2F4BD96}" type="datetime13">
              <a:rPr lang="en-US" smtClean="0"/>
              <a:t>7:20:49 AM</a:t>
            </a:fld>
            <a:endParaRPr lang="en-US"/>
          </a:p>
        </p:txBody>
      </p:sp>
      <p:sp>
        <p:nvSpPr>
          <p:cNvPr id="5" name="Slide Number Placeholder 4"/>
          <p:cNvSpPr>
            <a:spLocks noGrp="1"/>
          </p:cNvSpPr>
          <p:nvPr>
            <p:ph type="sldNum" sz="quarter" idx="12"/>
          </p:nvPr>
        </p:nvSpPr>
        <p:spPr/>
        <p:txBody>
          <a:bodyPr/>
          <a:lstStyle/>
          <a:p>
            <a:fld id="{A427D900-64F9-439D-869A-CA3D2CA234F8}" type="slidenum">
              <a:rPr lang="en-US" smtClean="0"/>
              <a:t>26</a:t>
            </a:fld>
            <a:endParaRPr lang="en-US"/>
          </a:p>
        </p:txBody>
      </p:sp>
    </p:spTree>
    <p:extLst>
      <p:ext uri="{BB962C8B-B14F-4D97-AF65-F5344CB8AC3E}">
        <p14:creationId xmlns:p14="http://schemas.microsoft.com/office/powerpoint/2010/main" val="1720849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38ED30F4-522A-48EA-BB24-24C7E54430F0}" type="datetime13">
              <a:rPr lang="en-US" smtClean="0"/>
              <a:t>7:20:49 AM</a:t>
            </a:fld>
            <a:endParaRPr lang="en-US"/>
          </a:p>
        </p:txBody>
      </p:sp>
      <p:sp>
        <p:nvSpPr>
          <p:cNvPr id="5" name="Slide Number Placeholder 4"/>
          <p:cNvSpPr>
            <a:spLocks noGrp="1"/>
          </p:cNvSpPr>
          <p:nvPr>
            <p:ph type="sldNum" sz="quarter" idx="12"/>
          </p:nvPr>
        </p:nvSpPr>
        <p:spPr/>
        <p:txBody>
          <a:bodyPr/>
          <a:lstStyle/>
          <a:p>
            <a:fld id="{A427D900-64F9-439D-869A-CA3D2CA234F8}" type="slidenum">
              <a:rPr lang="en-US" smtClean="0"/>
              <a:t>3</a:t>
            </a:fld>
            <a:endParaRPr lang="en-US"/>
          </a:p>
        </p:txBody>
      </p:sp>
    </p:spTree>
    <p:extLst>
      <p:ext uri="{BB962C8B-B14F-4D97-AF65-F5344CB8AC3E}">
        <p14:creationId xmlns:p14="http://schemas.microsoft.com/office/powerpoint/2010/main" val="2821450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have the following code</a:t>
            </a:r>
          </a:p>
        </p:txBody>
      </p:sp>
      <p:sp>
        <p:nvSpPr>
          <p:cNvPr id="3" name="Content Placeholder 2"/>
          <p:cNvSpPr>
            <a:spLocks noGrp="1"/>
          </p:cNvSpPr>
          <p:nvPr>
            <p:ph idx="1"/>
          </p:nvPr>
        </p:nvSpPr>
        <p:spPr/>
        <p:txBody>
          <a:bodyPr/>
          <a:lstStyle/>
          <a:p>
            <a:pPr marL="0" indent="0">
              <a:buNone/>
            </a:pPr>
            <a:r>
              <a:rPr lang="en-US" dirty="0"/>
              <a:t>(</a:t>
            </a:r>
            <a:r>
              <a:rPr lang="en-US" dirty="0" err="1"/>
              <a:t>IteratorExample</a:t>
            </a:r>
            <a:r>
              <a:rPr lang="en-US" dirty="0"/>
              <a:t>)</a:t>
            </a:r>
          </a:p>
        </p:txBody>
      </p:sp>
      <p:sp>
        <p:nvSpPr>
          <p:cNvPr id="4" name="Date Placeholder 3"/>
          <p:cNvSpPr>
            <a:spLocks noGrp="1"/>
          </p:cNvSpPr>
          <p:nvPr>
            <p:ph type="dt" sz="half" idx="10"/>
          </p:nvPr>
        </p:nvSpPr>
        <p:spPr/>
        <p:txBody>
          <a:bodyPr/>
          <a:lstStyle/>
          <a:p>
            <a:fld id="{DACD620D-E223-4A33-AFE2-89CD6D558EC8}" type="datetime13">
              <a:rPr lang="en-US" smtClean="0"/>
              <a:t>7:20:49 AM</a:t>
            </a:fld>
            <a:endParaRPr lang="en-US"/>
          </a:p>
        </p:txBody>
      </p:sp>
      <p:sp>
        <p:nvSpPr>
          <p:cNvPr id="5" name="Slide Number Placeholder 4"/>
          <p:cNvSpPr>
            <a:spLocks noGrp="1"/>
          </p:cNvSpPr>
          <p:nvPr>
            <p:ph type="sldNum" sz="quarter" idx="12"/>
          </p:nvPr>
        </p:nvSpPr>
        <p:spPr/>
        <p:txBody>
          <a:bodyPr/>
          <a:lstStyle/>
          <a:p>
            <a:fld id="{A427D900-64F9-439D-869A-CA3D2CA234F8}" type="slidenum">
              <a:rPr lang="en-US" smtClean="0"/>
              <a:t>4</a:t>
            </a:fld>
            <a:endParaRPr lang="en-US"/>
          </a:p>
        </p:txBody>
      </p:sp>
    </p:spTree>
    <p:extLst>
      <p:ext uri="{BB962C8B-B14F-4D97-AF65-F5344CB8AC3E}">
        <p14:creationId xmlns:p14="http://schemas.microsoft.com/office/powerpoint/2010/main" val="3809160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collections</a:t>
            </a:r>
          </a:p>
        </p:txBody>
      </p:sp>
      <p:sp>
        <p:nvSpPr>
          <p:cNvPr id="3" name="Content Placeholder 2"/>
          <p:cNvSpPr>
            <a:spLocks noGrp="1"/>
          </p:cNvSpPr>
          <p:nvPr>
            <p:ph idx="1"/>
          </p:nvPr>
        </p:nvSpPr>
        <p:spPr/>
        <p:txBody>
          <a:bodyPr/>
          <a:lstStyle/>
          <a:p>
            <a:pPr marL="0" indent="0">
              <a:buNone/>
            </a:pPr>
            <a:r>
              <a:rPr lang="en-US" dirty="0"/>
              <a:t>You want a common interface for iterating over collections. Why?</a:t>
            </a:r>
          </a:p>
        </p:txBody>
      </p:sp>
      <p:sp>
        <p:nvSpPr>
          <p:cNvPr id="4" name="Date Placeholder 3"/>
          <p:cNvSpPr>
            <a:spLocks noGrp="1"/>
          </p:cNvSpPr>
          <p:nvPr>
            <p:ph type="dt" sz="half" idx="10"/>
          </p:nvPr>
        </p:nvSpPr>
        <p:spPr/>
        <p:txBody>
          <a:bodyPr/>
          <a:lstStyle/>
          <a:p>
            <a:fld id="{5246F89B-B288-4A22-8F80-DE5B56BC6249}" type="datetime13">
              <a:rPr lang="en-US" smtClean="0"/>
              <a:t>7:20:49 AM</a:t>
            </a:fld>
            <a:endParaRPr lang="en-US"/>
          </a:p>
        </p:txBody>
      </p:sp>
      <p:sp>
        <p:nvSpPr>
          <p:cNvPr id="5" name="Slide Number Placeholder 4"/>
          <p:cNvSpPr>
            <a:spLocks noGrp="1"/>
          </p:cNvSpPr>
          <p:nvPr>
            <p:ph type="sldNum" sz="quarter" idx="12"/>
          </p:nvPr>
        </p:nvSpPr>
        <p:spPr/>
        <p:txBody>
          <a:bodyPr/>
          <a:lstStyle/>
          <a:p>
            <a:fld id="{BAEDBC60-1551-4476-890B-3470FACB1158}" type="slidenum">
              <a:rPr lang="en-US" smtClean="0"/>
              <a:t>5</a:t>
            </a:fld>
            <a:endParaRPr lang="en-US"/>
          </a:p>
        </p:txBody>
      </p:sp>
    </p:spTree>
    <p:extLst>
      <p:ext uri="{BB962C8B-B14F-4D97-AF65-F5344CB8AC3E}">
        <p14:creationId xmlns:p14="http://schemas.microsoft.com/office/powerpoint/2010/main" val="156776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collections</a:t>
            </a:r>
          </a:p>
        </p:txBody>
      </p:sp>
      <p:sp>
        <p:nvSpPr>
          <p:cNvPr id="3" name="Content Placeholder 2"/>
          <p:cNvSpPr>
            <a:spLocks noGrp="1"/>
          </p:cNvSpPr>
          <p:nvPr>
            <p:ph idx="1"/>
          </p:nvPr>
        </p:nvSpPr>
        <p:spPr/>
        <p:txBody>
          <a:bodyPr/>
          <a:lstStyle/>
          <a:p>
            <a:pPr marL="0" indent="0">
              <a:buNone/>
            </a:pPr>
            <a:r>
              <a:rPr lang="en-US" dirty="0"/>
              <a:t>Why should client code care about how data is being stored or accessed? </a:t>
            </a:r>
          </a:p>
          <a:p>
            <a:pPr marL="0" indent="0">
              <a:buNone/>
            </a:pPr>
            <a:r>
              <a:rPr lang="en-US" dirty="0"/>
              <a:t>In C#, there is a common interface that collections use (several, actually), for accessing and writing data.</a:t>
            </a:r>
          </a:p>
          <a:p>
            <a:pPr marL="0" indent="0">
              <a:buNone/>
            </a:pPr>
            <a:endParaRPr lang="en-US" dirty="0"/>
          </a:p>
        </p:txBody>
      </p:sp>
      <p:sp>
        <p:nvSpPr>
          <p:cNvPr id="4" name="Date Placeholder 3"/>
          <p:cNvSpPr>
            <a:spLocks noGrp="1"/>
          </p:cNvSpPr>
          <p:nvPr>
            <p:ph type="dt" sz="half" idx="10"/>
          </p:nvPr>
        </p:nvSpPr>
        <p:spPr/>
        <p:txBody>
          <a:bodyPr/>
          <a:lstStyle/>
          <a:p>
            <a:fld id="{0ACD2344-217A-4892-B843-110F38DB94A8}" type="datetime13">
              <a:rPr lang="en-US" smtClean="0"/>
              <a:t>7:20:49 AM</a:t>
            </a:fld>
            <a:endParaRPr lang="en-US"/>
          </a:p>
        </p:txBody>
      </p:sp>
      <p:sp>
        <p:nvSpPr>
          <p:cNvPr id="5" name="Slide Number Placeholder 4"/>
          <p:cNvSpPr>
            <a:spLocks noGrp="1"/>
          </p:cNvSpPr>
          <p:nvPr>
            <p:ph type="sldNum" sz="quarter" idx="12"/>
          </p:nvPr>
        </p:nvSpPr>
        <p:spPr/>
        <p:txBody>
          <a:bodyPr/>
          <a:lstStyle/>
          <a:p>
            <a:fld id="{BAEDBC60-1551-4476-890B-3470FACB1158}" type="slidenum">
              <a:rPr lang="en-US" smtClean="0"/>
              <a:t>6</a:t>
            </a:fld>
            <a:endParaRPr lang="en-US"/>
          </a:p>
        </p:txBody>
      </p:sp>
    </p:spTree>
    <p:extLst>
      <p:ext uri="{BB962C8B-B14F-4D97-AF65-F5344CB8AC3E}">
        <p14:creationId xmlns:p14="http://schemas.microsoft.com/office/powerpoint/2010/main" val="1032643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collections</a:t>
            </a:r>
          </a:p>
        </p:txBody>
      </p:sp>
      <p:sp>
        <p:nvSpPr>
          <p:cNvPr id="3" name="Content Placeholder 2"/>
          <p:cNvSpPr>
            <a:spLocks noGrp="1"/>
          </p:cNvSpPr>
          <p:nvPr>
            <p:ph idx="1"/>
          </p:nvPr>
        </p:nvSpPr>
        <p:spPr/>
        <p:txBody>
          <a:bodyPr/>
          <a:lstStyle/>
          <a:p>
            <a:pPr marL="0" indent="0">
              <a:buNone/>
            </a:pPr>
            <a:r>
              <a:rPr lang="en-US" dirty="0"/>
              <a:t>Further, we can extend this idea to iterating (going through each element) over a collection</a:t>
            </a:r>
          </a:p>
        </p:txBody>
      </p:sp>
      <p:sp>
        <p:nvSpPr>
          <p:cNvPr id="4" name="Date Placeholder 3"/>
          <p:cNvSpPr>
            <a:spLocks noGrp="1"/>
          </p:cNvSpPr>
          <p:nvPr>
            <p:ph type="dt" sz="half" idx="10"/>
          </p:nvPr>
        </p:nvSpPr>
        <p:spPr/>
        <p:txBody>
          <a:bodyPr/>
          <a:lstStyle/>
          <a:p>
            <a:fld id="{2C2E7E31-4A6C-4419-A07D-1B9165664CE3}" type="datetime13">
              <a:rPr lang="en-US" smtClean="0"/>
              <a:t>7:20:49 AM</a:t>
            </a:fld>
            <a:endParaRPr lang="en-US"/>
          </a:p>
        </p:txBody>
      </p:sp>
      <p:sp>
        <p:nvSpPr>
          <p:cNvPr id="5" name="Slide Number Placeholder 4"/>
          <p:cNvSpPr>
            <a:spLocks noGrp="1"/>
          </p:cNvSpPr>
          <p:nvPr>
            <p:ph type="sldNum" sz="quarter" idx="12"/>
          </p:nvPr>
        </p:nvSpPr>
        <p:spPr/>
        <p:txBody>
          <a:bodyPr/>
          <a:lstStyle/>
          <a:p>
            <a:fld id="{BAEDBC60-1551-4476-890B-3470FACB1158}" type="slidenum">
              <a:rPr lang="en-US" smtClean="0"/>
              <a:t>7</a:t>
            </a:fld>
            <a:endParaRPr lang="en-US"/>
          </a:p>
        </p:txBody>
      </p:sp>
    </p:spTree>
    <p:extLst>
      <p:ext uri="{BB962C8B-B14F-4D97-AF65-F5344CB8AC3E}">
        <p14:creationId xmlns:p14="http://schemas.microsoft.com/office/powerpoint/2010/main" val="1793713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Iterator pattern</a:t>
            </a:r>
          </a:p>
        </p:txBody>
      </p:sp>
      <p:sp>
        <p:nvSpPr>
          <p:cNvPr id="3" name="Content Placeholder 2"/>
          <p:cNvSpPr>
            <a:spLocks noGrp="1"/>
          </p:cNvSpPr>
          <p:nvPr>
            <p:ph idx="1"/>
          </p:nvPr>
        </p:nvSpPr>
        <p:spPr/>
        <p:txBody>
          <a:bodyPr/>
          <a:lstStyle/>
          <a:p>
            <a:pPr marL="0" indent="0">
              <a:buNone/>
            </a:pPr>
            <a:r>
              <a:rPr lang="en-US" dirty="0"/>
              <a:t>This is the iterator pattern. You have an interface with a </a:t>
            </a:r>
            <a:r>
              <a:rPr lang="en-US" dirty="0" err="1"/>
              <a:t>HasNext</a:t>
            </a:r>
            <a:r>
              <a:rPr lang="en-US" dirty="0"/>
              <a:t>() and Next() method. The concrete collection creates the iterator (we can use the factory method pattern to force the collection create the iterator). The client interacts with the Iterator interface and the collection interface.</a:t>
            </a:r>
          </a:p>
        </p:txBody>
      </p:sp>
      <p:sp>
        <p:nvSpPr>
          <p:cNvPr id="4" name="Date Placeholder 3"/>
          <p:cNvSpPr>
            <a:spLocks noGrp="1"/>
          </p:cNvSpPr>
          <p:nvPr>
            <p:ph type="dt" sz="half" idx="10"/>
          </p:nvPr>
        </p:nvSpPr>
        <p:spPr/>
        <p:txBody>
          <a:bodyPr/>
          <a:lstStyle/>
          <a:p>
            <a:fld id="{AD0554B3-B460-455A-BE37-858CC32A8357}" type="datetime13">
              <a:rPr lang="en-US" smtClean="0"/>
              <a:t>7:20:49 AM</a:t>
            </a:fld>
            <a:endParaRPr lang="en-US"/>
          </a:p>
        </p:txBody>
      </p:sp>
      <p:sp>
        <p:nvSpPr>
          <p:cNvPr id="5" name="Slide Number Placeholder 4"/>
          <p:cNvSpPr>
            <a:spLocks noGrp="1"/>
          </p:cNvSpPr>
          <p:nvPr>
            <p:ph type="sldNum" sz="quarter" idx="12"/>
          </p:nvPr>
        </p:nvSpPr>
        <p:spPr/>
        <p:txBody>
          <a:bodyPr/>
          <a:lstStyle/>
          <a:p>
            <a:fld id="{BAEDBC60-1551-4476-890B-3470FACB1158}" type="slidenum">
              <a:rPr lang="en-US" smtClean="0"/>
              <a:t>8</a:t>
            </a:fld>
            <a:endParaRPr lang="en-US"/>
          </a:p>
        </p:txBody>
      </p:sp>
    </p:spTree>
    <p:extLst>
      <p:ext uri="{BB962C8B-B14F-4D97-AF65-F5344CB8AC3E}">
        <p14:creationId xmlns:p14="http://schemas.microsoft.com/office/powerpoint/2010/main" val="2051748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Iterator UML</a:t>
            </a:r>
          </a:p>
        </p:txBody>
      </p:sp>
      <p:sp>
        <p:nvSpPr>
          <p:cNvPr id="3" name="Content Placeholder 2"/>
          <p:cNvSpPr>
            <a:spLocks noGrp="1"/>
          </p:cNvSpPr>
          <p:nvPr>
            <p:ph idx="1"/>
          </p:nvPr>
        </p:nvSpPr>
        <p:spPr/>
        <p:txBody>
          <a:bodyPr/>
          <a:lstStyle/>
          <a:p>
            <a:pPr marL="0" indent="0">
              <a:buNone/>
            </a:pPr>
            <a:r>
              <a:rPr lang="en-US" dirty="0"/>
              <a:t>(draw on board)</a:t>
            </a:r>
          </a:p>
        </p:txBody>
      </p:sp>
      <p:sp>
        <p:nvSpPr>
          <p:cNvPr id="4" name="Date Placeholder 3"/>
          <p:cNvSpPr>
            <a:spLocks noGrp="1"/>
          </p:cNvSpPr>
          <p:nvPr>
            <p:ph type="dt" sz="half" idx="10"/>
          </p:nvPr>
        </p:nvSpPr>
        <p:spPr/>
        <p:txBody>
          <a:bodyPr/>
          <a:lstStyle/>
          <a:p>
            <a:fld id="{659FA374-BAC6-417F-BB7C-42C4F4572BC5}" type="datetime13">
              <a:rPr lang="en-US" smtClean="0"/>
              <a:t>7:20:49 AM</a:t>
            </a:fld>
            <a:endParaRPr lang="en-US"/>
          </a:p>
        </p:txBody>
      </p:sp>
      <p:sp>
        <p:nvSpPr>
          <p:cNvPr id="5" name="Slide Number Placeholder 4"/>
          <p:cNvSpPr>
            <a:spLocks noGrp="1"/>
          </p:cNvSpPr>
          <p:nvPr>
            <p:ph type="sldNum" sz="quarter" idx="12"/>
          </p:nvPr>
        </p:nvSpPr>
        <p:spPr/>
        <p:txBody>
          <a:bodyPr/>
          <a:lstStyle/>
          <a:p>
            <a:fld id="{A427D900-64F9-439D-869A-CA3D2CA234F8}" type="slidenum">
              <a:rPr lang="en-US" smtClean="0"/>
              <a:t>9</a:t>
            </a:fld>
            <a:endParaRPr lang="en-US"/>
          </a:p>
        </p:txBody>
      </p:sp>
    </p:spTree>
    <p:extLst>
      <p:ext uri="{BB962C8B-B14F-4D97-AF65-F5344CB8AC3E}">
        <p14:creationId xmlns:p14="http://schemas.microsoft.com/office/powerpoint/2010/main" val="502653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10211</TotalTime>
  <Words>552</Words>
  <Application>Microsoft Office PowerPoint</Application>
  <PresentationFormat>Widescreen</PresentationFormat>
  <Paragraphs>228</Paragraphs>
  <Slides>26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Courier New</vt:lpstr>
      <vt:lpstr>Office Theme</vt:lpstr>
      <vt:lpstr>Tonight’s class</vt:lpstr>
      <vt:lpstr>Announcements</vt:lpstr>
      <vt:lpstr>Quiz</vt:lpstr>
      <vt:lpstr>We have the following code</vt:lpstr>
      <vt:lpstr>Handling collections</vt:lpstr>
      <vt:lpstr>Handling collections</vt:lpstr>
      <vt:lpstr>Handling collections</vt:lpstr>
      <vt:lpstr>Iterator pattern</vt:lpstr>
      <vt:lpstr>Iterator UML</vt:lpstr>
      <vt:lpstr>Double dispatch</vt:lpstr>
      <vt:lpstr>Visitor pattern</vt:lpstr>
      <vt:lpstr>Visitor pattern</vt:lpstr>
      <vt:lpstr>Final Review</vt:lpstr>
      <vt:lpstr>Which of the following are valid statements?  Why or why not (runtime or compile time error)?</vt:lpstr>
      <vt:lpstr>Which of the following are true?</vt:lpstr>
      <vt:lpstr>Let’s draw a class diagram</vt:lpstr>
      <vt:lpstr>Draw a sequence diagram</vt:lpstr>
      <vt:lpstr>What is output by the following code?</vt:lpstr>
      <vt:lpstr>What is output by the following code?</vt:lpstr>
      <vt:lpstr>What is output by the following code?</vt:lpstr>
      <vt:lpstr>What is output by the following code?</vt:lpstr>
      <vt:lpstr>Add a Static Factory for this code</vt:lpstr>
      <vt:lpstr>Refactor that code to use Strategy</vt:lpstr>
      <vt:lpstr>Refactor that code to use Template Method</vt:lpstr>
      <vt:lpstr>Project discussion</vt:lpstr>
      <vt:lpstr>Criteria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Tonight’s class</dc:title>
  <dc:creator>Jeff</dc:creator>
  <cp:lastModifiedBy>Jeff</cp:lastModifiedBy>
  <cp:revision>89</cp:revision>
  <dcterms:created xsi:type="dcterms:W3CDTF">2016-11-08T04:10:11Z</dcterms:created>
  <dcterms:modified xsi:type="dcterms:W3CDTF">2016-11-15T14:04:03Z</dcterms:modified>
</cp:coreProperties>
</file>