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63" r:id="rId8"/>
    <p:sldId id="275" r:id="rId9"/>
    <p:sldId id="264" r:id="rId10"/>
    <p:sldId id="265" r:id="rId11"/>
    <p:sldId id="276" r:id="rId12"/>
    <p:sldId id="295" r:id="rId13"/>
    <p:sldId id="296" r:id="rId14"/>
    <p:sldId id="297" r:id="rId15"/>
    <p:sldId id="277" r:id="rId16"/>
    <p:sldId id="278" r:id="rId17"/>
    <p:sldId id="279" r:id="rId18"/>
    <p:sldId id="280" r:id="rId19"/>
    <p:sldId id="266" r:id="rId20"/>
    <p:sldId id="281" r:id="rId21"/>
    <p:sldId id="282" r:id="rId22"/>
    <p:sldId id="298" r:id="rId23"/>
    <p:sldId id="299" r:id="rId24"/>
    <p:sldId id="283" r:id="rId25"/>
    <p:sldId id="267" r:id="rId26"/>
    <p:sldId id="302" r:id="rId27"/>
    <p:sldId id="303" r:id="rId28"/>
    <p:sldId id="304" r:id="rId29"/>
    <p:sldId id="284" r:id="rId30"/>
    <p:sldId id="300" r:id="rId31"/>
    <p:sldId id="301" r:id="rId32"/>
    <p:sldId id="286" r:id="rId33"/>
    <p:sldId id="268" r:id="rId34"/>
    <p:sldId id="285" r:id="rId35"/>
    <p:sldId id="269" r:id="rId36"/>
    <p:sldId id="287" r:id="rId37"/>
    <p:sldId id="288" r:id="rId38"/>
    <p:sldId id="289" r:id="rId39"/>
    <p:sldId id="290" r:id="rId40"/>
    <p:sldId id="291" r:id="rId41"/>
    <p:sldId id="270" r:id="rId42"/>
    <p:sldId id="292" r:id="rId43"/>
    <p:sldId id="293" r:id="rId44"/>
    <p:sldId id="294" r:id="rId45"/>
    <p:sldId id="273" r:id="rId46"/>
    <p:sldId id="271" r:id="rId47"/>
    <p:sldId id="27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658" autoAdjust="0"/>
  </p:normalViewPr>
  <p:slideViewPr>
    <p:cSldViewPr snapToGrid="0">
      <p:cViewPr varScale="1">
        <p:scale>
          <a:sx n="65" d="100"/>
          <a:sy n="65" d="100"/>
        </p:scale>
        <p:origin x="13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4DA9D-65FC-4A52-A05B-DAE39A2C5E9A}" type="datetimeFigureOut">
              <a:rPr lang="en-US" smtClean="0"/>
              <a:t>9/27/2016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5632C-93B9-40DB-9675-B56B8CCE2A37}" type="slidenum">
              <a:rPr lang="en-US" smtClean="0"/>
              <a:t>‹#›</a:t>
            </a:fld>
            <a:endParaRPr lang="en-US"/>
          </a:p>
        </p:txBody>
      </p:sp>
    </p:spTree>
    <p:extLst>
      <p:ext uri="{BB962C8B-B14F-4D97-AF65-F5344CB8AC3E}">
        <p14:creationId xmlns:p14="http://schemas.microsoft.com/office/powerpoint/2010/main" val="252214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interface Shape {</a:t>
            </a:r>
          </a:p>
          <a:p>
            <a:r>
              <a:rPr lang="en-US" dirty="0"/>
              <a:t>}</a:t>
            </a:r>
          </a:p>
          <a:p>
            <a:r>
              <a:rPr lang="en-US" dirty="0"/>
              <a:t>class Circle implements Shape {</a:t>
            </a:r>
          </a:p>
          <a:p>
            <a:r>
              <a:rPr lang="en-US" dirty="0"/>
              <a:t>  Circle(</a:t>
            </a:r>
            <a:r>
              <a:rPr lang="en-US" dirty="0" err="1"/>
              <a:t>int</a:t>
            </a:r>
            <a:r>
              <a:rPr lang="en-US" dirty="0"/>
              <a:t> radius) { /* ... */ }</a:t>
            </a:r>
          </a:p>
          <a:p>
            <a:r>
              <a:rPr lang="en-US" dirty="0"/>
              <a:t>}</a:t>
            </a:r>
          </a:p>
          <a:p>
            <a:r>
              <a:rPr lang="en-US" dirty="0"/>
              <a:t>class Rectangle implements Shape {</a:t>
            </a:r>
          </a:p>
          <a:p>
            <a:r>
              <a:rPr lang="en-US" dirty="0"/>
              <a:t>  Rectangle(</a:t>
            </a:r>
            <a:r>
              <a:rPr lang="en-US" dirty="0" err="1"/>
              <a:t>int</a:t>
            </a:r>
            <a:r>
              <a:rPr lang="en-US" dirty="0"/>
              <a:t> height, </a:t>
            </a:r>
            <a:r>
              <a:rPr lang="en-US" dirty="0" err="1"/>
              <a:t>int</a:t>
            </a:r>
            <a:r>
              <a:rPr lang="en-US" dirty="0"/>
              <a:t> width) { /* ... */ }</a:t>
            </a:r>
          </a:p>
          <a:p>
            <a:r>
              <a:rPr lang="en-US" dirty="0"/>
              <a:t>}</a:t>
            </a:r>
          </a:p>
          <a:p>
            <a:endParaRPr lang="en-US" dirty="0"/>
          </a:p>
          <a:p>
            <a:r>
              <a:rPr lang="en-US" dirty="0"/>
              <a:t>public class Main {</a:t>
            </a:r>
          </a:p>
          <a:p>
            <a:r>
              <a:rPr lang="en-US" dirty="0"/>
              <a:t>	public static void main (String[] </a:t>
            </a:r>
            <a:r>
              <a:rPr lang="en-US" dirty="0" err="1"/>
              <a:t>args</a:t>
            </a:r>
            <a:r>
              <a:rPr lang="en-US" dirty="0"/>
              <a:t>) {</a:t>
            </a:r>
          </a:p>
          <a:p>
            <a:r>
              <a:rPr lang="en-US" dirty="0"/>
              <a:t>		Shape[] shapes = new Shape[2];</a:t>
            </a:r>
          </a:p>
          <a:p>
            <a:r>
              <a:rPr lang="en-US" dirty="0"/>
              <a:t>		shapes[0] = new Circle(1);</a:t>
            </a:r>
          </a:p>
          <a:p>
            <a:r>
              <a:rPr lang="en-US" dirty="0"/>
              <a:t>		shapes[1] = new Rectangle(1, 2);</a:t>
            </a:r>
          </a:p>
          <a:p>
            <a:endParaRPr lang="en-US" dirty="0"/>
          </a:p>
          <a:p>
            <a:r>
              <a:rPr lang="en-US" dirty="0"/>
              <a:t>		</a:t>
            </a:r>
            <a:r>
              <a:rPr lang="en-US" dirty="0" err="1"/>
              <a:t>WriteShapes</a:t>
            </a:r>
            <a:r>
              <a:rPr lang="en-US" dirty="0"/>
              <a:t>(shapes);</a:t>
            </a:r>
          </a:p>
          <a:p>
            <a:r>
              <a:rPr lang="en-US" dirty="0"/>
              <a:t>	}</a:t>
            </a:r>
          </a:p>
          <a:p>
            <a:endParaRPr lang="en-US" dirty="0"/>
          </a:p>
          <a:p>
            <a:r>
              <a:rPr lang="en-US" dirty="0"/>
              <a:t>	public static void </a:t>
            </a:r>
            <a:r>
              <a:rPr lang="en-US" dirty="0" err="1"/>
              <a:t>WriteShapes</a:t>
            </a:r>
            <a:r>
              <a:rPr lang="en-US" dirty="0"/>
              <a:t>(Shape[] shapes){</a:t>
            </a:r>
          </a:p>
          <a:p>
            <a:r>
              <a:rPr lang="en-US" dirty="0"/>
              <a:t>		for(Shape </a:t>
            </a:r>
            <a:r>
              <a:rPr lang="en-US" dirty="0" err="1"/>
              <a:t>shape:shapes</a:t>
            </a:r>
            <a:r>
              <a:rPr lang="en-US" dirty="0"/>
              <a:t>){</a:t>
            </a:r>
          </a:p>
          <a:p>
            <a:r>
              <a:rPr lang="en-US" dirty="0"/>
              <a:t>			if(shape </a:t>
            </a:r>
            <a:r>
              <a:rPr lang="en-US" dirty="0" err="1"/>
              <a:t>instanceof</a:t>
            </a:r>
            <a:r>
              <a:rPr lang="en-US" dirty="0"/>
              <a:t> Circle)</a:t>
            </a:r>
          </a:p>
          <a:p>
            <a:r>
              <a:rPr lang="en-US" dirty="0"/>
              <a:t>				</a:t>
            </a:r>
            <a:r>
              <a:rPr lang="en-US" dirty="0" err="1"/>
              <a:t>System.out.println</a:t>
            </a:r>
            <a:r>
              <a:rPr lang="en-US" dirty="0"/>
              <a:t>("Circle");</a:t>
            </a:r>
          </a:p>
          <a:p>
            <a:r>
              <a:rPr lang="en-US" dirty="0"/>
              <a:t>			else if(shape </a:t>
            </a:r>
            <a:r>
              <a:rPr lang="en-US" dirty="0" err="1"/>
              <a:t>instanceof</a:t>
            </a:r>
            <a:r>
              <a:rPr lang="en-US" dirty="0"/>
              <a:t> Rectangle)</a:t>
            </a:r>
          </a:p>
          <a:p>
            <a:r>
              <a:rPr lang="en-US" dirty="0"/>
              <a:t>				</a:t>
            </a:r>
            <a:r>
              <a:rPr lang="en-US" dirty="0" err="1"/>
              <a:t>System.out.println</a:t>
            </a:r>
            <a:r>
              <a:rPr lang="en-US" dirty="0"/>
              <a:t>("Rectangle");</a:t>
            </a:r>
          </a:p>
          <a:p>
            <a:r>
              <a:rPr lang="en-US" dirty="0"/>
              <a:t>		}</a:t>
            </a:r>
          </a:p>
          <a:p>
            <a:r>
              <a:rPr lang="en-US" dirty="0"/>
              <a:t>	}</a:t>
            </a:r>
          </a:p>
          <a:p>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875632C-93B9-40DB-9675-B56B8CCE2A37}" type="slidenum">
              <a:rPr lang="en-US" smtClean="0"/>
              <a:t>14</a:t>
            </a:fld>
            <a:endParaRPr lang="en-US"/>
          </a:p>
        </p:txBody>
      </p:sp>
    </p:spTree>
    <p:extLst>
      <p:ext uri="{BB962C8B-B14F-4D97-AF65-F5344CB8AC3E}">
        <p14:creationId xmlns:p14="http://schemas.microsoft.com/office/powerpoint/2010/main" val="3111820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Main {</a:t>
            </a:r>
          </a:p>
          <a:p>
            <a:r>
              <a:rPr lang="en-US" dirty="0"/>
              <a:t>  private Main() {}</a:t>
            </a:r>
          </a:p>
          <a:p>
            <a:r>
              <a:rPr lang="en-US" dirty="0"/>
              <a:t>  static public void main (final String[] </a:t>
            </a:r>
            <a:r>
              <a:rPr lang="en-US" dirty="0" err="1"/>
              <a:t>args</a:t>
            </a:r>
            <a:r>
              <a:rPr lang="en-US" dirty="0"/>
              <a:t>) {</a:t>
            </a:r>
          </a:p>
          <a:p>
            <a:r>
              <a:rPr lang="en-US" dirty="0"/>
              <a:t>    //</a:t>
            </a:r>
            <a:r>
              <a:rPr lang="en-US" dirty="0" err="1"/>
              <a:t>stdlib.Trace.graphvizShowSteps</a:t>
            </a:r>
            <a:r>
              <a:rPr lang="en-US" dirty="0"/>
              <a:t> (true); </a:t>
            </a:r>
            <a:r>
              <a:rPr lang="en-US" dirty="0" err="1"/>
              <a:t>stdlib.Trace.run</a:t>
            </a:r>
            <a:r>
              <a:rPr lang="en-US" dirty="0"/>
              <a:t> ();</a:t>
            </a:r>
          </a:p>
          <a:p>
            <a:r>
              <a:rPr lang="en-US" dirty="0"/>
              <a:t>    C mc1 = new C(42);</a:t>
            </a:r>
          </a:p>
          <a:p>
            <a:r>
              <a:rPr lang="en-US" dirty="0"/>
              <a:t>    C mc2 = new C(36);</a:t>
            </a:r>
          </a:p>
          <a:p>
            <a:r>
              <a:rPr lang="en-US" dirty="0"/>
              <a:t>    mc1.f();</a:t>
            </a:r>
          </a:p>
          <a:p>
            <a:r>
              <a:rPr lang="en-US" dirty="0"/>
              <a:t>    mc2.f();</a:t>
            </a:r>
          </a:p>
          <a:p>
            <a:r>
              <a:rPr lang="en-US" dirty="0"/>
              <a:t>  }</a:t>
            </a:r>
          </a:p>
          <a:p>
            <a:r>
              <a:rPr lang="en-US" dirty="0"/>
              <a:t>}</a:t>
            </a:r>
          </a:p>
          <a:p>
            <a:endParaRPr lang="en-US" dirty="0"/>
          </a:p>
          <a:p>
            <a:r>
              <a:rPr lang="en-US" dirty="0"/>
              <a:t>abstract class Print {</a:t>
            </a:r>
          </a:p>
          <a:p>
            <a:r>
              <a:rPr lang="en-US" dirty="0"/>
              <a:t>  </a:t>
            </a:r>
            <a:r>
              <a:rPr lang="en-US" dirty="0" err="1"/>
              <a:t>int</a:t>
            </a:r>
            <a:r>
              <a:rPr lang="en-US" dirty="0"/>
              <a:t> </a:t>
            </a:r>
            <a:r>
              <a:rPr lang="en-US" dirty="0" err="1"/>
              <a:t>py</a:t>
            </a:r>
            <a:r>
              <a:rPr lang="en-US" dirty="0"/>
              <a:t>;</a:t>
            </a:r>
          </a:p>
          <a:p>
            <a:r>
              <a:rPr lang="en-US" dirty="0"/>
              <a:t>  Print(</a:t>
            </a:r>
            <a:r>
              <a:rPr lang="en-US" dirty="0" err="1"/>
              <a:t>int</a:t>
            </a:r>
            <a:r>
              <a:rPr lang="en-US" dirty="0"/>
              <a:t> y) { </a:t>
            </a:r>
            <a:r>
              <a:rPr lang="en-US" dirty="0" err="1"/>
              <a:t>py</a:t>
            </a:r>
            <a:r>
              <a:rPr lang="en-US" dirty="0"/>
              <a:t> = y; }</a:t>
            </a:r>
          </a:p>
          <a:p>
            <a:r>
              <a:rPr lang="en-US" dirty="0"/>
              <a:t>  abstract void print();</a:t>
            </a:r>
          </a:p>
          <a:p>
            <a:r>
              <a:rPr lang="en-US" dirty="0"/>
              <a:t>}</a:t>
            </a:r>
          </a:p>
          <a:p>
            <a:endParaRPr lang="en-US" dirty="0"/>
          </a:p>
          <a:p>
            <a:r>
              <a:rPr lang="en-US" dirty="0"/>
              <a:t>class C {</a:t>
            </a:r>
          </a:p>
          <a:p>
            <a:r>
              <a:rPr lang="en-US" dirty="0"/>
              <a:t>  </a:t>
            </a:r>
            <a:r>
              <a:rPr lang="en-US" dirty="0" err="1"/>
              <a:t>int</a:t>
            </a:r>
            <a:r>
              <a:rPr lang="en-US" dirty="0"/>
              <a:t> cx;</a:t>
            </a:r>
          </a:p>
          <a:p>
            <a:r>
              <a:rPr lang="en-US" dirty="0"/>
              <a:t>  C(</a:t>
            </a:r>
            <a:r>
              <a:rPr lang="en-US" dirty="0" err="1"/>
              <a:t>int</a:t>
            </a:r>
            <a:r>
              <a:rPr lang="en-US" dirty="0"/>
              <a:t> x) { cx = x; }</a:t>
            </a:r>
          </a:p>
          <a:p>
            <a:r>
              <a:rPr lang="en-US" dirty="0"/>
              <a:t>  void f() {</a:t>
            </a:r>
          </a:p>
          <a:p>
            <a:r>
              <a:rPr lang="en-US" dirty="0"/>
              <a:t>    Print p = new Print(27) {</a:t>
            </a:r>
          </a:p>
          <a:p>
            <a:r>
              <a:rPr lang="en-US" dirty="0"/>
              <a:t>      public void print() {</a:t>
            </a:r>
          </a:p>
          <a:p>
            <a:r>
              <a:rPr lang="en-US" dirty="0"/>
              <a:t>        </a:t>
            </a:r>
            <a:r>
              <a:rPr lang="en-US" dirty="0" err="1"/>
              <a:t>System.out.println</a:t>
            </a:r>
            <a:r>
              <a:rPr lang="en-US" dirty="0"/>
              <a:t>(" cx=" + cx + " </a:t>
            </a:r>
            <a:r>
              <a:rPr lang="en-US" dirty="0" err="1"/>
              <a:t>py</a:t>
            </a:r>
            <a:r>
              <a:rPr lang="en-US" dirty="0"/>
              <a:t>=" + </a:t>
            </a:r>
            <a:r>
              <a:rPr lang="en-US" dirty="0" err="1"/>
              <a:t>py</a:t>
            </a:r>
            <a:r>
              <a:rPr lang="en-US" dirty="0"/>
              <a:t>);</a:t>
            </a:r>
          </a:p>
          <a:p>
            <a:r>
              <a:rPr lang="en-US" dirty="0"/>
              <a:t>      }</a:t>
            </a:r>
          </a:p>
          <a:p>
            <a:r>
              <a:rPr lang="en-US" dirty="0"/>
              <a:t>    };</a:t>
            </a:r>
          </a:p>
          <a:p>
            <a:r>
              <a:rPr lang="en-US" dirty="0"/>
              <a:t>    </a:t>
            </a:r>
            <a:r>
              <a:rPr lang="en-US" dirty="0" err="1"/>
              <a:t>p.print</a:t>
            </a:r>
            <a:r>
              <a:rPr lang="en-US" dirty="0"/>
              <a:t>();</a:t>
            </a:r>
          </a:p>
          <a:p>
            <a:r>
              <a:rPr lang="en-US" dirty="0"/>
              <a:t>  }</a:t>
            </a:r>
          </a:p>
          <a:p>
            <a:r>
              <a:rPr lang="en-US" dirty="0"/>
              <a:t>}</a:t>
            </a:r>
          </a:p>
        </p:txBody>
      </p:sp>
      <p:sp>
        <p:nvSpPr>
          <p:cNvPr id="4" name="Slide Number Placeholder 3"/>
          <p:cNvSpPr>
            <a:spLocks noGrp="1"/>
          </p:cNvSpPr>
          <p:nvPr>
            <p:ph type="sldNum" sz="quarter" idx="10"/>
          </p:nvPr>
        </p:nvSpPr>
        <p:spPr/>
        <p:txBody>
          <a:bodyPr/>
          <a:lstStyle/>
          <a:p>
            <a:fld id="{8875632C-93B9-40DB-9675-B56B8CCE2A37}" type="slidenum">
              <a:rPr lang="en-US" smtClean="0"/>
              <a:t>40</a:t>
            </a:fld>
            <a:endParaRPr lang="en-US"/>
          </a:p>
        </p:txBody>
      </p:sp>
    </p:spTree>
    <p:extLst>
      <p:ext uri="{BB962C8B-B14F-4D97-AF65-F5344CB8AC3E}">
        <p14:creationId xmlns:p14="http://schemas.microsoft.com/office/powerpoint/2010/main" val="391924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75632C-93B9-40DB-9675-B56B8CCE2A37}" type="slidenum">
              <a:rPr lang="en-US" smtClean="0"/>
              <a:t>20</a:t>
            </a:fld>
            <a:endParaRPr lang="en-US"/>
          </a:p>
        </p:txBody>
      </p:sp>
    </p:spTree>
    <p:extLst>
      <p:ext uri="{BB962C8B-B14F-4D97-AF65-F5344CB8AC3E}">
        <p14:creationId xmlns:p14="http://schemas.microsoft.com/office/powerpoint/2010/main" val="161893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Rectangle {</a:t>
            </a:r>
          </a:p>
          <a:p>
            <a:r>
              <a:rPr lang="en-US" dirty="0"/>
              <a:t>	private double height;</a:t>
            </a:r>
          </a:p>
          <a:p>
            <a:r>
              <a:rPr lang="en-US" dirty="0"/>
              <a:t>	private double width;</a:t>
            </a:r>
          </a:p>
          <a:p>
            <a:r>
              <a:rPr lang="en-US" dirty="0"/>
              <a:t>	public </a:t>
            </a:r>
            <a:r>
              <a:rPr lang="en-US" dirty="0" err="1"/>
              <a:t>setHeight</a:t>
            </a:r>
            <a:r>
              <a:rPr lang="en-US" dirty="0"/>
              <a:t>(double </a:t>
            </a:r>
            <a:r>
              <a:rPr lang="en-US" dirty="0" err="1"/>
              <a:t>newHeight</a:t>
            </a:r>
            <a:r>
              <a:rPr lang="en-US" dirty="0"/>
              <a:t>) { height = </a:t>
            </a:r>
            <a:r>
              <a:rPr lang="en-US" dirty="0" err="1"/>
              <a:t>newHeight</a:t>
            </a:r>
            <a:r>
              <a:rPr lang="en-US" dirty="0"/>
              <a:t>; }</a:t>
            </a:r>
          </a:p>
          <a:p>
            <a:r>
              <a:rPr lang="en-US" dirty="0"/>
              <a:t>	public </a:t>
            </a:r>
            <a:r>
              <a:rPr lang="en-US" dirty="0" err="1"/>
              <a:t>setWidth</a:t>
            </a:r>
            <a:r>
              <a:rPr lang="en-US" dirty="0"/>
              <a:t>(double </a:t>
            </a:r>
            <a:r>
              <a:rPr lang="en-US" dirty="0" err="1"/>
              <a:t>newWidth</a:t>
            </a:r>
            <a:r>
              <a:rPr lang="en-US" dirty="0"/>
              <a:t>) { width = </a:t>
            </a:r>
            <a:r>
              <a:rPr lang="en-US" dirty="0" err="1"/>
              <a:t>newWidth</a:t>
            </a:r>
            <a:r>
              <a:rPr lang="en-US" dirty="0"/>
              <a:t>; }</a:t>
            </a:r>
          </a:p>
          <a:p>
            <a:r>
              <a:rPr lang="en-US" dirty="0"/>
              <a:t>	public double </a:t>
            </a:r>
            <a:r>
              <a:rPr lang="en-US" dirty="0" err="1"/>
              <a:t>getHeight</a:t>
            </a:r>
            <a:r>
              <a:rPr lang="en-US" dirty="0"/>
              <a:t>() { return height; }</a:t>
            </a:r>
          </a:p>
          <a:p>
            <a:r>
              <a:rPr lang="en-US" dirty="0"/>
              <a:t>	public double </a:t>
            </a:r>
            <a:r>
              <a:rPr lang="en-US" dirty="0" err="1"/>
              <a:t>getWidth</a:t>
            </a:r>
            <a:r>
              <a:rPr lang="en-US" dirty="0"/>
              <a:t>() { return width; }</a:t>
            </a:r>
          </a:p>
          <a:p>
            <a:r>
              <a:rPr lang="en-US" dirty="0"/>
              <a:t>}</a:t>
            </a:r>
          </a:p>
          <a:p>
            <a:endParaRPr lang="en-US" dirty="0"/>
          </a:p>
          <a:p>
            <a:r>
              <a:rPr lang="en-US" dirty="0"/>
              <a:t>public class Main {</a:t>
            </a:r>
          </a:p>
          <a:p>
            <a:r>
              <a:rPr lang="en-US" dirty="0"/>
              <a:t>	public static void main (String[] </a:t>
            </a:r>
            <a:r>
              <a:rPr lang="en-US" dirty="0" err="1"/>
              <a:t>args</a:t>
            </a:r>
            <a:r>
              <a:rPr lang="en-US" dirty="0"/>
              <a:t>) {</a:t>
            </a:r>
          </a:p>
          <a:p>
            <a:r>
              <a:rPr lang="en-US" dirty="0"/>
              <a:t>		Rectangle r = new Rectangle();</a:t>
            </a:r>
          </a:p>
          <a:p>
            <a:r>
              <a:rPr lang="en-US" dirty="0"/>
              <a:t>		</a:t>
            </a:r>
            <a:r>
              <a:rPr lang="en-US" dirty="0" err="1"/>
              <a:t>setInitialHeightAndWidth</a:t>
            </a:r>
            <a:r>
              <a:rPr lang="en-US" dirty="0"/>
              <a:t>(r);</a:t>
            </a:r>
          </a:p>
          <a:p>
            <a:r>
              <a:rPr lang="en-US" dirty="0"/>
              <a:t>	}</a:t>
            </a:r>
          </a:p>
          <a:p>
            <a:endParaRPr lang="en-US" dirty="0"/>
          </a:p>
          <a:p>
            <a:r>
              <a:rPr lang="en-US" dirty="0"/>
              <a:t>	public static void </a:t>
            </a:r>
            <a:r>
              <a:rPr lang="en-US" dirty="0" err="1"/>
              <a:t>setInitialHeightAndWidth</a:t>
            </a:r>
            <a:r>
              <a:rPr lang="en-US" dirty="0"/>
              <a:t>(Rectangle r){</a:t>
            </a:r>
          </a:p>
          <a:p>
            <a:r>
              <a:rPr lang="en-US" dirty="0"/>
              <a:t>		</a:t>
            </a:r>
            <a:r>
              <a:rPr lang="en-US" dirty="0" err="1"/>
              <a:t>r.setHeight</a:t>
            </a:r>
            <a:r>
              <a:rPr lang="en-US" dirty="0"/>
              <a:t>(5);</a:t>
            </a:r>
          </a:p>
          <a:p>
            <a:r>
              <a:rPr lang="en-US" dirty="0"/>
              <a:t>		</a:t>
            </a:r>
            <a:r>
              <a:rPr lang="en-US" dirty="0" err="1"/>
              <a:t>r.setWidth</a:t>
            </a:r>
            <a:r>
              <a:rPr lang="en-US" dirty="0"/>
              <a:t>(10);</a:t>
            </a:r>
          </a:p>
          <a:p>
            <a:r>
              <a:rPr lang="en-US" dirty="0"/>
              <a:t>	}</a:t>
            </a:r>
          </a:p>
          <a:p>
            <a:r>
              <a:rPr lang="en-US" dirty="0"/>
              <a:t>}</a:t>
            </a:r>
          </a:p>
        </p:txBody>
      </p:sp>
      <p:sp>
        <p:nvSpPr>
          <p:cNvPr id="4" name="Slide Number Placeholder 3"/>
          <p:cNvSpPr>
            <a:spLocks noGrp="1"/>
          </p:cNvSpPr>
          <p:nvPr>
            <p:ph type="sldNum" sz="quarter" idx="10"/>
          </p:nvPr>
        </p:nvSpPr>
        <p:spPr/>
        <p:txBody>
          <a:bodyPr/>
          <a:lstStyle/>
          <a:p>
            <a:fld id="{8875632C-93B9-40DB-9675-B56B8CCE2A37}" type="slidenum">
              <a:rPr lang="en-US" smtClean="0"/>
              <a:t>22</a:t>
            </a:fld>
            <a:endParaRPr lang="en-US"/>
          </a:p>
        </p:txBody>
      </p:sp>
    </p:spTree>
    <p:extLst>
      <p:ext uri="{BB962C8B-B14F-4D97-AF65-F5344CB8AC3E}">
        <p14:creationId xmlns:p14="http://schemas.microsoft.com/office/powerpoint/2010/main" val="118609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 class Door{</a:t>
            </a:r>
          </a:p>
          <a:p>
            <a:r>
              <a:rPr lang="en-US" dirty="0"/>
              <a:t>	public void lock() {}</a:t>
            </a:r>
          </a:p>
          <a:p>
            <a:r>
              <a:rPr lang="en-US" dirty="0"/>
              <a:t>	public void unlock() {}</a:t>
            </a:r>
          </a:p>
          <a:p>
            <a:r>
              <a:rPr lang="en-US" dirty="0"/>
              <a:t>	public </a:t>
            </a:r>
            <a:r>
              <a:rPr lang="en-US" dirty="0" err="1"/>
              <a:t>boolean</a:t>
            </a:r>
            <a:r>
              <a:rPr lang="en-US" dirty="0"/>
              <a:t> </a:t>
            </a:r>
            <a:r>
              <a:rPr lang="en-US" dirty="0" err="1"/>
              <a:t>isDoorOpen</a:t>
            </a:r>
            <a:r>
              <a:rPr lang="en-US" dirty="0"/>
              <a:t>() { return false; }</a:t>
            </a:r>
          </a:p>
          <a:p>
            <a:r>
              <a:rPr lang="en-US" dirty="0"/>
              <a:t>}</a:t>
            </a:r>
          </a:p>
          <a:p>
            <a:endParaRPr lang="en-US" dirty="0"/>
          </a:p>
          <a:p>
            <a:r>
              <a:rPr lang="en-US" dirty="0"/>
              <a:t>class Timer{</a:t>
            </a:r>
          </a:p>
          <a:p>
            <a:r>
              <a:rPr lang="en-US" dirty="0"/>
              <a:t>	public void register(</a:t>
            </a:r>
            <a:r>
              <a:rPr lang="en-US" dirty="0" err="1"/>
              <a:t>int</a:t>
            </a:r>
            <a:r>
              <a:rPr lang="en-US" dirty="0"/>
              <a:t> timeout, </a:t>
            </a:r>
            <a:r>
              <a:rPr lang="en-US" dirty="0" err="1"/>
              <a:t>TimerClient</a:t>
            </a:r>
            <a:r>
              <a:rPr lang="en-US" dirty="0"/>
              <a:t> client);</a:t>
            </a:r>
          </a:p>
          <a:p>
            <a:r>
              <a:rPr lang="en-US" dirty="0"/>
              <a:t>}</a:t>
            </a:r>
          </a:p>
          <a:p>
            <a:endParaRPr lang="en-US" dirty="0"/>
          </a:p>
          <a:p>
            <a:r>
              <a:rPr lang="en-US" dirty="0"/>
              <a:t>interface class </a:t>
            </a:r>
            <a:r>
              <a:rPr lang="en-US" dirty="0" err="1"/>
              <a:t>TimerClient</a:t>
            </a:r>
            <a:r>
              <a:rPr lang="en-US" dirty="0"/>
              <a:t>{</a:t>
            </a:r>
          </a:p>
          <a:p>
            <a:r>
              <a:rPr lang="en-US" dirty="0"/>
              <a:t>	void Timeout();</a:t>
            </a:r>
          </a:p>
          <a:p>
            <a:r>
              <a:rPr lang="en-US" dirty="0"/>
              <a:t>}</a:t>
            </a:r>
          </a:p>
          <a:p>
            <a:endParaRPr lang="en-US" dirty="0"/>
          </a:p>
          <a:p>
            <a:r>
              <a:rPr lang="en-US" dirty="0"/>
              <a:t>class </a:t>
            </a:r>
            <a:r>
              <a:rPr lang="en-US" dirty="0" err="1"/>
              <a:t>TimedDoor</a:t>
            </a:r>
            <a:r>
              <a:rPr lang="en-US" dirty="0"/>
              <a:t> {</a:t>
            </a:r>
          </a:p>
          <a:p>
            <a:r>
              <a:rPr lang="en-US" dirty="0"/>
              <a:t>	//TODO</a:t>
            </a:r>
          </a:p>
          <a:p>
            <a:r>
              <a:rPr lang="en-US" dirty="0"/>
              <a:t>}</a:t>
            </a:r>
          </a:p>
        </p:txBody>
      </p:sp>
      <p:sp>
        <p:nvSpPr>
          <p:cNvPr id="4" name="Slide Number Placeholder 3"/>
          <p:cNvSpPr>
            <a:spLocks noGrp="1"/>
          </p:cNvSpPr>
          <p:nvPr>
            <p:ph type="sldNum" sz="quarter" idx="10"/>
          </p:nvPr>
        </p:nvSpPr>
        <p:spPr/>
        <p:txBody>
          <a:bodyPr/>
          <a:lstStyle/>
          <a:p>
            <a:fld id="{8875632C-93B9-40DB-9675-B56B8CCE2A37}" type="slidenum">
              <a:rPr lang="en-US" smtClean="0"/>
              <a:t>26</a:t>
            </a:fld>
            <a:endParaRPr lang="en-US"/>
          </a:p>
        </p:txBody>
      </p:sp>
    </p:spTree>
    <p:extLst>
      <p:ext uri="{BB962C8B-B14F-4D97-AF65-F5344CB8AC3E}">
        <p14:creationId xmlns:p14="http://schemas.microsoft.com/office/powerpoint/2010/main" val="3795617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75632C-93B9-40DB-9675-B56B8CCE2A37}" type="slidenum">
              <a:rPr lang="en-US" smtClean="0"/>
              <a:t>29</a:t>
            </a:fld>
            <a:endParaRPr lang="en-US"/>
          </a:p>
        </p:txBody>
      </p:sp>
    </p:spTree>
    <p:extLst>
      <p:ext uri="{BB962C8B-B14F-4D97-AF65-F5344CB8AC3E}">
        <p14:creationId xmlns:p14="http://schemas.microsoft.com/office/powerpoint/2010/main" val="2811760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Main {</a:t>
            </a:r>
          </a:p>
          <a:p>
            <a:r>
              <a:rPr lang="en-US" dirty="0"/>
              <a:t>  private Main() {}</a:t>
            </a:r>
          </a:p>
          <a:p>
            <a:r>
              <a:rPr lang="en-US" dirty="0"/>
              <a:t>  static public void main (final String[] </a:t>
            </a:r>
            <a:r>
              <a:rPr lang="en-US" dirty="0" err="1"/>
              <a:t>args</a:t>
            </a:r>
            <a:r>
              <a:rPr lang="en-US" dirty="0"/>
              <a:t>) {</a:t>
            </a:r>
          </a:p>
          <a:p>
            <a:r>
              <a:rPr lang="en-US" dirty="0"/>
              <a:t>    //</a:t>
            </a:r>
            <a:r>
              <a:rPr lang="en-US" dirty="0" err="1"/>
              <a:t>stdlib.Trace.graphvizShowSteps</a:t>
            </a:r>
            <a:r>
              <a:rPr lang="en-US" dirty="0"/>
              <a:t> (true); </a:t>
            </a:r>
            <a:r>
              <a:rPr lang="en-US" dirty="0" err="1"/>
              <a:t>stdlib.Trace.run</a:t>
            </a:r>
            <a:r>
              <a:rPr lang="en-US" dirty="0"/>
              <a:t> ();</a:t>
            </a:r>
          </a:p>
          <a:p>
            <a:r>
              <a:rPr lang="en-US" dirty="0"/>
              <a:t>    C mc1 = new C(42);</a:t>
            </a:r>
          </a:p>
          <a:p>
            <a:r>
              <a:rPr lang="en-US" dirty="0"/>
              <a:t>    C mc2 = new C(36);</a:t>
            </a:r>
          </a:p>
          <a:p>
            <a:r>
              <a:rPr lang="en-US" dirty="0"/>
              <a:t>    mc1.f();</a:t>
            </a:r>
          </a:p>
          <a:p>
            <a:r>
              <a:rPr lang="en-US" dirty="0"/>
              <a:t>    mc2.f();</a:t>
            </a:r>
          </a:p>
          <a:p>
            <a:r>
              <a:rPr lang="en-US" dirty="0"/>
              <a:t>  }</a:t>
            </a:r>
          </a:p>
          <a:p>
            <a:r>
              <a:rPr lang="en-US" dirty="0"/>
              <a:t>}</a:t>
            </a:r>
          </a:p>
          <a:p>
            <a:endParaRPr lang="en-US" dirty="0"/>
          </a:p>
          <a:p>
            <a:r>
              <a:rPr lang="en-US" dirty="0"/>
              <a:t>interface Print { void print(); }</a:t>
            </a:r>
          </a:p>
          <a:p>
            <a:endParaRPr lang="en-US" dirty="0"/>
          </a:p>
          <a:p>
            <a:r>
              <a:rPr lang="en-US" dirty="0"/>
              <a:t>class C {</a:t>
            </a:r>
          </a:p>
          <a:p>
            <a:r>
              <a:rPr lang="en-US" dirty="0"/>
              <a:t>  </a:t>
            </a:r>
            <a:r>
              <a:rPr lang="en-US" dirty="0" err="1"/>
              <a:t>int</a:t>
            </a:r>
            <a:r>
              <a:rPr lang="en-US" dirty="0"/>
              <a:t> cx;</a:t>
            </a:r>
          </a:p>
          <a:p>
            <a:r>
              <a:rPr lang="en-US" dirty="0"/>
              <a:t>  C(</a:t>
            </a:r>
            <a:r>
              <a:rPr lang="en-US" dirty="0" err="1"/>
              <a:t>int</a:t>
            </a:r>
            <a:r>
              <a:rPr lang="en-US" dirty="0"/>
              <a:t> x) { cx = x; }</a:t>
            </a:r>
          </a:p>
          <a:p>
            <a:r>
              <a:rPr lang="en-US" dirty="0"/>
              <a:t>  class P implements Print {</a:t>
            </a:r>
          </a:p>
          <a:p>
            <a:r>
              <a:rPr lang="en-US" dirty="0"/>
              <a:t>    </a:t>
            </a:r>
            <a:r>
              <a:rPr lang="en-US" dirty="0" err="1"/>
              <a:t>int</a:t>
            </a:r>
            <a:r>
              <a:rPr lang="en-US" dirty="0"/>
              <a:t> </a:t>
            </a:r>
            <a:r>
              <a:rPr lang="en-US" dirty="0" err="1"/>
              <a:t>py</a:t>
            </a:r>
            <a:r>
              <a:rPr lang="en-US" dirty="0"/>
              <a:t> = 27;</a:t>
            </a:r>
          </a:p>
          <a:p>
            <a:r>
              <a:rPr lang="en-US" dirty="0"/>
              <a:t>    public void print() {</a:t>
            </a:r>
          </a:p>
          <a:p>
            <a:r>
              <a:rPr lang="en-US" dirty="0"/>
              <a:t>      </a:t>
            </a:r>
            <a:r>
              <a:rPr lang="en-US" dirty="0" err="1"/>
              <a:t>System.out.println</a:t>
            </a:r>
            <a:r>
              <a:rPr lang="en-US" dirty="0"/>
              <a:t>(" cx=" + cx + " </a:t>
            </a:r>
            <a:r>
              <a:rPr lang="en-US" dirty="0" err="1"/>
              <a:t>py</a:t>
            </a:r>
            <a:r>
              <a:rPr lang="en-US" dirty="0"/>
              <a:t>=" + </a:t>
            </a:r>
            <a:r>
              <a:rPr lang="en-US" dirty="0" err="1"/>
              <a:t>py</a:t>
            </a:r>
            <a:r>
              <a:rPr lang="en-US" dirty="0"/>
              <a:t>);</a:t>
            </a:r>
          </a:p>
          <a:p>
            <a:r>
              <a:rPr lang="en-US" dirty="0"/>
              <a:t>    }</a:t>
            </a:r>
          </a:p>
          <a:p>
            <a:r>
              <a:rPr lang="en-US" dirty="0"/>
              <a:t>  }</a:t>
            </a:r>
          </a:p>
          <a:p>
            <a:r>
              <a:rPr lang="en-US" dirty="0"/>
              <a:t>  void f() {</a:t>
            </a:r>
          </a:p>
          <a:p>
            <a:r>
              <a:rPr lang="en-US" dirty="0"/>
              <a:t>    Print p = new P();</a:t>
            </a:r>
          </a:p>
          <a:p>
            <a:r>
              <a:rPr lang="en-US" dirty="0"/>
              <a:t>    </a:t>
            </a:r>
            <a:r>
              <a:rPr lang="en-US" dirty="0" err="1"/>
              <a:t>p.print</a:t>
            </a:r>
            <a:r>
              <a:rPr lang="en-US" dirty="0"/>
              <a:t>();</a:t>
            </a:r>
          </a:p>
          <a:p>
            <a:r>
              <a:rPr lang="en-US" dirty="0"/>
              <a:t>  }</a:t>
            </a:r>
          </a:p>
          <a:p>
            <a:r>
              <a:rPr lang="en-US" dirty="0"/>
              <a:t>}</a:t>
            </a:r>
          </a:p>
        </p:txBody>
      </p:sp>
      <p:sp>
        <p:nvSpPr>
          <p:cNvPr id="4" name="Slide Number Placeholder 3"/>
          <p:cNvSpPr>
            <a:spLocks noGrp="1"/>
          </p:cNvSpPr>
          <p:nvPr>
            <p:ph type="sldNum" sz="quarter" idx="10"/>
          </p:nvPr>
        </p:nvSpPr>
        <p:spPr/>
        <p:txBody>
          <a:bodyPr/>
          <a:lstStyle/>
          <a:p>
            <a:fld id="{8875632C-93B9-40DB-9675-B56B8CCE2A37}" type="slidenum">
              <a:rPr lang="en-US" smtClean="0"/>
              <a:t>35</a:t>
            </a:fld>
            <a:endParaRPr lang="en-US"/>
          </a:p>
        </p:txBody>
      </p:sp>
    </p:spTree>
    <p:extLst>
      <p:ext uri="{BB962C8B-B14F-4D97-AF65-F5344CB8AC3E}">
        <p14:creationId xmlns:p14="http://schemas.microsoft.com/office/powerpoint/2010/main" val="837654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75632C-93B9-40DB-9675-B56B8CCE2A37}" type="slidenum">
              <a:rPr lang="en-US" smtClean="0"/>
              <a:t>37</a:t>
            </a:fld>
            <a:endParaRPr lang="en-US"/>
          </a:p>
        </p:txBody>
      </p:sp>
    </p:spTree>
    <p:extLst>
      <p:ext uri="{BB962C8B-B14F-4D97-AF65-F5344CB8AC3E}">
        <p14:creationId xmlns:p14="http://schemas.microsoft.com/office/powerpoint/2010/main" val="353302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Main {</a:t>
            </a:r>
          </a:p>
          <a:p>
            <a:r>
              <a:rPr lang="en-US" dirty="0"/>
              <a:t>  private Main() {}</a:t>
            </a:r>
          </a:p>
          <a:p>
            <a:r>
              <a:rPr lang="en-US" dirty="0"/>
              <a:t>  static public void main (final String[] </a:t>
            </a:r>
            <a:r>
              <a:rPr lang="en-US" dirty="0" err="1"/>
              <a:t>args</a:t>
            </a:r>
            <a:r>
              <a:rPr lang="en-US" dirty="0"/>
              <a:t>) {</a:t>
            </a:r>
          </a:p>
          <a:p>
            <a:r>
              <a:rPr lang="en-US" dirty="0"/>
              <a:t>    //</a:t>
            </a:r>
            <a:r>
              <a:rPr lang="en-US" dirty="0" err="1"/>
              <a:t>stdlib.Trace.graphvizShowSteps</a:t>
            </a:r>
            <a:r>
              <a:rPr lang="en-US" dirty="0"/>
              <a:t> (true); </a:t>
            </a:r>
            <a:r>
              <a:rPr lang="en-US" dirty="0" err="1"/>
              <a:t>stdlib.Trace.run</a:t>
            </a:r>
            <a:r>
              <a:rPr lang="en-US" dirty="0"/>
              <a:t> ();</a:t>
            </a:r>
          </a:p>
          <a:p>
            <a:r>
              <a:rPr lang="en-US" dirty="0"/>
              <a:t>    C mc1 = new C(42);</a:t>
            </a:r>
          </a:p>
          <a:p>
            <a:r>
              <a:rPr lang="en-US" dirty="0"/>
              <a:t>    C mc2 = new C(36);</a:t>
            </a:r>
          </a:p>
          <a:p>
            <a:r>
              <a:rPr lang="en-US" dirty="0"/>
              <a:t>    mc1.f();</a:t>
            </a:r>
          </a:p>
          <a:p>
            <a:r>
              <a:rPr lang="en-US" dirty="0"/>
              <a:t>    mc2.f();</a:t>
            </a:r>
          </a:p>
          <a:p>
            <a:r>
              <a:rPr lang="en-US" dirty="0"/>
              <a:t>  }</a:t>
            </a:r>
          </a:p>
          <a:p>
            <a:r>
              <a:rPr lang="en-US" dirty="0"/>
              <a:t>}</a:t>
            </a:r>
          </a:p>
          <a:p>
            <a:endParaRPr lang="en-US" dirty="0"/>
          </a:p>
          <a:p>
            <a:r>
              <a:rPr lang="en-US" dirty="0"/>
              <a:t>interface Print { void print(); }</a:t>
            </a:r>
          </a:p>
          <a:p>
            <a:endParaRPr lang="en-US" dirty="0"/>
          </a:p>
          <a:p>
            <a:r>
              <a:rPr lang="en-US" dirty="0"/>
              <a:t>class C {</a:t>
            </a:r>
          </a:p>
          <a:p>
            <a:r>
              <a:rPr lang="en-US" dirty="0"/>
              <a:t>  </a:t>
            </a:r>
            <a:r>
              <a:rPr lang="en-US" dirty="0" err="1"/>
              <a:t>int</a:t>
            </a:r>
            <a:r>
              <a:rPr lang="en-US" dirty="0"/>
              <a:t> cx;</a:t>
            </a:r>
          </a:p>
          <a:p>
            <a:r>
              <a:rPr lang="en-US" dirty="0"/>
              <a:t>  C(</a:t>
            </a:r>
            <a:r>
              <a:rPr lang="en-US" dirty="0" err="1"/>
              <a:t>int</a:t>
            </a:r>
            <a:r>
              <a:rPr lang="en-US" dirty="0"/>
              <a:t> x) { cx = x; }</a:t>
            </a:r>
          </a:p>
          <a:p>
            <a:r>
              <a:rPr lang="en-US" dirty="0"/>
              <a:t>  void f() {</a:t>
            </a:r>
          </a:p>
          <a:p>
            <a:r>
              <a:rPr lang="en-US" dirty="0"/>
              <a:t>    Print p = new Print() {</a:t>
            </a:r>
          </a:p>
          <a:p>
            <a:r>
              <a:rPr lang="en-US" dirty="0"/>
              <a:t>      </a:t>
            </a:r>
            <a:r>
              <a:rPr lang="en-US" dirty="0" err="1"/>
              <a:t>int</a:t>
            </a:r>
            <a:r>
              <a:rPr lang="en-US" dirty="0"/>
              <a:t> </a:t>
            </a:r>
            <a:r>
              <a:rPr lang="en-US" dirty="0" err="1"/>
              <a:t>py</a:t>
            </a:r>
            <a:r>
              <a:rPr lang="en-US" dirty="0"/>
              <a:t> = 27;</a:t>
            </a:r>
          </a:p>
          <a:p>
            <a:r>
              <a:rPr lang="en-US" dirty="0"/>
              <a:t>	  </a:t>
            </a:r>
            <a:r>
              <a:rPr lang="en-US" dirty="0" err="1"/>
              <a:t>int</a:t>
            </a:r>
            <a:r>
              <a:rPr lang="en-US" dirty="0"/>
              <a:t> cx = 5656;</a:t>
            </a:r>
          </a:p>
          <a:p>
            <a:r>
              <a:rPr lang="en-US" dirty="0"/>
              <a:t>      public void print() {</a:t>
            </a:r>
          </a:p>
          <a:p>
            <a:r>
              <a:rPr lang="en-US" dirty="0"/>
              <a:t>		</a:t>
            </a:r>
            <a:r>
              <a:rPr lang="en-US" dirty="0" err="1"/>
              <a:t>System.out.println</a:t>
            </a:r>
            <a:r>
              <a:rPr lang="en-US" dirty="0"/>
              <a:t>(" P.cx=" + this.cx);</a:t>
            </a:r>
          </a:p>
          <a:p>
            <a:r>
              <a:rPr lang="en-US" dirty="0"/>
              <a:t>        </a:t>
            </a:r>
            <a:r>
              <a:rPr lang="en-US" dirty="0" err="1"/>
              <a:t>System.out.println</a:t>
            </a:r>
            <a:r>
              <a:rPr lang="en-US" dirty="0"/>
              <a:t>(" cx=" + C.this.cx + " </a:t>
            </a:r>
            <a:r>
              <a:rPr lang="en-US" dirty="0" err="1"/>
              <a:t>py</a:t>
            </a:r>
            <a:r>
              <a:rPr lang="en-US" dirty="0"/>
              <a:t>=" + this.py);</a:t>
            </a:r>
          </a:p>
          <a:p>
            <a:r>
              <a:rPr lang="en-US" dirty="0"/>
              <a:t>      }</a:t>
            </a:r>
          </a:p>
          <a:p>
            <a:r>
              <a:rPr lang="en-US" dirty="0"/>
              <a:t>    };</a:t>
            </a:r>
          </a:p>
          <a:p>
            <a:r>
              <a:rPr lang="en-US" dirty="0"/>
              <a:t>    </a:t>
            </a:r>
            <a:r>
              <a:rPr lang="en-US" dirty="0" err="1"/>
              <a:t>p.print</a:t>
            </a:r>
            <a:r>
              <a:rPr lang="en-US" dirty="0"/>
              <a:t>();</a:t>
            </a:r>
          </a:p>
          <a:p>
            <a:r>
              <a:rPr lang="en-US" dirty="0"/>
              <a:t>  }</a:t>
            </a:r>
          </a:p>
          <a:p>
            <a:r>
              <a:rPr lang="en-US" dirty="0"/>
              <a:t>}</a:t>
            </a:r>
          </a:p>
        </p:txBody>
      </p:sp>
      <p:sp>
        <p:nvSpPr>
          <p:cNvPr id="4" name="Slide Number Placeholder 3"/>
          <p:cNvSpPr>
            <a:spLocks noGrp="1"/>
          </p:cNvSpPr>
          <p:nvPr>
            <p:ph type="sldNum" sz="quarter" idx="10"/>
          </p:nvPr>
        </p:nvSpPr>
        <p:spPr/>
        <p:txBody>
          <a:bodyPr/>
          <a:lstStyle/>
          <a:p>
            <a:fld id="{8875632C-93B9-40DB-9675-B56B8CCE2A37}" type="slidenum">
              <a:rPr lang="en-US" smtClean="0"/>
              <a:t>38</a:t>
            </a:fld>
            <a:endParaRPr lang="en-US"/>
          </a:p>
        </p:txBody>
      </p:sp>
    </p:spTree>
    <p:extLst>
      <p:ext uri="{BB962C8B-B14F-4D97-AF65-F5344CB8AC3E}">
        <p14:creationId xmlns:p14="http://schemas.microsoft.com/office/powerpoint/2010/main" val="172236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Main {</a:t>
            </a:r>
          </a:p>
          <a:p>
            <a:r>
              <a:rPr lang="en-US" dirty="0"/>
              <a:t>  private Main() {}</a:t>
            </a:r>
          </a:p>
          <a:p>
            <a:r>
              <a:rPr lang="en-US" dirty="0"/>
              <a:t>  static public void main (final String[] </a:t>
            </a:r>
            <a:r>
              <a:rPr lang="en-US" dirty="0" err="1"/>
              <a:t>args</a:t>
            </a:r>
            <a:r>
              <a:rPr lang="en-US" dirty="0"/>
              <a:t>) {</a:t>
            </a:r>
          </a:p>
          <a:p>
            <a:r>
              <a:rPr lang="en-US" dirty="0"/>
              <a:t>    C mc1 = new C(42);</a:t>
            </a:r>
          </a:p>
          <a:p>
            <a:r>
              <a:rPr lang="en-US" dirty="0"/>
              <a:t>    C mc2 = new C(36);</a:t>
            </a:r>
          </a:p>
          <a:p>
            <a:r>
              <a:rPr lang="en-US" dirty="0"/>
              <a:t>    mc1.f();</a:t>
            </a:r>
          </a:p>
          <a:p>
            <a:r>
              <a:rPr lang="en-US" dirty="0"/>
              <a:t>    mc2.f();</a:t>
            </a:r>
          </a:p>
          <a:p>
            <a:r>
              <a:rPr lang="en-US" dirty="0"/>
              <a:t>  }</a:t>
            </a:r>
          </a:p>
          <a:p>
            <a:r>
              <a:rPr lang="en-US" dirty="0"/>
              <a:t>}</a:t>
            </a:r>
          </a:p>
          <a:p>
            <a:endParaRPr lang="en-US" dirty="0"/>
          </a:p>
          <a:p>
            <a:r>
              <a:rPr lang="en-US" dirty="0"/>
              <a:t>interface Print { void print(); }</a:t>
            </a:r>
          </a:p>
          <a:p>
            <a:endParaRPr lang="en-US" dirty="0"/>
          </a:p>
          <a:p>
            <a:r>
              <a:rPr lang="en-US" dirty="0"/>
              <a:t>class C {</a:t>
            </a:r>
          </a:p>
          <a:p>
            <a:r>
              <a:rPr lang="en-US" dirty="0"/>
              <a:t>  </a:t>
            </a:r>
            <a:r>
              <a:rPr lang="en-US" dirty="0" err="1"/>
              <a:t>int</a:t>
            </a:r>
            <a:r>
              <a:rPr lang="en-US" dirty="0"/>
              <a:t> cx;</a:t>
            </a:r>
          </a:p>
          <a:p>
            <a:r>
              <a:rPr lang="en-US" dirty="0"/>
              <a:t>  C(</a:t>
            </a:r>
            <a:r>
              <a:rPr lang="en-US" dirty="0" err="1"/>
              <a:t>int</a:t>
            </a:r>
            <a:r>
              <a:rPr lang="en-US" dirty="0"/>
              <a:t> x) { cx = x; }</a:t>
            </a:r>
          </a:p>
          <a:p>
            <a:r>
              <a:rPr lang="en-US" dirty="0"/>
              <a:t>  void f() {</a:t>
            </a:r>
          </a:p>
          <a:p>
            <a:r>
              <a:rPr lang="en-US" dirty="0"/>
              <a:t>    Print p = () -&gt; </a:t>
            </a:r>
            <a:r>
              <a:rPr lang="en-US" dirty="0" err="1"/>
              <a:t>System.out.println</a:t>
            </a:r>
            <a:r>
              <a:rPr lang="en-US" dirty="0"/>
              <a:t>(" cx=" + cx);</a:t>
            </a:r>
          </a:p>
          <a:p>
            <a:r>
              <a:rPr lang="en-US" dirty="0"/>
              <a:t>    </a:t>
            </a:r>
            <a:r>
              <a:rPr lang="en-US" dirty="0" err="1"/>
              <a:t>p.print</a:t>
            </a:r>
            <a:r>
              <a:rPr lang="en-US" dirty="0"/>
              <a:t>();</a:t>
            </a:r>
          </a:p>
          <a:p>
            <a:r>
              <a:rPr lang="en-US" dirty="0"/>
              <a:t>    </a:t>
            </a:r>
          </a:p>
          <a:p>
            <a:r>
              <a:rPr lang="en-US" dirty="0"/>
              <a:t>    G </a:t>
            </a:r>
            <a:r>
              <a:rPr lang="en-US" dirty="0" err="1"/>
              <a:t>g</a:t>
            </a:r>
            <a:r>
              <a:rPr lang="en-US" dirty="0"/>
              <a:t> = (</a:t>
            </a:r>
            <a:r>
              <a:rPr lang="en-US" dirty="0" err="1"/>
              <a:t>int</a:t>
            </a:r>
            <a:r>
              <a:rPr lang="en-US" dirty="0"/>
              <a:t> x) -&gt; {</a:t>
            </a:r>
          </a:p>
          <a:p>
            <a:r>
              <a:rPr lang="en-US" dirty="0"/>
              <a:t>      cx = cx + x;</a:t>
            </a:r>
          </a:p>
          <a:p>
            <a:r>
              <a:rPr lang="en-US" dirty="0"/>
              <a:t>      cx = cx + x;</a:t>
            </a:r>
          </a:p>
          <a:p>
            <a:r>
              <a:rPr lang="en-US" dirty="0"/>
              <a:t>      cx = cx + x;</a:t>
            </a:r>
          </a:p>
          <a:p>
            <a:r>
              <a:rPr lang="en-US" dirty="0"/>
              <a:t>    };</a:t>
            </a:r>
          </a:p>
          <a:p>
            <a:r>
              <a:rPr lang="en-US" dirty="0"/>
              <a:t>    </a:t>
            </a:r>
            <a:r>
              <a:rPr lang="en-US" dirty="0" err="1"/>
              <a:t>g.run</a:t>
            </a:r>
            <a:r>
              <a:rPr lang="en-US" dirty="0"/>
              <a:t>(3);</a:t>
            </a:r>
          </a:p>
          <a:p>
            <a:r>
              <a:rPr lang="en-US" dirty="0"/>
              <a:t>  }</a:t>
            </a:r>
          </a:p>
          <a:p>
            <a:r>
              <a:rPr lang="en-US" dirty="0"/>
              <a:t>}</a:t>
            </a:r>
          </a:p>
          <a:p>
            <a:endParaRPr lang="en-US" dirty="0"/>
          </a:p>
          <a:p>
            <a:r>
              <a:rPr lang="en-US" dirty="0"/>
              <a:t>interface G { void run(</a:t>
            </a:r>
            <a:r>
              <a:rPr lang="en-US" dirty="0" err="1"/>
              <a:t>int</a:t>
            </a:r>
            <a:r>
              <a:rPr lang="en-US" dirty="0"/>
              <a:t> x); }</a:t>
            </a:r>
          </a:p>
        </p:txBody>
      </p:sp>
      <p:sp>
        <p:nvSpPr>
          <p:cNvPr id="4" name="Slide Number Placeholder 3"/>
          <p:cNvSpPr>
            <a:spLocks noGrp="1"/>
          </p:cNvSpPr>
          <p:nvPr>
            <p:ph type="sldNum" sz="quarter" idx="10"/>
          </p:nvPr>
        </p:nvSpPr>
        <p:spPr/>
        <p:txBody>
          <a:bodyPr/>
          <a:lstStyle/>
          <a:p>
            <a:fld id="{8875632C-93B9-40DB-9675-B56B8CCE2A37}" type="slidenum">
              <a:rPr lang="en-US" smtClean="0"/>
              <a:t>39</a:t>
            </a:fld>
            <a:endParaRPr lang="en-US"/>
          </a:p>
        </p:txBody>
      </p:sp>
    </p:spTree>
    <p:extLst>
      <p:ext uri="{BB962C8B-B14F-4D97-AF65-F5344CB8AC3E}">
        <p14:creationId xmlns:p14="http://schemas.microsoft.com/office/powerpoint/2010/main" val="309327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C29D32-8162-436E-B8E6-073495370A56}" type="datetime9">
              <a:rPr lang="en-US" smtClean="0"/>
              <a:t>9/27/2016 5:04:00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427213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56623-8A82-4B85-AFBD-E1894D24CF49}" type="datetime9">
              <a:rPr lang="en-US" smtClean="0"/>
              <a:t>9/27/2016 5:04:00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345077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AD1A79-B51B-40E5-82C8-EC94AA922712}" type="datetime9">
              <a:rPr lang="en-US" smtClean="0"/>
              <a:t>9/27/2016 5:04:00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259030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7D41D0-9209-4ED5-9F24-8D95C5773976}" type="datetime9">
              <a:rPr lang="en-US" smtClean="0"/>
              <a:t>9/27/2016 5:04:00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30194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5E3711-8F16-4E8E-AA14-C52D75318CFD}" type="datetime9">
              <a:rPr lang="en-US" smtClean="0"/>
              <a:t>9/27/2016 5:04:00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142349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CFAD24-9296-4967-A983-31C1E185AF2B}" type="datetime9">
              <a:rPr lang="en-US" smtClean="0"/>
              <a:t>9/27/2016 5:04:00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330724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E2C11C-4F51-45FE-BAB3-25FEFD2CC933}" type="datetime9">
              <a:rPr lang="en-US" smtClean="0"/>
              <a:t>9/27/2016 5:04:00 PM</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91010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5AB058-4DBF-4BEE-90E4-133AC15FA94C}" type="datetime9">
              <a:rPr lang="en-US" smtClean="0"/>
              <a:t>9/27/2016 5:04:00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1502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5AE69-A091-48FC-B850-DD8A2DCA316F}" type="datetime9">
              <a:rPr lang="en-US" smtClean="0"/>
              <a:t>9/27/2016 5:04:00 PM</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405041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831AC-21A7-4097-9414-2A7B672ACDF0}" type="datetime9">
              <a:rPr lang="en-US" smtClean="0"/>
              <a:t>9/27/2016 5:04:00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427591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127A57-6996-4EA7-B5B3-E1EF8D5D98C8}" type="datetime9">
              <a:rPr lang="en-US" smtClean="0"/>
              <a:t>9/27/2016 5:04:00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BD6DE-255F-429D-9CF6-759C273577A2}" type="slidenum">
              <a:rPr lang="en-US" smtClean="0"/>
              <a:t>‹#›</a:t>
            </a:fld>
            <a:endParaRPr lang="en-US"/>
          </a:p>
        </p:txBody>
      </p:sp>
    </p:spTree>
    <p:extLst>
      <p:ext uri="{BB962C8B-B14F-4D97-AF65-F5344CB8AC3E}">
        <p14:creationId xmlns:p14="http://schemas.microsoft.com/office/powerpoint/2010/main" val="61214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CA93A-3BB7-4822-85FE-8282E83EBEC1}" type="datetime9">
              <a:rPr lang="en-US" smtClean="0"/>
              <a:t>9/27/2016 5:04:00 PM</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BD6DE-255F-429D-9CF6-759C273577A2}" type="slidenum">
              <a:rPr lang="en-US" smtClean="0"/>
              <a:t>‹#›</a:t>
            </a:fld>
            <a:endParaRPr lang="en-US"/>
          </a:p>
        </p:txBody>
      </p:sp>
    </p:spTree>
    <p:extLst>
      <p:ext uri="{BB962C8B-B14F-4D97-AF65-F5344CB8AC3E}">
        <p14:creationId xmlns:p14="http://schemas.microsoft.com/office/powerpoint/2010/main" val="71388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
        <p:nvSpPr>
          <p:cNvPr id="3" name="Content Placeholder 2"/>
          <p:cNvSpPr>
            <a:spLocks noGrp="1"/>
          </p:cNvSpPr>
          <p:nvPr>
            <p:ph idx="1"/>
          </p:nvPr>
        </p:nvSpPr>
        <p:spPr>
          <a:xfrm>
            <a:off x="838200" y="1825625"/>
            <a:ext cx="10515600" cy="4640490"/>
          </a:xfrm>
        </p:spPr>
        <p:txBody>
          <a:bodyPr>
            <a:normAutofit fontScale="85000" lnSpcReduction="20000"/>
          </a:bodyPr>
          <a:lstStyle/>
          <a:p>
            <a:pPr marL="0" indent="0">
              <a:buNone/>
            </a:pPr>
            <a:r>
              <a:rPr lang="en-US" dirty="0"/>
              <a:t>Homework 2</a:t>
            </a:r>
          </a:p>
          <a:p>
            <a:pPr marL="0" indent="0">
              <a:buNone/>
            </a:pPr>
            <a:r>
              <a:rPr lang="en-US" dirty="0"/>
              <a:t>Homework 1</a:t>
            </a:r>
          </a:p>
          <a:p>
            <a:pPr marL="0" indent="0">
              <a:buNone/>
            </a:pPr>
            <a:r>
              <a:rPr lang="en-US" dirty="0"/>
              <a:t>Command Pattern Demo</a:t>
            </a:r>
          </a:p>
          <a:p>
            <a:pPr marL="0" indent="0">
              <a:buNone/>
            </a:pPr>
            <a:r>
              <a:rPr lang="en-US" dirty="0"/>
              <a:t>Refactoring</a:t>
            </a:r>
          </a:p>
          <a:p>
            <a:pPr marL="0" indent="0">
              <a:buNone/>
            </a:pPr>
            <a:r>
              <a:rPr lang="en-US" dirty="0"/>
              <a:t>SOLID Principles: Open-Close Principle, </a:t>
            </a:r>
            <a:r>
              <a:rPr lang="en-US" dirty="0" err="1"/>
              <a:t>Liskov</a:t>
            </a:r>
            <a:r>
              <a:rPr lang="en-US" dirty="0"/>
              <a:t> Substitution Principle, Interface Segregation Principle</a:t>
            </a:r>
          </a:p>
          <a:p>
            <a:pPr marL="0" indent="0">
              <a:buNone/>
            </a:pPr>
            <a:r>
              <a:rPr lang="en-US" dirty="0"/>
              <a:t>UML Sequence Diagrams</a:t>
            </a:r>
          </a:p>
          <a:p>
            <a:pPr marL="0" indent="0">
              <a:buNone/>
            </a:pPr>
            <a:r>
              <a:rPr lang="en-US" dirty="0"/>
              <a:t>Inner Classes</a:t>
            </a:r>
          </a:p>
          <a:p>
            <a:pPr marL="0" indent="0">
              <a:buNone/>
            </a:pPr>
            <a:r>
              <a:rPr lang="en-US" dirty="0"/>
              <a:t>Factory</a:t>
            </a:r>
          </a:p>
          <a:p>
            <a:pPr marL="0" indent="0">
              <a:buNone/>
            </a:pPr>
            <a:r>
              <a:rPr lang="en-US" dirty="0"/>
              <a:t>Testing a class in isolation</a:t>
            </a:r>
          </a:p>
          <a:p>
            <a:pPr marL="0" indent="0">
              <a:buNone/>
            </a:pPr>
            <a:r>
              <a:rPr lang="en-US" dirty="0"/>
              <a:t>MVC Lite</a:t>
            </a:r>
          </a:p>
          <a:p>
            <a:pPr marL="0" indent="0">
              <a:buNone/>
            </a:pPr>
            <a:r>
              <a:rPr lang="en-US" dirty="0"/>
              <a:t>Homework 3</a:t>
            </a:r>
          </a:p>
        </p:txBody>
      </p:sp>
      <p:sp>
        <p:nvSpPr>
          <p:cNvPr id="4" name="Date Placeholder 3"/>
          <p:cNvSpPr>
            <a:spLocks noGrp="1"/>
          </p:cNvSpPr>
          <p:nvPr>
            <p:ph type="dt" sz="half" idx="10"/>
          </p:nvPr>
        </p:nvSpPr>
        <p:spPr/>
        <p:txBody>
          <a:bodyPr/>
          <a:lstStyle/>
          <a:p>
            <a:fld id="{848F412D-E891-4E36-B894-1663F631B3AB}"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a:t>
            </a:fld>
            <a:endParaRPr lang="en-US"/>
          </a:p>
        </p:txBody>
      </p:sp>
    </p:spTree>
    <p:extLst>
      <p:ext uri="{BB962C8B-B14F-4D97-AF65-F5344CB8AC3E}">
        <p14:creationId xmlns:p14="http://schemas.microsoft.com/office/powerpoint/2010/main" val="394942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a:t>
            </a:r>
          </a:p>
        </p:txBody>
      </p:sp>
      <p:sp>
        <p:nvSpPr>
          <p:cNvPr id="3" name="Content Placeholder 2"/>
          <p:cNvSpPr>
            <a:spLocks noGrp="1"/>
          </p:cNvSpPr>
          <p:nvPr>
            <p:ph idx="1"/>
          </p:nvPr>
        </p:nvSpPr>
        <p:spPr/>
        <p:txBody>
          <a:bodyPr/>
          <a:lstStyle/>
          <a:p>
            <a:pPr marL="0" indent="0">
              <a:buNone/>
            </a:pPr>
            <a:r>
              <a:rPr lang="en-US" dirty="0"/>
              <a:t>Software Entities (classes, modules, functions, etc.) should be open for extension, but closed for modification.</a:t>
            </a:r>
          </a:p>
          <a:p>
            <a:pPr marL="0" indent="0">
              <a:buNone/>
            </a:pPr>
            <a:r>
              <a:rPr lang="en-US" dirty="0"/>
              <a:t>Rather than change behavior of code, you should extend it when functionality changes rather than changing the behavior of the old code </a:t>
            </a:r>
            <a:r>
              <a:rPr lang="en-US" b="1" dirty="0"/>
              <a:t>that already works</a:t>
            </a:r>
            <a:r>
              <a:rPr lang="en-US" dirty="0"/>
              <a:t>. Bug fixes should still occur.</a:t>
            </a:r>
          </a:p>
          <a:p>
            <a:pPr marL="0" indent="0">
              <a:buNone/>
            </a:pPr>
            <a:r>
              <a:rPr lang="en-US" dirty="0"/>
              <a:t>The Open-Close Principle relies on “class-stacking” (</a:t>
            </a:r>
            <a:r>
              <a:rPr lang="en-US" dirty="0" err="1"/>
              <a:t>subclassing</a:t>
            </a:r>
            <a:r>
              <a:rPr lang="en-US" dirty="0"/>
              <a:t>)</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10</a:t>
            </a:fld>
            <a:endParaRPr lang="en-US"/>
          </a:p>
        </p:txBody>
      </p:sp>
    </p:spTree>
    <p:extLst>
      <p:ext uri="{BB962C8B-B14F-4D97-AF65-F5344CB8AC3E}">
        <p14:creationId xmlns:p14="http://schemas.microsoft.com/office/powerpoint/2010/main" val="321214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a:t>
            </a:r>
          </a:p>
        </p:txBody>
      </p:sp>
      <p:sp>
        <p:nvSpPr>
          <p:cNvPr id="3" name="Content Placeholder 2"/>
          <p:cNvSpPr>
            <a:spLocks noGrp="1"/>
          </p:cNvSpPr>
          <p:nvPr>
            <p:ph idx="1"/>
          </p:nvPr>
        </p:nvSpPr>
        <p:spPr/>
        <p:txBody>
          <a:bodyPr/>
          <a:lstStyle/>
          <a:p>
            <a:pPr marL="0" indent="0">
              <a:buNone/>
            </a:pPr>
            <a:r>
              <a:rPr lang="en-US" dirty="0"/>
              <a:t>How to use it: abstraction!</a:t>
            </a:r>
          </a:p>
          <a:p>
            <a:pPr marL="0" indent="0">
              <a:buNone/>
            </a:pPr>
            <a:r>
              <a:rPr lang="en-US" dirty="0"/>
              <a:t>Have code depend on abstractions, not concrete classes</a:t>
            </a:r>
          </a:p>
          <a:p>
            <a:pPr marL="0" indent="0">
              <a:buNone/>
            </a:pPr>
            <a:r>
              <a:rPr lang="en-US" dirty="0"/>
              <a:t>The way to extend behavior is to create a class based on that abstraction</a:t>
            </a:r>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11</a:t>
            </a:fld>
            <a:endParaRPr lang="en-US"/>
          </a:p>
        </p:txBody>
      </p:sp>
    </p:spTree>
    <p:extLst>
      <p:ext uri="{BB962C8B-B14F-4D97-AF65-F5344CB8AC3E}">
        <p14:creationId xmlns:p14="http://schemas.microsoft.com/office/powerpoint/2010/main" val="107875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a:t>
            </a:r>
          </a:p>
        </p:txBody>
      </p:sp>
      <p:sp>
        <p:nvSpPr>
          <p:cNvPr id="3" name="Content Placeholder 2"/>
          <p:cNvSpPr>
            <a:spLocks noGrp="1"/>
          </p:cNvSpPr>
          <p:nvPr>
            <p:ph idx="1"/>
          </p:nvPr>
        </p:nvSpPr>
        <p:spPr/>
        <p:txBody>
          <a:bodyPr/>
          <a:lstStyle/>
          <a:p>
            <a:pPr marL="0" indent="0">
              <a:buNone/>
            </a:pPr>
            <a:r>
              <a:rPr lang="en-US" dirty="0"/>
              <a:t>(Client/Server example)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12</a:t>
            </a:fld>
            <a:endParaRPr lang="en-US"/>
          </a:p>
        </p:txBody>
      </p:sp>
    </p:spTree>
    <p:extLst>
      <p:ext uri="{BB962C8B-B14F-4D97-AF65-F5344CB8AC3E}">
        <p14:creationId xmlns:p14="http://schemas.microsoft.com/office/powerpoint/2010/main" val="266933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a:t>
            </a:r>
          </a:p>
        </p:txBody>
      </p:sp>
      <p:sp>
        <p:nvSpPr>
          <p:cNvPr id="3" name="Content Placeholder 2"/>
          <p:cNvSpPr>
            <a:spLocks noGrp="1"/>
          </p:cNvSpPr>
          <p:nvPr>
            <p:ph idx="1"/>
          </p:nvPr>
        </p:nvSpPr>
        <p:spPr/>
        <p:txBody>
          <a:bodyPr/>
          <a:lstStyle/>
          <a:p>
            <a:pPr marL="0" indent="0">
              <a:buNone/>
            </a:pPr>
            <a:r>
              <a:rPr lang="en-US" dirty="0"/>
              <a:t>When you are checking actual types of objects at runtime, you are likely violating the open-close principle (code smell)</a:t>
            </a:r>
          </a:p>
          <a:p>
            <a:pPr marL="0" indent="0">
              <a:buNone/>
            </a:pPr>
            <a:r>
              <a:rPr lang="en-US" dirty="0"/>
              <a:t>The problem with seeing this in one place is that it likely means it’s used in multiple places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13</a:t>
            </a:fld>
            <a:endParaRPr lang="en-US"/>
          </a:p>
        </p:txBody>
      </p:sp>
    </p:spTree>
    <p:extLst>
      <p:ext uri="{BB962C8B-B14F-4D97-AF65-F5344CB8AC3E}">
        <p14:creationId xmlns:p14="http://schemas.microsoft.com/office/powerpoint/2010/main" val="251335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a:t>
            </a:r>
          </a:p>
        </p:txBody>
      </p:sp>
      <p:sp>
        <p:nvSpPr>
          <p:cNvPr id="3" name="Content Placeholder 2"/>
          <p:cNvSpPr>
            <a:spLocks noGrp="1"/>
          </p:cNvSpPr>
          <p:nvPr>
            <p:ph idx="1"/>
          </p:nvPr>
        </p:nvSpPr>
        <p:spPr/>
        <p:txBody>
          <a:bodyPr/>
          <a:lstStyle/>
          <a:p>
            <a:pPr marL="0" indent="0">
              <a:buNone/>
            </a:pPr>
            <a:r>
              <a:rPr lang="en-US" dirty="0"/>
              <a:t>(example)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14</a:t>
            </a:fld>
            <a:endParaRPr lang="en-US"/>
          </a:p>
        </p:txBody>
      </p:sp>
    </p:spTree>
    <p:extLst>
      <p:ext uri="{BB962C8B-B14F-4D97-AF65-F5344CB8AC3E}">
        <p14:creationId xmlns:p14="http://schemas.microsoft.com/office/powerpoint/2010/main" val="181601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 heuristics</a:t>
            </a:r>
          </a:p>
        </p:txBody>
      </p:sp>
      <p:sp>
        <p:nvSpPr>
          <p:cNvPr id="3" name="Content Placeholder 2"/>
          <p:cNvSpPr>
            <a:spLocks noGrp="1"/>
          </p:cNvSpPr>
          <p:nvPr>
            <p:ph idx="1"/>
          </p:nvPr>
        </p:nvSpPr>
        <p:spPr/>
        <p:txBody>
          <a:bodyPr/>
          <a:lstStyle/>
          <a:p>
            <a:pPr marL="0" lvl="0" indent="0">
              <a:buNone/>
            </a:pPr>
            <a:r>
              <a:rPr lang="en-US" dirty="0"/>
              <a:t>Make all member variables private</a:t>
            </a:r>
          </a:p>
          <a:p>
            <a:pPr lvl="1"/>
            <a:r>
              <a:rPr lang="en-US" dirty="0"/>
              <a:t>Hide the state of any class</a:t>
            </a:r>
          </a:p>
          <a:p>
            <a:pPr lvl="1"/>
            <a:r>
              <a:rPr lang="en-US" dirty="0"/>
              <a:t>If any (external) code depends on a field, the OCP is broken because any changes to that field affect the code that calls it (C# properties vs fields)</a:t>
            </a:r>
          </a:p>
          <a:p>
            <a:pPr lvl="1"/>
            <a:r>
              <a:rPr lang="en-US" dirty="0"/>
              <a:t>Private fields (as opposed to protected fields) force child classes to add behavior rather than modify it</a:t>
            </a:r>
          </a:p>
          <a:p>
            <a:pPr lvl="0"/>
            <a:endParaRPr lang="en-US" dirty="0"/>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15</a:t>
            </a:fld>
            <a:endParaRPr lang="en-US"/>
          </a:p>
        </p:txBody>
      </p:sp>
    </p:spTree>
    <p:extLst>
      <p:ext uri="{BB962C8B-B14F-4D97-AF65-F5344CB8AC3E}">
        <p14:creationId xmlns:p14="http://schemas.microsoft.com/office/powerpoint/2010/main" val="3168592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 heuristics</a:t>
            </a:r>
          </a:p>
        </p:txBody>
      </p:sp>
      <p:sp>
        <p:nvSpPr>
          <p:cNvPr id="3" name="Content Placeholder 2"/>
          <p:cNvSpPr>
            <a:spLocks noGrp="1"/>
          </p:cNvSpPr>
          <p:nvPr>
            <p:ph idx="1"/>
          </p:nvPr>
        </p:nvSpPr>
        <p:spPr/>
        <p:txBody>
          <a:bodyPr/>
          <a:lstStyle/>
          <a:p>
            <a:pPr marL="0" indent="0">
              <a:buNone/>
            </a:pPr>
            <a:r>
              <a:rPr lang="en-US" dirty="0"/>
              <a:t>No Global Variables – Ever</a:t>
            </a:r>
          </a:p>
          <a:p>
            <a:pPr lvl="1"/>
            <a:r>
              <a:rPr lang="en-US" dirty="0"/>
              <a:t>Same reason as why you make private member variables </a:t>
            </a:r>
          </a:p>
          <a:p>
            <a:pPr lvl="1"/>
            <a:r>
              <a:rPr lang="en-US" dirty="0"/>
              <a:t>However, with C#, this is appropriate to violate on occasion (</a:t>
            </a:r>
            <a:r>
              <a:rPr lang="en-US" dirty="0" err="1"/>
              <a:t>DateTime.Now</a:t>
            </a:r>
            <a:r>
              <a:rPr lang="en-US" dirty="0"/>
              <a:t>)</a:t>
            </a:r>
          </a:p>
          <a:p>
            <a:pPr marL="457200" lvl="1"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16</a:t>
            </a:fld>
            <a:endParaRPr lang="en-US"/>
          </a:p>
        </p:txBody>
      </p:sp>
    </p:spTree>
    <p:extLst>
      <p:ext uri="{BB962C8B-B14F-4D97-AF65-F5344CB8AC3E}">
        <p14:creationId xmlns:p14="http://schemas.microsoft.com/office/powerpoint/2010/main" val="344597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 heuristics</a:t>
            </a:r>
          </a:p>
        </p:txBody>
      </p:sp>
      <p:sp>
        <p:nvSpPr>
          <p:cNvPr id="3" name="Content Placeholder 2"/>
          <p:cNvSpPr>
            <a:spLocks noGrp="1"/>
          </p:cNvSpPr>
          <p:nvPr>
            <p:ph idx="1"/>
          </p:nvPr>
        </p:nvSpPr>
        <p:spPr/>
        <p:txBody>
          <a:bodyPr/>
          <a:lstStyle/>
          <a:p>
            <a:pPr marL="0" indent="0">
              <a:buNone/>
            </a:pPr>
            <a:r>
              <a:rPr lang="en-US" dirty="0"/>
              <a:t>RTTI (run-time type identification) is dangerous</a:t>
            </a:r>
          </a:p>
          <a:p>
            <a:pPr lvl="1"/>
            <a:r>
              <a:rPr lang="en-US" dirty="0"/>
              <a:t>RTTI = casting</a:t>
            </a:r>
          </a:p>
          <a:p>
            <a:pPr lvl="1"/>
            <a:r>
              <a:rPr lang="en-US" dirty="0"/>
              <a:t>Methods shouldn’t depend on specific (concrete) types</a:t>
            </a:r>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17</a:t>
            </a:fld>
            <a:endParaRPr lang="en-US"/>
          </a:p>
        </p:txBody>
      </p:sp>
    </p:spTree>
    <p:extLst>
      <p:ext uri="{BB962C8B-B14F-4D97-AF65-F5344CB8AC3E}">
        <p14:creationId xmlns:p14="http://schemas.microsoft.com/office/powerpoint/2010/main" val="320279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 principle – why?</a:t>
            </a:r>
          </a:p>
        </p:txBody>
      </p:sp>
      <p:sp>
        <p:nvSpPr>
          <p:cNvPr id="3" name="Content Placeholder 2"/>
          <p:cNvSpPr>
            <a:spLocks noGrp="1"/>
          </p:cNvSpPr>
          <p:nvPr>
            <p:ph idx="1"/>
          </p:nvPr>
        </p:nvSpPr>
        <p:spPr/>
        <p:txBody>
          <a:bodyPr/>
          <a:lstStyle/>
          <a:p>
            <a:pPr marL="0" indent="0">
              <a:buNone/>
            </a:pPr>
            <a:r>
              <a:rPr lang="en-US" dirty="0"/>
              <a:t>Every time you open a file to make modifications, you increase the likelihood of breaking something</a:t>
            </a:r>
          </a:p>
          <a:p>
            <a:pPr marL="0" indent="0">
              <a:buNone/>
            </a:pPr>
            <a:r>
              <a:rPr lang="en-US" dirty="0"/>
              <a:t>Once a unit has been created and thoroughly tested to ensure it works, for the most part, it can be left alone and can just sit there. You know it will work because it’s been working and it’s been tested thoroughly, and no one has had any reason to open it or change it</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dirty="0"/>
          </a:p>
        </p:txBody>
      </p:sp>
      <p:sp>
        <p:nvSpPr>
          <p:cNvPr id="5" name="Slide Number Placeholder 4"/>
          <p:cNvSpPr>
            <a:spLocks noGrp="1"/>
          </p:cNvSpPr>
          <p:nvPr>
            <p:ph type="sldNum" sz="quarter" idx="12"/>
          </p:nvPr>
        </p:nvSpPr>
        <p:spPr/>
        <p:txBody>
          <a:bodyPr/>
          <a:lstStyle/>
          <a:p>
            <a:fld id="{725BD6DE-255F-429D-9CF6-759C273577A2}" type="slidenum">
              <a:rPr lang="en-US" smtClean="0"/>
              <a:t>18</a:t>
            </a:fld>
            <a:endParaRPr lang="en-US"/>
          </a:p>
        </p:txBody>
      </p:sp>
    </p:spTree>
    <p:extLst>
      <p:ext uri="{BB962C8B-B14F-4D97-AF65-F5344CB8AC3E}">
        <p14:creationId xmlns:p14="http://schemas.microsoft.com/office/powerpoint/2010/main" val="424550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a:t>
            </a:r>
          </a:p>
        </p:txBody>
      </p:sp>
      <p:sp>
        <p:nvSpPr>
          <p:cNvPr id="3" name="Content Placeholder 2"/>
          <p:cNvSpPr>
            <a:spLocks noGrp="1"/>
          </p:cNvSpPr>
          <p:nvPr>
            <p:ph idx="1"/>
          </p:nvPr>
        </p:nvSpPr>
        <p:spPr/>
        <p:txBody>
          <a:bodyPr/>
          <a:lstStyle/>
          <a:p>
            <a:pPr marL="0" indent="0">
              <a:buNone/>
            </a:pPr>
            <a:r>
              <a:rPr lang="en-US" dirty="0"/>
              <a:t>Functions that use pointers or references to base classes must be able to use objects of derived classes without knowing it.</a:t>
            </a:r>
          </a:p>
          <a:p>
            <a:pPr marL="0" indent="0">
              <a:buNone/>
            </a:pPr>
            <a:r>
              <a:rPr lang="en-US" dirty="0"/>
              <a:t>In Java, everything is a reference (non-primitive types)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19</a:t>
            </a:fld>
            <a:endParaRPr lang="en-US"/>
          </a:p>
        </p:txBody>
      </p:sp>
    </p:spTree>
    <p:extLst>
      <p:ext uri="{BB962C8B-B14F-4D97-AF65-F5344CB8AC3E}">
        <p14:creationId xmlns:p14="http://schemas.microsoft.com/office/powerpoint/2010/main" val="300846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2</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CF9DA87-833C-44C2-83A5-94318DD7C51E}"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a:t>
            </a:fld>
            <a:endParaRPr lang="en-US"/>
          </a:p>
        </p:txBody>
      </p:sp>
    </p:spTree>
    <p:extLst>
      <p:ext uri="{BB962C8B-B14F-4D97-AF65-F5344CB8AC3E}">
        <p14:creationId xmlns:p14="http://schemas.microsoft.com/office/powerpoint/2010/main" val="2869967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a:t>
            </a:r>
          </a:p>
        </p:txBody>
      </p:sp>
      <p:sp>
        <p:nvSpPr>
          <p:cNvPr id="3" name="Content Placeholder 2"/>
          <p:cNvSpPr>
            <a:spLocks noGrp="1"/>
          </p:cNvSpPr>
          <p:nvPr>
            <p:ph idx="1"/>
          </p:nvPr>
        </p:nvSpPr>
        <p:spPr/>
        <p:txBody>
          <a:bodyPr/>
          <a:lstStyle/>
          <a:p>
            <a:pPr marL="0" indent="0">
              <a:buNone/>
            </a:pPr>
            <a:r>
              <a:rPr lang="en-US" dirty="0"/>
              <a:t>Rule of thumb: If creating a subtype requires changes in the base class, it should not be a subtype of that base class</a:t>
            </a:r>
          </a:p>
          <a:p>
            <a:pPr marL="0" indent="0">
              <a:buNone/>
            </a:pPr>
            <a:r>
              <a:rPr lang="en-US" dirty="0"/>
              <a:t>No longer should you use “Practical Inheritance”, but now “Behavioral Inheritance”</a:t>
            </a:r>
          </a:p>
          <a:p>
            <a:pPr marL="0" indent="0">
              <a:buNone/>
            </a:pPr>
            <a:r>
              <a:rPr lang="en-US" dirty="0"/>
              <a:t>Just because a Square is a Rectangle doesn’t mean Square should inherit from Rectangle. Adding a Square class would require separate methods that consume Rectangles/Squares (violating this principle).</a:t>
            </a:r>
          </a:p>
          <a:p>
            <a:pPr marL="0" indent="0">
              <a:buNone/>
            </a:pPr>
            <a:r>
              <a:rPr lang="en-US" dirty="0"/>
              <a:t>(example Square and Rectangle – </a:t>
            </a:r>
            <a:r>
              <a:rPr lang="en-US" dirty="0" err="1"/>
              <a:t>SetHeight</a:t>
            </a:r>
            <a:r>
              <a:rPr lang="en-US" dirty="0"/>
              <a:t>/</a:t>
            </a:r>
            <a:r>
              <a:rPr lang="en-US" dirty="0" err="1"/>
              <a:t>SetWidth</a:t>
            </a:r>
            <a:r>
              <a:rPr lang="en-US" dirty="0"/>
              <a:t>)</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20</a:t>
            </a:fld>
            <a:endParaRPr lang="en-US"/>
          </a:p>
        </p:txBody>
      </p:sp>
    </p:spTree>
    <p:extLst>
      <p:ext uri="{BB962C8B-B14F-4D97-AF65-F5344CB8AC3E}">
        <p14:creationId xmlns:p14="http://schemas.microsoft.com/office/powerpoint/2010/main" val="1309000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a:t>
            </a:r>
          </a:p>
        </p:txBody>
      </p:sp>
      <p:sp>
        <p:nvSpPr>
          <p:cNvPr id="3" name="Content Placeholder 2"/>
          <p:cNvSpPr>
            <a:spLocks noGrp="1"/>
          </p:cNvSpPr>
          <p:nvPr>
            <p:ph idx="1"/>
          </p:nvPr>
        </p:nvSpPr>
        <p:spPr/>
        <p:txBody>
          <a:bodyPr/>
          <a:lstStyle/>
          <a:p>
            <a:pPr marL="0" indent="0">
              <a:buNone/>
            </a:pPr>
            <a:r>
              <a:rPr lang="en-US" dirty="0"/>
              <a:t>When designing classes and considering inheritance, you should think about whether the inheritance might break </a:t>
            </a:r>
            <a:r>
              <a:rPr lang="en-US" b="1" dirty="0"/>
              <a:t>reasonable</a:t>
            </a:r>
            <a:r>
              <a:rPr lang="en-US" dirty="0"/>
              <a:t> assumptions about the base class.</a:t>
            </a:r>
          </a:p>
          <a:p>
            <a:pPr marL="0" indent="0">
              <a:buNone/>
            </a:pPr>
            <a:r>
              <a:rPr lang="en-US" dirty="0"/>
              <a:t>Design by contract.</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21</a:t>
            </a:fld>
            <a:endParaRPr lang="en-US"/>
          </a:p>
        </p:txBody>
      </p:sp>
    </p:spTree>
    <p:extLst>
      <p:ext uri="{BB962C8B-B14F-4D97-AF65-F5344CB8AC3E}">
        <p14:creationId xmlns:p14="http://schemas.microsoft.com/office/powerpoint/2010/main" val="4192283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principle</a:t>
            </a:r>
          </a:p>
        </p:txBody>
      </p:sp>
      <p:sp>
        <p:nvSpPr>
          <p:cNvPr id="3" name="Content Placeholder 2"/>
          <p:cNvSpPr>
            <a:spLocks noGrp="1"/>
          </p:cNvSpPr>
          <p:nvPr>
            <p:ph idx="1"/>
          </p:nvPr>
        </p:nvSpPr>
        <p:spPr/>
        <p:txBody>
          <a:bodyPr/>
          <a:lstStyle/>
          <a:p>
            <a:pPr marL="0" indent="0">
              <a:buNone/>
            </a:pPr>
            <a:r>
              <a:rPr lang="en-US" dirty="0"/>
              <a:t>(example)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22</a:t>
            </a:fld>
            <a:endParaRPr lang="en-US"/>
          </a:p>
        </p:txBody>
      </p:sp>
    </p:spTree>
    <p:extLst>
      <p:ext uri="{BB962C8B-B14F-4D97-AF65-F5344CB8AC3E}">
        <p14:creationId xmlns:p14="http://schemas.microsoft.com/office/powerpoint/2010/main" val="1137070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Liskov</a:t>
            </a:r>
            <a:r>
              <a:rPr lang="en-US" dirty="0"/>
              <a:t> substitution </a:t>
            </a:r>
            <a:r>
              <a:rPr lang="en-US" dirty="0" err="1"/>
              <a:t>princple</a:t>
            </a:r>
            <a:endParaRPr lang="en-US" dirty="0"/>
          </a:p>
        </p:txBody>
      </p:sp>
      <p:sp>
        <p:nvSpPr>
          <p:cNvPr id="3" name="Content Placeholder 2"/>
          <p:cNvSpPr>
            <a:spLocks noGrp="1"/>
          </p:cNvSpPr>
          <p:nvPr>
            <p:ph idx="1"/>
          </p:nvPr>
        </p:nvSpPr>
        <p:spPr/>
        <p:txBody>
          <a:bodyPr/>
          <a:lstStyle/>
          <a:p>
            <a:pPr marL="0" indent="0">
              <a:buNone/>
            </a:pPr>
            <a:r>
              <a:rPr lang="en-US" dirty="0"/>
              <a:t>A square might be a rectangle, but a square object is different than a rectangle object – their public behavior is inconsistent</a:t>
            </a:r>
          </a:p>
          <a:p>
            <a:pPr marL="0" indent="0">
              <a:buNone/>
            </a:pPr>
            <a:r>
              <a:rPr lang="en-US" dirty="0"/>
              <a:t>Is-a relationships should pertain to behavior</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23</a:t>
            </a:fld>
            <a:endParaRPr lang="en-US"/>
          </a:p>
        </p:txBody>
      </p:sp>
    </p:spTree>
    <p:extLst>
      <p:ext uri="{BB962C8B-B14F-4D97-AF65-F5344CB8AC3E}">
        <p14:creationId xmlns:p14="http://schemas.microsoft.com/office/powerpoint/2010/main" val="1730849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LSP?</a:t>
            </a:r>
          </a:p>
        </p:txBody>
      </p:sp>
      <p:sp>
        <p:nvSpPr>
          <p:cNvPr id="3" name="Content Placeholder 2"/>
          <p:cNvSpPr>
            <a:spLocks noGrp="1"/>
          </p:cNvSpPr>
          <p:nvPr>
            <p:ph idx="1"/>
          </p:nvPr>
        </p:nvSpPr>
        <p:spPr/>
        <p:txBody>
          <a:bodyPr/>
          <a:lstStyle/>
          <a:p>
            <a:pPr marL="0" indent="0">
              <a:buNone/>
            </a:pPr>
            <a:r>
              <a:rPr lang="en-US" dirty="0"/>
              <a:t>Prevents bugs – there are assumptions consuming classes make about objects that are passed in. Using the LSP, you help reduce bugs created as a result of assumptions.</a:t>
            </a:r>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24</a:t>
            </a:fld>
            <a:endParaRPr lang="en-US"/>
          </a:p>
        </p:txBody>
      </p:sp>
    </p:spTree>
    <p:extLst>
      <p:ext uri="{BB962C8B-B14F-4D97-AF65-F5344CB8AC3E}">
        <p14:creationId xmlns:p14="http://schemas.microsoft.com/office/powerpoint/2010/main" val="1259638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p:txBody>
          <a:bodyPr/>
          <a:lstStyle/>
          <a:p>
            <a:pPr marL="0" indent="0">
              <a:buNone/>
            </a:pPr>
            <a:r>
              <a:rPr lang="en-US" dirty="0"/>
              <a:t>Clients should not be forced to depend upon interfaces that they do not use</a:t>
            </a:r>
          </a:p>
          <a:p>
            <a:pPr marL="0" indent="0">
              <a:buNone/>
            </a:pPr>
            <a:r>
              <a:rPr lang="en-US" dirty="0"/>
              <a:t>Separate clients mean separate interfaces</a:t>
            </a:r>
          </a:p>
          <a:p>
            <a:pPr marL="0" indent="0">
              <a:buNone/>
            </a:pPr>
            <a:r>
              <a:rPr lang="en-US" dirty="0"/>
              <a:t>Do not add dependencies to a single class – consumers will now have dependencies to all the classes instead of the single one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25</a:t>
            </a:fld>
            <a:endParaRPr lang="en-US"/>
          </a:p>
        </p:txBody>
      </p:sp>
    </p:spTree>
    <p:extLst>
      <p:ext uri="{BB962C8B-B14F-4D97-AF65-F5344CB8AC3E}">
        <p14:creationId xmlns:p14="http://schemas.microsoft.com/office/powerpoint/2010/main" val="3585954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p:txBody>
          <a:bodyPr/>
          <a:lstStyle/>
          <a:p>
            <a:pPr marL="0" indent="0">
              <a:buNone/>
            </a:pPr>
            <a:r>
              <a:rPr lang="en-US" dirty="0"/>
              <a:t>(example)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26</a:t>
            </a:fld>
            <a:endParaRPr lang="en-US"/>
          </a:p>
        </p:txBody>
      </p:sp>
    </p:spTree>
    <p:extLst>
      <p:ext uri="{BB962C8B-B14F-4D97-AF65-F5344CB8AC3E}">
        <p14:creationId xmlns:p14="http://schemas.microsoft.com/office/powerpoint/2010/main" val="17771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p:txBody>
          <a:bodyPr/>
          <a:lstStyle/>
          <a:p>
            <a:pPr marL="0" indent="0">
              <a:buNone/>
            </a:pPr>
            <a:r>
              <a:rPr lang="en-US" dirty="0"/>
              <a:t>Problem with class stacking in this example:</a:t>
            </a:r>
          </a:p>
          <a:p>
            <a:pPr lvl="1"/>
            <a:r>
              <a:rPr lang="en-US" dirty="0"/>
              <a:t>Subclasses of door – whether they’re timed or not – will need to provide a default implementation of </a:t>
            </a:r>
            <a:r>
              <a:rPr lang="en-US" dirty="0" err="1"/>
              <a:t>TimerClient.Timeout</a:t>
            </a:r>
            <a:r>
              <a:rPr lang="en-US" dirty="0"/>
              <a:t>()</a:t>
            </a:r>
          </a:p>
          <a:p>
            <a:pPr lvl="1"/>
            <a:r>
              <a:rPr lang="en-US" dirty="0"/>
              <a:t>Or the door can implement this. However, this creates interface pollution (implementing this interface for the sake of one subclass) and leads to fat interfaces (when other functionality is added to </a:t>
            </a:r>
            <a:r>
              <a:rPr lang="en-US" dirty="0" err="1"/>
              <a:t>TimerClient</a:t>
            </a:r>
            <a:r>
              <a:rPr lang="en-US" dirty="0"/>
              <a:t>, the Door interface will need to be updated further to provide implementations for it)</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27</a:t>
            </a:fld>
            <a:endParaRPr lang="en-US"/>
          </a:p>
        </p:txBody>
      </p:sp>
    </p:spTree>
    <p:extLst>
      <p:ext uri="{BB962C8B-B14F-4D97-AF65-F5344CB8AC3E}">
        <p14:creationId xmlns:p14="http://schemas.microsoft.com/office/powerpoint/2010/main" val="97531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a:t>
            </a:r>
          </a:p>
        </p:txBody>
      </p:sp>
      <p:sp>
        <p:nvSpPr>
          <p:cNvPr id="3" name="Content Placeholder 2"/>
          <p:cNvSpPr>
            <a:spLocks noGrp="1"/>
          </p:cNvSpPr>
          <p:nvPr>
            <p:ph idx="1"/>
          </p:nvPr>
        </p:nvSpPr>
        <p:spPr/>
        <p:txBody>
          <a:bodyPr/>
          <a:lstStyle/>
          <a:p>
            <a:pPr marL="0" indent="0">
              <a:buNone/>
            </a:pPr>
            <a:r>
              <a:rPr lang="en-US" dirty="0"/>
              <a:t>If we change the interface for </a:t>
            </a:r>
            <a:r>
              <a:rPr lang="en-US" dirty="0" err="1"/>
              <a:t>TimerClient</a:t>
            </a:r>
            <a:r>
              <a:rPr lang="en-US" dirty="0"/>
              <a:t>, we will also need to update the Door – why should Door (and its subtypes) be dependent on functionality that it doesn’t even care about? This significantly increases time for changes related to the </a:t>
            </a:r>
            <a:r>
              <a:rPr lang="en-US" dirty="0" err="1"/>
              <a:t>TimerClient</a:t>
            </a:r>
            <a:r>
              <a:rPr lang="en-US" dirty="0"/>
              <a:t> and increases the possibility of something else breaking somewhere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28</a:t>
            </a:fld>
            <a:endParaRPr lang="en-US"/>
          </a:p>
        </p:txBody>
      </p:sp>
    </p:spTree>
    <p:extLst>
      <p:ext uri="{BB962C8B-B14F-4D97-AF65-F5344CB8AC3E}">
        <p14:creationId xmlns:p14="http://schemas.microsoft.com/office/powerpoint/2010/main" val="365627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 why use it?</a:t>
            </a:r>
          </a:p>
        </p:txBody>
      </p:sp>
      <p:sp>
        <p:nvSpPr>
          <p:cNvPr id="3" name="Content Placeholder 2"/>
          <p:cNvSpPr>
            <a:spLocks noGrp="1"/>
          </p:cNvSpPr>
          <p:nvPr>
            <p:ph idx="1"/>
          </p:nvPr>
        </p:nvSpPr>
        <p:spPr/>
        <p:txBody>
          <a:bodyPr>
            <a:normAutofit/>
          </a:bodyPr>
          <a:lstStyle/>
          <a:p>
            <a:pPr marL="0" indent="0">
              <a:buNone/>
            </a:pPr>
            <a:r>
              <a:rPr lang="en-US" dirty="0"/>
              <a:t>Prevent code-bloat. </a:t>
            </a:r>
          </a:p>
          <a:p>
            <a:pPr marL="0" indent="0">
              <a:buNone/>
            </a:pPr>
            <a:r>
              <a:rPr lang="en-US" dirty="0"/>
              <a:t>Prevent violation of LSP (via implementing default implementations that do nothing in the base class). </a:t>
            </a:r>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29</a:t>
            </a:fld>
            <a:endParaRPr lang="en-US"/>
          </a:p>
        </p:txBody>
      </p:sp>
    </p:spTree>
    <p:extLst>
      <p:ext uri="{BB962C8B-B14F-4D97-AF65-F5344CB8AC3E}">
        <p14:creationId xmlns:p14="http://schemas.microsoft.com/office/powerpoint/2010/main" val="982461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8F084E5E-6071-497D-8010-6CCF95C34112}"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a:t>
            </a:fld>
            <a:endParaRPr lang="en-US"/>
          </a:p>
        </p:txBody>
      </p:sp>
    </p:spTree>
    <p:extLst>
      <p:ext uri="{BB962C8B-B14F-4D97-AF65-F5344CB8AC3E}">
        <p14:creationId xmlns:p14="http://schemas.microsoft.com/office/powerpoint/2010/main" val="1302136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 why use it?</a:t>
            </a:r>
          </a:p>
        </p:txBody>
      </p:sp>
      <p:sp>
        <p:nvSpPr>
          <p:cNvPr id="3" name="Content Placeholder 2"/>
          <p:cNvSpPr>
            <a:spLocks noGrp="1"/>
          </p:cNvSpPr>
          <p:nvPr>
            <p:ph idx="1"/>
          </p:nvPr>
        </p:nvSpPr>
        <p:spPr/>
        <p:txBody>
          <a:bodyPr/>
          <a:lstStyle/>
          <a:p>
            <a:pPr marL="0" indent="0">
              <a:buNone/>
            </a:pPr>
            <a:r>
              <a:rPr lang="en-US" dirty="0"/>
              <a:t>Prevent Rigidity/Fragility in the code – based on the example, you would need to update the Door class and all its subclasses if a change to the interface were made. Changes to the abstract interface (or even to </a:t>
            </a:r>
            <a:r>
              <a:rPr lang="en-US"/>
              <a:t>something that consumes door) </a:t>
            </a:r>
            <a:r>
              <a:rPr lang="en-US" dirty="0"/>
              <a:t>can cause bugs in completely </a:t>
            </a:r>
            <a:r>
              <a:rPr lang="en-US"/>
              <a:t>unrelated modules</a:t>
            </a: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30</a:t>
            </a:fld>
            <a:endParaRPr lang="en-US"/>
          </a:p>
        </p:txBody>
      </p:sp>
    </p:spTree>
    <p:extLst>
      <p:ext uri="{BB962C8B-B14F-4D97-AF65-F5344CB8AC3E}">
        <p14:creationId xmlns:p14="http://schemas.microsoft.com/office/powerpoint/2010/main" val="531992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segregation principle – why use it?</a:t>
            </a:r>
          </a:p>
        </p:txBody>
      </p:sp>
      <p:sp>
        <p:nvSpPr>
          <p:cNvPr id="3" name="Content Placeholder 2"/>
          <p:cNvSpPr>
            <a:spLocks noGrp="1"/>
          </p:cNvSpPr>
          <p:nvPr>
            <p:ph idx="1"/>
          </p:nvPr>
        </p:nvSpPr>
        <p:spPr/>
        <p:txBody>
          <a:bodyPr/>
          <a:lstStyle/>
          <a:p>
            <a:pPr marL="0" indent="0">
              <a:buNone/>
            </a:pPr>
            <a:r>
              <a:rPr lang="en-US" dirty="0"/>
              <a:t>In addition, you are preventing recompiles. If recompiles are lengthy, engineers might start putting code in the wrong places to reduce compile time.</a:t>
            </a:r>
          </a:p>
          <a:p>
            <a:pPr marL="0" indent="0">
              <a:buNone/>
            </a:pPr>
            <a:r>
              <a:rPr lang="en-US" dirty="0"/>
              <a:t>Prevent coupling – fat interfaces create inadvertent couplings between clients that ought otherwise to be isolated. </a:t>
            </a:r>
          </a:p>
          <a:p>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31</a:t>
            </a:fld>
            <a:endParaRPr lang="en-US"/>
          </a:p>
        </p:txBody>
      </p:sp>
    </p:spTree>
    <p:extLst>
      <p:ext uri="{BB962C8B-B14F-4D97-AF65-F5344CB8AC3E}">
        <p14:creationId xmlns:p14="http://schemas.microsoft.com/office/powerpoint/2010/main" val="2624264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sequence diagrams</a:t>
            </a:r>
          </a:p>
        </p:txBody>
      </p:sp>
      <p:sp>
        <p:nvSpPr>
          <p:cNvPr id="3" name="Content Placeholder 2"/>
          <p:cNvSpPr>
            <a:spLocks noGrp="1"/>
          </p:cNvSpPr>
          <p:nvPr>
            <p:ph idx="1"/>
          </p:nvPr>
        </p:nvSpPr>
        <p:spPr/>
        <p:txBody>
          <a:bodyPr/>
          <a:lstStyle/>
          <a:p>
            <a:pPr marL="0" indent="0">
              <a:buNone/>
            </a:pPr>
            <a:r>
              <a:rPr lang="en-US" dirty="0"/>
              <a:t>Depict a sequence of messages being passed around for some method as well as depict the activity of objects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32</a:t>
            </a:fld>
            <a:endParaRPr lang="en-US"/>
          </a:p>
        </p:txBody>
      </p:sp>
    </p:spTree>
    <p:extLst>
      <p:ext uri="{BB962C8B-B14F-4D97-AF65-F5344CB8AC3E}">
        <p14:creationId xmlns:p14="http://schemas.microsoft.com/office/powerpoint/2010/main" val="112967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sequence diagrams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33</a:t>
            </a:fld>
            <a:endParaRPr lang="en-US"/>
          </a:p>
        </p:txBody>
      </p:sp>
      <p:pic>
        <p:nvPicPr>
          <p:cNvPr id="7" name="Picture 6"/>
          <p:cNvPicPr>
            <a:picLocks noChangeAspect="1"/>
          </p:cNvPicPr>
          <p:nvPr/>
        </p:nvPicPr>
        <p:blipFill>
          <a:blip r:embed="rId2"/>
          <a:stretch>
            <a:fillRect/>
          </a:stretch>
        </p:blipFill>
        <p:spPr>
          <a:xfrm>
            <a:off x="6096000" y="1474011"/>
            <a:ext cx="5423569" cy="4189672"/>
          </a:xfrm>
          <a:prstGeom prst="rect">
            <a:avLst/>
          </a:prstGeom>
        </p:spPr>
      </p:pic>
      <p:pic>
        <p:nvPicPr>
          <p:cNvPr id="8" name="Picture 7"/>
          <p:cNvPicPr>
            <a:picLocks noChangeAspect="1"/>
          </p:cNvPicPr>
          <p:nvPr/>
        </p:nvPicPr>
        <p:blipFill>
          <a:blip r:embed="rId3"/>
          <a:stretch>
            <a:fillRect/>
          </a:stretch>
        </p:blipFill>
        <p:spPr>
          <a:xfrm>
            <a:off x="672431" y="1474011"/>
            <a:ext cx="4629150" cy="4352925"/>
          </a:xfrm>
          <a:prstGeom prst="rect">
            <a:avLst/>
          </a:prstGeom>
        </p:spPr>
      </p:pic>
    </p:spTree>
    <p:extLst>
      <p:ext uri="{BB962C8B-B14F-4D97-AF65-F5344CB8AC3E}">
        <p14:creationId xmlns:p14="http://schemas.microsoft.com/office/powerpoint/2010/main" val="627132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Uml</a:t>
            </a:r>
            <a:r>
              <a:rPr lang="en-US" dirty="0"/>
              <a:t> sequence diagram</a:t>
            </a:r>
          </a:p>
        </p:txBody>
      </p:sp>
      <p:sp>
        <p:nvSpPr>
          <p:cNvPr id="3" name="Content Placeholder 2"/>
          <p:cNvSpPr>
            <a:spLocks noGrp="1"/>
          </p:cNvSpPr>
          <p:nvPr>
            <p:ph idx="1"/>
          </p:nvPr>
        </p:nvSpPr>
        <p:spPr>
          <a:xfrm>
            <a:off x="838200" y="1544655"/>
            <a:ext cx="4928118" cy="4632308"/>
          </a:xfrm>
        </p:spPr>
        <p:txBody>
          <a:bodyPr/>
          <a:lstStyle/>
          <a:p>
            <a:pPr marL="0" indent="0">
              <a:buNone/>
            </a:pPr>
            <a:r>
              <a:rPr lang="en-US" dirty="0"/>
              <a:t>Convert the following code to a UML Sequence Diagram:</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34</a:t>
            </a:fld>
            <a:endParaRPr lang="en-US"/>
          </a:p>
        </p:txBody>
      </p:sp>
      <p:pic>
        <p:nvPicPr>
          <p:cNvPr id="6" name="Picture 5"/>
          <p:cNvPicPr>
            <a:picLocks noChangeAspect="1"/>
          </p:cNvPicPr>
          <p:nvPr/>
        </p:nvPicPr>
        <p:blipFill>
          <a:blip r:embed="rId2"/>
          <a:stretch>
            <a:fillRect/>
          </a:stretch>
        </p:blipFill>
        <p:spPr>
          <a:xfrm>
            <a:off x="5766318" y="1544655"/>
            <a:ext cx="5935144" cy="4632308"/>
          </a:xfrm>
          <a:prstGeom prst="rect">
            <a:avLst/>
          </a:prstGeom>
        </p:spPr>
      </p:pic>
    </p:spTree>
    <p:extLst>
      <p:ext uri="{BB962C8B-B14F-4D97-AF65-F5344CB8AC3E}">
        <p14:creationId xmlns:p14="http://schemas.microsoft.com/office/powerpoint/2010/main" val="41290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a:t>
            </a:r>
          </a:p>
        </p:txBody>
      </p:sp>
      <p:sp>
        <p:nvSpPr>
          <p:cNvPr id="3" name="Content Placeholder 2"/>
          <p:cNvSpPr>
            <a:spLocks noGrp="1"/>
          </p:cNvSpPr>
          <p:nvPr>
            <p:ph idx="1"/>
          </p:nvPr>
        </p:nvSpPr>
        <p:spPr>
          <a:xfrm>
            <a:off x="838200" y="1825625"/>
            <a:ext cx="5173436" cy="4351338"/>
          </a:xfrm>
        </p:spPr>
        <p:txBody>
          <a:bodyPr/>
          <a:lstStyle/>
          <a:p>
            <a:pPr marL="0" indent="0">
              <a:buNone/>
            </a:pPr>
            <a:r>
              <a:rPr lang="en-US" dirty="0"/>
              <a:t>Classes that are defined within another class (e.g. </a:t>
            </a:r>
            <a:r>
              <a:rPr lang="en-US" dirty="0" err="1"/>
              <a:t>RecordObj</a:t>
            </a:r>
            <a:r>
              <a:rPr lang="en-US" dirty="0"/>
              <a:t> and </a:t>
            </a:r>
            <a:r>
              <a:rPr lang="en-US" dirty="0" err="1"/>
              <a:t>InventorySet</a:t>
            </a:r>
            <a:r>
              <a:rPr lang="en-US" dirty="0"/>
              <a:t> from Homework 2)</a:t>
            </a:r>
          </a:p>
          <a:p>
            <a:pPr marL="0" indent="0">
              <a:buNone/>
            </a:pPr>
            <a:r>
              <a:rPr lang="en-US" dirty="0"/>
              <a:t>Inner classes can’t be instantiated outside of their containing classes</a:t>
            </a:r>
          </a:p>
          <a:p>
            <a:pPr marL="0" indent="0">
              <a:buNone/>
            </a:pPr>
            <a:r>
              <a:rPr lang="en-US" dirty="0"/>
              <a:t>(demo)</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35</a:t>
            </a:fld>
            <a:endParaRPr lang="en-US"/>
          </a:p>
        </p:txBody>
      </p:sp>
      <p:pic>
        <p:nvPicPr>
          <p:cNvPr id="6" name="Picture 5"/>
          <p:cNvPicPr>
            <a:picLocks noChangeAspect="1"/>
          </p:cNvPicPr>
          <p:nvPr/>
        </p:nvPicPr>
        <p:blipFill>
          <a:blip r:embed="rId3"/>
          <a:stretch>
            <a:fillRect/>
          </a:stretch>
        </p:blipFill>
        <p:spPr>
          <a:xfrm>
            <a:off x="6011636" y="1824614"/>
            <a:ext cx="5175768" cy="4352350"/>
          </a:xfrm>
          <a:prstGeom prst="rect">
            <a:avLst/>
          </a:prstGeom>
        </p:spPr>
      </p:pic>
    </p:spTree>
    <p:extLst>
      <p:ext uri="{BB962C8B-B14F-4D97-AF65-F5344CB8AC3E}">
        <p14:creationId xmlns:p14="http://schemas.microsoft.com/office/powerpoint/2010/main" val="4015383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 </a:t>
            </a:r>
          </a:p>
        </p:txBody>
      </p:sp>
      <p:sp>
        <p:nvSpPr>
          <p:cNvPr id="3" name="Content Placeholder 2"/>
          <p:cNvSpPr>
            <a:spLocks noGrp="1"/>
          </p:cNvSpPr>
          <p:nvPr>
            <p:ph idx="1"/>
          </p:nvPr>
        </p:nvSpPr>
        <p:spPr/>
        <p:txBody>
          <a:bodyPr/>
          <a:lstStyle/>
          <a:p>
            <a:pPr marL="0" indent="0">
              <a:buNone/>
            </a:pPr>
            <a:r>
              <a:rPr lang="en-US" dirty="0"/>
              <a:t>Can inner classes be instantiated by other classes?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36</a:t>
            </a:fld>
            <a:endParaRPr lang="en-US"/>
          </a:p>
        </p:txBody>
      </p:sp>
    </p:spTree>
    <p:extLst>
      <p:ext uri="{BB962C8B-B14F-4D97-AF65-F5344CB8AC3E}">
        <p14:creationId xmlns:p14="http://schemas.microsoft.com/office/powerpoint/2010/main" val="245257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 </a:t>
            </a:r>
          </a:p>
        </p:txBody>
      </p:sp>
      <p:sp>
        <p:nvSpPr>
          <p:cNvPr id="3" name="Content Placeholder 2"/>
          <p:cNvSpPr>
            <a:spLocks noGrp="1"/>
          </p:cNvSpPr>
          <p:nvPr>
            <p:ph idx="1"/>
          </p:nvPr>
        </p:nvSpPr>
        <p:spPr/>
        <p:txBody>
          <a:bodyPr/>
          <a:lstStyle/>
          <a:p>
            <a:pPr marL="0" indent="0">
              <a:buNone/>
            </a:pPr>
            <a:r>
              <a:rPr lang="en-US" dirty="0"/>
              <a:t>Can static methods of inner classes be called from other classes?</a:t>
            </a:r>
          </a:p>
          <a:p>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37</a:t>
            </a:fld>
            <a:endParaRPr lang="en-US"/>
          </a:p>
        </p:txBody>
      </p:sp>
    </p:spTree>
    <p:extLst>
      <p:ext uri="{BB962C8B-B14F-4D97-AF65-F5344CB8AC3E}">
        <p14:creationId xmlns:p14="http://schemas.microsoft.com/office/powerpoint/2010/main" val="3831107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a:t>
            </a:r>
          </a:p>
        </p:txBody>
      </p:sp>
      <p:sp>
        <p:nvSpPr>
          <p:cNvPr id="3" name="Content Placeholder 2"/>
          <p:cNvSpPr>
            <a:spLocks noGrp="1"/>
          </p:cNvSpPr>
          <p:nvPr>
            <p:ph idx="1"/>
          </p:nvPr>
        </p:nvSpPr>
        <p:spPr>
          <a:xfrm>
            <a:off x="838200" y="1825625"/>
            <a:ext cx="5264020" cy="4351338"/>
          </a:xfrm>
        </p:spPr>
        <p:txBody>
          <a:bodyPr/>
          <a:lstStyle/>
          <a:p>
            <a:pPr marL="0" indent="0">
              <a:buNone/>
            </a:pPr>
            <a:r>
              <a:rPr lang="en-US" dirty="0"/>
              <a:t>Inner classes can be declared in the middle of a method – why might you want to do that?</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38</a:t>
            </a:fld>
            <a:endParaRPr lang="en-US"/>
          </a:p>
        </p:txBody>
      </p:sp>
      <p:pic>
        <p:nvPicPr>
          <p:cNvPr id="6" name="Picture 5"/>
          <p:cNvPicPr>
            <a:picLocks noChangeAspect="1"/>
          </p:cNvPicPr>
          <p:nvPr/>
        </p:nvPicPr>
        <p:blipFill>
          <a:blip r:embed="rId3"/>
          <a:stretch>
            <a:fillRect/>
          </a:stretch>
        </p:blipFill>
        <p:spPr>
          <a:xfrm>
            <a:off x="6102220" y="1825625"/>
            <a:ext cx="5251580" cy="4393752"/>
          </a:xfrm>
          <a:prstGeom prst="rect">
            <a:avLst/>
          </a:prstGeom>
        </p:spPr>
      </p:pic>
    </p:spTree>
    <p:extLst>
      <p:ext uri="{BB962C8B-B14F-4D97-AF65-F5344CB8AC3E}">
        <p14:creationId xmlns:p14="http://schemas.microsoft.com/office/powerpoint/2010/main" val="3166203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a:t>
            </a:r>
          </a:p>
        </p:txBody>
      </p:sp>
      <p:sp>
        <p:nvSpPr>
          <p:cNvPr id="3" name="Content Placeholder 2"/>
          <p:cNvSpPr>
            <a:spLocks noGrp="1"/>
          </p:cNvSpPr>
          <p:nvPr>
            <p:ph idx="1"/>
          </p:nvPr>
        </p:nvSpPr>
        <p:spPr>
          <a:xfrm>
            <a:off x="838200" y="1825625"/>
            <a:ext cx="5257800" cy="4351338"/>
          </a:xfrm>
        </p:spPr>
        <p:txBody>
          <a:bodyPr/>
          <a:lstStyle/>
          <a:p>
            <a:pPr marL="0" indent="0">
              <a:buNone/>
            </a:pPr>
            <a:r>
              <a:rPr lang="en-US" dirty="0"/>
              <a:t>Unnamed inner classes that just have a single function can use a shorthand</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39</a:t>
            </a:fld>
            <a:endParaRPr lang="en-US"/>
          </a:p>
        </p:txBody>
      </p:sp>
      <p:pic>
        <p:nvPicPr>
          <p:cNvPr id="6" name="Picture 5"/>
          <p:cNvPicPr>
            <a:picLocks noChangeAspect="1"/>
          </p:cNvPicPr>
          <p:nvPr/>
        </p:nvPicPr>
        <p:blipFill>
          <a:blip r:embed="rId3"/>
          <a:stretch>
            <a:fillRect/>
          </a:stretch>
        </p:blipFill>
        <p:spPr>
          <a:xfrm>
            <a:off x="6096000" y="1747838"/>
            <a:ext cx="3790950" cy="4429125"/>
          </a:xfrm>
          <a:prstGeom prst="rect">
            <a:avLst/>
          </a:prstGeom>
        </p:spPr>
      </p:pic>
    </p:spTree>
    <p:extLst>
      <p:ext uri="{BB962C8B-B14F-4D97-AF65-F5344CB8AC3E}">
        <p14:creationId xmlns:p14="http://schemas.microsoft.com/office/powerpoint/2010/main" val="127308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pattern demo</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E7D7D903-E06B-4169-9C02-D54764163392}"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a:t>
            </a:fld>
            <a:endParaRPr lang="en-US"/>
          </a:p>
        </p:txBody>
      </p:sp>
    </p:spTree>
    <p:extLst>
      <p:ext uri="{BB962C8B-B14F-4D97-AF65-F5344CB8AC3E}">
        <p14:creationId xmlns:p14="http://schemas.microsoft.com/office/powerpoint/2010/main" val="1238204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classes</a:t>
            </a:r>
          </a:p>
        </p:txBody>
      </p:sp>
      <p:sp>
        <p:nvSpPr>
          <p:cNvPr id="3" name="Content Placeholder 2"/>
          <p:cNvSpPr>
            <a:spLocks noGrp="1"/>
          </p:cNvSpPr>
          <p:nvPr>
            <p:ph idx="1"/>
          </p:nvPr>
        </p:nvSpPr>
        <p:spPr>
          <a:xfrm>
            <a:off x="838200" y="1825625"/>
            <a:ext cx="5190931" cy="4351338"/>
          </a:xfrm>
        </p:spPr>
        <p:txBody>
          <a:bodyPr/>
          <a:lstStyle/>
          <a:p>
            <a:pPr marL="0" indent="0">
              <a:buNone/>
            </a:pPr>
            <a:r>
              <a:rPr lang="en-US" dirty="0"/>
              <a:t>Inner classes can inherit from classes rather than interfaces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40</a:t>
            </a:fld>
            <a:endParaRPr lang="en-US"/>
          </a:p>
        </p:txBody>
      </p:sp>
      <p:pic>
        <p:nvPicPr>
          <p:cNvPr id="7" name="Picture 6"/>
          <p:cNvPicPr>
            <a:picLocks noChangeAspect="1"/>
          </p:cNvPicPr>
          <p:nvPr/>
        </p:nvPicPr>
        <p:blipFill>
          <a:blip r:embed="rId3"/>
          <a:stretch>
            <a:fillRect/>
          </a:stretch>
        </p:blipFill>
        <p:spPr>
          <a:xfrm>
            <a:off x="6029131" y="1777206"/>
            <a:ext cx="4724400" cy="4448175"/>
          </a:xfrm>
          <a:prstGeom prst="rect">
            <a:avLst/>
          </a:prstGeom>
        </p:spPr>
      </p:pic>
    </p:spTree>
    <p:extLst>
      <p:ext uri="{BB962C8B-B14F-4D97-AF65-F5344CB8AC3E}">
        <p14:creationId xmlns:p14="http://schemas.microsoft.com/office/powerpoint/2010/main" val="3046318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Factories</a:t>
            </a:r>
          </a:p>
        </p:txBody>
      </p:sp>
      <p:sp>
        <p:nvSpPr>
          <p:cNvPr id="3" name="Content Placeholder 2"/>
          <p:cNvSpPr>
            <a:spLocks noGrp="1"/>
          </p:cNvSpPr>
          <p:nvPr>
            <p:ph idx="1"/>
          </p:nvPr>
        </p:nvSpPr>
        <p:spPr>
          <a:xfrm>
            <a:off x="838200" y="1825625"/>
            <a:ext cx="5945702" cy="4351338"/>
          </a:xfrm>
        </p:spPr>
        <p:txBody>
          <a:bodyPr/>
          <a:lstStyle/>
          <a:p>
            <a:pPr marL="0" indent="0">
              <a:buNone/>
            </a:pPr>
            <a:r>
              <a:rPr lang="en-US" dirty="0"/>
              <a:t>Typical code for creating new objects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41</a:t>
            </a:fld>
            <a:endParaRPr lang="en-US"/>
          </a:p>
        </p:txBody>
      </p:sp>
      <p:pic>
        <p:nvPicPr>
          <p:cNvPr id="8" name="Picture 7"/>
          <p:cNvPicPr>
            <a:picLocks noChangeAspect="1"/>
          </p:cNvPicPr>
          <p:nvPr/>
        </p:nvPicPr>
        <p:blipFill>
          <a:blip r:embed="rId2"/>
          <a:stretch>
            <a:fillRect/>
          </a:stretch>
        </p:blipFill>
        <p:spPr>
          <a:xfrm>
            <a:off x="6783902" y="1825625"/>
            <a:ext cx="4569898" cy="4351338"/>
          </a:xfrm>
          <a:prstGeom prst="rect">
            <a:avLst/>
          </a:prstGeom>
        </p:spPr>
      </p:pic>
    </p:spTree>
    <p:extLst>
      <p:ext uri="{BB962C8B-B14F-4D97-AF65-F5344CB8AC3E}">
        <p14:creationId xmlns:p14="http://schemas.microsoft.com/office/powerpoint/2010/main" val="3826014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factory method</a:t>
            </a:r>
          </a:p>
        </p:txBody>
      </p:sp>
      <p:sp>
        <p:nvSpPr>
          <p:cNvPr id="3" name="Content Placeholder 2"/>
          <p:cNvSpPr>
            <a:spLocks noGrp="1"/>
          </p:cNvSpPr>
          <p:nvPr>
            <p:ph idx="1"/>
          </p:nvPr>
        </p:nvSpPr>
        <p:spPr>
          <a:xfrm>
            <a:off x="838200" y="1825625"/>
            <a:ext cx="6430347" cy="4351338"/>
          </a:xfrm>
        </p:spPr>
        <p:txBody>
          <a:bodyPr/>
          <a:lstStyle/>
          <a:p>
            <a:pPr marL="0" indent="0">
              <a:buNone/>
            </a:pPr>
            <a:r>
              <a:rPr lang="en-US" dirty="0"/>
              <a:t>A factory allows concrete class names to be hidden</a:t>
            </a:r>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42</a:t>
            </a:fld>
            <a:endParaRPr lang="en-US"/>
          </a:p>
        </p:txBody>
      </p:sp>
      <p:pic>
        <p:nvPicPr>
          <p:cNvPr id="6" name="Picture 5"/>
          <p:cNvPicPr>
            <a:picLocks noChangeAspect="1"/>
          </p:cNvPicPr>
          <p:nvPr/>
        </p:nvPicPr>
        <p:blipFill>
          <a:blip r:embed="rId2"/>
          <a:stretch>
            <a:fillRect/>
          </a:stretch>
        </p:blipFill>
        <p:spPr>
          <a:xfrm>
            <a:off x="7268547" y="1825624"/>
            <a:ext cx="4085253" cy="4353627"/>
          </a:xfrm>
          <a:prstGeom prst="rect">
            <a:avLst/>
          </a:prstGeom>
        </p:spPr>
      </p:pic>
    </p:spTree>
    <p:extLst>
      <p:ext uri="{BB962C8B-B14F-4D97-AF65-F5344CB8AC3E}">
        <p14:creationId xmlns:p14="http://schemas.microsoft.com/office/powerpoint/2010/main" val="3283602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factory method</a:t>
            </a:r>
          </a:p>
        </p:txBody>
      </p:sp>
      <p:sp>
        <p:nvSpPr>
          <p:cNvPr id="3" name="Content Placeholder 2"/>
          <p:cNvSpPr>
            <a:spLocks noGrp="1"/>
          </p:cNvSpPr>
          <p:nvPr>
            <p:ph idx="1"/>
          </p:nvPr>
        </p:nvSpPr>
        <p:spPr>
          <a:xfrm>
            <a:off x="838199" y="1825625"/>
            <a:ext cx="5697623" cy="4351338"/>
          </a:xfrm>
        </p:spPr>
        <p:txBody>
          <a:bodyPr/>
          <a:lstStyle/>
          <a:p>
            <a:pPr marL="0" indent="0">
              <a:buNone/>
            </a:pPr>
            <a:r>
              <a:rPr lang="en-US" dirty="0"/>
              <a:t>Benefit: Changing class names does not force Client code to change (nor should it)</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43</a:t>
            </a:fld>
            <a:endParaRPr lang="en-US"/>
          </a:p>
        </p:txBody>
      </p:sp>
      <p:pic>
        <p:nvPicPr>
          <p:cNvPr id="7" name="Picture 6"/>
          <p:cNvPicPr>
            <a:picLocks noChangeAspect="1"/>
          </p:cNvPicPr>
          <p:nvPr/>
        </p:nvPicPr>
        <p:blipFill>
          <a:blip r:embed="rId2"/>
          <a:stretch>
            <a:fillRect/>
          </a:stretch>
        </p:blipFill>
        <p:spPr>
          <a:xfrm>
            <a:off x="6535823" y="1690688"/>
            <a:ext cx="4817977" cy="4665662"/>
          </a:xfrm>
          <a:prstGeom prst="rect">
            <a:avLst/>
          </a:prstGeom>
        </p:spPr>
      </p:pic>
    </p:spTree>
    <p:extLst>
      <p:ext uri="{BB962C8B-B14F-4D97-AF65-F5344CB8AC3E}">
        <p14:creationId xmlns:p14="http://schemas.microsoft.com/office/powerpoint/2010/main" val="3826550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factory class</a:t>
            </a:r>
          </a:p>
        </p:txBody>
      </p:sp>
      <p:sp>
        <p:nvSpPr>
          <p:cNvPr id="3" name="Content Placeholder 2"/>
          <p:cNvSpPr>
            <a:spLocks noGrp="1"/>
          </p:cNvSpPr>
          <p:nvPr>
            <p:ph idx="1"/>
          </p:nvPr>
        </p:nvSpPr>
        <p:spPr>
          <a:xfrm>
            <a:off x="838200" y="1825625"/>
            <a:ext cx="4732176" cy="4351338"/>
          </a:xfrm>
        </p:spPr>
        <p:txBody>
          <a:bodyPr/>
          <a:lstStyle/>
          <a:p>
            <a:pPr marL="0" indent="0">
              <a:buNone/>
            </a:pPr>
            <a:r>
              <a:rPr lang="en-US" dirty="0"/>
              <a:t>An alternative to what we’ve seen, you can replace the giant if/else statement with individual class names</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44</a:t>
            </a:fld>
            <a:endParaRPr lang="en-US"/>
          </a:p>
        </p:txBody>
      </p:sp>
      <p:pic>
        <p:nvPicPr>
          <p:cNvPr id="7" name="Picture 6"/>
          <p:cNvPicPr>
            <a:picLocks noChangeAspect="1"/>
          </p:cNvPicPr>
          <p:nvPr/>
        </p:nvPicPr>
        <p:blipFill>
          <a:blip r:embed="rId2"/>
          <a:stretch>
            <a:fillRect/>
          </a:stretch>
        </p:blipFill>
        <p:spPr>
          <a:xfrm>
            <a:off x="5724525" y="1690688"/>
            <a:ext cx="5629275" cy="4362450"/>
          </a:xfrm>
          <a:prstGeom prst="rect">
            <a:avLst/>
          </a:prstGeom>
        </p:spPr>
      </p:pic>
    </p:spTree>
    <p:extLst>
      <p:ext uri="{BB962C8B-B14F-4D97-AF65-F5344CB8AC3E}">
        <p14:creationId xmlns:p14="http://schemas.microsoft.com/office/powerpoint/2010/main" val="620436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3</a:t>
            </a:r>
          </a:p>
        </p:txBody>
      </p:sp>
      <p:sp>
        <p:nvSpPr>
          <p:cNvPr id="3" name="Content Placeholder 2"/>
          <p:cNvSpPr>
            <a:spLocks noGrp="1"/>
          </p:cNvSpPr>
          <p:nvPr>
            <p:ph idx="1"/>
          </p:nvPr>
        </p:nvSpPr>
        <p:spPr/>
        <p:txBody>
          <a:bodyPr/>
          <a:lstStyle/>
          <a:p>
            <a:pPr marL="0" indent="0">
              <a:buNone/>
            </a:pPr>
            <a:r>
              <a:rPr lang="en-US" dirty="0"/>
              <a:t>Class Diagram of Homework 2</a:t>
            </a:r>
          </a:p>
          <a:p>
            <a:pPr marL="0" indent="0">
              <a:buNone/>
            </a:pPr>
            <a:r>
              <a:rPr lang="en-US" dirty="0"/>
              <a:t>Adding Undoable commands</a:t>
            </a:r>
          </a:p>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45</a:t>
            </a:fld>
            <a:endParaRPr lang="en-US"/>
          </a:p>
        </p:txBody>
      </p:sp>
    </p:spTree>
    <p:extLst>
      <p:ext uri="{BB962C8B-B14F-4D97-AF65-F5344CB8AC3E}">
        <p14:creationId xmlns:p14="http://schemas.microsoft.com/office/powerpoint/2010/main" val="3982827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 class in isolation</a:t>
            </a:r>
          </a:p>
        </p:txBody>
      </p:sp>
      <p:sp>
        <p:nvSpPr>
          <p:cNvPr id="3" name="Content Placeholder 2"/>
          <p:cNvSpPr>
            <a:spLocks noGrp="1"/>
          </p:cNvSpPr>
          <p:nvPr>
            <p:ph idx="1"/>
          </p:nvPr>
        </p:nvSpPr>
        <p:spPr/>
        <p:txBody>
          <a:bodyPr/>
          <a:lstStyle/>
          <a:p>
            <a:pPr marL="0" indent="0">
              <a:buNone/>
            </a:pPr>
            <a:r>
              <a:rPr lang="en-US" dirty="0"/>
              <a:t>myhw3/command/CommandHistoryTEST.java</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46</a:t>
            </a:fld>
            <a:endParaRPr lang="en-US"/>
          </a:p>
        </p:txBody>
      </p:sp>
    </p:spTree>
    <p:extLst>
      <p:ext uri="{BB962C8B-B14F-4D97-AF65-F5344CB8AC3E}">
        <p14:creationId xmlns:p14="http://schemas.microsoft.com/office/powerpoint/2010/main" val="1050358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Mvc</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47</a:t>
            </a:fld>
            <a:endParaRPr lang="en-US"/>
          </a:p>
        </p:txBody>
      </p:sp>
    </p:spTree>
    <p:extLst>
      <p:ext uri="{BB962C8B-B14F-4D97-AF65-F5344CB8AC3E}">
        <p14:creationId xmlns:p14="http://schemas.microsoft.com/office/powerpoint/2010/main" val="30098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pPr marL="0" indent="0">
              <a:buNone/>
            </a:pPr>
            <a:r>
              <a:rPr lang="en-US" dirty="0"/>
              <a:t>Refactoring is changing the structure of the code without changing its functionality </a:t>
            </a:r>
          </a:p>
          <a:p>
            <a:pPr marL="0" indent="0">
              <a:buNone/>
            </a:pPr>
            <a:r>
              <a:rPr lang="en-US" dirty="0"/>
              <a:t>(function example)</a:t>
            </a:r>
          </a:p>
        </p:txBody>
      </p:sp>
      <p:sp>
        <p:nvSpPr>
          <p:cNvPr id="4" name="Date Placeholder 3"/>
          <p:cNvSpPr>
            <a:spLocks noGrp="1"/>
          </p:cNvSpPr>
          <p:nvPr>
            <p:ph type="dt" sz="half" idx="10"/>
          </p:nvPr>
        </p:nvSpPr>
        <p:spPr/>
        <p:txBody>
          <a:bodyPr/>
          <a:lstStyle/>
          <a:p>
            <a:fld id="{5B1177EE-BA04-4382-9B70-5897F94108C9}"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5</a:t>
            </a:fld>
            <a:endParaRPr lang="en-US"/>
          </a:p>
        </p:txBody>
      </p:sp>
    </p:spTree>
    <p:extLst>
      <p:ext uri="{BB962C8B-B14F-4D97-AF65-F5344CB8AC3E}">
        <p14:creationId xmlns:p14="http://schemas.microsoft.com/office/powerpoint/2010/main" val="184498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refactor</a:t>
            </a:r>
          </a:p>
        </p:txBody>
      </p:sp>
      <p:sp>
        <p:nvSpPr>
          <p:cNvPr id="3" name="Content Placeholder 2"/>
          <p:cNvSpPr>
            <a:spLocks noGrp="1"/>
          </p:cNvSpPr>
          <p:nvPr>
            <p:ph idx="1"/>
          </p:nvPr>
        </p:nvSpPr>
        <p:spPr/>
        <p:txBody>
          <a:bodyPr/>
          <a:lstStyle/>
          <a:p>
            <a:pPr marL="0" indent="0">
              <a:buNone/>
            </a:pPr>
            <a:r>
              <a:rPr lang="en-US" dirty="0"/>
              <a:t>Code smell: some code that indicates there may be a larger design issue</a:t>
            </a:r>
          </a:p>
          <a:p>
            <a:pPr marL="0" indent="0">
              <a:buNone/>
            </a:pPr>
            <a:r>
              <a:rPr lang="en-US" dirty="0"/>
              <a:t>Example, Homework 1 violation of SRP</a:t>
            </a:r>
          </a:p>
          <a:p>
            <a:pPr marL="0" indent="0">
              <a:buNone/>
            </a:pPr>
            <a:r>
              <a:rPr lang="en-US" dirty="0"/>
              <a:t>Refactor when you end up with a high volume of technical debt (check out </a:t>
            </a:r>
            <a:r>
              <a:rPr lang="en-US" dirty="0" err="1"/>
              <a:t>SonarQube</a:t>
            </a:r>
            <a:r>
              <a:rPr lang="en-US" dirty="0"/>
              <a:t>)</a:t>
            </a:r>
          </a:p>
          <a:p>
            <a:pPr marL="0" indent="0">
              <a:buNone/>
            </a:pPr>
            <a:r>
              <a:rPr lang="en-US" dirty="0"/>
              <a:t>Technical debt is what you end up with when you implement the easy solution and not the correct solution</a:t>
            </a:r>
          </a:p>
        </p:txBody>
      </p:sp>
      <p:sp>
        <p:nvSpPr>
          <p:cNvPr id="4" name="Date Placeholder 3"/>
          <p:cNvSpPr>
            <a:spLocks noGrp="1"/>
          </p:cNvSpPr>
          <p:nvPr>
            <p:ph type="dt" sz="half" idx="10"/>
          </p:nvPr>
        </p:nvSpPr>
        <p:spPr/>
        <p:txBody>
          <a:bodyPr/>
          <a:lstStyle/>
          <a:p>
            <a:fld id="{65C8DBB5-EFD7-476C-9108-5511FD46A894}"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6</a:t>
            </a:fld>
            <a:endParaRPr lang="en-US"/>
          </a:p>
        </p:txBody>
      </p:sp>
    </p:spTree>
    <p:extLst>
      <p:ext uri="{BB962C8B-B14F-4D97-AF65-F5344CB8AC3E}">
        <p14:creationId xmlns:p14="http://schemas.microsoft.com/office/powerpoint/2010/main" val="391786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refactor</a:t>
            </a:r>
          </a:p>
        </p:txBody>
      </p:sp>
      <p:sp>
        <p:nvSpPr>
          <p:cNvPr id="3" name="Content Placeholder 2"/>
          <p:cNvSpPr>
            <a:spLocks noGrp="1"/>
          </p:cNvSpPr>
          <p:nvPr>
            <p:ph idx="1"/>
          </p:nvPr>
        </p:nvSpPr>
        <p:spPr/>
        <p:txBody>
          <a:bodyPr/>
          <a:lstStyle/>
          <a:p>
            <a:pPr marL="0" indent="0">
              <a:buNone/>
            </a:pPr>
            <a:r>
              <a:rPr lang="en-US" dirty="0"/>
              <a:t>1. Write unit tests to extensively cover the code that will be refactored</a:t>
            </a:r>
          </a:p>
          <a:p>
            <a:pPr marL="0" indent="0">
              <a:buNone/>
            </a:pPr>
            <a:r>
              <a:rPr lang="en-US" dirty="0"/>
              <a:t>2. Plan your design changes</a:t>
            </a:r>
          </a:p>
          <a:p>
            <a:pPr marL="0" indent="0">
              <a:buNone/>
            </a:pPr>
            <a:r>
              <a:rPr lang="en-US" dirty="0"/>
              <a:t>3. Refactor</a:t>
            </a:r>
          </a:p>
          <a:p>
            <a:pPr marL="0" indent="0">
              <a:buNone/>
            </a:pPr>
            <a:r>
              <a:rPr lang="en-US" dirty="0"/>
              <a:t>4. Run unit tests to make sure the code works the same as it did before</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7</a:t>
            </a:fld>
            <a:endParaRPr lang="en-US"/>
          </a:p>
        </p:txBody>
      </p:sp>
    </p:spTree>
    <p:extLst>
      <p:ext uri="{BB962C8B-B14F-4D97-AF65-F5344CB8AC3E}">
        <p14:creationId xmlns:p14="http://schemas.microsoft.com/office/powerpoint/2010/main" val="127307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demo</a:t>
            </a:r>
          </a:p>
        </p:txBody>
      </p:sp>
      <p:sp>
        <p:nvSpPr>
          <p:cNvPr id="3" name="Content Placeholder 2"/>
          <p:cNvSpPr>
            <a:spLocks noGrp="1"/>
          </p:cNvSpPr>
          <p:nvPr>
            <p:ph idx="1"/>
          </p:nvPr>
        </p:nvSpPr>
        <p:spPr/>
        <p:txBody>
          <a:bodyPr/>
          <a:lstStyle/>
          <a:p>
            <a:pPr marL="0" indent="0">
              <a:buNone/>
            </a:pPr>
            <a:r>
              <a:rPr lang="en-US" dirty="0"/>
              <a:t>Homework 1</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8</a:t>
            </a:fld>
            <a:endParaRPr lang="en-US"/>
          </a:p>
        </p:txBody>
      </p:sp>
    </p:spTree>
    <p:extLst>
      <p:ext uri="{BB962C8B-B14F-4D97-AF65-F5344CB8AC3E}">
        <p14:creationId xmlns:p14="http://schemas.microsoft.com/office/powerpoint/2010/main" val="3469940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refactor?</a:t>
            </a:r>
          </a:p>
        </p:txBody>
      </p:sp>
      <p:sp>
        <p:nvSpPr>
          <p:cNvPr id="3" name="Content Placeholder 2"/>
          <p:cNvSpPr>
            <a:spLocks noGrp="1"/>
          </p:cNvSpPr>
          <p:nvPr>
            <p:ph idx="1"/>
          </p:nvPr>
        </p:nvSpPr>
        <p:spPr/>
        <p:txBody>
          <a:bodyPr/>
          <a:lstStyle/>
          <a:p>
            <a:pPr marL="0" indent="0">
              <a:buNone/>
            </a:pPr>
            <a:r>
              <a:rPr lang="en-US" dirty="0"/>
              <a:t>Erase potential areas for bugs</a:t>
            </a:r>
          </a:p>
          <a:p>
            <a:pPr marL="0" indent="0">
              <a:buNone/>
            </a:pPr>
            <a:r>
              <a:rPr lang="en-US" dirty="0"/>
              <a:t>Improve design (increase potential for extensibility and maintainability)</a:t>
            </a:r>
          </a:p>
          <a:p>
            <a:pPr marL="0" indent="0">
              <a:buNone/>
            </a:pPr>
            <a:r>
              <a:rPr lang="en-US" dirty="0"/>
              <a:t>Remove dependencies (decrease complexity)</a:t>
            </a:r>
          </a:p>
        </p:txBody>
      </p:sp>
      <p:sp>
        <p:nvSpPr>
          <p:cNvPr id="4" name="Date Placeholder 3"/>
          <p:cNvSpPr>
            <a:spLocks noGrp="1"/>
          </p:cNvSpPr>
          <p:nvPr>
            <p:ph type="dt" sz="half" idx="10"/>
          </p:nvPr>
        </p:nvSpPr>
        <p:spPr/>
        <p:txBody>
          <a:bodyPr/>
          <a:lstStyle/>
          <a:p>
            <a:fld id="{B17D41D0-9209-4ED5-9F24-8D95C5773976}" type="datetime9">
              <a:rPr lang="en-US" smtClean="0"/>
              <a:t>9/27/2016 5:04:01 PM</a:t>
            </a:fld>
            <a:endParaRPr lang="en-US"/>
          </a:p>
        </p:txBody>
      </p:sp>
      <p:sp>
        <p:nvSpPr>
          <p:cNvPr id="5" name="Slide Number Placeholder 4"/>
          <p:cNvSpPr>
            <a:spLocks noGrp="1"/>
          </p:cNvSpPr>
          <p:nvPr>
            <p:ph type="sldNum" sz="quarter" idx="12"/>
          </p:nvPr>
        </p:nvSpPr>
        <p:spPr/>
        <p:txBody>
          <a:bodyPr/>
          <a:lstStyle/>
          <a:p>
            <a:fld id="{725BD6DE-255F-429D-9CF6-759C273577A2}" type="slidenum">
              <a:rPr lang="en-US" smtClean="0"/>
              <a:t>9</a:t>
            </a:fld>
            <a:endParaRPr lang="en-US"/>
          </a:p>
        </p:txBody>
      </p:sp>
    </p:spTree>
    <p:extLst>
      <p:ext uri="{BB962C8B-B14F-4D97-AF65-F5344CB8AC3E}">
        <p14:creationId xmlns:p14="http://schemas.microsoft.com/office/powerpoint/2010/main" val="161884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1976</Words>
  <Application>Microsoft Office PowerPoint</Application>
  <PresentationFormat>Widescreen</PresentationFormat>
  <Paragraphs>418</Paragraphs>
  <Slides>47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Today’s class</vt:lpstr>
      <vt:lpstr>Homework 2</vt:lpstr>
      <vt:lpstr>Homework 1</vt:lpstr>
      <vt:lpstr>Command pattern demo</vt:lpstr>
      <vt:lpstr>Refactoring</vt:lpstr>
      <vt:lpstr>When to refactor</vt:lpstr>
      <vt:lpstr>How to refactor</vt:lpstr>
      <vt:lpstr>Refactor demo</vt:lpstr>
      <vt:lpstr>Why refactor?</vt:lpstr>
      <vt:lpstr>Open-Close principle</vt:lpstr>
      <vt:lpstr>Open-Close principle</vt:lpstr>
      <vt:lpstr>Open-close principle</vt:lpstr>
      <vt:lpstr>Open-close principle</vt:lpstr>
      <vt:lpstr>Open-close principle</vt:lpstr>
      <vt:lpstr>Open-close principle: heuristics</vt:lpstr>
      <vt:lpstr>Open-close principle heuristics</vt:lpstr>
      <vt:lpstr>Open-close principle: heuristics</vt:lpstr>
      <vt:lpstr>Open-close principle – why?</vt:lpstr>
      <vt:lpstr>Liskov substitution principle</vt:lpstr>
      <vt:lpstr>Liskov substitution principle</vt:lpstr>
      <vt:lpstr>Liskov substitution principle</vt:lpstr>
      <vt:lpstr>Liskov substitution principle</vt:lpstr>
      <vt:lpstr>Liskov substitution princple</vt:lpstr>
      <vt:lpstr>Why use LSP?</vt:lpstr>
      <vt:lpstr>Interface segregation principle</vt:lpstr>
      <vt:lpstr>Interface segregation principle</vt:lpstr>
      <vt:lpstr>Interface segregation principle</vt:lpstr>
      <vt:lpstr>Interface segregation principle</vt:lpstr>
      <vt:lpstr>Interface segregation principle – why use it?</vt:lpstr>
      <vt:lpstr>Interface segregation principle – why use it?</vt:lpstr>
      <vt:lpstr>Interface segregation principle – why use it?</vt:lpstr>
      <vt:lpstr>Uml sequence diagrams</vt:lpstr>
      <vt:lpstr>Uml sequence diagrams</vt:lpstr>
      <vt:lpstr>Uml sequence diagram</vt:lpstr>
      <vt:lpstr>Inner classes</vt:lpstr>
      <vt:lpstr>Inner classes </vt:lpstr>
      <vt:lpstr>Inner classes </vt:lpstr>
      <vt:lpstr>Inner classes</vt:lpstr>
      <vt:lpstr>Inner classes</vt:lpstr>
      <vt:lpstr>Inner classes</vt:lpstr>
      <vt:lpstr>Factories</vt:lpstr>
      <vt:lpstr>Static factory method</vt:lpstr>
      <vt:lpstr>Static factory method</vt:lpstr>
      <vt:lpstr>Static factory class</vt:lpstr>
      <vt:lpstr>Homework 3</vt:lpstr>
      <vt:lpstr>Testing a class in isolation</vt:lpstr>
      <vt:lpstr>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Jeff</dc:creator>
  <cp:lastModifiedBy>Jeff</cp:lastModifiedBy>
  <cp:revision>155</cp:revision>
  <dcterms:created xsi:type="dcterms:W3CDTF">2016-09-25T21:35:32Z</dcterms:created>
  <dcterms:modified xsi:type="dcterms:W3CDTF">2016-09-27T22:04:05Z</dcterms:modified>
</cp:coreProperties>
</file>