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8"/>
  </p:notesMasterIdLst>
  <p:sldIdLst>
    <p:sldId id="362" r:id="rId3"/>
    <p:sldId id="363" r:id="rId4"/>
    <p:sldId id="369" r:id="rId5"/>
    <p:sldId id="410" r:id="rId6"/>
    <p:sldId id="391" r:id="rId7"/>
    <p:sldId id="411" r:id="rId8"/>
    <p:sldId id="412" r:id="rId9"/>
    <p:sldId id="404" r:id="rId10"/>
    <p:sldId id="395" r:id="rId11"/>
    <p:sldId id="396" r:id="rId12"/>
    <p:sldId id="405" r:id="rId13"/>
    <p:sldId id="419" r:id="rId14"/>
    <p:sldId id="398" r:id="rId15"/>
    <p:sldId id="414" r:id="rId16"/>
    <p:sldId id="415" r:id="rId17"/>
    <p:sldId id="416" r:id="rId18"/>
    <p:sldId id="417" r:id="rId19"/>
    <p:sldId id="421" r:id="rId20"/>
    <p:sldId id="426" r:id="rId21"/>
    <p:sldId id="427" r:id="rId22"/>
    <p:sldId id="429" r:id="rId23"/>
    <p:sldId id="431" r:id="rId24"/>
    <p:sldId id="430" r:id="rId25"/>
    <p:sldId id="432" r:id="rId26"/>
    <p:sldId id="433" r:id="rId27"/>
    <p:sldId id="434" r:id="rId28"/>
    <p:sldId id="422" r:id="rId29"/>
    <p:sldId id="423" r:id="rId30"/>
    <p:sldId id="424" r:id="rId31"/>
    <p:sldId id="425" r:id="rId32"/>
    <p:sldId id="406" r:id="rId33"/>
    <p:sldId id="401" r:id="rId34"/>
    <p:sldId id="402" r:id="rId35"/>
    <p:sldId id="403" r:id="rId36"/>
    <p:sldId id="40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546A"/>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6314" autoAdjust="0"/>
  </p:normalViewPr>
  <p:slideViewPr>
    <p:cSldViewPr snapToGrid="0" showGuides="1">
      <p:cViewPr varScale="1">
        <p:scale>
          <a:sx n="88" d="100"/>
          <a:sy n="88" d="100"/>
        </p:scale>
        <p:origin x="66" y="264"/>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2024/5/17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extLst>
      <p:ext uri="{BB962C8B-B14F-4D97-AF65-F5344CB8AC3E}">
        <p14:creationId xmlns:p14="http://schemas.microsoft.com/office/powerpoint/2010/main" val="175383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91814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19277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732597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031731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540125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52585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534084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346027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696205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100031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457985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692309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739120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74062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701964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175574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540449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858715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509210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8431886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6609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313059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8131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B2F64C6-7D5C-BC48-A962-E23F0BFEC084}"/>
              </a:ext>
            </a:extLst>
          </p:cNvPr>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40D463A3-7033-D449-AC8B-08C0EFBF331C}"/>
              </a:ext>
            </a:extLst>
          </p:cNvPr>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a:extLst>
              <a:ext uri="{FF2B5EF4-FFF2-40B4-BE49-F238E27FC236}">
                <a16:creationId xmlns:a16="http://schemas.microsoft.com/office/drawing/2014/main" id="{CEAD8200-B031-6E4A-87C5-FC095E3A9684}"/>
              </a:ext>
            </a:extLst>
          </p:cNvPr>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56068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2024/5/17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4912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7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859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9405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5818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0839775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691574" y="6625037"/>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5667503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07722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212179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2024/5/17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9694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71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48990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id="{3C274ABD-D916-2542-98F0-C9BF7EB13301}"/>
              </a:ext>
            </a:extLst>
          </p:cNvPr>
          <p:cNvSpPr txBox="1"/>
          <p:nvPr/>
        </p:nvSpPr>
        <p:spPr>
          <a:xfrm>
            <a:off x="6797210"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rPr>
              <a:t>软</a:t>
            </a:r>
          </a:p>
        </p:txBody>
      </p:sp>
      <p:sp>
        <p:nvSpPr>
          <p:cNvPr id="4" name="文本框 3">
            <a:extLst>
              <a:ext uri="{FF2B5EF4-FFF2-40B4-BE49-F238E27FC236}">
                <a16:creationId xmlns:a16="http://schemas.microsoft.com/office/drawing/2014/main" id="{0998A19B-61FF-9740-BBF1-181AC509CA3D}"/>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rPr>
              <a:t>工</a:t>
            </a:r>
          </a:p>
        </p:txBody>
      </p:sp>
      <p:sp>
        <p:nvSpPr>
          <p:cNvPr id="5" name="文本框 4">
            <a:extLst>
              <a:ext uri="{FF2B5EF4-FFF2-40B4-BE49-F238E27FC236}">
                <a16:creationId xmlns:a16="http://schemas.microsoft.com/office/drawing/2014/main" id="{C872FFCF-66FB-AF45-82B1-8502CA44FF4E}"/>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cs typeface="+mn-ea"/>
                <a:sym typeface="+mn-lt"/>
              </a:rPr>
              <a:t>MINI</a:t>
            </a:r>
            <a:r>
              <a:rPr kumimoji="1" lang="en-US" altLang="zh-CN" sz="2400" b="0" i="0" u="none" strike="noStrike" kern="1200" cap="none" spc="0" normalizeH="0" baseline="0" noProof="0" dirty="0">
                <a:ln>
                  <a:noFill/>
                </a:ln>
                <a:solidFill>
                  <a:srgbClr val="44546A"/>
                </a:solidFill>
                <a:effectLst/>
                <a:uLnTx/>
                <a:uFillTx/>
                <a:cs typeface="+mn-ea"/>
                <a:sym typeface="+mn-lt"/>
              </a:rPr>
              <a:t>MAL</a:t>
            </a:r>
            <a:r>
              <a:rPr kumimoji="1" lang="zh-CN" altLang="en-US" sz="2400" b="0" i="0" u="none" strike="noStrike" kern="1200" cap="none" spc="0" normalizeH="0" baseline="0" noProof="0" dirty="0">
                <a:ln>
                  <a:noFill/>
                </a:ln>
                <a:solidFill>
                  <a:srgbClr val="44546A"/>
                </a:solidFill>
                <a:effectLst/>
                <a:uLnTx/>
                <a:uFillTx/>
                <a:cs typeface="+mn-ea"/>
                <a:sym typeface="+mn-lt"/>
              </a:rPr>
              <a:t> </a:t>
            </a:r>
            <a:r>
              <a:rPr kumimoji="1" lang="en-US" altLang="zh-CN" sz="2400" b="0" i="0" u="none" strike="noStrike" kern="1200" cap="none" spc="0" normalizeH="0" baseline="0" noProof="0" dirty="0">
                <a:ln>
                  <a:noFill/>
                </a:ln>
                <a:solidFill>
                  <a:srgbClr val="44546A"/>
                </a:solidFill>
                <a:effectLst/>
                <a:uLnTx/>
                <a:uFillTx/>
                <a:cs typeface="+mn-ea"/>
                <a:sym typeface="+mn-lt"/>
              </a:rPr>
              <a:t>STYLE</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6" name="燕尾形 5">
            <a:extLst>
              <a:ext uri="{FF2B5EF4-FFF2-40B4-BE49-F238E27FC236}">
                <a16:creationId xmlns:a16="http://schemas.microsoft.com/office/drawing/2014/main" id="{36A206C6-F515-B647-BB2D-724BEA5516C3}"/>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13" name="直线连接符 12">
            <a:extLst>
              <a:ext uri="{FF2B5EF4-FFF2-40B4-BE49-F238E27FC236}">
                <a16:creationId xmlns:a16="http://schemas.microsoft.com/office/drawing/2014/main"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D2F8C82-91F0-5946-84A6-E0C5D277D461}"/>
              </a:ext>
            </a:extLst>
          </p:cNvPr>
          <p:cNvSpPr txBox="1"/>
          <p:nvPr/>
        </p:nvSpPr>
        <p:spPr>
          <a:xfrm>
            <a:off x="1158085" y="1339359"/>
            <a:ext cx="509775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4000" noProof="0" dirty="0">
                <a:solidFill>
                  <a:srgbClr val="44546A"/>
                </a:solidFill>
                <a:effectLst>
                  <a:outerShdw blurRad="38100" dist="38100" dir="2700000" algn="tl">
                    <a:srgbClr val="000000">
                      <a:alpha val="43137"/>
                    </a:srgbClr>
                  </a:outerShdw>
                </a:effectLst>
                <a:cs typeface="+mn-ea"/>
                <a:sym typeface="+mn-lt"/>
              </a:rPr>
              <a:t>智能轮椅辅助控制系统测试说明</a:t>
            </a:r>
            <a:endParaRPr kumimoji="1" lang="zh-CN" altLang="en-US" sz="4000" b="0" i="0" u="none" strike="noStrike" kern="1200" cap="none" spc="0" normalizeH="0" baseline="0" noProof="0" dirty="0">
              <a:ln>
                <a:noFill/>
              </a:ln>
              <a:solidFill>
                <a:srgbClr val="44546A"/>
              </a:solidFill>
              <a:effectLst>
                <a:outerShdw blurRad="38100" dist="38100" dir="2700000" algn="tl">
                  <a:srgbClr val="000000">
                    <a:alpha val="43137"/>
                  </a:srgbClr>
                </a:outerShdw>
              </a:effectLst>
              <a:uLnTx/>
              <a:uFillTx/>
              <a:cs typeface="+mn-ea"/>
              <a:sym typeface="+mn-lt"/>
            </a:endParaRP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矩形 13">
            <a:extLst>
              <a:ext uri="{FF2B5EF4-FFF2-40B4-BE49-F238E27FC236}">
                <a16:creationId xmlns:a16="http://schemas.microsoft.com/office/drawing/2014/main" id="{966555A6-AAE4-EC22-3E78-E5C6B722740D}"/>
              </a:ext>
            </a:extLst>
          </p:cNvPr>
          <p:cNvSpPr/>
          <p:nvPr/>
        </p:nvSpPr>
        <p:spPr>
          <a:xfrm>
            <a:off x="1854447" y="3743395"/>
            <a:ext cx="3543300" cy="16503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6" name="文本框 15">
            <a:extLst>
              <a:ext uri="{FF2B5EF4-FFF2-40B4-BE49-F238E27FC236}">
                <a16:creationId xmlns:a16="http://schemas.microsoft.com/office/drawing/2014/main" id="{29172642-3C13-2194-6F53-F0466590F98A}"/>
              </a:ext>
            </a:extLst>
          </p:cNvPr>
          <p:cNvSpPr txBox="1"/>
          <p:nvPr/>
        </p:nvSpPr>
        <p:spPr>
          <a:xfrm>
            <a:off x="2020782" y="3781149"/>
            <a:ext cx="3190875" cy="1625600"/>
          </a:xfrm>
          <a:prstGeom prst="rect">
            <a:avLst/>
          </a:prstGeom>
          <a:solidFill>
            <a:schemeClr val="accent1">
              <a:lumMod val="20000"/>
              <a:lumOff val="80000"/>
            </a:schemeClr>
          </a:solidFill>
        </p:spPr>
        <p:txBody>
          <a:bodyPr wrap="square" rtlCol="0">
            <a:noAutofit/>
          </a:bodyPr>
          <a:lstStyle/>
          <a:p>
            <a:pPr algn="ctr"/>
            <a:r>
              <a:rPr kumimoji="1" lang="zh-CN" altLang="en-US" sz="2000" b="1" dirty="0">
                <a:effectLst>
                  <a:outerShdw blurRad="38100" dist="38100" dir="2700000" algn="tl">
                    <a:srgbClr val="000000">
                      <a:alpha val="43137"/>
                    </a:srgbClr>
                  </a:outerShdw>
                </a:effectLst>
                <a:cs typeface="+mn-ea"/>
                <a:sym typeface="+mn-lt"/>
              </a:rPr>
              <a:t>第</a:t>
            </a:r>
            <a:r>
              <a:rPr kumimoji="1" lang="en-US" altLang="zh-CN" sz="2000" b="1" dirty="0">
                <a:effectLst>
                  <a:outerShdw blurRad="38100" dist="38100" dir="2700000" algn="tl">
                    <a:srgbClr val="000000">
                      <a:alpha val="43137"/>
                    </a:srgbClr>
                  </a:outerShdw>
                </a:effectLst>
                <a:cs typeface="+mn-ea"/>
                <a:sym typeface="+mn-lt"/>
              </a:rPr>
              <a:t>7</a:t>
            </a:r>
            <a:r>
              <a:rPr kumimoji="1" lang="zh-CN" altLang="en-US" sz="2000" b="1" dirty="0">
                <a:effectLst>
                  <a:outerShdw blurRad="38100" dist="38100" dir="2700000" algn="tl">
                    <a:srgbClr val="000000">
                      <a:alpha val="43137"/>
                    </a:srgbClr>
                  </a:outerShdw>
                </a:effectLst>
                <a:cs typeface="+mn-ea"/>
                <a:sym typeface="+mn-lt"/>
              </a:rPr>
              <a:t>组</a:t>
            </a:r>
          </a:p>
          <a:p>
            <a:pPr algn="ctr"/>
            <a:r>
              <a:rPr kumimoji="1" lang="zh-CN" altLang="en-US" sz="1600" b="1" dirty="0">
                <a:effectLst>
                  <a:outerShdw blurRad="38100" dist="38100" dir="2700000" algn="tl">
                    <a:srgbClr val="000000">
                      <a:alpha val="43137"/>
                    </a:srgbClr>
                  </a:outerShdw>
                </a:effectLst>
                <a:cs typeface="+mn-ea"/>
                <a:sym typeface="+mn-lt"/>
              </a:rPr>
              <a:t>应卓航</a:t>
            </a:r>
          </a:p>
          <a:p>
            <a:pPr algn="ctr"/>
            <a:r>
              <a:rPr kumimoji="1" lang="zh-CN" altLang="en-US" sz="1600" b="1" dirty="0">
                <a:effectLst>
                  <a:outerShdw blurRad="38100" dist="38100" dir="2700000" algn="tl">
                    <a:srgbClr val="000000">
                      <a:alpha val="43137"/>
                    </a:srgbClr>
                  </a:outerShdw>
                </a:effectLst>
                <a:cs typeface="+mn-ea"/>
                <a:sym typeface="+mn-lt"/>
              </a:rPr>
              <a:t>陈浩宇</a:t>
            </a:r>
          </a:p>
          <a:p>
            <a:pPr algn="ctr"/>
            <a:r>
              <a:rPr kumimoji="1" lang="zh-CN" altLang="en-US" sz="1600" b="1" dirty="0">
                <a:effectLst>
                  <a:outerShdw blurRad="38100" dist="38100" dir="2700000" algn="tl">
                    <a:srgbClr val="000000">
                      <a:alpha val="43137"/>
                    </a:srgbClr>
                  </a:outerShdw>
                </a:effectLst>
                <a:cs typeface="+mn-ea"/>
                <a:sym typeface="+mn-lt"/>
              </a:rPr>
              <a:t>张飘</a:t>
            </a:r>
          </a:p>
          <a:p>
            <a:pPr algn="ctr"/>
            <a:r>
              <a:rPr kumimoji="1" lang="zh-CN" altLang="en-US" sz="1600" b="1" dirty="0">
                <a:effectLst>
                  <a:outerShdw blurRad="38100" dist="38100" dir="2700000" algn="tl">
                    <a:srgbClr val="000000">
                      <a:alpha val="43137"/>
                    </a:srgbClr>
                  </a:outerShdw>
                </a:effectLst>
                <a:cs typeface="+mn-ea"/>
                <a:sym typeface="+mn-lt"/>
              </a:rPr>
              <a:t>董鹄铭</a:t>
            </a:r>
          </a:p>
          <a:p>
            <a:pPr algn="ctr"/>
            <a:r>
              <a:rPr kumimoji="1" lang="zh-CN" altLang="en-US" sz="1600" b="1" dirty="0">
                <a:effectLst>
                  <a:outerShdw blurRad="38100" dist="38100" dir="2700000" algn="tl">
                    <a:srgbClr val="000000">
                      <a:alpha val="43137"/>
                    </a:srgbClr>
                  </a:outerShdw>
                </a:effectLst>
                <a:cs typeface="+mn-ea"/>
                <a:sym typeface="+mn-lt"/>
              </a:rPr>
              <a:t>龚照徽</a:t>
            </a:r>
          </a:p>
        </p:txBody>
      </p:sp>
    </p:spTree>
    <p:extLst>
      <p:ext uri="{BB962C8B-B14F-4D97-AF65-F5344CB8AC3E}">
        <p14:creationId xmlns:p14="http://schemas.microsoft.com/office/powerpoint/2010/main" val="25475094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par>
                                <p:cTn id="20" presetID="5"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animBg="1"/>
      <p:bldP spid="10" grpId="0" animBg="1"/>
      <p:bldP spid="11" grpId="0" animBg="1"/>
      <p:bldP spid="20" grpId="0"/>
      <p:bldP spid="22"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测试范围</a:t>
            </a:r>
            <a:r>
              <a:rPr kumimoji="1" lang="en-US" altLang="zh-CN" sz="2400" b="0" i="0" u="none" strike="noStrike" kern="1200" cap="none" spc="0" normalizeH="0" baseline="0" noProof="0" dirty="0">
                <a:ln>
                  <a:noFill/>
                </a:ln>
                <a:solidFill>
                  <a:srgbClr val="44546A"/>
                </a:solidFill>
                <a:effectLst/>
                <a:uLnTx/>
                <a:uFillTx/>
                <a:cs typeface="+mn-ea"/>
                <a:sym typeface="+mn-lt"/>
              </a:rPr>
              <a:t>——</a:t>
            </a:r>
            <a:r>
              <a:rPr kumimoji="1" lang="zh-CN" altLang="en-US" sz="2400" b="0" i="0" u="none" strike="noStrike" kern="1200" cap="none" spc="0" normalizeH="0" baseline="0" noProof="0" dirty="0">
                <a:ln>
                  <a:noFill/>
                </a:ln>
                <a:solidFill>
                  <a:srgbClr val="44546A"/>
                </a:solidFill>
                <a:effectLst/>
                <a:uLnTx/>
                <a:uFillTx/>
                <a:cs typeface="+mn-ea"/>
                <a:sym typeface="+mn-lt"/>
              </a:rPr>
              <a:t>三个模块</a:t>
            </a:r>
          </a:p>
        </p:txBody>
      </p:sp>
      <p:grpSp>
        <p:nvGrpSpPr>
          <p:cNvPr id="17" name="组合 16">
            <a:extLst>
              <a:ext uri="{FF2B5EF4-FFF2-40B4-BE49-F238E27FC236}">
                <a16:creationId xmlns:a16="http://schemas.microsoft.com/office/drawing/2014/main" id="{6FC33303-4C48-4117-9374-12AD19A1A780}"/>
              </a:ext>
            </a:extLst>
          </p:cNvPr>
          <p:cNvGrpSpPr/>
          <p:nvPr/>
        </p:nvGrpSpPr>
        <p:grpSpPr>
          <a:xfrm>
            <a:off x="634877" y="1537866"/>
            <a:ext cx="5189370" cy="4135913"/>
            <a:chOff x="1174752" y="2094775"/>
            <a:chExt cx="4294140" cy="3422418"/>
          </a:xfrm>
        </p:grpSpPr>
        <p:pic>
          <p:nvPicPr>
            <p:cNvPr id="18" name="Picture 5">
              <a:extLst>
                <a:ext uri="{FF2B5EF4-FFF2-40B4-BE49-F238E27FC236}">
                  <a16:creationId xmlns:a16="http://schemas.microsoft.com/office/drawing/2014/main" id="{EBE951E6-58D6-4B27-B731-6C68D49DEA5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74752" y="2094775"/>
              <a:ext cx="4294140" cy="3422418"/>
            </a:xfrm>
            <a:prstGeom prst="rect">
              <a:avLst/>
            </a:prstGeom>
          </p:spPr>
        </p:pic>
        <p:sp>
          <p:nvSpPr>
            <p:cNvPr id="19" name="矩形 18">
              <a:extLst>
                <a:ext uri="{FF2B5EF4-FFF2-40B4-BE49-F238E27FC236}">
                  <a16:creationId xmlns:a16="http://schemas.microsoft.com/office/drawing/2014/main" id="{96B5CEE1-A3E5-4EBA-9C89-C56B31651AF6}"/>
                </a:ext>
              </a:extLst>
            </p:cNvPr>
            <p:cNvSpPr/>
            <p:nvPr/>
          </p:nvSpPr>
          <p:spPr>
            <a:xfrm>
              <a:off x="1397399" y="2301989"/>
              <a:ext cx="3842449" cy="2176369"/>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20" name="透明">
              <a:extLst>
                <a:ext uri="{FF2B5EF4-FFF2-40B4-BE49-F238E27FC236}">
                  <a16:creationId xmlns:a16="http://schemas.microsoft.com/office/drawing/2014/main" id="{58EC946A-7389-4CB3-A241-E2F87F5A07CB}"/>
                </a:ext>
              </a:extLst>
            </p:cNvPr>
            <p:cNvSpPr>
              <a:spLocks/>
            </p:cNvSpPr>
            <p:nvPr/>
          </p:nvSpPr>
          <p:spPr bwMode="auto">
            <a:xfrm>
              <a:off x="3259976" y="2301989"/>
              <a:ext cx="1979872"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rgbClr val="44546A"/>
                </a:solidFill>
                <a:cs typeface="+mn-ea"/>
                <a:sym typeface="+mn-lt"/>
              </a:endParaRPr>
            </a:p>
          </p:txBody>
        </p:sp>
      </p:grpSp>
      <p:grpSp>
        <p:nvGrpSpPr>
          <p:cNvPr id="21" name="组合 20">
            <a:extLst>
              <a:ext uri="{FF2B5EF4-FFF2-40B4-BE49-F238E27FC236}">
                <a16:creationId xmlns:a16="http://schemas.microsoft.com/office/drawing/2014/main" id="{96D7927A-9A7D-4515-9343-FE94FF90BC38}"/>
              </a:ext>
            </a:extLst>
          </p:cNvPr>
          <p:cNvGrpSpPr/>
          <p:nvPr/>
        </p:nvGrpSpPr>
        <p:grpSpPr>
          <a:xfrm>
            <a:off x="6987684" y="1783168"/>
            <a:ext cx="4229941" cy="957169"/>
            <a:chOff x="2486796" y="2343753"/>
            <a:chExt cx="4229941" cy="957169"/>
          </a:xfrm>
        </p:grpSpPr>
        <p:sp>
          <p:nvSpPr>
            <p:cNvPr id="22" name="文本框 21">
              <a:extLst>
                <a:ext uri="{FF2B5EF4-FFF2-40B4-BE49-F238E27FC236}">
                  <a16:creationId xmlns:a16="http://schemas.microsoft.com/office/drawing/2014/main" id="{04560ED9-71A7-44E2-8077-32D9ABAB58CD}"/>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rgbClr val="44546A"/>
                  </a:solidFill>
                  <a:cs typeface="+mn-ea"/>
                  <a:sym typeface="+mn-lt"/>
                </a:rPr>
                <a:t>硬件通信模块</a:t>
              </a:r>
            </a:p>
          </p:txBody>
        </p:sp>
        <p:sp>
          <p:nvSpPr>
            <p:cNvPr id="23" name="文本框 22">
              <a:extLst>
                <a:ext uri="{FF2B5EF4-FFF2-40B4-BE49-F238E27FC236}">
                  <a16:creationId xmlns:a16="http://schemas.microsoft.com/office/drawing/2014/main" id="{5600CC83-09EB-4FE4-9965-B07740D22B3F}"/>
                </a:ext>
              </a:extLst>
            </p:cNvPr>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项目中涉及到多个硬件之间的联动，该模块主要测试所涉及到的各个硬件之间的通信功能</a:t>
              </a:r>
              <a:endParaRPr lang="en-US" altLang="zh-CN" sz="1200" dirty="0">
                <a:solidFill>
                  <a:srgbClr val="44546A"/>
                </a:solidFill>
                <a:cs typeface="+mn-ea"/>
                <a:sym typeface="+mn-lt"/>
              </a:endParaRPr>
            </a:p>
          </p:txBody>
        </p:sp>
      </p:grpSp>
      <p:sp>
        <p:nvSpPr>
          <p:cNvPr id="24" name="椭圆 38">
            <a:extLst>
              <a:ext uri="{FF2B5EF4-FFF2-40B4-BE49-F238E27FC236}">
                <a16:creationId xmlns:a16="http://schemas.microsoft.com/office/drawing/2014/main" id="{9DCE618A-86C5-4AEF-AB26-98B48DF7C720}"/>
              </a:ext>
            </a:extLst>
          </p:cNvPr>
          <p:cNvSpPr/>
          <p:nvPr/>
        </p:nvSpPr>
        <p:spPr>
          <a:xfrm>
            <a:off x="6468587" y="1849507"/>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nvGrpSpPr>
          <p:cNvPr id="25" name="组合 24">
            <a:extLst>
              <a:ext uri="{FF2B5EF4-FFF2-40B4-BE49-F238E27FC236}">
                <a16:creationId xmlns:a16="http://schemas.microsoft.com/office/drawing/2014/main" id="{AB239FE5-70CC-4DCE-85F8-416694C4E51C}"/>
              </a:ext>
            </a:extLst>
          </p:cNvPr>
          <p:cNvGrpSpPr/>
          <p:nvPr/>
        </p:nvGrpSpPr>
        <p:grpSpPr>
          <a:xfrm>
            <a:off x="6987684" y="3112603"/>
            <a:ext cx="4229941" cy="957169"/>
            <a:chOff x="2486796" y="2343753"/>
            <a:chExt cx="4229941" cy="957169"/>
          </a:xfrm>
        </p:grpSpPr>
        <p:sp>
          <p:nvSpPr>
            <p:cNvPr id="26" name="文本框 25">
              <a:extLst>
                <a:ext uri="{FF2B5EF4-FFF2-40B4-BE49-F238E27FC236}">
                  <a16:creationId xmlns:a16="http://schemas.microsoft.com/office/drawing/2014/main" id="{5B5E2D4B-1DA6-42A2-99F0-C75C9B2209FC}"/>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rgbClr val="44546A"/>
                  </a:solidFill>
                  <a:cs typeface="+mn-ea"/>
                  <a:sym typeface="+mn-lt"/>
                </a:rPr>
                <a:t>基础功能模块</a:t>
              </a:r>
            </a:p>
          </p:txBody>
        </p:sp>
        <p:sp>
          <p:nvSpPr>
            <p:cNvPr id="27" name="文本框 26">
              <a:extLst>
                <a:ext uri="{FF2B5EF4-FFF2-40B4-BE49-F238E27FC236}">
                  <a16:creationId xmlns:a16="http://schemas.microsoft.com/office/drawing/2014/main" id="{461BE80A-9F7B-4546-BB52-8ED18ADE9FD4}"/>
                </a:ext>
              </a:extLst>
            </p:cNvPr>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基础功能模块是指基于硬件之间的数据处理与通信完成的简单功能：</a:t>
              </a:r>
              <a:r>
                <a:rPr lang="en-US" altLang="zh-CN" sz="1200" dirty="0">
                  <a:solidFill>
                    <a:srgbClr val="44546A"/>
                  </a:solidFill>
                  <a:cs typeface="+mn-ea"/>
                  <a:sym typeface="+mn-lt"/>
                </a:rPr>
                <a:t>IMU</a:t>
              </a:r>
              <a:r>
                <a:rPr lang="zh-CN" altLang="en-US" sz="1200" dirty="0">
                  <a:solidFill>
                    <a:srgbClr val="44546A"/>
                  </a:solidFill>
                  <a:cs typeface="+mn-ea"/>
                  <a:sym typeface="+mn-lt"/>
                </a:rPr>
                <a:t>姿态数据解析、</a:t>
              </a:r>
              <a:r>
                <a:rPr lang="en-US" altLang="zh-CN" sz="1200" dirty="0" err="1">
                  <a:solidFill>
                    <a:srgbClr val="44546A"/>
                  </a:solidFill>
                  <a:cs typeface="+mn-ea"/>
                  <a:sym typeface="+mn-lt"/>
                </a:rPr>
                <a:t>OpenMv</a:t>
              </a:r>
              <a:r>
                <a:rPr lang="zh-CN" altLang="en-US" sz="1200" dirty="0">
                  <a:solidFill>
                    <a:srgbClr val="44546A"/>
                  </a:solidFill>
                  <a:cs typeface="+mn-ea"/>
                  <a:sym typeface="+mn-lt"/>
                </a:rPr>
                <a:t>追踪测试</a:t>
              </a:r>
              <a:endParaRPr lang="en-US" altLang="zh-CN" sz="1200" dirty="0">
                <a:solidFill>
                  <a:srgbClr val="44546A"/>
                </a:solidFill>
                <a:cs typeface="+mn-ea"/>
                <a:sym typeface="+mn-lt"/>
              </a:endParaRPr>
            </a:p>
          </p:txBody>
        </p:sp>
      </p:grpSp>
      <p:grpSp>
        <p:nvGrpSpPr>
          <p:cNvPr id="28" name="组合 27">
            <a:extLst>
              <a:ext uri="{FF2B5EF4-FFF2-40B4-BE49-F238E27FC236}">
                <a16:creationId xmlns:a16="http://schemas.microsoft.com/office/drawing/2014/main" id="{3AD85AFD-D6B2-461C-AE36-EF1228331763}"/>
              </a:ext>
            </a:extLst>
          </p:cNvPr>
          <p:cNvGrpSpPr/>
          <p:nvPr/>
        </p:nvGrpSpPr>
        <p:grpSpPr>
          <a:xfrm>
            <a:off x="6987684" y="4442038"/>
            <a:ext cx="4229941" cy="957169"/>
            <a:chOff x="2486796" y="2343753"/>
            <a:chExt cx="4229941" cy="957169"/>
          </a:xfrm>
        </p:grpSpPr>
        <p:sp>
          <p:nvSpPr>
            <p:cNvPr id="29" name="文本框 28">
              <a:extLst>
                <a:ext uri="{FF2B5EF4-FFF2-40B4-BE49-F238E27FC236}">
                  <a16:creationId xmlns:a16="http://schemas.microsoft.com/office/drawing/2014/main" id="{C1F9F2CE-9511-4D6C-A23D-D5A7D74F65F0}"/>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rgbClr val="44546A"/>
                  </a:solidFill>
                  <a:cs typeface="+mn-ea"/>
                  <a:sym typeface="+mn-lt"/>
                </a:rPr>
                <a:t>核心应用模块</a:t>
              </a:r>
            </a:p>
          </p:txBody>
        </p:sp>
        <p:sp>
          <p:nvSpPr>
            <p:cNvPr id="30" name="文本框 29">
              <a:extLst>
                <a:ext uri="{FF2B5EF4-FFF2-40B4-BE49-F238E27FC236}">
                  <a16:creationId xmlns:a16="http://schemas.microsoft.com/office/drawing/2014/main" id="{40412128-5F8A-4286-A9CB-D0AEA8CAB3A7}"/>
                </a:ext>
              </a:extLst>
            </p:cNvPr>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核心应用模块指集成了多个基础功能完成的项目核心功能，即项目中的三种模式：手控模式、跟随模式、脑控模式</a:t>
              </a:r>
              <a:endParaRPr lang="en-US" altLang="zh-CN" sz="1200" dirty="0">
                <a:solidFill>
                  <a:srgbClr val="44546A"/>
                </a:solidFill>
                <a:cs typeface="+mn-ea"/>
                <a:sym typeface="+mn-lt"/>
              </a:endParaRPr>
            </a:p>
          </p:txBody>
        </p:sp>
      </p:grpSp>
      <p:grpSp>
        <p:nvGrpSpPr>
          <p:cNvPr id="31" name="组合 30">
            <a:extLst>
              <a:ext uri="{FF2B5EF4-FFF2-40B4-BE49-F238E27FC236}">
                <a16:creationId xmlns:a16="http://schemas.microsoft.com/office/drawing/2014/main" id="{E0D618FE-FEDC-49F5-9E37-E1B914AC2840}"/>
              </a:ext>
            </a:extLst>
          </p:cNvPr>
          <p:cNvGrpSpPr/>
          <p:nvPr/>
        </p:nvGrpSpPr>
        <p:grpSpPr>
          <a:xfrm>
            <a:off x="6657916" y="2862554"/>
            <a:ext cx="4488460" cy="1333500"/>
            <a:chOff x="6153150" y="3105150"/>
            <a:chExt cx="4488460" cy="1333500"/>
          </a:xfrm>
        </p:grpSpPr>
        <p:cxnSp>
          <p:nvCxnSpPr>
            <p:cNvPr id="32" name="直接连接符 31">
              <a:extLst>
                <a:ext uri="{FF2B5EF4-FFF2-40B4-BE49-F238E27FC236}">
                  <a16:creationId xmlns:a16="http://schemas.microsoft.com/office/drawing/2014/main" id="{0B2B5C6C-6FC5-47E3-856A-73B690DCFE2E}"/>
                </a:ext>
              </a:extLst>
            </p:cNvPr>
            <p:cNvCxnSpPr>
              <a:cxnSpLocks/>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1B5A7C6-5B1A-4181-BA41-8468F6B20B3F}"/>
                </a:ext>
              </a:extLst>
            </p:cNvPr>
            <p:cNvCxnSpPr>
              <a:cxnSpLocks/>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Freeform 15">
            <a:extLst>
              <a:ext uri="{FF2B5EF4-FFF2-40B4-BE49-F238E27FC236}">
                <a16:creationId xmlns:a16="http://schemas.microsoft.com/office/drawing/2014/main" id="{694B17A7-CB01-409B-B9E1-8305678CFA90}"/>
              </a:ext>
            </a:extLst>
          </p:cNvPr>
          <p:cNvSpPr>
            <a:spLocks noEditPoints="1"/>
          </p:cNvSpPr>
          <p:nvPr/>
        </p:nvSpPr>
        <p:spPr bwMode="auto">
          <a:xfrm>
            <a:off x="6472466" y="3179975"/>
            <a:ext cx="370900" cy="31791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44546A"/>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
        <p:nvSpPr>
          <p:cNvPr id="35" name="Freeform 17">
            <a:extLst>
              <a:ext uri="{FF2B5EF4-FFF2-40B4-BE49-F238E27FC236}">
                <a16:creationId xmlns:a16="http://schemas.microsoft.com/office/drawing/2014/main" id="{8C3A4099-E314-4249-B933-A2352A98CECC}"/>
              </a:ext>
            </a:extLst>
          </p:cNvPr>
          <p:cNvSpPr>
            <a:spLocks noEditPoints="1"/>
          </p:cNvSpPr>
          <p:nvPr/>
        </p:nvSpPr>
        <p:spPr bwMode="auto">
          <a:xfrm>
            <a:off x="6439615" y="4451142"/>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rgbClr val="44546A"/>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Tree>
    <p:extLst>
      <p:ext uri="{BB962C8B-B14F-4D97-AF65-F5344CB8AC3E}">
        <p14:creationId xmlns:p14="http://schemas.microsoft.com/office/powerpoint/2010/main" val="29587844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1500"/>
                            </p:stCondLst>
                            <p:childTnLst>
                              <p:par>
                                <p:cTn id="29" presetID="2" presetClass="entr" presetSubtype="2"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2" presetClass="entr" presetSubtype="2"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1+#ppt_w/2"/>
                                          </p:val>
                                        </p:tav>
                                        <p:tav tm="100000">
                                          <p:val>
                                            <p:strVal val="#ppt_x"/>
                                          </p:val>
                                        </p:tav>
                                      </p:tavLst>
                                    </p:anim>
                                    <p:anim calcmode="lin" valueType="num">
                                      <p:cBhvr additive="base">
                                        <p:cTn id="37" dur="500" fill="hold"/>
                                        <p:tgtEl>
                                          <p:spTgt spid="2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2" presetClass="entr" presetSubtype="2"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1+#ppt_w/2"/>
                                          </p:val>
                                        </p:tav>
                                        <p:tav tm="100000">
                                          <p:val>
                                            <p:strVal val="#ppt_x"/>
                                          </p:val>
                                        </p:tav>
                                      </p:tavLst>
                                    </p:anim>
                                    <p:anim calcmode="lin" valueType="num">
                                      <p:cBhvr additive="base">
                                        <p:cTn id="4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三</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03</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2442602" y="2747755"/>
            <a:ext cx="7802136" cy="1107996"/>
          </a:xfrm>
          <a:prstGeom prst="rect">
            <a:avLst/>
          </a:prstGeom>
          <a:noFill/>
        </p:spPr>
        <p:txBody>
          <a:bodyPr wrap="none" rtlCol="0">
            <a:spAutoFit/>
          </a:bodyPr>
          <a:lstStyle/>
          <a:p>
            <a:pPr lvl="0"/>
            <a:r>
              <a:rPr kumimoji="1" lang="zh-CN" altLang="en-US" sz="6600" dirty="0">
                <a:solidFill>
                  <a:srgbClr val="44546A"/>
                </a:solidFill>
                <a:cs typeface="+mn-ea"/>
                <a:sym typeface="+mn-lt"/>
              </a:rPr>
              <a:t>测试过程与结果分析</a:t>
            </a:r>
          </a:p>
        </p:txBody>
      </p:sp>
    </p:spTree>
    <p:extLst>
      <p:ext uri="{BB962C8B-B14F-4D97-AF65-F5344CB8AC3E}">
        <p14:creationId xmlns:p14="http://schemas.microsoft.com/office/powerpoint/2010/main" val="36368043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三</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03</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2944894" y="2707621"/>
            <a:ext cx="6955750" cy="1107996"/>
          </a:xfrm>
          <a:prstGeom prst="rect">
            <a:avLst/>
          </a:prstGeom>
          <a:noFill/>
        </p:spPr>
        <p:txBody>
          <a:bodyPr wrap="none" rtlCol="0">
            <a:spAutoFit/>
          </a:bodyPr>
          <a:lstStyle/>
          <a:p>
            <a:pPr lvl="0"/>
            <a:r>
              <a:rPr kumimoji="1" lang="zh-CN" altLang="en-US" sz="6600" dirty="0">
                <a:solidFill>
                  <a:srgbClr val="44546A"/>
                </a:solidFill>
                <a:cs typeface="+mn-ea"/>
                <a:sym typeface="+mn-lt"/>
              </a:rPr>
              <a:t>硬件通信模块测试</a:t>
            </a:r>
          </a:p>
        </p:txBody>
      </p:sp>
    </p:spTree>
    <p:extLst>
      <p:ext uri="{BB962C8B-B14F-4D97-AF65-F5344CB8AC3E}">
        <p14:creationId xmlns:p14="http://schemas.microsoft.com/office/powerpoint/2010/main" val="36187990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通信模块测试</a:t>
            </a:r>
          </a:p>
        </p:txBody>
      </p:sp>
      <p:sp>
        <p:nvSpPr>
          <p:cNvPr id="5" name="文本框 4">
            <a:extLst>
              <a:ext uri="{FF2B5EF4-FFF2-40B4-BE49-F238E27FC236}">
                <a16:creationId xmlns:a16="http://schemas.microsoft.com/office/drawing/2014/main" id="{76419D01-0CB6-8345-A784-D4C34B1C012E}"/>
              </a:ext>
            </a:extLst>
          </p:cNvPr>
          <p:cNvSpPr txBox="1"/>
          <p:nvPr/>
        </p:nvSpPr>
        <p:spPr>
          <a:xfrm>
            <a:off x="1269008" y="128411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a:extLst>
              <a:ext uri="{FF2B5EF4-FFF2-40B4-BE49-F238E27FC236}">
                <a16:creationId xmlns:a16="http://schemas.microsoft.com/office/drawing/2014/main" id="{C422B577-1EB9-CF4F-882C-92767460B9AB}"/>
              </a:ext>
            </a:extLst>
          </p:cNvPr>
          <p:cNvSpPr txBox="1"/>
          <p:nvPr/>
        </p:nvSpPr>
        <p:spPr>
          <a:xfrm>
            <a:off x="4512679" y="761360"/>
            <a:ext cx="2525050" cy="369332"/>
          </a:xfrm>
          <a:prstGeom prst="rect">
            <a:avLst/>
          </a:prstGeom>
          <a:noFill/>
        </p:spPr>
        <p:txBody>
          <a:bodyPr wrap="none" rtlCol="0">
            <a:spAutoFit/>
          </a:bodyPr>
          <a:lstStyle/>
          <a:p>
            <a:pPr lvl="0">
              <a:defRPr/>
            </a:pPr>
            <a:r>
              <a:rPr lang="en-US" altLang="zh-CN" b="1" dirty="0"/>
              <a:t>IMU</a:t>
            </a:r>
            <a:r>
              <a:rPr lang="zh-CN" altLang="zh-CN" b="1" dirty="0"/>
              <a:t>与树莓派蓝牙通信</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a:extLst>
              <a:ext uri="{FF2B5EF4-FFF2-40B4-BE49-F238E27FC236}">
                <a16:creationId xmlns:a16="http://schemas.microsoft.com/office/drawing/2014/main" id="{D66EF66F-E4DF-4626-2AFF-B4B30DA602E6}"/>
              </a:ext>
            </a:extLst>
          </p:cNvPr>
          <p:cNvSpPr txBox="1"/>
          <p:nvPr/>
        </p:nvSpPr>
        <p:spPr>
          <a:xfrm>
            <a:off x="1269008" y="3472325"/>
            <a:ext cx="4454060"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树莓派成功扫描并连接</a:t>
            </a:r>
            <a:r>
              <a:rPr lang="en-US" altLang="zh-CN" dirty="0"/>
              <a:t>IMU</a:t>
            </a:r>
            <a:r>
              <a:rPr lang="zh-CN" altLang="zh-CN" dirty="0"/>
              <a:t>的成功率</a:t>
            </a:r>
          </a:p>
          <a:p>
            <a:pPr marL="285750" indent="-285750">
              <a:lnSpc>
                <a:spcPct val="150000"/>
              </a:lnSpc>
              <a:buFont typeface="Arial" panose="020B0604020202020204" pitchFamily="34" charset="0"/>
              <a:buChar char="•"/>
            </a:pPr>
            <a:r>
              <a:rPr lang="en-US" altLang="zh-CN" dirty="0"/>
              <a:t>IMU</a:t>
            </a:r>
            <a:r>
              <a:rPr lang="zh-CN" altLang="zh-CN" dirty="0"/>
              <a:t>传输数据频率</a:t>
            </a:r>
          </a:p>
        </p:txBody>
      </p:sp>
      <p:sp>
        <p:nvSpPr>
          <p:cNvPr id="32" name="文本框 31">
            <a:extLst>
              <a:ext uri="{FF2B5EF4-FFF2-40B4-BE49-F238E27FC236}">
                <a16:creationId xmlns:a16="http://schemas.microsoft.com/office/drawing/2014/main" id="{DF5E55C0-C84F-46D0-DA84-8B08570D28B8}"/>
              </a:ext>
            </a:extLst>
          </p:cNvPr>
          <p:cNvSpPr txBox="1"/>
          <p:nvPr/>
        </p:nvSpPr>
        <p:spPr>
          <a:xfrm>
            <a:off x="1269008" y="295139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a:extLst>
              <a:ext uri="{FF2B5EF4-FFF2-40B4-BE49-F238E27FC236}">
                <a16:creationId xmlns:a16="http://schemas.microsoft.com/office/drawing/2014/main" id="{1ED654EA-14C4-4D5A-A177-98EA04AF23EF}"/>
              </a:ext>
            </a:extLst>
          </p:cNvPr>
          <p:cNvSpPr txBox="1"/>
          <p:nvPr/>
        </p:nvSpPr>
        <p:spPr>
          <a:xfrm>
            <a:off x="1269008" y="5250717"/>
            <a:ext cx="3999897"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蓝牙连接成功率再</a:t>
            </a:r>
            <a:r>
              <a:rPr lang="en-US" altLang="zh-CN" dirty="0"/>
              <a:t>90%</a:t>
            </a:r>
            <a:r>
              <a:rPr lang="zh-CN" altLang="zh-CN" dirty="0"/>
              <a:t>以上 </a:t>
            </a:r>
            <a:r>
              <a:rPr lang="en-US" altLang="zh-CN" dirty="0"/>
              <a:t>  </a:t>
            </a:r>
            <a:endParaRPr lang="zh-CN" altLang="zh-CN" dirty="0"/>
          </a:p>
          <a:p>
            <a:pPr marL="285750" indent="-285750">
              <a:lnSpc>
                <a:spcPct val="150000"/>
              </a:lnSpc>
              <a:buFont typeface="Arial" panose="020B0604020202020204" pitchFamily="34" charset="0"/>
              <a:buChar char="•"/>
            </a:pPr>
            <a:r>
              <a:rPr lang="en-US" altLang="zh-CN" dirty="0"/>
              <a:t>IMU</a:t>
            </a:r>
            <a:r>
              <a:rPr lang="zh-CN" altLang="zh-CN" dirty="0"/>
              <a:t>传输速率达到每秒</a:t>
            </a:r>
            <a:r>
              <a:rPr lang="en-US" altLang="zh-CN" dirty="0"/>
              <a:t>10</a:t>
            </a:r>
            <a:r>
              <a:rPr lang="zh-CN" altLang="zh-CN" dirty="0"/>
              <a:t>次</a:t>
            </a:r>
          </a:p>
        </p:txBody>
      </p:sp>
      <p:sp>
        <p:nvSpPr>
          <p:cNvPr id="34" name="文本框 33">
            <a:extLst>
              <a:ext uri="{FF2B5EF4-FFF2-40B4-BE49-F238E27FC236}">
                <a16:creationId xmlns:a16="http://schemas.microsoft.com/office/drawing/2014/main" id="{6A593E05-605C-0946-19B8-7231BB2B6C47}"/>
              </a:ext>
            </a:extLst>
          </p:cNvPr>
          <p:cNvSpPr txBox="1"/>
          <p:nvPr/>
        </p:nvSpPr>
        <p:spPr>
          <a:xfrm>
            <a:off x="1269008" y="472481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a:extLst>
              <a:ext uri="{FF2B5EF4-FFF2-40B4-BE49-F238E27FC236}">
                <a16:creationId xmlns:a16="http://schemas.microsoft.com/office/drawing/2014/main" id="{789E9E92-F007-15F7-0B3D-F308EE24EB4A}"/>
              </a:ext>
            </a:extLst>
          </p:cNvPr>
          <p:cNvSpPr txBox="1"/>
          <p:nvPr/>
        </p:nvSpPr>
        <p:spPr>
          <a:xfrm>
            <a:off x="7199495" y="1778134"/>
            <a:ext cx="3999897" cy="646331"/>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蓝牙连接不稳定，成功率仅有</a:t>
            </a:r>
            <a:r>
              <a:rPr lang="en-US" altLang="zh-CN" dirty="0"/>
              <a:t>50%   </a:t>
            </a:r>
            <a:endParaRPr lang="zh-CN" altLang="zh-CN" dirty="0"/>
          </a:p>
          <a:p>
            <a:pPr marL="285750" indent="-285750">
              <a:buFont typeface="Arial" panose="020B0604020202020204" pitchFamily="34" charset="0"/>
              <a:buChar char="•"/>
            </a:pPr>
            <a:r>
              <a:rPr lang="en-US" altLang="zh-CN" dirty="0"/>
              <a:t>IMU</a:t>
            </a:r>
            <a:r>
              <a:rPr lang="zh-CN" altLang="zh-CN" dirty="0"/>
              <a:t>传输速率每秒仅有</a:t>
            </a:r>
            <a:r>
              <a:rPr lang="en-US" altLang="zh-CN" dirty="0"/>
              <a:t>5</a:t>
            </a:r>
            <a:r>
              <a:rPr lang="zh-CN" altLang="zh-CN" dirty="0"/>
              <a:t>次</a:t>
            </a:r>
          </a:p>
        </p:txBody>
      </p:sp>
      <p:sp>
        <p:nvSpPr>
          <p:cNvPr id="36" name="文本框 35">
            <a:extLst>
              <a:ext uri="{FF2B5EF4-FFF2-40B4-BE49-F238E27FC236}">
                <a16:creationId xmlns:a16="http://schemas.microsoft.com/office/drawing/2014/main" id="{84E88829-9910-AFE6-4C36-227427CA303D}"/>
              </a:ext>
            </a:extLst>
          </p:cNvPr>
          <p:cNvSpPr txBox="1"/>
          <p:nvPr/>
        </p:nvSpPr>
        <p:spPr>
          <a:xfrm>
            <a:off x="7199495" y="1323285"/>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a:extLst>
              <a:ext uri="{FF2B5EF4-FFF2-40B4-BE49-F238E27FC236}">
                <a16:creationId xmlns:a16="http://schemas.microsoft.com/office/drawing/2014/main" id="{14CDCC03-ED48-3DB3-2F30-3BB7CBBCD58A}"/>
              </a:ext>
            </a:extLst>
          </p:cNvPr>
          <p:cNvSpPr txBox="1"/>
          <p:nvPr/>
        </p:nvSpPr>
        <p:spPr>
          <a:xfrm>
            <a:off x="7168118" y="3476833"/>
            <a:ext cx="5023882" cy="1200329"/>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扫描蓝牙时间过短，树莓派并不能稳定扫描到</a:t>
            </a:r>
            <a:r>
              <a:rPr lang="en-US" altLang="zh-CN" dirty="0"/>
              <a:t>IMU</a:t>
            </a:r>
            <a:endParaRPr lang="zh-CN" altLang="zh-CN" dirty="0"/>
          </a:p>
          <a:p>
            <a:pPr marL="285750" indent="-285750">
              <a:buFont typeface="Arial" panose="020B0604020202020204" pitchFamily="34" charset="0"/>
              <a:buChar char="•"/>
            </a:pPr>
            <a:r>
              <a:rPr lang="en-US" altLang="zh-CN" dirty="0"/>
              <a:t>IMU</a:t>
            </a:r>
            <a:r>
              <a:rPr lang="zh-CN" altLang="zh-CN" dirty="0"/>
              <a:t>传输速率的问题在于代码中发送接收消息后，线程休眠时间过长</a:t>
            </a:r>
          </a:p>
        </p:txBody>
      </p:sp>
      <p:sp>
        <p:nvSpPr>
          <p:cNvPr id="38" name="文本框 37">
            <a:extLst>
              <a:ext uri="{FF2B5EF4-FFF2-40B4-BE49-F238E27FC236}">
                <a16:creationId xmlns:a16="http://schemas.microsoft.com/office/drawing/2014/main" id="{E3B7D452-01FC-1BAF-67EA-550AF59FA3FC}"/>
              </a:ext>
            </a:extLst>
          </p:cNvPr>
          <p:cNvSpPr txBox="1"/>
          <p:nvPr/>
        </p:nvSpPr>
        <p:spPr>
          <a:xfrm>
            <a:off x="7168118" y="2951391"/>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9" name="文本框 38">
            <a:extLst>
              <a:ext uri="{FF2B5EF4-FFF2-40B4-BE49-F238E27FC236}">
                <a16:creationId xmlns:a16="http://schemas.microsoft.com/office/drawing/2014/main" id="{7CB292AF-7CA5-AFB0-295D-BA31C26936A8}"/>
              </a:ext>
            </a:extLst>
          </p:cNvPr>
          <p:cNvSpPr txBox="1"/>
          <p:nvPr/>
        </p:nvSpPr>
        <p:spPr>
          <a:xfrm>
            <a:off x="7199495" y="5218365"/>
            <a:ext cx="4698463" cy="1200329"/>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增加蓝牙扫描的次数，取扫描到的设备并集</a:t>
            </a:r>
          </a:p>
          <a:p>
            <a:pPr marL="285750" indent="-285750">
              <a:buFont typeface="Arial" panose="020B0604020202020204" pitchFamily="34" charset="0"/>
              <a:buChar char="•"/>
            </a:pPr>
            <a:r>
              <a:rPr lang="zh-CN" altLang="zh-CN" dirty="0"/>
              <a:t>接收</a:t>
            </a:r>
            <a:r>
              <a:rPr lang="en-US" altLang="zh-CN" dirty="0"/>
              <a:t>IMU</a:t>
            </a:r>
            <a:r>
              <a:rPr lang="zh-CN" altLang="zh-CN" dirty="0"/>
              <a:t>消息时线程休眠时间再不影响数据准确性的情况下设置短一点</a:t>
            </a:r>
          </a:p>
        </p:txBody>
      </p:sp>
      <p:sp>
        <p:nvSpPr>
          <p:cNvPr id="40" name="文本框 39">
            <a:extLst>
              <a:ext uri="{FF2B5EF4-FFF2-40B4-BE49-F238E27FC236}">
                <a16:creationId xmlns:a16="http://schemas.microsoft.com/office/drawing/2014/main" id="{F2F4F264-CFBC-27B3-D41B-6195FF4A2FAC}"/>
              </a:ext>
            </a:extLst>
          </p:cNvPr>
          <p:cNvSpPr txBox="1"/>
          <p:nvPr/>
        </p:nvSpPr>
        <p:spPr>
          <a:xfrm>
            <a:off x="7199495" y="472481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a:extLst>
              <a:ext uri="{FF2B5EF4-FFF2-40B4-BE49-F238E27FC236}">
                <a16:creationId xmlns:a16="http://schemas.microsoft.com/office/drawing/2014/main" id="{B9433DDD-BDD5-4DD6-42A0-85F0564A5B67}"/>
              </a:ext>
            </a:extLst>
          </p:cNvPr>
          <p:cNvSpPr txBox="1"/>
          <p:nvPr/>
        </p:nvSpPr>
        <p:spPr>
          <a:xfrm>
            <a:off x="1269008" y="1792413"/>
            <a:ext cx="3999897" cy="874407"/>
          </a:xfrm>
          <a:prstGeom prst="rect">
            <a:avLst/>
          </a:prstGeom>
          <a:noFill/>
        </p:spPr>
        <p:txBody>
          <a:bodyPr wrap="square" rtlCol="0">
            <a:spAutoFit/>
          </a:bodyPr>
          <a:lstStyle/>
          <a:p>
            <a:pPr>
              <a:lnSpc>
                <a:spcPct val="150000"/>
              </a:lnSpc>
            </a:pPr>
            <a:r>
              <a:rPr lang="zh-CN" altLang="zh-CN" dirty="0"/>
              <a:t>启动</a:t>
            </a:r>
            <a:r>
              <a:rPr lang="en-US" altLang="zh-CN" dirty="0"/>
              <a:t>IMU</a:t>
            </a:r>
            <a:r>
              <a:rPr lang="zh-CN" altLang="zh-CN" dirty="0"/>
              <a:t>，启动树莓派蓝牙通信服务，运行相关</a:t>
            </a:r>
            <a:r>
              <a:rPr lang="en-US" altLang="zh-CN" dirty="0"/>
              <a:t>Python</a:t>
            </a:r>
            <a:r>
              <a:rPr lang="zh-CN" altLang="zh-CN" dirty="0"/>
              <a:t>代码接收</a:t>
            </a:r>
          </a:p>
        </p:txBody>
      </p:sp>
    </p:spTree>
    <p:extLst>
      <p:ext uri="{BB962C8B-B14F-4D97-AF65-F5344CB8AC3E}">
        <p14:creationId xmlns:p14="http://schemas.microsoft.com/office/powerpoint/2010/main" val="20067398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dissolve">
                                      <p:cBhvr>
                                        <p:cTn id="39" dur="500"/>
                                        <p:tgtEl>
                                          <p:spTgt spid="3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dissolve">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通信模块测试</a:t>
            </a:r>
          </a:p>
        </p:txBody>
      </p:sp>
      <p:sp>
        <p:nvSpPr>
          <p:cNvPr id="5" name="文本框 4">
            <a:extLst>
              <a:ext uri="{FF2B5EF4-FFF2-40B4-BE49-F238E27FC236}">
                <a16:creationId xmlns:a16="http://schemas.microsoft.com/office/drawing/2014/main" id="{76419D01-0CB6-8345-A784-D4C34B1C012E}"/>
              </a:ext>
            </a:extLst>
          </p:cNvPr>
          <p:cNvSpPr txBox="1"/>
          <p:nvPr/>
        </p:nvSpPr>
        <p:spPr>
          <a:xfrm>
            <a:off x="1269008" y="128411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a:extLst>
              <a:ext uri="{FF2B5EF4-FFF2-40B4-BE49-F238E27FC236}">
                <a16:creationId xmlns:a16="http://schemas.microsoft.com/office/drawing/2014/main" id="{C422B577-1EB9-CF4F-882C-92767460B9AB}"/>
              </a:ext>
            </a:extLst>
          </p:cNvPr>
          <p:cNvSpPr txBox="1"/>
          <p:nvPr/>
        </p:nvSpPr>
        <p:spPr>
          <a:xfrm>
            <a:off x="4460543" y="732876"/>
            <a:ext cx="3028393" cy="369332"/>
          </a:xfrm>
          <a:prstGeom prst="rect">
            <a:avLst/>
          </a:prstGeom>
          <a:noFill/>
        </p:spPr>
        <p:txBody>
          <a:bodyPr wrap="none" rtlCol="0">
            <a:spAutoFit/>
          </a:bodyPr>
          <a:lstStyle/>
          <a:p>
            <a:pPr lvl="0">
              <a:defRPr/>
            </a:pPr>
            <a:r>
              <a:rPr lang="en-US" altLang="zh-CN" b="1" dirty="0" err="1"/>
              <a:t>OpenMv</a:t>
            </a:r>
            <a:r>
              <a:rPr lang="zh-CN" altLang="zh-CN" b="1" dirty="0"/>
              <a:t>与树莓派串口通信</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a:extLst>
              <a:ext uri="{FF2B5EF4-FFF2-40B4-BE49-F238E27FC236}">
                <a16:creationId xmlns:a16="http://schemas.microsoft.com/office/drawing/2014/main" id="{D66EF66F-E4DF-4626-2AFF-B4B30DA602E6}"/>
              </a:ext>
            </a:extLst>
          </p:cNvPr>
          <p:cNvSpPr txBox="1"/>
          <p:nvPr/>
        </p:nvSpPr>
        <p:spPr>
          <a:xfrm>
            <a:off x="1269008" y="3472325"/>
            <a:ext cx="4454060" cy="369332"/>
          </a:xfrm>
          <a:prstGeom prst="rect">
            <a:avLst/>
          </a:prstGeom>
          <a:noFill/>
        </p:spPr>
        <p:txBody>
          <a:bodyPr wrap="square" rtlCol="0">
            <a:spAutoFit/>
          </a:bodyPr>
          <a:lstStyle/>
          <a:p>
            <a:r>
              <a:rPr lang="zh-CN" altLang="zh-CN" dirty="0"/>
              <a:t>树莓派能否成功显示设定的消息</a:t>
            </a:r>
          </a:p>
        </p:txBody>
      </p:sp>
      <p:sp>
        <p:nvSpPr>
          <p:cNvPr id="32" name="文本框 31">
            <a:extLst>
              <a:ext uri="{FF2B5EF4-FFF2-40B4-BE49-F238E27FC236}">
                <a16:creationId xmlns:a16="http://schemas.microsoft.com/office/drawing/2014/main" id="{DF5E55C0-C84F-46D0-DA84-8B08570D28B8}"/>
              </a:ext>
            </a:extLst>
          </p:cNvPr>
          <p:cNvSpPr txBox="1"/>
          <p:nvPr/>
        </p:nvSpPr>
        <p:spPr>
          <a:xfrm>
            <a:off x="1269008" y="295139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a:extLst>
              <a:ext uri="{FF2B5EF4-FFF2-40B4-BE49-F238E27FC236}">
                <a16:creationId xmlns:a16="http://schemas.microsoft.com/office/drawing/2014/main" id="{1ED654EA-14C4-4D5A-A177-98EA04AF23EF}"/>
              </a:ext>
            </a:extLst>
          </p:cNvPr>
          <p:cNvSpPr txBox="1"/>
          <p:nvPr/>
        </p:nvSpPr>
        <p:spPr>
          <a:xfrm>
            <a:off x="1269008" y="5250717"/>
            <a:ext cx="3999897" cy="735907"/>
          </a:xfrm>
          <a:prstGeom prst="rect">
            <a:avLst/>
          </a:prstGeom>
          <a:noFill/>
        </p:spPr>
        <p:txBody>
          <a:bodyPr wrap="square" rtlCol="0">
            <a:spAutoFit/>
          </a:bodyPr>
          <a:lstStyle/>
          <a:p>
            <a:r>
              <a:rPr lang="zh-CN" altLang="zh-CN" dirty="0"/>
              <a:t>树莓派终端显示出设定的消息</a:t>
            </a:r>
          </a:p>
          <a:p>
            <a:pPr>
              <a:lnSpc>
                <a:spcPct val="150000"/>
              </a:lnSpc>
            </a:pPr>
            <a:endParaRPr lang="zh-CN" altLang="zh-CN" dirty="0"/>
          </a:p>
        </p:txBody>
      </p:sp>
      <p:sp>
        <p:nvSpPr>
          <p:cNvPr id="34" name="文本框 33">
            <a:extLst>
              <a:ext uri="{FF2B5EF4-FFF2-40B4-BE49-F238E27FC236}">
                <a16:creationId xmlns:a16="http://schemas.microsoft.com/office/drawing/2014/main" id="{6A593E05-605C-0946-19B8-7231BB2B6C47}"/>
              </a:ext>
            </a:extLst>
          </p:cNvPr>
          <p:cNvSpPr txBox="1"/>
          <p:nvPr/>
        </p:nvSpPr>
        <p:spPr>
          <a:xfrm>
            <a:off x="1269008" y="472481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a:extLst>
              <a:ext uri="{FF2B5EF4-FFF2-40B4-BE49-F238E27FC236}">
                <a16:creationId xmlns:a16="http://schemas.microsoft.com/office/drawing/2014/main" id="{789E9E92-F007-15F7-0B3D-F308EE24EB4A}"/>
              </a:ext>
            </a:extLst>
          </p:cNvPr>
          <p:cNvSpPr txBox="1"/>
          <p:nvPr/>
        </p:nvSpPr>
        <p:spPr>
          <a:xfrm>
            <a:off x="7199495" y="1778134"/>
            <a:ext cx="3999897" cy="646331"/>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蓝牙连接不稳定，成功率仅有</a:t>
            </a:r>
            <a:r>
              <a:rPr lang="en-US" altLang="zh-CN" dirty="0"/>
              <a:t>50%   </a:t>
            </a:r>
            <a:endParaRPr lang="zh-CN" altLang="zh-CN" dirty="0"/>
          </a:p>
          <a:p>
            <a:pPr marL="285750" indent="-285750">
              <a:buFont typeface="Arial" panose="020B0604020202020204" pitchFamily="34" charset="0"/>
              <a:buChar char="•"/>
            </a:pPr>
            <a:r>
              <a:rPr lang="en-US" altLang="zh-CN" dirty="0"/>
              <a:t>IMU</a:t>
            </a:r>
            <a:r>
              <a:rPr lang="zh-CN" altLang="zh-CN" dirty="0"/>
              <a:t>传输速率每秒仅有</a:t>
            </a:r>
            <a:r>
              <a:rPr lang="en-US" altLang="zh-CN" dirty="0"/>
              <a:t>5</a:t>
            </a:r>
            <a:r>
              <a:rPr lang="zh-CN" altLang="zh-CN" dirty="0"/>
              <a:t>次</a:t>
            </a:r>
          </a:p>
        </p:txBody>
      </p:sp>
      <p:sp>
        <p:nvSpPr>
          <p:cNvPr id="36" name="文本框 35">
            <a:extLst>
              <a:ext uri="{FF2B5EF4-FFF2-40B4-BE49-F238E27FC236}">
                <a16:creationId xmlns:a16="http://schemas.microsoft.com/office/drawing/2014/main" id="{84E88829-9910-AFE6-4C36-227427CA303D}"/>
              </a:ext>
            </a:extLst>
          </p:cNvPr>
          <p:cNvSpPr txBox="1"/>
          <p:nvPr/>
        </p:nvSpPr>
        <p:spPr>
          <a:xfrm>
            <a:off x="7199495" y="1323285"/>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a:extLst>
              <a:ext uri="{FF2B5EF4-FFF2-40B4-BE49-F238E27FC236}">
                <a16:creationId xmlns:a16="http://schemas.microsoft.com/office/drawing/2014/main" id="{14CDCC03-ED48-3DB3-2F30-3BB7CBBCD58A}"/>
              </a:ext>
            </a:extLst>
          </p:cNvPr>
          <p:cNvSpPr txBox="1"/>
          <p:nvPr/>
        </p:nvSpPr>
        <p:spPr>
          <a:xfrm>
            <a:off x="7168118" y="3476833"/>
            <a:ext cx="5023882" cy="1200329"/>
          </a:xfrm>
          <a:prstGeom prst="rect">
            <a:avLst/>
          </a:prstGeom>
          <a:noFill/>
        </p:spPr>
        <p:txBody>
          <a:bodyPr wrap="square" rtlCol="0">
            <a:spAutoFit/>
          </a:bodyPr>
          <a:lstStyle/>
          <a:p>
            <a:r>
              <a:rPr lang="zh-CN" altLang="zh-CN" dirty="0"/>
              <a:t>在进行了代码检查与多方资料查证后，测试人员发现问题出在</a:t>
            </a:r>
            <a:r>
              <a:rPr lang="en-US" altLang="zh-CN" dirty="0" err="1"/>
              <a:t>OpenMv</a:t>
            </a:r>
            <a:r>
              <a:rPr lang="zh-CN" altLang="zh-CN" dirty="0"/>
              <a:t>的传输代码上，其比较特殊，并非使用</a:t>
            </a:r>
            <a:r>
              <a:rPr lang="en-US" altLang="zh-CN" dirty="0" err="1"/>
              <a:t>Serial.write</a:t>
            </a:r>
            <a:r>
              <a:rPr lang="en-US" altLang="zh-CN" dirty="0"/>
              <a:t>(msg)</a:t>
            </a:r>
            <a:r>
              <a:rPr lang="zh-CN" altLang="zh-CN" dirty="0"/>
              <a:t>串口通信，而直接使用</a:t>
            </a:r>
            <a:r>
              <a:rPr lang="en-US" altLang="zh-CN" dirty="0"/>
              <a:t>print(msg) </a:t>
            </a:r>
            <a:r>
              <a:rPr lang="zh-CN" altLang="zh-CN" dirty="0"/>
              <a:t>进行串口通信</a:t>
            </a:r>
          </a:p>
        </p:txBody>
      </p:sp>
      <p:sp>
        <p:nvSpPr>
          <p:cNvPr id="38" name="文本框 37">
            <a:extLst>
              <a:ext uri="{FF2B5EF4-FFF2-40B4-BE49-F238E27FC236}">
                <a16:creationId xmlns:a16="http://schemas.microsoft.com/office/drawing/2014/main" id="{E3B7D452-01FC-1BAF-67EA-550AF59FA3FC}"/>
              </a:ext>
            </a:extLst>
          </p:cNvPr>
          <p:cNvSpPr txBox="1"/>
          <p:nvPr/>
        </p:nvSpPr>
        <p:spPr>
          <a:xfrm>
            <a:off x="7168118" y="2951391"/>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9" name="文本框 38">
            <a:extLst>
              <a:ext uri="{FF2B5EF4-FFF2-40B4-BE49-F238E27FC236}">
                <a16:creationId xmlns:a16="http://schemas.microsoft.com/office/drawing/2014/main" id="{7CB292AF-7CA5-AFB0-295D-BA31C26936A8}"/>
              </a:ext>
            </a:extLst>
          </p:cNvPr>
          <p:cNvSpPr txBox="1"/>
          <p:nvPr/>
        </p:nvSpPr>
        <p:spPr>
          <a:xfrm>
            <a:off x="7199495" y="5218365"/>
            <a:ext cx="4698463" cy="646331"/>
          </a:xfrm>
          <a:prstGeom prst="rect">
            <a:avLst/>
          </a:prstGeom>
          <a:noFill/>
        </p:spPr>
        <p:txBody>
          <a:bodyPr wrap="square" rtlCol="0">
            <a:spAutoFit/>
          </a:bodyPr>
          <a:lstStyle/>
          <a:p>
            <a:r>
              <a:rPr lang="zh-CN" altLang="zh-CN" dirty="0"/>
              <a:t>更换通信代码，将</a:t>
            </a:r>
            <a:r>
              <a:rPr lang="en-US" altLang="zh-CN" dirty="0" err="1"/>
              <a:t>Serial.write</a:t>
            </a:r>
            <a:r>
              <a:rPr lang="en-US" altLang="zh-CN" dirty="0"/>
              <a:t>(msg)</a:t>
            </a:r>
            <a:r>
              <a:rPr lang="zh-CN" altLang="zh-CN" dirty="0"/>
              <a:t>改为</a:t>
            </a:r>
            <a:r>
              <a:rPr lang="en-US" altLang="zh-CN" dirty="0"/>
              <a:t>print(msg)</a:t>
            </a:r>
            <a:endParaRPr lang="zh-CN" altLang="zh-CN" dirty="0"/>
          </a:p>
        </p:txBody>
      </p:sp>
      <p:sp>
        <p:nvSpPr>
          <p:cNvPr id="40" name="文本框 39">
            <a:extLst>
              <a:ext uri="{FF2B5EF4-FFF2-40B4-BE49-F238E27FC236}">
                <a16:creationId xmlns:a16="http://schemas.microsoft.com/office/drawing/2014/main" id="{F2F4F264-CFBC-27B3-D41B-6195FF4A2FAC}"/>
              </a:ext>
            </a:extLst>
          </p:cNvPr>
          <p:cNvSpPr txBox="1"/>
          <p:nvPr/>
        </p:nvSpPr>
        <p:spPr>
          <a:xfrm>
            <a:off x="7199495" y="472481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a:extLst>
              <a:ext uri="{FF2B5EF4-FFF2-40B4-BE49-F238E27FC236}">
                <a16:creationId xmlns:a16="http://schemas.microsoft.com/office/drawing/2014/main" id="{B9433DDD-BDD5-4DD6-42A0-85F0564A5B67}"/>
              </a:ext>
            </a:extLst>
          </p:cNvPr>
          <p:cNvSpPr txBox="1"/>
          <p:nvPr/>
        </p:nvSpPr>
        <p:spPr>
          <a:xfrm>
            <a:off x="1269008" y="1792413"/>
            <a:ext cx="5381174" cy="923330"/>
          </a:xfrm>
          <a:prstGeom prst="rect">
            <a:avLst/>
          </a:prstGeom>
          <a:noFill/>
        </p:spPr>
        <p:txBody>
          <a:bodyPr wrap="square" rtlCol="0">
            <a:spAutoFit/>
          </a:bodyPr>
          <a:lstStyle/>
          <a:p>
            <a:r>
              <a:rPr lang="zh-CN" altLang="zh-CN" dirty="0"/>
              <a:t>烧录通信代码至</a:t>
            </a:r>
            <a:r>
              <a:rPr lang="en-US" altLang="zh-CN" dirty="0" err="1"/>
              <a:t>OpenMv</a:t>
            </a:r>
            <a:r>
              <a:rPr lang="en-US" altLang="zh-CN" dirty="0"/>
              <a:t>, </a:t>
            </a:r>
            <a:r>
              <a:rPr lang="en-US" altLang="zh-CN" dirty="0" err="1"/>
              <a:t>OpenMv</a:t>
            </a:r>
            <a:r>
              <a:rPr lang="zh-CN" altLang="zh-CN" dirty="0"/>
              <a:t>使用数据线连接树莓派指定串口， 执行树莓派</a:t>
            </a:r>
            <a:r>
              <a:rPr lang="en-US" altLang="zh-CN" dirty="0"/>
              <a:t>Python</a:t>
            </a:r>
            <a:r>
              <a:rPr lang="zh-CN" altLang="zh-CN" dirty="0"/>
              <a:t>代码接收指定串口数据</a:t>
            </a:r>
          </a:p>
        </p:txBody>
      </p:sp>
    </p:spTree>
    <p:extLst>
      <p:ext uri="{BB962C8B-B14F-4D97-AF65-F5344CB8AC3E}">
        <p14:creationId xmlns:p14="http://schemas.microsoft.com/office/powerpoint/2010/main" val="758038719"/>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dissolve">
                                      <p:cBhvr>
                                        <p:cTn id="39" dur="500"/>
                                        <p:tgtEl>
                                          <p:spTgt spid="3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dissolve">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39" grpId="0"/>
      <p:bldP spid="40"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通信模块测试</a:t>
            </a:r>
          </a:p>
        </p:txBody>
      </p:sp>
      <p:sp>
        <p:nvSpPr>
          <p:cNvPr id="5" name="文本框 4">
            <a:extLst>
              <a:ext uri="{FF2B5EF4-FFF2-40B4-BE49-F238E27FC236}">
                <a16:creationId xmlns:a16="http://schemas.microsoft.com/office/drawing/2014/main" id="{76419D01-0CB6-8345-A784-D4C34B1C012E}"/>
              </a:ext>
            </a:extLst>
          </p:cNvPr>
          <p:cNvSpPr txBox="1"/>
          <p:nvPr/>
        </p:nvSpPr>
        <p:spPr>
          <a:xfrm>
            <a:off x="1269008" y="128411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a:extLst>
              <a:ext uri="{FF2B5EF4-FFF2-40B4-BE49-F238E27FC236}">
                <a16:creationId xmlns:a16="http://schemas.microsoft.com/office/drawing/2014/main" id="{C422B577-1EB9-CF4F-882C-92767460B9AB}"/>
              </a:ext>
            </a:extLst>
          </p:cNvPr>
          <p:cNvSpPr txBox="1"/>
          <p:nvPr/>
        </p:nvSpPr>
        <p:spPr>
          <a:xfrm>
            <a:off x="4460543" y="732876"/>
            <a:ext cx="2492990" cy="369332"/>
          </a:xfrm>
          <a:prstGeom prst="rect">
            <a:avLst/>
          </a:prstGeom>
          <a:noFill/>
        </p:spPr>
        <p:txBody>
          <a:bodyPr wrap="none" rtlCol="0">
            <a:spAutoFit/>
          </a:bodyPr>
          <a:lstStyle/>
          <a:p>
            <a:r>
              <a:rPr lang="zh-CN" altLang="zh-CN" b="1" dirty="0"/>
              <a:t>树莓派与舵机串口通信</a:t>
            </a:r>
            <a:endParaRPr lang="zh-CN" altLang="zh-CN" dirty="0"/>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a:extLst>
              <a:ext uri="{FF2B5EF4-FFF2-40B4-BE49-F238E27FC236}">
                <a16:creationId xmlns:a16="http://schemas.microsoft.com/office/drawing/2014/main" id="{D66EF66F-E4DF-4626-2AFF-B4B30DA602E6}"/>
              </a:ext>
            </a:extLst>
          </p:cNvPr>
          <p:cNvSpPr txBox="1"/>
          <p:nvPr/>
        </p:nvSpPr>
        <p:spPr>
          <a:xfrm>
            <a:off x="1269008" y="3472325"/>
            <a:ext cx="4454060" cy="646331"/>
          </a:xfrm>
          <a:prstGeom prst="rect">
            <a:avLst/>
          </a:prstGeom>
          <a:noFill/>
        </p:spPr>
        <p:txBody>
          <a:bodyPr wrap="square" rtlCol="0">
            <a:spAutoFit/>
          </a:bodyPr>
          <a:lstStyle/>
          <a:p>
            <a:r>
              <a:rPr lang="zh-CN" altLang="zh-CN" dirty="0"/>
              <a:t>树莓派能否成功显示舵机回送的消息</a:t>
            </a:r>
          </a:p>
          <a:p>
            <a:endParaRPr lang="zh-CN" altLang="zh-CN" dirty="0"/>
          </a:p>
        </p:txBody>
      </p:sp>
      <p:sp>
        <p:nvSpPr>
          <p:cNvPr id="32" name="文本框 31">
            <a:extLst>
              <a:ext uri="{FF2B5EF4-FFF2-40B4-BE49-F238E27FC236}">
                <a16:creationId xmlns:a16="http://schemas.microsoft.com/office/drawing/2014/main" id="{DF5E55C0-C84F-46D0-DA84-8B08570D28B8}"/>
              </a:ext>
            </a:extLst>
          </p:cNvPr>
          <p:cNvSpPr txBox="1"/>
          <p:nvPr/>
        </p:nvSpPr>
        <p:spPr>
          <a:xfrm>
            <a:off x="1269008" y="295139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a:extLst>
              <a:ext uri="{FF2B5EF4-FFF2-40B4-BE49-F238E27FC236}">
                <a16:creationId xmlns:a16="http://schemas.microsoft.com/office/drawing/2014/main" id="{1ED654EA-14C4-4D5A-A177-98EA04AF23EF}"/>
              </a:ext>
            </a:extLst>
          </p:cNvPr>
          <p:cNvSpPr txBox="1"/>
          <p:nvPr/>
        </p:nvSpPr>
        <p:spPr>
          <a:xfrm>
            <a:off x="1269008" y="5250717"/>
            <a:ext cx="3999897" cy="735907"/>
          </a:xfrm>
          <a:prstGeom prst="rect">
            <a:avLst/>
          </a:prstGeom>
          <a:noFill/>
        </p:spPr>
        <p:txBody>
          <a:bodyPr wrap="square" rtlCol="0">
            <a:spAutoFit/>
          </a:bodyPr>
          <a:lstStyle/>
          <a:p>
            <a:r>
              <a:rPr lang="zh-CN" altLang="zh-CN" dirty="0"/>
              <a:t>树莓派终端显示出舵机回送的消息</a:t>
            </a:r>
          </a:p>
          <a:p>
            <a:pPr>
              <a:lnSpc>
                <a:spcPct val="150000"/>
              </a:lnSpc>
            </a:pPr>
            <a:endParaRPr lang="zh-CN" altLang="zh-CN" dirty="0"/>
          </a:p>
        </p:txBody>
      </p:sp>
      <p:sp>
        <p:nvSpPr>
          <p:cNvPr id="34" name="文本框 33">
            <a:extLst>
              <a:ext uri="{FF2B5EF4-FFF2-40B4-BE49-F238E27FC236}">
                <a16:creationId xmlns:a16="http://schemas.microsoft.com/office/drawing/2014/main" id="{6A593E05-605C-0946-19B8-7231BB2B6C47}"/>
              </a:ext>
            </a:extLst>
          </p:cNvPr>
          <p:cNvSpPr txBox="1"/>
          <p:nvPr/>
        </p:nvSpPr>
        <p:spPr>
          <a:xfrm>
            <a:off x="1269008" y="472481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a:extLst>
              <a:ext uri="{FF2B5EF4-FFF2-40B4-BE49-F238E27FC236}">
                <a16:creationId xmlns:a16="http://schemas.microsoft.com/office/drawing/2014/main" id="{789E9E92-F007-15F7-0B3D-F308EE24EB4A}"/>
              </a:ext>
            </a:extLst>
          </p:cNvPr>
          <p:cNvSpPr txBox="1"/>
          <p:nvPr/>
        </p:nvSpPr>
        <p:spPr>
          <a:xfrm>
            <a:off x="7199495" y="1778134"/>
            <a:ext cx="3999897" cy="646331"/>
          </a:xfrm>
          <a:prstGeom prst="rect">
            <a:avLst/>
          </a:prstGeom>
          <a:noFill/>
        </p:spPr>
        <p:txBody>
          <a:bodyPr wrap="square" rtlCol="0">
            <a:spAutoFit/>
          </a:bodyPr>
          <a:lstStyle/>
          <a:p>
            <a:r>
              <a:rPr lang="zh-CN" altLang="zh-CN" dirty="0"/>
              <a:t>成功显示</a:t>
            </a:r>
            <a:r>
              <a:rPr lang="en-US" altLang="zh-CN" dirty="0"/>
              <a:t> (</a:t>
            </a:r>
            <a:r>
              <a:rPr lang="zh-CN" altLang="zh-CN" dirty="0"/>
              <a:t>成功则不进行结果分析与修改建议</a:t>
            </a:r>
            <a:r>
              <a:rPr lang="en-US" altLang="zh-CN" dirty="0"/>
              <a:t>)</a:t>
            </a:r>
            <a:endParaRPr lang="zh-CN" altLang="zh-CN" dirty="0"/>
          </a:p>
        </p:txBody>
      </p:sp>
      <p:sp>
        <p:nvSpPr>
          <p:cNvPr id="36" name="文本框 35">
            <a:extLst>
              <a:ext uri="{FF2B5EF4-FFF2-40B4-BE49-F238E27FC236}">
                <a16:creationId xmlns:a16="http://schemas.microsoft.com/office/drawing/2014/main" id="{84E88829-9910-AFE6-4C36-227427CA303D}"/>
              </a:ext>
            </a:extLst>
          </p:cNvPr>
          <p:cNvSpPr txBox="1"/>
          <p:nvPr/>
        </p:nvSpPr>
        <p:spPr>
          <a:xfrm>
            <a:off x="7199495" y="1323285"/>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8" name="文本框 37">
            <a:extLst>
              <a:ext uri="{FF2B5EF4-FFF2-40B4-BE49-F238E27FC236}">
                <a16:creationId xmlns:a16="http://schemas.microsoft.com/office/drawing/2014/main" id="{E3B7D452-01FC-1BAF-67EA-550AF59FA3FC}"/>
              </a:ext>
            </a:extLst>
          </p:cNvPr>
          <p:cNvSpPr txBox="1"/>
          <p:nvPr/>
        </p:nvSpPr>
        <p:spPr>
          <a:xfrm>
            <a:off x="7168118" y="2951391"/>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0" name="文本框 39">
            <a:extLst>
              <a:ext uri="{FF2B5EF4-FFF2-40B4-BE49-F238E27FC236}">
                <a16:creationId xmlns:a16="http://schemas.microsoft.com/office/drawing/2014/main" id="{F2F4F264-CFBC-27B3-D41B-6195FF4A2FAC}"/>
              </a:ext>
            </a:extLst>
          </p:cNvPr>
          <p:cNvSpPr txBox="1"/>
          <p:nvPr/>
        </p:nvSpPr>
        <p:spPr>
          <a:xfrm>
            <a:off x="7199495" y="472481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a:extLst>
              <a:ext uri="{FF2B5EF4-FFF2-40B4-BE49-F238E27FC236}">
                <a16:creationId xmlns:a16="http://schemas.microsoft.com/office/drawing/2014/main" id="{B9433DDD-BDD5-4DD6-42A0-85F0564A5B67}"/>
              </a:ext>
            </a:extLst>
          </p:cNvPr>
          <p:cNvSpPr txBox="1"/>
          <p:nvPr/>
        </p:nvSpPr>
        <p:spPr>
          <a:xfrm>
            <a:off x="1269008" y="1792413"/>
            <a:ext cx="5381174" cy="923330"/>
          </a:xfrm>
          <a:prstGeom prst="rect">
            <a:avLst/>
          </a:prstGeom>
          <a:noFill/>
        </p:spPr>
        <p:txBody>
          <a:bodyPr wrap="square" rtlCol="0">
            <a:spAutoFit/>
          </a:bodyPr>
          <a:lstStyle/>
          <a:p>
            <a:r>
              <a:rPr lang="zh-CN" altLang="zh-CN" dirty="0"/>
              <a:t>校准舵机，烧录控制代码至舵机控制器</a:t>
            </a:r>
            <a:r>
              <a:rPr lang="en-US" altLang="zh-CN" dirty="0"/>
              <a:t>, </a:t>
            </a:r>
            <a:r>
              <a:rPr lang="zh-CN" altLang="zh-CN" dirty="0"/>
              <a:t>使用数据线连接树莓派指定串口， 执行树莓派</a:t>
            </a:r>
            <a:r>
              <a:rPr lang="en-US" altLang="zh-CN" dirty="0"/>
              <a:t>Python</a:t>
            </a:r>
            <a:r>
              <a:rPr lang="zh-CN" altLang="zh-CN" dirty="0"/>
              <a:t>代码从指定串口发送信息， 舵机收到信息后回送信息</a:t>
            </a:r>
          </a:p>
        </p:txBody>
      </p:sp>
    </p:spTree>
    <p:extLst>
      <p:ext uri="{BB962C8B-B14F-4D97-AF65-F5344CB8AC3E}">
        <p14:creationId xmlns:p14="http://schemas.microsoft.com/office/powerpoint/2010/main" val="2776888457"/>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dissolve">
                                      <p:cBhvr>
                                        <p:cTn id="33" dur="500"/>
                                        <p:tgtEl>
                                          <p:spTgt spid="3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dissolve">
                                      <p:cBhvr>
                                        <p:cTn id="36" dur="500"/>
                                        <p:tgtEl>
                                          <p:spTgt spid="4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8" grpId="0"/>
      <p:bldP spid="40"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通信模块测试</a:t>
            </a:r>
          </a:p>
        </p:txBody>
      </p:sp>
      <p:sp>
        <p:nvSpPr>
          <p:cNvPr id="5" name="文本框 4">
            <a:extLst>
              <a:ext uri="{FF2B5EF4-FFF2-40B4-BE49-F238E27FC236}">
                <a16:creationId xmlns:a16="http://schemas.microsoft.com/office/drawing/2014/main" id="{76419D01-0CB6-8345-A784-D4C34B1C012E}"/>
              </a:ext>
            </a:extLst>
          </p:cNvPr>
          <p:cNvSpPr txBox="1"/>
          <p:nvPr/>
        </p:nvSpPr>
        <p:spPr>
          <a:xfrm>
            <a:off x="444018" y="12761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a:extLst>
              <a:ext uri="{FF2B5EF4-FFF2-40B4-BE49-F238E27FC236}">
                <a16:creationId xmlns:a16="http://schemas.microsoft.com/office/drawing/2014/main" id="{C422B577-1EB9-CF4F-882C-92767460B9AB}"/>
              </a:ext>
            </a:extLst>
          </p:cNvPr>
          <p:cNvSpPr txBox="1"/>
          <p:nvPr/>
        </p:nvSpPr>
        <p:spPr>
          <a:xfrm>
            <a:off x="4460543" y="732876"/>
            <a:ext cx="2492990" cy="369332"/>
          </a:xfrm>
          <a:prstGeom prst="rect">
            <a:avLst/>
          </a:prstGeom>
          <a:noFill/>
        </p:spPr>
        <p:txBody>
          <a:bodyPr wrap="none" rtlCol="0">
            <a:spAutoFit/>
          </a:bodyPr>
          <a:lstStyle/>
          <a:p>
            <a:r>
              <a:rPr lang="zh-CN" altLang="zh-CN" b="1" dirty="0"/>
              <a:t>雷达与树莓派串口通信</a:t>
            </a:r>
            <a:endParaRPr lang="zh-CN" altLang="zh-CN" dirty="0"/>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a:extLst>
              <a:ext uri="{FF2B5EF4-FFF2-40B4-BE49-F238E27FC236}">
                <a16:creationId xmlns:a16="http://schemas.microsoft.com/office/drawing/2014/main" id="{D66EF66F-E4DF-4626-2AFF-B4B30DA602E6}"/>
              </a:ext>
            </a:extLst>
          </p:cNvPr>
          <p:cNvSpPr txBox="1"/>
          <p:nvPr/>
        </p:nvSpPr>
        <p:spPr>
          <a:xfrm>
            <a:off x="444018" y="3464394"/>
            <a:ext cx="4454060" cy="923330"/>
          </a:xfrm>
          <a:prstGeom prst="rect">
            <a:avLst/>
          </a:prstGeom>
          <a:noFill/>
        </p:spPr>
        <p:txBody>
          <a:bodyPr wrap="square" rtlCol="0">
            <a:spAutoFit/>
          </a:bodyPr>
          <a:lstStyle/>
          <a:p>
            <a:r>
              <a:rPr lang="zh-CN" altLang="zh-CN" dirty="0"/>
              <a:t>激光雷达对障碍物检测的响应速度和树莓派能否成功接收到前方是否发现障碍物的信息</a:t>
            </a:r>
          </a:p>
        </p:txBody>
      </p:sp>
      <p:sp>
        <p:nvSpPr>
          <p:cNvPr id="32" name="文本框 31">
            <a:extLst>
              <a:ext uri="{FF2B5EF4-FFF2-40B4-BE49-F238E27FC236}">
                <a16:creationId xmlns:a16="http://schemas.microsoft.com/office/drawing/2014/main" id="{DF5E55C0-C84F-46D0-DA84-8B08570D28B8}"/>
              </a:ext>
            </a:extLst>
          </p:cNvPr>
          <p:cNvSpPr txBox="1"/>
          <p:nvPr/>
        </p:nvSpPr>
        <p:spPr>
          <a:xfrm>
            <a:off x="444018" y="294346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a:extLst>
              <a:ext uri="{FF2B5EF4-FFF2-40B4-BE49-F238E27FC236}">
                <a16:creationId xmlns:a16="http://schemas.microsoft.com/office/drawing/2014/main" id="{1ED654EA-14C4-4D5A-A177-98EA04AF23EF}"/>
              </a:ext>
            </a:extLst>
          </p:cNvPr>
          <p:cNvSpPr txBox="1"/>
          <p:nvPr/>
        </p:nvSpPr>
        <p:spPr>
          <a:xfrm>
            <a:off x="444018" y="5242786"/>
            <a:ext cx="3999897" cy="646331"/>
          </a:xfrm>
          <a:prstGeom prst="rect">
            <a:avLst/>
          </a:prstGeom>
          <a:noFill/>
        </p:spPr>
        <p:txBody>
          <a:bodyPr wrap="square" rtlCol="0">
            <a:spAutoFit/>
          </a:bodyPr>
          <a:lstStyle/>
          <a:p>
            <a:r>
              <a:rPr lang="zh-CN" altLang="zh-CN" dirty="0"/>
              <a:t>树莓派终端显示出发现障碍物需要执行的指令</a:t>
            </a:r>
          </a:p>
        </p:txBody>
      </p:sp>
      <p:sp>
        <p:nvSpPr>
          <p:cNvPr id="34" name="文本框 33">
            <a:extLst>
              <a:ext uri="{FF2B5EF4-FFF2-40B4-BE49-F238E27FC236}">
                <a16:creationId xmlns:a16="http://schemas.microsoft.com/office/drawing/2014/main" id="{6A593E05-605C-0946-19B8-7231BB2B6C47}"/>
              </a:ext>
            </a:extLst>
          </p:cNvPr>
          <p:cNvSpPr txBox="1"/>
          <p:nvPr/>
        </p:nvSpPr>
        <p:spPr>
          <a:xfrm>
            <a:off x="444018" y="471688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a:extLst>
              <a:ext uri="{FF2B5EF4-FFF2-40B4-BE49-F238E27FC236}">
                <a16:creationId xmlns:a16="http://schemas.microsoft.com/office/drawing/2014/main" id="{789E9E92-F007-15F7-0B3D-F308EE24EB4A}"/>
              </a:ext>
            </a:extLst>
          </p:cNvPr>
          <p:cNvSpPr txBox="1"/>
          <p:nvPr/>
        </p:nvSpPr>
        <p:spPr>
          <a:xfrm>
            <a:off x="6866986" y="1731035"/>
            <a:ext cx="3999897" cy="923330"/>
          </a:xfrm>
          <a:prstGeom prst="rect">
            <a:avLst/>
          </a:prstGeom>
          <a:noFill/>
        </p:spPr>
        <p:txBody>
          <a:bodyPr wrap="square" rtlCol="0">
            <a:spAutoFit/>
          </a:bodyPr>
          <a:lstStyle/>
          <a:p>
            <a:r>
              <a:rPr lang="zh-CN" altLang="zh-CN" dirty="0"/>
              <a:t>激光雷达响应速度非常快，很灵敏，且准确率非常高，并且树莓派终端成功接收到对应的指令</a:t>
            </a:r>
          </a:p>
        </p:txBody>
      </p:sp>
      <p:sp>
        <p:nvSpPr>
          <p:cNvPr id="36" name="文本框 35">
            <a:extLst>
              <a:ext uri="{FF2B5EF4-FFF2-40B4-BE49-F238E27FC236}">
                <a16:creationId xmlns:a16="http://schemas.microsoft.com/office/drawing/2014/main" id="{84E88829-9910-AFE6-4C36-227427CA303D}"/>
              </a:ext>
            </a:extLst>
          </p:cNvPr>
          <p:cNvSpPr txBox="1"/>
          <p:nvPr/>
        </p:nvSpPr>
        <p:spPr>
          <a:xfrm>
            <a:off x="6866986" y="12761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a:extLst>
              <a:ext uri="{FF2B5EF4-FFF2-40B4-BE49-F238E27FC236}">
                <a16:creationId xmlns:a16="http://schemas.microsoft.com/office/drawing/2014/main" id="{14CDCC03-ED48-3DB3-2F30-3BB7CBBCD58A}"/>
              </a:ext>
            </a:extLst>
          </p:cNvPr>
          <p:cNvSpPr txBox="1"/>
          <p:nvPr/>
        </p:nvSpPr>
        <p:spPr>
          <a:xfrm>
            <a:off x="6866986" y="3422830"/>
            <a:ext cx="5023882" cy="1200329"/>
          </a:xfrm>
          <a:prstGeom prst="rect">
            <a:avLst/>
          </a:prstGeom>
          <a:noFill/>
        </p:spPr>
        <p:txBody>
          <a:bodyPr wrap="square" rtlCol="0">
            <a:spAutoFit/>
          </a:bodyPr>
          <a:lstStyle/>
          <a:p>
            <a:r>
              <a:rPr lang="zh-CN" altLang="zh-CN" dirty="0"/>
              <a:t>在进行了代码检查与多方资料查证后，测试人员发现问题出在</a:t>
            </a:r>
            <a:r>
              <a:rPr lang="en-US" altLang="zh-CN" dirty="0" err="1"/>
              <a:t>OpenMv</a:t>
            </a:r>
            <a:r>
              <a:rPr lang="zh-CN" altLang="zh-CN" dirty="0"/>
              <a:t>的传输代码上，其比较特殊，并非使用</a:t>
            </a:r>
            <a:r>
              <a:rPr lang="en-US" altLang="zh-CN" dirty="0" err="1"/>
              <a:t>Serial.write</a:t>
            </a:r>
            <a:r>
              <a:rPr lang="en-US" altLang="zh-CN" dirty="0"/>
              <a:t>(msg)</a:t>
            </a:r>
            <a:r>
              <a:rPr lang="zh-CN" altLang="zh-CN" dirty="0"/>
              <a:t>串口通信，而直接使用</a:t>
            </a:r>
            <a:r>
              <a:rPr lang="en-US" altLang="zh-CN" dirty="0"/>
              <a:t>print(msg) </a:t>
            </a:r>
            <a:r>
              <a:rPr lang="zh-CN" altLang="zh-CN" dirty="0"/>
              <a:t>进行串口通信</a:t>
            </a:r>
          </a:p>
        </p:txBody>
      </p:sp>
      <p:sp>
        <p:nvSpPr>
          <p:cNvPr id="38" name="文本框 37">
            <a:extLst>
              <a:ext uri="{FF2B5EF4-FFF2-40B4-BE49-F238E27FC236}">
                <a16:creationId xmlns:a16="http://schemas.microsoft.com/office/drawing/2014/main" id="{E3B7D452-01FC-1BAF-67EA-550AF59FA3FC}"/>
              </a:ext>
            </a:extLst>
          </p:cNvPr>
          <p:cNvSpPr txBox="1"/>
          <p:nvPr/>
        </p:nvSpPr>
        <p:spPr>
          <a:xfrm>
            <a:off x="6835609" y="2904292"/>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0" name="文本框 39">
            <a:extLst>
              <a:ext uri="{FF2B5EF4-FFF2-40B4-BE49-F238E27FC236}">
                <a16:creationId xmlns:a16="http://schemas.microsoft.com/office/drawing/2014/main" id="{F2F4F264-CFBC-27B3-D41B-6195FF4A2FAC}"/>
              </a:ext>
            </a:extLst>
          </p:cNvPr>
          <p:cNvSpPr txBox="1"/>
          <p:nvPr/>
        </p:nvSpPr>
        <p:spPr>
          <a:xfrm>
            <a:off x="6866986" y="467771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a:extLst>
              <a:ext uri="{FF2B5EF4-FFF2-40B4-BE49-F238E27FC236}">
                <a16:creationId xmlns:a16="http://schemas.microsoft.com/office/drawing/2014/main" id="{B9433DDD-BDD5-4DD6-42A0-85F0564A5B67}"/>
              </a:ext>
            </a:extLst>
          </p:cNvPr>
          <p:cNvSpPr txBox="1"/>
          <p:nvPr/>
        </p:nvSpPr>
        <p:spPr>
          <a:xfrm>
            <a:off x="439838" y="1805827"/>
            <a:ext cx="6264401" cy="1077218"/>
          </a:xfrm>
          <a:prstGeom prst="rect">
            <a:avLst/>
          </a:prstGeom>
          <a:noFill/>
        </p:spPr>
        <p:txBody>
          <a:bodyPr wrap="square" rtlCol="0">
            <a:spAutoFit/>
          </a:bodyPr>
          <a:lstStyle/>
          <a:p>
            <a:r>
              <a:rPr lang="zh-CN" altLang="zh-CN" sz="1600" dirty="0"/>
              <a:t>将激光雷达功能所依赖的两个包</a:t>
            </a:r>
            <a:r>
              <a:rPr lang="en-US" altLang="zh-CN" sz="1600" dirty="0" err="1"/>
              <a:t>rplidar_ros</a:t>
            </a:r>
            <a:r>
              <a:rPr lang="zh-CN" altLang="zh-CN" sz="1600" dirty="0"/>
              <a:t>和</a:t>
            </a:r>
            <a:r>
              <a:rPr lang="en-US" altLang="zh-CN" sz="1600" dirty="0" err="1"/>
              <a:t>yahboomcar_laser</a:t>
            </a:r>
            <a:r>
              <a:rPr lang="zh-CN" altLang="zh-CN" sz="1600" dirty="0"/>
              <a:t>移植到项目架构中，更改相关文件（</a:t>
            </a:r>
            <a:r>
              <a:rPr lang="en-US" altLang="zh-CN" sz="1600" dirty="0"/>
              <a:t>launch</a:t>
            </a:r>
            <a:r>
              <a:rPr lang="zh-CN" altLang="zh-CN" sz="1600" dirty="0"/>
              <a:t>文件等）的参数和配置，然后将激光雷达使用数据线连接树莓派指定串口， 启动控制中心开始接收激光雷达的数据</a:t>
            </a:r>
          </a:p>
        </p:txBody>
      </p:sp>
    </p:spTree>
    <p:extLst>
      <p:ext uri="{BB962C8B-B14F-4D97-AF65-F5344CB8AC3E}">
        <p14:creationId xmlns:p14="http://schemas.microsoft.com/office/powerpoint/2010/main" val="2778199660"/>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dissolve">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通信模块测试</a:t>
            </a:r>
          </a:p>
        </p:txBody>
      </p:sp>
      <p:sp>
        <p:nvSpPr>
          <p:cNvPr id="5" name="文本框 4">
            <a:extLst>
              <a:ext uri="{FF2B5EF4-FFF2-40B4-BE49-F238E27FC236}">
                <a16:creationId xmlns:a16="http://schemas.microsoft.com/office/drawing/2014/main" id="{76419D01-0CB6-8345-A784-D4C34B1C012E}"/>
              </a:ext>
            </a:extLst>
          </p:cNvPr>
          <p:cNvSpPr txBox="1"/>
          <p:nvPr/>
        </p:nvSpPr>
        <p:spPr>
          <a:xfrm>
            <a:off x="444018" y="12761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a:extLst>
              <a:ext uri="{FF2B5EF4-FFF2-40B4-BE49-F238E27FC236}">
                <a16:creationId xmlns:a16="http://schemas.microsoft.com/office/drawing/2014/main" id="{C422B577-1EB9-CF4F-882C-92767460B9AB}"/>
              </a:ext>
            </a:extLst>
          </p:cNvPr>
          <p:cNvSpPr txBox="1"/>
          <p:nvPr/>
        </p:nvSpPr>
        <p:spPr>
          <a:xfrm>
            <a:off x="4460543" y="732876"/>
            <a:ext cx="2492990" cy="369332"/>
          </a:xfrm>
          <a:prstGeom prst="rect">
            <a:avLst/>
          </a:prstGeom>
          <a:noFill/>
        </p:spPr>
        <p:txBody>
          <a:bodyPr wrap="none" rtlCol="0">
            <a:spAutoFit/>
          </a:bodyPr>
          <a:lstStyle/>
          <a:p>
            <a:r>
              <a:rPr lang="zh-CN" altLang="zh-CN" b="1" dirty="0"/>
              <a:t>手机与树莓派蓝牙通信</a:t>
            </a:r>
            <a:endParaRPr lang="zh-CN" altLang="zh-CN" dirty="0"/>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a:extLst>
              <a:ext uri="{FF2B5EF4-FFF2-40B4-BE49-F238E27FC236}">
                <a16:creationId xmlns:a16="http://schemas.microsoft.com/office/drawing/2014/main" id="{D66EF66F-E4DF-4626-2AFF-B4B30DA602E6}"/>
              </a:ext>
            </a:extLst>
          </p:cNvPr>
          <p:cNvSpPr txBox="1"/>
          <p:nvPr/>
        </p:nvSpPr>
        <p:spPr>
          <a:xfrm>
            <a:off x="439838" y="3486166"/>
            <a:ext cx="6154209" cy="646331"/>
          </a:xfrm>
          <a:prstGeom prst="rect">
            <a:avLst/>
          </a:prstGeom>
          <a:noFill/>
        </p:spPr>
        <p:txBody>
          <a:bodyPr wrap="square" rtlCol="0">
            <a:spAutoFit/>
          </a:bodyPr>
          <a:lstStyle/>
          <a:p>
            <a:r>
              <a:rPr lang="en-US" altLang="zh-CN" dirty="0"/>
              <a:t>Android</a:t>
            </a:r>
            <a:r>
              <a:rPr lang="zh-CN" altLang="zh-CN" dirty="0"/>
              <a:t>客户端</a:t>
            </a:r>
            <a:r>
              <a:rPr lang="zh-CN" altLang="en-US" dirty="0"/>
              <a:t>与树莓派是否建立连接。</a:t>
            </a:r>
            <a:endParaRPr lang="en-US" altLang="zh-CN" dirty="0"/>
          </a:p>
          <a:p>
            <a:r>
              <a:rPr lang="zh-CN" altLang="en-US" dirty="0"/>
              <a:t>树莓派与客户端能否正常通信。</a:t>
            </a:r>
            <a:endParaRPr lang="zh-CN" altLang="zh-CN" dirty="0"/>
          </a:p>
        </p:txBody>
      </p:sp>
      <p:sp>
        <p:nvSpPr>
          <p:cNvPr id="32" name="文本框 31">
            <a:extLst>
              <a:ext uri="{FF2B5EF4-FFF2-40B4-BE49-F238E27FC236}">
                <a16:creationId xmlns:a16="http://schemas.microsoft.com/office/drawing/2014/main" id="{DF5E55C0-C84F-46D0-DA84-8B08570D28B8}"/>
              </a:ext>
            </a:extLst>
          </p:cNvPr>
          <p:cNvSpPr txBox="1"/>
          <p:nvPr/>
        </p:nvSpPr>
        <p:spPr>
          <a:xfrm>
            <a:off x="444018" y="294346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a:extLst>
              <a:ext uri="{FF2B5EF4-FFF2-40B4-BE49-F238E27FC236}">
                <a16:creationId xmlns:a16="http://schemas.microsoft.com/office/drawing/2014/main" id="{1ED654EA-14C4-4D5A-A177-98EA04AF23EF}"/>
              </a:ext>
            </a:extLst>
          </p:cNvPr>
          <p:cNvSpPr txBox="1"/>
          <p:nvPr/>
        </p:nvSpPr>
        <p:spPr>
          <a:xfrm>
            <a:off x="444018" y="5242786"/>
            <a:ext cx="5000818" cy="923330"/>
          </a:xfrm>
          <a:prstGeom prst="rect">
            <a:avLst/>
          </a:prstGeom>
          <a:noFill/>
        </p:spPr>
        <p:txBody>
          <a:bodyPr wrap="square" rtlCol="0">
            <a:spAutoFit/>
          </a:bodyPr>
          <a:lstStyle/>
          <a:p>
            <a:r>
              <a:rPr lang="zh-CN" altLang="zh-CN" dirty="0"/>
              <a:t>蓝牙通道建立操作能正常进行并能处理异常连接和蓝牙权限问题。树莓派上能正确接收到对应的字符串数据请求。</a:t>
            </a:r>
          </a:p>
        </p:txBody>
      </p:sp>
      <p:sp>
        <p:nvSpPr>
          <p:cNvPr id="34" name="文本框 33">
            <a:extLst>
              <a:ext uri="{FF2B5EF4-FFF2-40B4-BE49-F238E27FC236}">
                <a16:creationId xmlns:a16="http://schemas.microsoft.com/office/drawing/2014/main" id="{6A593E05-605C-0946-19B8-7231BB2B6C47}"/>
              </a:ext>
            </a:extLst>
          </p:cNvPr>
          <p:cNvSpPr txBox="1"/>
          <p:nvPr/>
        </p:nvSpPr>
        <p:spPr>
          <a:xfrm>
            <a:off x="444018" y="471688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a:extLst>
              <a:ext uri="{FF2B5EF4-FFF2-40B4-BE49-F238E27FC236}">
                <a16:creationId xmlns:a16="http://schemas.microsoft.com/office/drawing/2014/main" id="{789E9E92-F007-15F7-0B3D-F308EE24EB4A}"/>
              </a:ext>
            </a:extLst>
          </p:cNvPr>
          <p:cNvSpPr txBox="1"/>
          <p:nvPr/>
        </p:nvSpPr>
        <p:spPr>
          <a:xfrm>
            <a:off x="6866986" y="1731035"/>
            <a:ext cx="3999897" cy="646331"/>
          </a:xfrm>
          <a:prstGeom prst="rect">
            <a:avLst/>
          </a:prstGeom>
          <a:noFill/>
        </p:spPr>
        <p:txBody>
          <a:bodyPr wrap="square" rtlCol="0">
            <a:spAutoFit/>
          </a:bodyPr>
          <a:lstStyle/>
          <a:p>
            <a:r>
              <a:rPr lang="zh-CN" altLang="zh-CN" dirty="0"/>
              <a:t>字符串数据请求接收正常。但是蓝牙通道建立过程会出现闪退问题。</a:t>
            </a:r>
          </a:p>
        </p:txBody>
      </p:sp>
      <p:sp>
        <p:nvSpPr>
          <p:cNvPr id="36" name="文本框 35">
            <a:extLst>
              <a:ext uri="{FF2B5EF4-FFF2-40B4-BE49-F238E27FC236}">
                <a16:creationId xmlns:a16="http://schemas.microsoft.com/office/drawing/2014/main" id="{84E88829-9910-AFE6-4C36-227427CA303D}"/>
              </a:ext>
            </a:extLst>
          </p:cNvPr>
          <p:cNvSpPr txBox="1"/>
          <p:nvPr/>
        </p:nvSpPr>
        <p:spPr>
          <a:xfrm>
            <a:off x="6866986" y="12761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a:extLst>
              <a:ext uri="{FF2B5EF4-FFF2-40B4-BE49-F238E27FC236}">
                <a16:creationId xmlns:a16="http://schemas.microsoft.com/office/drawing/2014/main" id="{14CDCC03-ED48-3DB3-2F30-3BB7CBBCD58A}"/>
              </a:ext>
            </a:extLst>
          </p:cNvPr>
          <p:cNvSpPr txBox="1"/>
          <p:nvPr/>
        </p:nvSpPr>
        <p:spPr>
          <a:xfrm>
            <a:off x="6866986" y="3422830"/>
            <a:ext cx="5023882" cy="369332"/>
          </a:xfrm>
          <a:prstGeom prst="rect">
            <a:avLst/>
          </a:prstGeom>
          <a:noFill/>
        </p:spPr>
        <p:txBody>
          <a:bodyPr wrap="square" rtlCol="0">
            <a:spAutoFit/>
          </a:bodyPr>
          <a:lstStyle/>
          <a:p>
            <a:r>
              <a:rPr lang="zh-CN" altLang="en-US" dirty="0"/>
              <a:t>软件连接客户端过程有</a:t>
            </a:r>
            <a:r>
              <a:rPr lang="en-US" altLang="zh-CN" dirty="0"/>
              <a:t>bug</a:t>
            </a:r>
            <a:endParaRPr lang="zh-CN" altLang="zh-CN" dirty="0"/>
          </a:p>
        </p:txBody>
      </p:sp>
      <p:sp>
        <p:nvSpPr>
          <p:cNvPr id="38" name="文本框 37">
            <a:extLst>
              <a:ext uri="{FF2B5EF4-FFF2-40B4-BE49-F238E27FC236}">
                <a16:creationId xmlns:a16="http://schemas.microsoft.com/office/drawing/2014/main" id="{E3B7D452-01FC-1BAF-67EA-550AF59FA3FC}"/>
              </a:ext>
            </a:extLst>
          </p:cNvPr>
          <p:cNvSpPr txBox="1"/>
          <p:nvPr/>
        </p:nvSpPr>
        <p:spPr>
          <a:xfrm>
            <a:off x="6835609" y="2904292"/>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0" name="文本框 39">
            <a:extLst>
              <a:ext uri="{FF2B5EF4-FFF2-40B4-BE49-F238E27FC236}">
                <a16:creationId xmlns:a16="http://schemas.microsoft.com/office/drawing/2014/main" id="{F2F4F264-CFBC-27B3-D41B-6195FF4A2FAC}"/>
              </a:ext>
            </a:extLst>
          </p:cNvPr>
          <p:cNvSpPr txBox="1"/>
          <p:nvPr/>
        </p:nvSpPr>
        <p:spPr>
          <a:xfrm>
            <a:off x="6866986" y="467771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a:extLst>
              <a:ext uri="{FF2B5EF4-FFF2-40B4-BE49-F238E27FC236}">
                <a16:creationId xmlns:a16="http://schemas.microsoft.com/office/drawing/2014/main" id="{B9433DDD-BDD5-4DD6-42A0-85F0564A5B67}"/>
              </a:ext>
            </a:extLst>
          </p:cNvPr>
          <p:cNvSpPr txBox="1"/>
          <p:nvPr/>
        </p:nvSpPr>
        <p:spPr>
          <a:xfrm>
            <a:off x="439838" y="1805827"/>
            <a:ext cx="6264401" cy="923330"/>
          </a:xfrm>
          <a:prstGeom prst="rect">
            <a:avLst/>
          </a:prstGeom>
          <a:noFill/>
        </p:spPr>
        <p:txBody>
          <a:bodyPr wrap="square" rtlCol="0">
            <a:spAutoFit/>
          </a:bodyPr>
          <a:lstStyle/>
          <a:p>
            <a:r>
              <a:rPr lang="zh-CN" altLang="zh-CN" dirty="0"/>
              <a:t>在</a:t>
            </a:r>
            <a:r>
              <a:rPr lang="en-US" altLang="zh-CN" dirty="0"/>
              <a:t>Android</a:t>
            </a:r>
            <a:r>
              <a:rPr lang="zh-CN" altLang="zh-CN" dirty="0"/>
              <a:t>客户端搜索蓝牙，并连接树莓派。建立蓝牙连接后，发送控制指令和跟踪指令，观察树莓派上能否接收到对应的字符串数据</a:t>
            </a:r>
          </a:p>
        </p:txBody>
      </p:sp>
      <p:sp>
        <p:nvSpPr>
          <p:cNvPr id="3" name="文本框 2">
            <a:extLst>
              <a:ext uri="{FF2B5EF4-FFF2-40B4-BE49-F238E27FC236}">
                <a16:creationId xmlns:a16="http://schemas.microsoft.com/office/drawing/2014/main" id="{FBB875D3-1460-4F35-530F-EFCBF426F4CA}"/>
              </a:ext>
            </a:extLst>
          </p:cNvPr>
          <p:cNvSpPr txBox="1"/>
          <p:nvPr/>
        </p:nvSpPr>
        <p:spPr>
          <a:xfrm>
            <a:off x="6866986" y="5104286"/>
            <a:ext cx="5023882" cy="646331"/>
          </a:xfrm>
          <a:prstGeom prst="rect">
            <a:avLst/>
          </a:prstGeom>
          <a:noFill/>
        </p:spPr>
        <p:txBody>
          <a:bodyPr wrap="square" rtlCol="0">
            <a:spAutoFit/>
          </a:bodyPr>
          <a:lstStyle/>
          <a:p>
            <a:r>
              <a:rPr lang="zh-CN" altLang="zh-CN" dirty="0"/>
              <a:t>缺少一些对用户边界操作的限制，后续需要充分考虑软件使用的各种情况做进一步优化。</a:t>
            </a:r>
          </a:p>
        </p:txBody>
      </p:sp>
    </p:spTree>
    <p:extLst>
      <p:ext uri="{BB962C8B-B14F-4D97-AF65-F5344CB8AC3E}">
        <p14:creationId xmlns:p14="http://schemas.microsoft.com/office/powerpoint/2010/main" val="3118265249"/>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dissolve">
                                      <p:cBhvr>
                                        <p:cTn id="42" dur="500"/>
                                        <p:tgtEl>
                                          <p:spTgt spid="4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dissolv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40" grpId="0"/>
      <p:bldP spid="41"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三</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03</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2703045" y="2770523"/>
            <a:ext cx="6955750" cy="1107996"/>
          </a:xfrm>
          <a:prstGeom prst="rect">
            <a:avLst/>
          </a:prstGeom>
          <a:noFill/>
        </p:spPr>
        <p:txBody>
          <a:bodyPr wrap="none" rtlCol="0">
            <a:spAutoFit/>
          </a:bodyPr>
          <a:lstStyle/>
          <a:p>
            <a:pPr lvl="0"/>
            <a:r>
              <a:rPr kumimoji="1" lang="zh-CN" altLang="en-US" sz="6600" dirty="0">
                <a:solidFill>
                  <a:srgbClr val="44546A"/>
                </a:solidFill>
                <a:cs typeface="+mn-ea"/>
                <a:sym typeface="+mn-lt"/>
              </a:rPr>
              <a:t>基础功能模块测试</a:t>
            </a:r>
          </a:p>
        </p:txBody>
      </p:sp>
    </p:spTree>
    <p:extLst>
      <p:ext uri="{BB962C8B-B14F-4D97-AF65-F5344CB8AC3E}">
        <p14:creationId xmlns:p14="http://schemas.microsoft.com/office/powerpoint/2010/main" val="51771544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116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功能模块测试</a:t>
            </a:r>
          </a:p>
        </p:txBody>
      </p:sp>
      <p:sp>
        <p:nvSpPr>
          <p:cNvPr id="5" name="文本框 4"/>
          <p:cNvSpPr txBox="1"/>
          <p:nvPr/>
        </p:nvSpPr>
        <p:spPr>
          <a:xfrm>
            <a:off x="1269008" y="128411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p:cNvSpPr txBox="1"/>
          <p:nvPr/>
        </p:nvSpPr>
        <p:spPr>
          <a:xfrm>
            <a:off x="4512679" y="761360"/>
            <a:ext cx="2729230" cy="368300"/>
          </a:xfrm>
          <a:prstGeom prst="rect">
            <a:avLst/>
          </a:prstGeom>
          <a:noFill/>
        </p:spPr>
        <p:txBody>
          <a:bodyPr wrap="none" rtlCol="0">
            <a:spAutoFit/>
          </a:bodyPr>
          <a:lstStyle/>
          <a:p>
            <a:pPr lvl="0" algn="l">
              <a:defRPr/>
            </a:pPr>
            <a:r>
              <a:rPr altLang="zh-CN" b="1" dirty="0"/>
              <a:t>IMU姿态数据解析与测试</a:t>
            </a:r>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p:cNvSpPr txBox="1"/>
          <p:nvPr/>
        </p:nvSpPr>
        <p:spPr>
          <a:xfrm>
            <a:off x="1269008" y="3710450"/>
            <a:ext cx="4454060" cy="5067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解析指令与预期指令相比的正确率</a:t>
            </a:r>
            <a:endParaRPr lang="zh-CN" altLang="zh-CN" dirty="0"/>
          </a:p>
        </p:txBody>
      </p:sp>
      <p:sp>
        <p:nvSpPr>
          <p:cNvPr id="32" name="文本框 31"/>
          <p:cNvSpPr txBox="1"/>
          <p:nvPr/>
        </p:nvSpPr>
        <p:spPr>
          <a:xfrm>
            <a:off x="1269008" y="318951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p:cNvSpPr txBox="1"/>
          <p:nvPr/>
        </p:nvSpPr>
        <p:spPr>
          <a:xfrm>
            <a:off x="1269008" y="5250717"/>
            <a:ext cx="3999897" cy="5067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蓝牙连接成功率再</a:t>
            </a:r>
            <a:r>
              <a:rPr lang="en-US" altLang="zh-CN" dirty="0"/>
              <a:t>90%</a:t>
            </a:r>
            <a:r>
              <a:rPr lang="zh-CN" altLang="zh-CN" dirty="0"/>
              <a:t>以上 </a:t>
            </a:r>
            <a:r>
              <a:rPr lang="en-US" altLang="zh-CN" dirty="0"/>
              <a:t>  </a:t>
            </a:r>
            <a:endParaRPr lang="zh-CN" altLang="zh-CN" dirty="0"/>
          </a:p>
        </p:txBody>
      </p:sp>
      <p:sp>
        <p:nvSpPr>
          <p:cNvPr id="34" name="文本框 33"/>
          <p:cNvSpPr txBox="1"/>
          <p:nvPr/>
        </p:nvSpPr>
        <p:spPr>
          <a:xfrm>
            <a:off x="1269008" y="472481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p:cNvSpPr txBox="1"/>
          <p:nvPr/>
        </p:nvSpPr>
        <p:spPr>
          <a:xfrm>
            <a:off x="7199495" y="1778134"/>
            <a:ext cx="3999897" cy="368300"/>
          </a:xfrm>
          <a:prstGeom prst="rect">
            <a:avLst/>
          </a:prstGeom>
          <a:noFill/>
        </p:spPr>
        <p:txBody>
          <a:bodyPr wrap="square" rtlCol="0">
            <a:spAutoFit/>
          </a:bodyPr>
          <a:lstStyle/>
          <a:p>
            <a:pPr marL="285750" indent="-285750">
              <a:buFont typeface="Arial" panose="020B0604020202020204" pitchFamily="34" charset="0"/>
              <a:buChar char="•"/>
            </a:pPr>
            <a:r>
              <a:rPr altLang="zh-CN" dirty="0"/>
              <a:t>正确率并未达到预期</a:t>
            </a:r>
          </a:p>
        </p:txBody>
      </p:sp>
      <p:sp>
        <p:nvSpPr>
          <p:cNvPr id="36" name="文本框 35"/>
          <p:cNvSpPr txBox="1"/>
          <p:nvPr/>
        </p:nvSpPr>
        <p:spPr>
          <a:xfrm>
            <a:off x="7199495" y="1323285"/>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p:cNvSpPr txBox="1"/>
          <p:nvPr/>
        </p:nvSpPr>
        <p:spPr>
          <a:xfrm>
            <a:off x="7168118" y="3476833"/>
            <a:ext cx="5023882" cy="1198880"/>
          </a:xfrm>
          <a:prstGeom prst="rect">
            <a:avLst/>
          </a:prstGeom>
          <a:noFill/>
        </p:spPr>
        <p:txBody>
          <a:bodyPr wrap="square" rtlCol="0">
            <a:spAutoFit/>
          </a:bodyPr>
          <a:lstStyle/>
          <a:p>
            <a:pPr marL="285750" indent="-285750">
              <a:buFont typeface="Arial" panose="020B0604020202020204" pitchFamily="34" charset="0"/>
              <a:buChar char="•"/>
            </a:pPr>
            <a:r>
              <a:rPr altLang="zh-CN" dirty="0"/>
              <a:t>经过测试人员调试发现，由蓝牙传输信息转化对应姿态信息并为出现问题，正确率不够的原因在于采用的解析算法过于简单，对于稍微复杂的姿态难以准确捕捉。</a:t>
            </a:r>
          </a:p>
        </p:txBody>
      </p:sp>
      <p:sp>
        <p:nvSpPr>
          <p:cNvPr id="38" name="文本框 37"/>
          <p:cNvSpPr txBox="1"/>
          <p:nvPr/>
        </p:nvSpPr>
        <p:spPr>
          <a:xfrm>
            <a:off x="7168118" y="2951391"/>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9" name="文本框 38"/>
          <p:cNvSpPr txBox="1"/>
          <p:nvPr/>
        </p:nvSpPr>
        <p:spPr>
          <a:xfrm>
            <a:off x="7199495" y="5218365"/>
            <a:ext cx="4698463" cy="645160"/>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增加数据解析代码的复杂度，增强其对于不同姿态的捕获能力。</a:t>
            </a:r>
          </a:p>
        </p:txBody>
      </p:sp>
      <p:sp>
        <p:nvSpPr>
          <p:cNvPr id="40" name="文本框 39"/>
          <p:cNvSpPr txBox="1"/>
          <p:nvPr/>
        </p:nvSpPr>
        <p:spPr>
          <a:xfrm>
            <a:off x="7199495" y="472481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p:cNvSpPr txBox="1"/>
          <p:nvPr/>
        </p:nvSpPr>
        <p:spPr>
          <a:xfrm>
            <a:off x="1268730" y="1733550"/>
            <a:ext cx="5299075" cy="1337945"/>
          </a:xfrm>
          <a:prstGeom prst="rect">
            <a:avLst/>
          </a:prstGeom>
          <a:noFill/>
        </p:spPr>
        <p:txBody>
          <a:bodyPr wrap="square" rtlCol="0">
            <a:spAutoFit/>
          </a:bodyPr>
          <a:lstStyle/>
          <a:p>
            <a:pPr>
              <a:lnSpc>
                <a:spcPct val="150000"/>
              </a:lnSpc>
            </a:pPr>
            <a:r>
              <a:rPr altLang="zh-CN" dirty="0"/>
              <a:t>进行IMU与树莓派的蓝牙通信，测试人员对IMU进行姿态调整， 树莓派解析IMU传输的信息，并转化成对应的方位控制指令</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dissolve">
                                      <p:cBhvr>
                                        <p:cTn id="39" dur="500"/>
                                        <p:tgtEl>
                                          <p:spTgt spid="3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dissolve">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39" grpId="0"/>
      <p:bldP spid="4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8DA3CB5F-1503-E746-9628-A1BBBFB0E622}"/>
              </a:ext>
            </a:extLst>
          </p:cNvPr>
          <p:cNvSpPr/>
          <p:nvPr/>
        </p:nvSpPr>
        <p:spPr>
          <a:xfrm>
            <a:off x="1377185" y="1908877"/>
            <a:ext cx="2916000" cy="2916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4C109A9E-E625-D345-B7EF-011E1E7F394F}"/>
              </a:ext>
            </a:extLst>
          </p:cNvPr>
          <p:cNvSpPr/>
          <p:nvPr/>
        </p:nvSpPr>
        <p:spPr>
          <a:xfrm>
            <a:off x="1377185" y="4764589"/>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486E12EB-7092-5646-AEE3-3DE5F1A719B8}"/>
              </a:ext>
            </a:extLst>
          </p:cNvPr>
          <p:cNvSpPr/>
          <p:nvPr/>
        </p:nvSpPr>
        <p:spPr>
          <a:xfrm>
            <a:off x="914622" y="490168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圆角矩形 7">
            <a:extLst>
              <a:ext uri="{FF2B5EF4-FFF2-40B4-BE49-F238E27FC236}">
                <a16:creationId xmlns:a16="http://schemas.microsoft.com/office/drawing/2014/main" id="{6B65396D-DE81-BB4E-A0AF-C8CA0D531262}"/>
              </a:ext>
            </a:extLst>
          </p:cNvPr>
          <p:cNvSpPr/>
          <p:nvPr/>
        </p:nvSpPr>
        <p:spPr>
          <a:xfrm>
            <a:off x="4288951" y="240860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a:extLst>
              <a:ext uri="{FF2B5EF4-FFF2-40B4-BE49-F238E27FC236}">
                <a16:creationId xmlns:a16="http://schemas.microsoft.com/office/drawing/2014/main" id="{D0CEEF81-AB73-7A49-955D-70ED3E67D5F0}"/>
              </a:ext>
            </a:extLst>
          </p:cNvPr>
          <p:cNvSpPr txBox="1"/>
          <p:nvPr/>
        </p:nvSpPr>
        <p:spPr>
          <a:xfrm>
            <a:off x="1852337" y="2721883"/>
            <a:ext cx="1798045" cy="101566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spc="0" normalizeH="0" baseline="0" noProof="0" dirty="0">
                <a:ln>
                  <a:noFill/>
                </a:ln>
                <a:solidFill>
                  <a:srgbClr val="44546A"/>
                </a:solidFill>
                <a:effectLst/>
                <a:uLnTx/>
                <a:uFillTx/>
                <a:cs typeface="+mn-ea"/>
                <a:sym typeface="+mn-lt"/>
              </a:rPr>
              <a:t>目录</a:t>
            </a:r>
          </a:p>
        </p:txBody>
      </p:sp>
      <p:sp>
        <p:nvSpPr>
          <p:cNvPr id="11" name="文本框 10">
            <a:extLst>
              <a:ext uri="{FF2B5EF4-FFF2-40B4-BE49-F238E27FC236}">
                <a16:creationId xmlns:a16="http://schemas.microsoft.com/office/drawing/2014/main" id="{0039493F-218F-2343-B26A-CB85AC46D7A3}"/>
              </a:ext>
            </a:extLst>
          </p:cNvPr>
          <p:cNvSpPr txBox="1"/>
          <p:nvPr/>
        </p:nvSpPr>
        <p:spPr>
          <a:xfrm>
            <a:off x="3545478" y="3293523"/>
            <a:ext cx="179804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a:ln>
                  <a:noFill/>
                </a:ln>
                <a:solidFill>
                  <a:prstClr val="white"/>
                </a:solidFill>
                <a:effectLst/>
                <a:uLnTx/>
                <a:uFillTx/>
                <a:cs typeface="+mn-ea"/>
                <a:sym typeface="+mn-lt"/>
              </a:rPr>
              <a:t>CON</a:t>
            </a:r>
            <a:r>
              <a:rPr kumimoji="1" lang="en-US" altLang="zh-CN" sz="2000" b="0" i="0" u="none" strike="noStrike" kern="1200" cap="none" spc="0" normalizeH="0" baseline="0" noProof="0">
                <a:ln>
                  <a:noFill/>
                </a:ln>
                <a:solidFill>
                  <a:srgbClr val="44546A"/>
                </a:solidFill>
                <a:effectLst/>
                <a:uLnTx/>
                <a:uFillTx/>
                <a:cs typeface="+mn-ea"/>
                <a:sym typeface="+mn-lt"/>
              </a:rPr>
              <a:t>TENTS</a:t>
            </a:r>
            <a:endParaRPr kumimoji="1" lang="zh-CN" altLang="en-US" sz="2000" b="0" i="0" u="none" strike="noStrike" kern="1200" cap="none" spc="0" normalizeH="0" baseline="0" noProof="0">
              <a:ln>
                <a:noFill/>
              </a:ln>
              <a:solidFill>
                <a:srgbClr val="44546A"/>
              </a:solidFill>
              <a:effectLst/>
              <a:uLnTx/>
              <a:uFillTx/>
              <a:cs typeface="+mn-ea"/>
              <a:sym typeface="+mn-lt"/>
            </a:endParaRPr>
          </a:p>
        </p:txBody>
      </p:sp>
      <p:sp>
        <p:nvSpPr>
          <p:cNvPr id="13" name="文本框 12">
            <a:extLst>
              <a:ext uri="{FF2B5EF4-FFF2-40B4-BE49-F238E27FC236}">
                <a16:creationId xmlns:a16="http://schemas.microsoft.com/office/drawing/2014/main" id="{4AF5541D-A47E-904C-8025-C2087E61F00F}"/>
              </a:ext>
            </a:extLst>
          </p:cNvPr>
          <p:cNvSpPr txBox="1"/>
          <p:nvPr/>
        </p:nvSpPr>
        <p:spPr>
          <a:xfrm>
            <a:off x="6519553" y="147254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01</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4" name="文本框 13">
            <a:extLst>
              <a:ext uri="{FF2B5EF4-FFF2-40B4-BE49-F238E27FC236}">
                <a16:creationId xmlns:a16="http://schemas.microsoft.com/office/drawing/2014/main" id="{53E9E365-0A36-084E-ABD0-16598F3CCB7B}"/>
              </a:ext>
            </a:extLst>
          </p:cNvPr>
          <p:cNvSpPr txBox="1"/>
          <p:nvPr/>
        </p:nvSpPr>
        <p:spPr>
          <a:xfrm>
            <a:off x="6519552" y="2556786"/>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02</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5" name="文本框 14">
            <a:extLst>
              <a:ext uri="{FF2B5EF4-FFF2-40B4-BE49-F238E27FC236}">
                <a16:creationId xmlns:a16="http://schemas.microsoft.com/office/drawing/2014/main" id="{0888CCF4-9057-3A4B-893F-9B9BCEC63135}"/>
              </a:ext>
            </a:extLst>
          </p:cNvPr>
          <p:cNvSpPr txBox="1"/>
          <p:nvPr/>
        </p:nvSpPr>
        <p:spPr>
          <a:xfrm>
            <a:off x="6519551" y="3641032"/>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03</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6" name="文本框 15">
            <a:extLst>
              <a:ext uri="{FF2B5EF4-FFF2-40B4-BE49-F238E27FC236}">
                <a16:creationId xmlns:a16="http://schemas.microsoft.com/office/drawing/2014/main" id="{6C447074-1A9B-9E47-9DA9-0DB26DE77D65}"/>
              </a:ext>
            </a:extLst>
          </p:cNvPr>
          <p:cNvSpPr txBox="1"/>
          <p:nvPr/>
        </p:nvSpPr>
        <p:spPr>
          <a:xfrm>
            <a:off x="6519551" y="473715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04</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7" name="文本框 16">
            <a:extLst>
              <a:ext uri="{FF2B5EF4-FFF2-40B4-BE49-F238E27FC236}">
                <a16:creationId xmlns:a16="http://schemas.microsoft.com/office/drawing/2014/main" id="{6E9F6C0D-6AEF-8745-A34F-7A7C3073A4E5}"/>
              </a:ext>
            </a:extLst>
          </p:cNvPr>
          <p:cNvSpPr txBox="1"/>
          <p:nvPr/>
        </p:nvSpPr>
        <p:spPr>
          <a:xfrm>
            <a:off x="7318821" y="152200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项目概述</a:t>
            </a:r>
            <a:endParaRPr kumimoji="1" lang="en-US" altLang="zh-CN" sz="2400" b="0" i="0" u="none" strike="noStrike" kern="1200" cap="none" spc="0" normalizeH="0" baseline="0" noProof="0" dirty="0">
              <a:ln>
                <a:noFill/>
              </a:ln>
              <a:solidFill>
                <a:srgbClr val="44546A"/>
              </a:solidFill>
              <a:effectLst/>
              <a:uLnTx/>
              <a:uFillTx/>
              <a:cs typeface="+mn-ea"/>
              <a:sym typeface="+mn-lt"/>
            </a:endParaRPr>
          </a:p>
        </p:txBody>
      </p:sp>
      <p:sp>
        <p:nvSpPr>
          <p:cNvPr id="18" name="文本框 17">
            <a:extLst>
              <a:ext uri="{FF2B5EF4-FFF2-40B4-BE49-F238E27FC236}">
                <a16:creationId xmlns:a16="http://schemas.microsoft.com/office/drawing/2014/main" id="{06745111-3382-E04E-88E1-7B264BE8057D}"/>
              </a:ext>
            </a:extLst>
          </p:cNvPr>
          <p:cNvSpPr txBox="1"/>
          <p:nvPr/>
        </p:nvSpPr>
        <p:spPr>
          <a:xfrm>
            <a:off x="7318821" y="2631612"/>
            <a:ext cx="295465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测试环境与测试范围</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19" name="文本框 18">
            <a:extLst>
              <a:ext uri="{FF2B5EF4-FFF2-40B4-BE49-F238E27FC236}">
                <a16:creationId xmlns:a16="http://schemas.microsoft.com/office/drawing/2014/main" id="{7487F79B-6B61-9D4A-B9B1-C4F2FB22CC20}"/>
              </a:ext>
            </a:extLst>
          </p:cNvPr>
          <p:cNvSpPr txBox="1"/>
          <p:nvPr/>
        </p:nvSpPr>
        <p:spPr>
          <a:xfrm>
            <a:off x="7318821" y="3718889"/>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测试过程与分析</a:t>
            </a:r>
          </a:p>
        </p:txBody>
      </p:sp>
      <p:sp>
        <p:nvSpPr>
          <p:cNvPr id="20" name="文本框 19">
            <a:extLst>
              <a:ext uri="{FF2B5EF4-FFF2-40B4-BE49-F238E27FC236}">
                <a16:creationId xmlns:a16="http://schemas.microsoft.com/office/drawing/2014/main" id="{06DE685D-3324-B443-8A7C-E615EE8CBE12}"/>
              </a:ext>
            </a:extLst>
          </p:cNvPr>
          <p:cNvSpPr txBox="1"/>
          <p:nvPr/>
        </p:nvSpPr>
        <p:spPr>
          <a:xfrm>
            <a:off x="7318821" y="4820159"/>
            <a:ext cx="32912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基于</a:t>
            </a:r>
            <a:r>
              <a:rPr kumimoji="1" lang="en-US" altLang="zh-CN" sz="2400" dirty="0">
                <a:solidFill>
                  <a:srgbClr val="44546A"/>
                </a:solidFill>
                <a:cs typeface="+mn-ea"/>
                <a:sym typeface="+mn-lt"/>
              </a:rPr>
              <a:t>GitLab</a:t>
            </a:r>
            <a:r>
              <a:rPr kumimoji="1" lang="zh-CN" altLang="en-US" sz="2400" dirty="0">
                <a:solidFill>
                  <a:srgbClr val="44546A"/>
                </a:solidFill>
                <a:cs typeface="+mn-ea"/>
                <a:sym typeface="+mn-lt"/>
              </a:rPr>
              <a:t>的过程管理</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Tree>
    <p:extLst>
      <p:ext uri="{BB962C8B-B14F-4D97-AF65-F5344CB8AC3E}">
        <p14:creationId xmlns:p14="http://schemas.microsoft.com/office/powerpoint/2010/main" val="3848113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116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功能模块测试</a:t>
            </a:r>
          </a:p>
        </p:txBody>
      </p:sp>
      <p:sp>
        <p:nvSpPr>
          <p:cNvPr id="5" name="文本框 4"/>
          <p:cNvSpPr txBox="1"/>
          <p:nvPr/>
        </p:nvSpPr>
        <p:spPr>
          <a:xfrm>
            <a:off x="1269008" y="128411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p:cNvSpPr txBox="1"/>
          <p:nvPr/>
        </p:nvSpPr>
        <p:spPr>
          <a:xfrm>
            <a:off x="4512679" y="761360"/>
            <a:ext cx="2999740" cy="368300"/>
          </a:xfrm>
          <a:prstGeom prst="rect">
            <a:avLst/>
          </a:prstGeom>
          <a:noFill/>
        </p:spPr>
        <p:txBody>
          <a:bodyPr wrap="none" rtlCol="0">
            <a:spAutoFit/>
          </a:bodyPr>
          <a:lstStyle/>
          <a:p>
            <a:pPr lvl="0" algn="l">
              <a:defRPr/>
            </a:pPr>
            <a:r>
              <a:rPr altLang="zh-CN" b="1" dirty="0"/>
              <a:t>OpenMv追踪跟随功能测试</a:t>
            </a:r>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p:cNvSpPr txBox="1"/>
          <p:nvPr/>
        </p:nvSpPr>
        <p:spPr>
          <a:xfrm>
            <a:off x="2685058" y="4266710"/>
            <a:ext cx="4454060" cy="25844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OpenMv摄像头可以识别到AprilTag的距离与可以识别到的时间占总体测量时间的比率；OpenMv摄像头测量出AprilTag距离自身的距离与实际距离间存在的偏差；OpenMv摄像头输出与预期相符正确命令的比率。</a:t>
            </a:r>
          </a:p>
        </p:txBody>
      </p:sp>
      <p:sp>
        <p:nvSpPr>
          <p:cNvPr id="32" name="文本框 31"/>
          <p:cNvSpPr txBox="1"/>
          <p:nvPr/>
        </p:nvSpPr>
        <p:spPr>
          <a:xfrm>
            <a:off x="1269008" y="446205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p:cNvSpPr txBox="1"/>
          <p:nvPr/>
        </p:nvSpPr>
        <p:spPr>
          <a:xfrm>
            <a:off x="7742833" y="2068097"/>
            <a:ext cx="3999897" cy="38309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OpenMv摄像头可以在合适的跟随距离内（约1.2m-3m）内识别到AprilTag；在最不利的情况下，OpenMv摄像头应在至少30%的图像帧可以识别到AprilTag；OpenMv摄像头应能在绝大多数情况（90%）下生成合适的运动指令；OpenMv摄像头的测量距离与实际距离的误差应控制在15%以内。 </a:t>
            </a:r>
            <a:r>
              <a:rPr lang="en-US" altLang="zh-CN" dirty="0"/>
              <a:t>  </a:t>
            </a:r>
            <a:endParaRPr lang="zh-CN" altLang="zh-CN" dirty="0"/>
          </a:p>
        </p:txBody>
      </p:sp>
      <p:sp>
        <p:nvSpPr>
          <p:cNvPr id="34" name="文本框 33"/>
          <p:cNvSpPr txBox="1"/>
          <p:nvPr/>
        </p:nvSpPr>
        <p:spPr>
          <a:xfrm>
            <a:off x="9034423" y="128374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p:cNvSpPr txBox="1"/>
          <p:nvPr/>
        </p:nvSpPr>
        <p:spPr>
          <a:xfrm>
            <a:off x="1268730" y="1682115"/>
            <a:ext cx="5299075" cy="25844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连接OpenMv模块与树莓派，在程序中开启跟随模式，忽略头部IMU所输入的数据，在摄像头前不同角度与距离处设置AprilTag以供摄像头识别，观察OpenMv摄像头是否识别到AprilTag，并在这一基础上可以向树莓派输出正确的指令，以及测量出的关于AprilTag位置的其他数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116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功能模块测试</a:t>
            </a:r>
          </a:p>
        </p:txBody>
      </p:sp>
      <p:sp>
        <p:nvSpPr>
          <p:cNvPr id="5" name="文本框 4"/>
          <p:cNvSpPr txBox="1"/>
          <p:nvPr/>
        </p:nvSpPr>
        <p:spPr>
          <a:xfrm>
            <a:off x="1269008" y="1284117"/>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测试结果</a:t>
            </a:r>
          </a:p>
        </p:txBody>
      </p:sp>
      <p:sp>
        <p:nvSpPr>
          <p:cNvPr id="15" name="文本框 14"/>
          <p:cNvSpPr txBox="1"/>
          <p:nvPr/>
        </p:nvSpPr>
        <p:spPr>
          <a:xfrm>
            <a:off x="4512679" y="761360"/>
            <a:ext cx="3685540" cy="368300"/>
          </a:xfrm>
          <a:prstGeom prst="rect">
            <a:avLst/>
          </a:prstGeom>
          <a:noFill/>
        </p:spPr>
        <p:txBody>
          <a:bodyPr wrap="none" rtlCol="0">
            <a:spAutoFit/>
          </a:bodyPr>
          <a:lstStyle/>
          <a:p>
            <a:pPr lvl="0" algn="l">
              <a:defRPr/>
            </a:pPr>
            <a:r>
              <a:rPr altLang="zh-CN" b="1" dirty="0"/>
              <a:t>OpenMv追踪跟随功能测试</a:t>
            </a:r>
            <a:r>
              <a:rPr lang="zh-CN" b="1" dirty="0"/>
              <a:t>（续）</a:t>
            </a:r>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p:cNvSpPr txBox="1"/>
          <p:nvPr/>
        </p:nvSpPr>
        <p:spPr>
          <a:xfrm>
            <a:off x="7040523" y="1744490"/>
            <a:ext cx="4454060" cy="38309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部分数据不及预期，但仍能满足对于跟随功能进行实现的基本要求；命令的正确生成概率受到了摄像头无法连续识别到AprilTag的不利影响；测量距离与实际距离的误差可能与摄像头测距校准时测量的距离与数据不够精确有一定关联；在罕见情况下，摄像头可能在某几帧内在视野内没有完整AprilTag的时候错误定位AprilTag的位置。</a:t>
            </a:r>
          </a:p>
        </p:txBody>
      </p:sp>
      <p:sp>
        <p:nvSpPr>
          <p:cNvPr id="32" name="文本框 31"/>
          <p:cNvSpPr txBox="1"/>
          <p:nvPr/>
        </p:nvSpPr>
        <p:spPr>
          <a:xfrm>
            <a:off x="8323858" y="1283881"/>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结果分析</a:t>
            </a:r>
          </a:p>
        </p:txBody>
      </p:sp>
      <p:sp>
        <p:nvSpPr>
          <p:cNvPr id="41" name="文本框 40"/>
          <p:cNvSpPr txBox="1"/>
          <p:nvPr/>
        </p:nvSpPr>
        <p:spPr>
          <a:xfrm>
            <a:off x="1386840" y="1744345"/>
            <a:ext cx="5299075" cy="4246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OpenMv摄像头检测AprilTag的最远距离约为2.5m，在该情况下其可以在50%的图像帧数中正确识别到AprilTag，但即使是最轻微的对于AprilTag的遮挡也会导致摄像头无法正确识别图像，AprilTag若发生弯曲或不平整，会严重影响到可以识别到的图像的距离（最远约1.2m）；若检测到AprilTag，OpenMv摄像头可以在大多数情况下生成合适的运动指令；OpenMv摄像头的测量距离与实际距离的误差随实际距离增大而会发生一定变化，最大误差约为20%。</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dissolv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116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功能模块测试</a:t>
            </a:r>
          </a:p>
        </p:txBody>
      </p:sp>
      <p:sp>
        <p:nvSpPr>
          <p:cNvPr id="5" name="文本框 4"/>
          <p:cNvSpPr txBox="1"/>
          <p:nvPr/>
        </p:nvSpPr>
        <p:spPr>
          <a:xfrm>
            <a:off x="1269008" y="1284117"/>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结果分析</a:t>
            </a:r>
          </a:p>
        </p:txBody>
      </p:sp>
      <p:sp>
        <p:nvSpPr>
          <p:cNvPr id="15" name="文本框 14"/>
          <p:cNvSpPr txBox="1"/>
          <p:nvPr/>
        </p:nvSpPr>
        <p:spPr>
          <a:xfrm>
            <a:off x="4512679" y="761360"/>
            <a:ext cx="3685540" cy="368300"/>
          </a:xfrm>
          <a:prstGeom prst="rect">
            <a:avLst/>
          </a:prstGeom>
          <a:noFill/>
        </p:spPr>
        <p:txBody>
          <a:bodyPr wrap="none" rtlCol="0">
            <a:spAutoFit/>
          </a:bodyPr>
          <a:lstStyle/>
          <a:p>
            <a:pPr lvl="0" algn="l">
              <a:defRPr/>
            </a:pPr>
            <a:r>
              <a:rPr altLang="zh-CN" b="1" dirty="0"/>
              <a:t>OpenMv追踪跟随功能测试</a:t>
            </a:r>
            <a:r>
              <a:rPr lang="zh-CN" b="1" dirty="0">
                <a:sym typeface="+mn-ea"/>
              </a:rPr>
              <a:t>（续）</a:t>
            </a:r>
            <a:endParaRPr altLang="zh-CN" b="1" dirty="0"/>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p:cNvSpPr txBox="1"/>
          <p:nvPr/>
        </p:nvSpPr>
        <p:spPr>
          <a:xfrm>
            <a:off x="7040523" y="1744490"/>
            <a:ext cx="4454060" cy="3415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针对OpenMv摄像头可能在最多50%的图像帧内无法检测到AprilTag的问题，应加入命令记忆功能，使得短暂几帧内无法检测到AprilTag不会影响；应注意追踪跟随功能与避障功能的结合，以防止错误检测图像带来的安全风向；应对于摄像头测距进行多次校准，减少相关的误差。</a:t>
            </a:r>
          </a:p>
        </p:txBody>
      </p:sp>
      <p:sp>
        <p:nvSpPr>
          <p:cNvPr id="32" name="文本框 31"/>
          <p:cNvSpPr txBox="1"/>
          <p:nvPr/>
        </p:nvSpPr>
        <p:spPr>
          <a:xfrm>
            <a:off x="8323858" y="1283881"/>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改进建议</a:t>
            </a:r>
          </a:p>
        </p:txBody>
      </p:sp>
      <p:sp>
        <p:nvSpPr>
          <p:cNvPr id="41" name="文本框 40"/>
          <p:cNvSpPr txBox="1"/>
          <p:nvPr/>
        </p:nvSpPr>
        <p:spPr>
          <a:xfrm>
            <a:off x="1386840" y="1744345"/>
            <a:ext cx="5299075" cy="29997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部分数据不及预期，但仍能满足对于跟随功能进行实现的基本要求；命令的正确生成概率受到了摄像头无法连续识别到AprilTag的不利影响；测量距离与实际距离的误差可能与摄像头测距校准时测量的距离与数据不够精确有一定关联；在罕见情况下，摄像头可能在某几帧内在视野内没有完整AprilTag的时候错误定位AprilTag的位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dissolv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通信模块测试</a:t>
            </a:r>
          </a:p>
        </p:txBody>
      </p:sp>
      <p:sp>
        <p:nvSpPr>
          <p:cNvPr id="5" name="文本框 4"/>
          <p:cNvSpPr txBox="1"/>
          <p:nvPr/>
        </p:nvSpPr>
        <p:spPr>
          <a:xfrm>
            <a:off x="1269008" y="100916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p:cNvSpPr txBox="1"/>
          <p:nvPr/>
        </p:nvSpPr>
        <p:spPr>
          <a:xfrm>
            <a:off x="5005439" y="761360"/>
            <a:ext cx="1554480" cy="368300"/>
          </a:xfrm>
          <a:prstGeom prst="rect">
            <a:avLst/>
          </a:prstGeom>
          <a:noFill/>
        </p:spPr>
        <p:txBody>
          <a:bodyPr wrap="none" rtlCol="0">
            <a:spAutoFit/>
          </a:bodyPr>
          <a:lstStyle/>
          <a:p>
            <a:pPr lvl="0" algn="l">
              <a:defRPr/>
            </a:pPr>
            <a:r>
              <a:rPr altLang="zh-CN" b="1" dirty="0"/>
              <a:t>雷达避障测试</a:t>
            </a:r>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p:cNvSpPr txBox="1"/>
          <p:nvPr/>
        </p:nvSpPr>
        <p:spPr>
          <a:xfrm>
            <a:off x="1269008" y="4301000"/>
            <a:ext cx="4454060" cy="5067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雷达向树莓派输出避障命令的正确率</a:t>
            </a:r>
          </a:p>
        </p:txBody>
      </p:sp>
      <p:sp>
        <p:nvSpPr>
          <p:cNvPr id="32" name="文本框 31"/>
          <p:cNvSpPr txBox="1"/>
          <p:nvPr/>
        </p:nvSpPr>
        <p:spPr>
          <a:xfrm>
            <a:off x="1269008" y="378006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p:cNvSpPr txBox="1"/>
          <p:nvPr/>
        </p:nvSpPr>
        <p:spPr>
          <a:xfrm>
            <a:off x="1269008" y="5393592"/>
            <a:ext cx="3999897" cy="1337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相关正确率应该到达90%以上，即雷达应在绝大多数时候正确进行避障。</a:t>
            </a:r>
          </a:p>
        </p:txBody>
      </p:sp>
      <p:sp>
        <p:nvSpPr>
          <p:cNvPr id="34" name="文本框 33"/>
          <p:cNvSpPr txBox="1"/>
          <p:nvPr/>
        </p:nvSpPr>
        <p:spPr>
          <a:xfrm>
            <a:off x="1269008" y="48676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p:cNvSpPr txBox="1"/>
          <p:nvPr/>
        </p:nvSpPr>
        <p:spPr>
          <a:xfrm>
            <a:off x="7199495" y="1463809"/>
            <a:ext cx="3999897" cy="922020"/>
          </a:xfrm>
          <a:prstGeom prst="rect">
            <a:avLst/>
          </a:prstGeom>
          <a:noFill/>
        </p:spPr>
        <p:txBody>
          <a:bodyPr wrap="square" rtlCol="0">
            <a:spAutoFit/>
          </a:bodyPr>
          <a:lstStyle/>
          <a:p>
            <a:pPr marL="285750" indent="-285750">
              <a:buFont typeface="Arial" panose="020B0604020202020204" pitchFamily="34" charset="0"/>
              <a:buChar char="•"/>
            </a:pPr>
            <a:r>
              <a:rPr altLang="zh-CN" dirty="0"/>
              <a:t>正确率不及预期，雷达在没有实际障碍的情况下，部分时刻仍会输出错误的避障指令。</a:t>
            </a:r>
          </a:p>
        </p:txBody>
      </p:sp>
      <p:sp>
        <p:nvSpPr>
          <p:cNvPr id="36" name="文本框 35"/>
          <p:cNvSpPr txBox="1"/>
          <p:nvPr/>
        </p:nvSpPr>
        <p:spPr>
          <a:xfrm>
            <a:off x="7199495" y="100896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p:cNvSpPr txBox="1"/>
          <p:nvPr/>
        </p:nvSpPr>
        <p:spPr>
          <a:xfrm>
            <a:off x="7168118" y="3162508"/>
            <a:ext cx="5023882" cy="922020"/>
          </a:xfrm>
          <a:prstGeom prst="rect">
            <a:avLst/>
          </a:prstGeom>
          <a:noFill/>
        </p:spPr>
        <p:txBody>
          <a:bodyPr wrap="square" rtlCol="0">
            <a:spAutoFit/>
          </a:bodyPr>
          <a:lstStyle/>
          <a:p>
            <a:pPr marL="285750" indent="-285750">
              <a:buFont typeface="Arial" panose="020B0604020202020204" pitchFamily="34" charset="0"/>
              <a:buChar char="•"/>
            </a:pPr>
            <a:r>
              <a:rPr altLang="zh-CN" dirty="0"/>
              <a:t>在某些情况下，雷达可能错误地将轮椅自身或者轮椅乘客识别为障碍物，从而发出错误避障指令。</a:t>
            </a:r>
          </a:p>
        </p:txBody>
      </p:sp>
      <p:sp>
        <p:nvSpPr>
          <p:cNvPr id="38" name="文本框 37"/>
          <p:cNvSpPr txBox="1"/>
          <p:nvPr/>
        </p:nvSpPr>
        <p:spPr>
          <a:xfrm>
            <a:off x="7168118" y="2637066"/>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9" name="文本框 38"/>
          <p:cNvSpPr txBox="1"/>
          <p:nvPr/>
        </p:nvSpPr>
        <p:spPr>
          <a:xfrm>
            <a:off x="7199495" y="4780215"/>
            <a:ext cx="4698463" cy="2030095"/>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为雷达加入检测死区机制，即在某些角度与距离范围内检测到的物体不进行上报，不启动避障机制；为雷达增添计算障碍物与轮椅在X轴以及在Y轴方向的距离的功能，仅有障碍物与轮椅在Y轴的投影重合并且在X轴上的距离小于一定阈值时启动避障功能，使得避障更为精确。</a:t>
            </a:r>
          </a:p>
        </p:txBody>
      </p:sp>
      <p:sp>
        <p:nvSpPr>
          <p:cNvPr id="40" name="文本框 39"/>
          <p:cNvSpPr txBox="1"/>
          <p:nvPr/>
        </p:nvSpPr>
        <p:spPr>
          <a:xfrm>
            <a:off x="7199495" y="428666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p:cNvSpPr txBox="1"/>
          <p:nvPr/>
        </p:nvSpPr>
        <p:spPr>
          <a:xfrm>
            <a:off x="1318538" y="1470468"/>
            <a:ext cx="3999897" cy="2168525"/>
          </a:xfrm>
          <a:prstGeom prst="rect">
            <a:avLst/>
          </a:prstGeom>
          <a:noFill/>
        </p:spPr>
        <p:txBody>
          <a:bodyPr wrap="square" rtlCol="0">
            <a:spAutoFit/>
          </a:bodyPr>
          <a:lstStyle/>
          <a:p>
            <a:pPr>
              <a:lnSpc>
                <a:spcPct val="150000"/>
              </a:lnSpc>
            </a:pPr>
            <a:r>
              <a:rPr altLang="zh-CN" dirty="0"/>
              <a:t>连接雷达与树莓派，忽略来自摄像头以及头部IMU的相关数据，在雷达四周不同角度与距离防止障碍物，观察雷达是否能向树莓派输出预期的避障命令</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dissolve">
                                      <p:cBhvr>
                                        <p:cTn id="39" dur="500"/>
                                        <p:tgtEl>
                                          <p:spTgt spid="3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dissolve">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39" grpId="0"/>
      <p:bldP spid="40"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通信模块测试</a:t>
            </a:r>
          </a:p>
        </p:txBody>
      </p:sp>
      <p:sp>
        <p:nvSpPr>
          <p:cNvPr id="5" name="文本框 4"/>
          <p:cNvSpPr txBox="1"/>
          <p:nvPr/>
        </p:nvSpPr>
        <p:spPr>
          <a:xfrm>
            <a:off x="1269008" y="147588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p:cNvSpPr txBox="1"/>
          <p:nvPr/>
        </p:nvSpPr>
        <p:spPr>
          <a:xfrm>
            <a:off x="5005439" y="761360"/>
            <a:ext cx="2697480" cy="368300"/>
          </a:xfrm>
          <a:prstGeom prst="rect">
            <a:avLst/>
          </a:prstGeom>
          <a:noFill/>
        </p:spPr>
        <p:txBody>
          <a:bodyPr wrap="none" rtlCol="0">
            <a:spAutoFit/>
          </a:bodyPr>
          <a:lstStyle/>
          <a:p>
            <a:pPr lvl="0" algn="l">
              <a:defRPr/>
            </a:pPr>
            <a:r>
              <a:rPr altLang="zh-CN" b="1" dirty="0"/>
              <a:t>双舵机角度转动控制测试</a:t>
            </a:r>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p:cNvSpPr txBox="1"/>
          <p:nvPr/>
        </p:nvSpPr>
        <p:spPr>
          <a:xfrm>
            <a:off x="1269008" y="4100975"/>
            <a:ext cx="4454060" cy="5067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电动轮椅运动状态</a:t>
            </a:r>
          </a:p>
        </p:txBody>
      </p:sp>
      <p:sp>
        <p:nvSpPr>
          <p:cNvPr id="32" name="文本框 31"/>
          <p:cNvSpPr txBox="1"/>
          <p:nvPr/>
        </p:nvSpPr>
        <p:spPr>
          <a:xfrm>
            <a:off x="1269008" y="358004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p:cNvSpPr txBox="1"/>
          <p:nvPr/>
        </p:nvSpPr>
        <p:spPr>
          <a:xfrm>
            <a:off x="1269008" y="5393592"/>
            <a:ext cx="3999897" cy="5067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相关正确率应该到达95%以上。</a:t>
            </a:r>
          </a:p>
        </p:txBody>
      </p:sp>
      <p:sp>
        <p:nvSpPr>
          <p:cNvPr id="34" name="文本框 33"/>
          <p:cNvSpPr txBox="1"/>
          <p:nvPr/>
        </p:nvSpPr>
        <p:spPr>
          <a:xfrm>
            <a:off x="1269008" y="48676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p:cNvSpPr txBox="1"/>
          <p:nvPr/>
        </p:nvSpPr>
        <p:spPr>
          <a:xfrm>
            <a:off x="7199495" y="1930534"/>
            <a:ext cx="3999897" cy="922020"/>
          </a:xfrm>
          <a:prstGeom prst="rect">
            <a:avLst/>
          </a:prstGeom>
          <a:noFill/>
        </p:spPr>
        <p:txBody>
          <a:bodyPr wrap="square" rtlCol="0">
            <a:spAutoFit/>
          </a:bodyPr>
          <a:lstStyle/>
          <a:p>
            <a:pPr marL="285750" indent="-285750">
              <a:buFont typeface="Arial" panose="020B0604020202020204" pitchFamily="34" charset="0"/>
              <a:buChar char="•"/>
            </a:pPr>
            <a:r>
              <a:rPr altLang="zh-CN" dirty="0"/>
              <a:t>正确率基本达到预期，但是由于时延问题导致轮椅运动会出现一顿一顿的现象。</a:t>
            </a:r>
          </a:p>
        </p:txBody>
      </p:sp>
      <p:sp>
        <p:nvSpPr>
          <p:cNvPr id="36" name="文本框 35"/>
          <p:cNvSpPr txBox="1"/>
          <p:nvPr/>
        </p:nvSpPr>
        <p:spPr>
          <a:xfrm>
            <a:off x="7199495" y="1475685"/>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p:cNvSpPr txBox="1"/>
          <p:nvPr/>
        </p:nvSpPr>
        <p:spPr>
          <a:xfrm>
            <a:off x="7168118" y="3565733"/>
            <a:ext cx="5023882" cy="645160"/>
          </a:xfrm>
          <a:prstGeom prst="rect">
            <a:avLst/>
          </a:prstGeom>
          <a:noFill/>
        </p:spPr>
        <p:txBody>
          <a:bodyPr wrap="square" rtlCol="0">
            <a:spAutoFit/>
          </a:bodyPr>
          <a:lstStyle/>
          <a:p>
            <a:pPr marL="285750" indent="-285750">
              <a:buFont typeface="Arial" panose="020B0604020202020204" pitchFamily="34" charset="0"/>
              <a:buChar char="•"/>
            </a:pPr>
            <a:r>
              <a:rPr altLang="zh-CN" dirty="0"/>
              <a:t>不同情况下对于舵机控制的时间应该有所区分</a:t>
            </a:r>
          </a:p>
        </p:txBody>
      </p:sp>
      <p:sp>
        <p:nvSpPr>
          <p:cNvPr id="38" name="文本框 37"/>
          <p:cNvSpPr txBox="1"/>
          <p:nvPr/>
        </p:nvSpPr>
        <p:spPr>
          <a:xfrm>
            <a:off x="7168118" y="3103791"/>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9" name="文本框 38"/>
          <p:cNvSpPr txBox="1"/>
          <p:nvPr/>
        </p:nvSpPr>
        <p:spPr>
          <a:xfrm>
            <a:off x="7199495" y="5037390"/>
            <a:ext cx="4698463" cy="645160"/>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后退时由于轮椅启动较慢，所以控制时间增加；前进时控制时间减短，保障安全。</a:t>
            </a:r>
          </a:p>
        </p:txBody>
      </p:sp>
      <p:sp>
        <p:nvSpPr>
          <p:cNvPr id="40" name="文本框 39"/>
          <p:cNvSpPr txBox="1"/>
          <p:nvPr/>
        </p:nvSpPr>
        <p:spPr>
          <a:xfrm>
            <a:off x="7199495" y="454383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p:cNvSpPr txBox="1"/>
          <p:nvPr/>
        </p:nvSpPr>
        <p:spPr>
          <a:xfrm>
            <a:off x="1318538" y="1937193"/>
            <a:ext cx="3999897" cy="1337945"/>
          </a:xfrm>
          <a:prstGeom prst="rect">
            <a:avLst/>
          </a:prstGeom>
          <a:noFill/>
        </p:spPr>
        <p:txBody>
          <a:bodyPr wrap="square" rtlCol="0">
            <a:spAutoFit/>
          </a:bodyPr>
          <a:lstStyle/>
          <a:p>
            <a:pPr>
              <a:lnSpc>
                <a:spcPct val="150000"/>
              </a:lnSpc>
            </a:pPr>
            <a:r>
              <a:rPr altLang="zh-CN" dirty="0"/>
              <a:t>连接双舵机与树莓派，忽略来自摄像头以及头部IMU的相关数据，直接利用电脑发送指令观察雷达运动</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dissolve">
                                      <p:cBhvr>
                                        <p:cTn id="39" dur="500"/>
                                        <p:tgtEl>
                                          <p:spTgt spid="3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dissolve">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39" grpId="0"/>
      <p:bldP spid="40" grpId="0"/>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通信模块测试</a:t>
            </a:r>
          </a:p>
        </p:txBody>
      </p:sp>
      <p:sp>
        <p:nvSpPr>
          <p:cNvPr id="5" name="文本框 4"/>
          <p:cNvSpPr txBox="1"/>
          <p:nvPr/>
        </p:nvSpPr>
        <p:spPr>
          <a:xfrm>
            <a:off x="1269008" y="147588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p:cNvSpPr txBox="1"/>
          <p:nvPr/>
        </p:nvSpPr>
        <p:spPr>
          <a:xfrm>
            <a:off x="5005439" y="761360"/>
            <a:ext cx="1554480" cy="368300"/>
          </a:xfrm>
          <a:prstGeom prst="rect">
            <a:avLst/>
          </a:prstGeom>
          <a:noFill/>
        </p:spPr>
        <p:txBody>
          <a:bodyPr wrap="none" rtlCol="0">
            <a:spAutoFit/>
          </a:bodyPr>
          <a:lstStyle/>
          <a:p>
            <a:pPr lvl="0" algn="l">
              <a:defRPr/>
            </a:pPr>
            <a:r>
              <a:rPr altLang="zh-CN" b="1" dirty="0"/>
              <a:t>过速检测测试</a:t>
            </a:r>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p:cNvSpPr txBox="1"/>
          <p:nvPr/>
        </p:nvSpPr>
        <p:spPr>
          <a:xfrm>
            <a:off x="1269008" y="4910600"/>
            <a:ext cx="4454060" cy="1337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轮椅IMU能在过速时正确输出控制轮椅停止的指令的比率；在不同地形下IMU测试的效果区别在可接受范围内</a:t>
            </a:r>
          </a:p>
        </p:txBody>
      </p:sp>
      <p:sp>
        <p:nvSpPr>
          <p:cNvPr id="32" name="文本框 31"/>
          <p:cNvSpPr txBox="1"/>
          <p:nvPr/>
        </p:nvSpPr>
        <p:spPr>
          <a:xfrm>
            <a:off x="1269008" y="438966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p:cNvSpPr txBox="1"/>
          <p:nvPr/>
        </p:nvSpPr>
        <p:spPr>
          <a:xfrm>
            <a:off x="7144028" y="1998882"/>
            <a:ext cx="3999897" cy="1337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轮椅IMU应能在超出90%的情况下在过速时正确输出控制轮椅停止的指令；在未实际过速极少产生误判</a:t>
            </a:r>
          </a:p>
        </p:txBody>
      </p:sp>
      <p:sp>
        <p:nvSpPr>
          <p:cNvPr id="34" name="文本框 33"/>
          <p:cNvSpPr txBox="1"/>
          <p:nvPr/>
        </p:nvSpPr>
        <p:spPr>
          <a:xfrm>
            <a:off x="7144028" y="147297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p:cNvSpPr txBox="1"/>
          <p:nvPr/>
        </p:nvSpPr>
        <p:spPr>
          <a:xfrm>
            <a:off x="7199495" y="4728344"/>
            <a:ext cx="3999897" cy="1476375"/>
          </a:xfrm>
          <a:prstGeom prst="rect">
            <a:avLst/>
          </a:prstGeom>
          <a:noFill/>
        </p:spPr>
        <p:txBody>
          <a:bodyPr wrap="square" rtlCol="0">
            <a:spAutoFit/>
          </a:bodyPr>
          <a:lstStyle/>
          <a:p>
            <a:pPr marL="285750" indent="-285750">
              <a:buFont typeface="Arial" panose="020B0604020202020204" pitchFamily="34" charset="0"/>
              <a:buChar char="•"/>
            </a:pPr>
            <a:r>
              <a:rPr altLang="zh-CN" dirty="0"/>
              <a:t>在实际过速情况下轮椅IMU在绝大部分情况下可以生成正确的过速预警；但在部分不利地形（如下坡）中，轮椅IMU在未过速的情况下可能产生误判，输出错误的过速预警</a:t>
            </a:r>
          </a:p>
        </p:txBody>
      </p:sp>
      <p:sp>
        <p:nvSpPr>
          <p:cNvPr id="36" name="文本框 35"/>
          <p:cNvSpPr txBox="1"/>
          <p:nvPr/>
        </p:nvSpPr>
        <p:spPr>
          <a:xfrm>
            <a:off x="7199495" y="4273495"/>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p:cNvSpPr txBox="1"/>
          <p:nvPr/>
        </p:nvSpPr>
        <p:spPr>
          <a:xfrm>
            <a:off x="1318538" y="1989898"/>
            <a:ext cx="3999897" cy="2168525"/>
          </a:xfrm>
          <a:prstGeom prst="rect">
            <a:avLst/>
          </a:prstGeom>
          <a:noFill/>
        </p:spPr>
        <p:txBody>
          <a:bodyPr wrap="square" rtlCol="0">
            <a:spAutoFit/>
          </a:bodyPr>
          <a:lstStyle/>
          <a:p>
            <a:pPr>
              <a:lnSpc>
                <a:spcPct val="150000"/>
              </a:lnSpc>
            </a:pPr>
            <a:r>
              <a:rPr altLang="zh-CN" dirty="0"/>
              <a:t>连接轮椅IMU与树莓派，忽略来自IMU、摄像头、激光雷达的数据，手动控制轮椅进行快速加速，观察轮椅IMU是否能在过速时正确输出控制轮椅停止的指令。</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dissolve">
                                      <p:cBhvr>
                                        <p:cTn id="3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通信模块测试</a:t>
            </a:r>
          </a:p>
        </p:txBody>
      </p:sp>
      <p:sp>
        <p:nvSpPr>
          <p:cNvPr id="5" name="文本框 4"/>
          <p:cNvSpPr txBox="1"/>
          <p:nvPr/>
        </p:nvSpPr>
        <p:spPr>
          <a:xfrm>
            <a:off x="1269008" y="1475887"/>
            <a:ext cx="20116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15" name="文本框 14"/>
          <p:cNvSpPr txBox="1"/>
          <p:nvPr/>
        </p:nvSpPr>
        <p:spPr>
          <a:xfrm>
            <a:off x="5005439" y="761360"/>
            <a:ext cx="1554480" cy="368300"/>
          </a:xfrm>
          <a:prstGeom prst="rect">
            <a:avLst/>
          </a:prstGeom>
          <a:noFill/>
        </p:spPr>
        <p:txBody>
          <a:bodyPr wrap="none" rtlCol="0">
            <a:spAutoFit/>
          </a:bodyPr>
          <a:lstStyle/>
          <a:p>
            <a:pPr lvl="0" algn="l">
              <a:defRPr/>
            </a:pPr>
            <a:r>
              <a:rPr altLang="zh-CN" b="1" dirty="0"/>
              <a:t>过速检测测试</a:t>
            </a:r>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3" name="文本框 32"/>
          <p:cNvSpPr txBox="1"/>
          <p:nvPr/>
        </p:nvSpPr>
        <p:spPr>
          <a:xfrm>
            <a:off x="7144028" y="1998882"/>
            <a:ext cx="3999897" cy="21685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altLang="zh-CN" dirty="0"/>
              <a:t>在过速检测中引入IMU的姿态角，从而在加速度测量后将分解的重力加速度从测量的实际值中减去，以得到真实的加速度，从而正确地进行过速检测。</a:t>
            </a:r>
          </a:p>
        </p:txBody>
      </p:sp>
      <p:sp>
        <p:nvSpPr>
          <p:cNvPr id="34" name="文本框 33"/>
          <p:cNvSpPr txBox="1"/>
          <p:nvPr/>
        </p:nvSpPr>
        <p:spPr>
          <a:xfrm>
            <a:off x="7144028" y="1472976"/>
            <a:ext cx="140208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p:cNvSpPr txBox="1"/>
          <p:nvPr/>
        </p:nvSpPr>
        <p:spPr>
          <a:xfrm>
            <a:off x="1318538" y="1989898"/>
            <a:ext cx="3999897" cy="3415030"/>
          </a:xfrm>
          <a:prstGeom prst="rect">
            <a:avLst/>
          </a:prstGeom>
          <a:noFill/>
        </p:spPr>
        <p:txBody>
          <a:bodyPr wrap="square" rtlCol="0">
            <a:spAutoFit/>
          </a:bodyPr>
          <a:lstStyle/>
          <a:p>
            <a:pPr>
              <a:lnSpc>
                <a:spcPct val="150000"/>
              </a:lnSpc>
            </a:pPr>
            <a:r>
              <a:rPr altLang="zh-CN" dirty="0"/>
              <a:t>由于IMU测量原理，IMU在测量加速度过程中无法将重力加速度与其它加速度进行区分，在平地时，重力加速度完全在Z轴方向，不影响加速度检测，但在下坡状态时，重力加速度会被分解至X轴与Y轴，可能导致测得加速度大于实际加速度，影响对于过速的检测。</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dissolv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3" grpId="0"/>
      <p:bldP spid="34" grpId="0"/>
      <p:bldP spid="4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三</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03</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2703045" y="2770523"/>
            <a:ext cx="6955750" cy="1107996"/>
          </a:xfrm>
          <a:prstGeom prst="rect">
            <a:avLst/>
          </a:prstGeom>
          <a:noFill/>
        </p:spPr>
        <p:txBody>
          <a:bodyPr wrap="none" rtlCol="0">
            <a:spAutoFit/>
          </a:bodyPr>
          <a:lstStyle/>
          <a:p>
            <a:pPr lvl="0"/>
            <a:r>
              <a:rPr kumimoji="1" lang="zh-CN" altLang="en-US" sz="6600" dirty="0">
                <a:solidFill>
                  <a:srgbClr val="44546A"/>
                </a:solidFill>
                <a:cs typeface="+mn-ea"/>
                <a:sym typeface="+mn-lt"/>
              </a:rPr>
              <a:t>核心应用模块测试</a:t>
            </a:r>
          </a:p>
        </p:txBody>
      </p:sp>
    </p:spTree>
    <p:extLst>
      <p:ext uri="{BB962C8B-B14F-4D97-AF65-F5344CB8AC3E}">
        <p14:creationId xmlns:p14="http://schemas.microsoft.com/office/powerpoint/2010/main" val="25541398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6468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核心应用模块测试</a:t>
            </a:r>
          </a:p>
        </p:txBody>
      </p:sp>
      <p:sp>
        <p:nvSpPr>
          <p:cNvPr id="5" name="文本框 4">
            <a:extLst>
              <a:ext uri="{FF2B5EF4-FFF2-40B4-BE49-F238E27FC236}">
                <a16:creationId xmlns:a16="http://schemas.microsoft.com/office/drawing/2014/main" id="{76419D01-0CB6-8345-A784-D4C34B1C012E}"/>
              </a:ext>
            </a:extLst>
          </p:cNvPr>
          <p:cNvSpPr txBox="1"/>
          <p:nvPr/>
        </p:nvSpPr>
        <p:spPr>
          <a:xfrm>
            <a:off x="444018" y="12761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a:extLst>
              <a:ext uri="{FF2B5EF4-FFF2-40B4-BE49-F238E27FC236}">
                <a16:creationId xmlns:a16="http://schemas.microsoft.com/office/drawing/2014/main" id="{C422B577-1EB9-CF4F-882C-92767460B9AB}"/>
              </a:ext>
            </a:extLst>
          </p:cNvPr>
          <p:cNvSpPr txBox="1"/>
          <p:nvPr/>
        </p:nvSpPr>
        <p:spPr>
          <a:xfrm>
            <a:off x="4736950" y="626781"/>
            <a:ext cx="1415772" cy="461665"/>
          </a:xfrm>
          <a:prstGeom prst="rect">
            <a:avLst/>
          </a:prstGeom>
          <a:noFill/>
        </p:spPr>
        <p:txBody>
          <a:bodyPr wrap="none" rtlCol="0">
            <a:spAutoFit/>
          </a:bodyPr>
          <a:lstStyle/>
          <a:p>
            <a:r>
              <a:rPr lang="zh-CN" altLang="zh-CN" sz="2400" b="1"/>
              <a:t>手控模式</a:t>
            </a:r>
            <a:endParaRPr lang="zh-CN" altLang="zh-CN" sz="2400" dirty="0"/>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a:extLst>
              <a:ext uri="{FF2B5EF4-FFF2-40B4-BE49-F238E27FC236}">
                <a16:creationId xmlns:a16="http://schemas.microsoft.com/office/drawing/2014/main" id="{D66EF66F-E4DF-4626-2AFF-B4B30DA602E6}"/>
              </a:ext>
            </a:extLst>
          </p:cNvPr>
          <p:cNvSpPr txBox="1"/>
          <p:nvPr/>
        </p:nvSpPr>
        <p:spPr>
          <a:xfrm>
            <a:off x="439838" y="3486166"/>
            <a:ext cx="6154209" cy="646331"/>
          </a:xfrm>
          <a:prstGeom prst="rect">
            <a:avLst/>
          </a:prstGeom>
          <a:noFill/>
        </p:spPr>
        <p:txBody>
          <a:bodyPr wrap="square" rtlCol="0">
            <a:spAutoFit/>
          </a:bodyPr>
          <a:lstStyle/>
          <a:p>
            <a:r>
              <a:rPr lang="zh-CN" altLang="zh-CN" dirty="0"/>
              <a:t>手机指令与电动轮椅执行指令匹配正确率</a:t>
            </a:r>
          </a:p>
          <a:p>
            <a:r>
              <a:rPr lang="zh-CN" altLang="zh-CN" dirty="0"/>
              <a:t>手机指令发送到电动轮椅执行指令的平均延迟</a:t>
            </a:r>
          </a:p>
        </p:txBody>
      </p:sp>
      <p:sp>
        <p:nvSpPr>
          <p:cNvPr id="32" name="文本框 31">
            <a:extLst>
              <a:ext uri="{FF2B5EF4-FFF2-40B4-BE49-F238E27FC236}">
                <a16:creationId xmlns:a16="http://schemas.microsoft.com/office/drawing/2014/main" id="{DF5E55C0-C84F-46D0-DA84-8B08570D28B8}"/>
              </a:ext>
            </a:extLst>
          </p:cNvPr>
          <p:cNvSpPr txBox="1"/>
          <p:nvPr/>
        </p:nvSpPr>
        <p:spPr>
          <a:xfrm>
            <a:off x="444018" y="294346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a:extLst>
              <a:ext uri="{FF2B5EF4-FFF2-40B4-BE49-F238E27FC236}">
                <a16:creationId xmlns:a16="http://schemas.microsoft.com/office/drawing/2014/main" id="{1ED654EA-14C4-4D5A-A177-98EA04AF23EF}"/>
              </a:ext>
            </a:extLst>
          </p:cNvPr>
          <p:cNvSpPr txBox="1"/>
          <p:nvPr/>
        </p:nvSpPr>
        <p:spPr>
          <a:xfrm>
            <a:off x="444018" y="5242786"/>
            <a:ext cx="5000818" cy="369332"/>
          </a:xfrm>
          <a:prstGeom prst="rect">
            <a:avLst/>
          </a:prstGeom>
          <a:noFill/>
        </p:spPr>
        <p:txBody>
          <a:bodyPr wrap="square" rtlCol="0">
            <a:spAutoFit/>
          </a:bodyPr>
          <a:lstStyle/>
          <a:p>
            <a:r>
              <a:rPr lang="zh-CN" altLang="zh-CN" dirty="0"/>
              <a:t>正确率达到</a:t>
            </a:r>
            <a:r>
              <a:rPr lang="en-US" altLang="zh-CN" dirty="0"/>
              <a:t>90%</a:t>
            </a:r>
            <a:r>
              <a:rPr lang="zh-CN" altLang="zh-CN" dirty="0"/>
              <a:t>， 平均延迟低于</a:t>
            </a:r>
            <a:r>
              <a:rPr lang="en-US" altLang="zh-CN" dirty="0"/>
              <a:t>1s</a:t>
            </a:r>
            <a:endParaRPr lang="zh-CN" altLang="zh-CN" dirty="0"/>
          </a:p>
        </p:txBody>
      </p:sp>
      <p:sp>
        <p:nvSpPr>
          <p:cNvPr id="34" name="文本框 33">
            <a:extLst>
              <a:ext uri="{FF2B5EF4-FFF2-40B4-BE49-F238E27FC236}">
                <a16:creationId xmlns:a16="http://schemas.microsoft.com/office/drawing/2014/main" id="{6A593E05-605C-0946-19B8-7231BB2B6C47}"/>
              </a:ext>
            </a:extLst>
          </p:cNvPr>
          <p:cNvSpPr txBox="1"/>
          <p:nvPr/>
        </p:nvSpPr>
        <p:spPr>
          <a:xfrm>
            <a:off x="444018" y="471688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a:extLst>
              <a:ext uri="{FF2B5EF4-FFF2-40B4-BE49-F238E27FC236}">
                <a16:creationId xmlns:a16="http://schemas.microsoft.com/office/drawing/2014/main" id="{789E9E92-F007-15F7-0B3D-F308EE24EB4A}"/>
              </a:ext>
            </a:extLst>
          </p:cNvPr>
          <p:cNvSpPr txBox="1"/>
          <p:nvPr/>
        </p:nvSpPr>
        <p:spPr>
          <a:xfrm>
            <a:off x="6866986" y="1731035"/>
            <a:ext cx="3999897" cy="646331"/>
          </a:xfrm>
          <a:prstGeom prst="rect">
            <a:avLst/>
          </a:prstGeom>
          <a:noFill/>
        </p:spPr>
        <p:txBody>
          <a:bodyPr wrap="square" rtlCol="0">
            <a:spAutoFit/>
          </a:bodyPr>
          <a:lstStyle/>
          <a:p>
            <a:r>
              <a:rPr lang="zh-CN" altLang="zh-CN" dirty="0"/>
              <a:t>正确率达到</a:t>
            </a:r>
            <a:r>
              <a:rPr lang="en-US" altLang="zh-CN" dirty="0"/>
              <a:t>90%</a:t>
            </a:r>
            <a:r>
              <a:rPr lang="zh-CN" altLang="zh-CN" dirty="0"/>
              <a:t>，电动轮椅按照相应指令行驶， 平均延迟大约为</a:t>
            </a:r>
            <a:r>
              <a:rPr lang="en-US" altLang="zh-CN" dirty="0"/>
              <a:t>3s</a:t>
            </a:r>
            <a:endParaRPr lang="zh-CN" altLang="zh-CN" dirty="0"/>
          </a:p>
        </p:txBody>
      </p:sp>
      <p:sp>
        <p:nvSpPr>
          <p:cNvPr id="36" name="文本框 35">
            <a:extLst>
              <a:ext uri="{FF2B5EF4-FFF2-40B4-BE49-F238E27FC236}">
                <a16:creationId xmlns:a16="http://schemas.microsoft.com/office/drawing/2014/main" id="{84E88829-9910-AFE6-4C36-227427CA303D}"/>
              </a:ext>
            </a:extLst>
          </p:cNvPr>
          <p:cNvSpPr txBox="1"/>
          <p:nvPr/>
        </p:nvSpPr>
        <p:spPr>
          <a:xfrm>
            <a:off x="6866986" y="12761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a:extLst>
              <a:ext uri="{FF2B5EF4-FFF2-40B4-BE49-F238E27FC236}">
                <a16:creationId xmlns:a16="http://schemas.microsoft.com/office/drawing/2014/main" id="{14CDCC03-ED48-3DB3-2F30-3BB7CBBCD58A}"/>
              </a:ext>
            </a:extLst>
          </p:cNvPr>
          <p:cNvSpPr txBox="1"/>
          <p:nvPr/>
        </p:nvSpPr>
        <p:spPr>
          <a:xfrm>
            <a:off x="6866986" y="3422830"/>
            <a:ext cx="5023882" cy="1200329"/>
          </a:xfrm>
          <a:prstGeom prst="rect">
            <a:avLst/>
          </a:prstGeom>
          <a:noFill/>
        </p:spPr>
        <p:txBody>
          <a:bodyPr wrap="square" rtlCol="0">
            <a:spAutoFit/>
          </a:bodyPr>
          <a:lstStyle/>
          <a:p>
            <a:r>
              <a:rPr lang="zh-CN" altLang="zh-CN" dirty="0"/>
              <a:t>主要问题在于延迟过高，测试人员分析，延迟来源于数据传输的系统延迟</a:t>
            </a:r>
            <a:r>
              <a:rPr lang="en-US" altLang="zh-CN" dirty="0"/>
              <a:t>+</a:t>
            </a:r>
            <a:r>
              <a:rPr lang="zh-CN" altLang="zh-CN" dirty="0"/>
              <a:t>串行处理数据</a:t>
            </a:r>
            <a:r>
              <a:rPr lang="en-US" altLang="zh-CN" dirty="0"/>
              <a:t>+</a:t>
            </a:r>
            <a:r>
              <a:rPr lang="zh-CN" altLang="zh-CN" dirty="0"/>
              <a:t>线程休眠延迟，其中线程休眠于串行处理为主要延迟来源。</a:t>
            </a:r>
          </a:p>
        </p:txBody>
      </p:sp>
      <p:sp>
        <p:nvSpPr>
          <p:cNvPr id="38" name="文本框 37">
            <a:extLst>
              <a:ext uri="{FF2B5EF4-FFF2-40B4-BE49-F238E27FC236}">
                <a16:creationId xmlns:a16="http://schemas.microsoft.com/office/drawing/2014/main" id="{E3B7D452-01FC-1BAF-67EA-550AF59FA3FC}"/>
              </a:ext>
            </a:extLst>
          </p:cNvPr>
          <p:cNvSpPr txBox="1"/>
          <p:nvPr/>
        </p:nvSpPr>
        <p:spPr>
          <a:xfrm>
            <a:off x="6835609" y="2904292"/>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0" name="文本框 39">
            <a:extLst>
              <a:ext uri="{FF2B5EF4-FFF2-40B4-BE49-F238E27FC236}">
                <a16:creationId xmlns:a16="http://schemas.microsoft.com/office/drawing/2014/main" id="{F2F4F264-CFBC-27B3-D41B-6195FF4A2FAC}"/>
              </a:ext>
            </a:extLst>
          </p:cNvPr>
          <p:cNvSpPr txBox="1"/>
          <p:nvPr/>
        </p:nvSpPr>
        <p:spPr>
          <a:xfrm>
            <a:off x="6866986" y="467771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a:extLst>
              <a:ext uri="{FF2B5EF4-FFF2-40B4-BE49-F238E27FC236}">
                <a16:creationId xmlns:a16="http://schemas.microsoft.com/office/drawing/2014/main" id="{B9433DDD-BDD5-4DD6-42A0-85F0564A5B67}"/>
              </a:ext>
            </a:extLst>
          </p:cNvPr>
          <p:cNvSpPr txBox="1"/>
          <p:nvPr/>
        </p:nvSpPr>
        <p:spPr>
          <a:xfrm>
            <a:off x="439838" y="1805827"/>
            <a:ext cx="6264401" cy="646331"/>
          </a:xfrm>
          <a:prstGeom prst="rect">
            <a:avLst/>
          </a:prstGeom>
          <a:noFill/>
        </p:spPr>
        <p:txBody>
          <a:bodyPr wrap="square" rtlCol="0">
            <a:spAutoFit/>
          </a:bodyPr>
          <a:lstStyle/>
          <a:p>
            <a:r>
              <a:rPr lang="zh-CN" altLang="zh-CN" dirty="0"/>
              <a:t>启动手机上的控制软件，将手机与树莓派建立蓝牙连接，选择手控模式，点控对应方向发送对应控制指令</a:t>
            </a:r>
          </a:p>
        </p:txBody>
      </p:sp>
      <p:sp>
        <p:nvSpPr>
          <p:cNvPr id="3" name="文本框 2">
            <a:extLst>
              <a:ext uri="{FF2B5EF4-FFF2-40B4-BE49-F238E27FC236}">
                <a16:creationId xmlns:a16="http://schemas.microsoft.com/office/drawing/2014/main" id="{FBB875D3-1460-4F35-530F-EFCBF426F4CA}"/>
              </a:ext>
            </a:extLst>
          </p:cNvPr>
          <p:cNvSpPr txBox="1"/>
          <p:nvPr/>
        </p:nvSpPr>
        <p:spPr>
          <a:xfrm>
            <a:off x="6866986" y="5104286"/>
            <a:ext cx="5023882" cy="646331"/>
          </a:xfrm>
          <a:prstGeom prst="rect">
            <a:avLst/>
          </a:prstGeom>
          <a:noFill/>
        </p:spPr>
        <p:txBody>
          <a:bodyPr wrap="square" rtlCol="0">
            <a:spAutoFit/>
          </a:bodyPr>
          <a:lstStyle/>
          <a:p>
            <a:r>
              <a:rPr lang="zh-CN" altLang="zh-CN" dirty="0"/>
              <a:t>在不影响系统运行的情况下降低线程休眠时间，将串行的数据处理转化为异步处理。</a:t>
            </a:r>
          </a:p>
        </p:txBody>
      </p:sp>
    </p:spTree>
    <p:extLst>
      <p:ext uri="{BB962C8B-B14F-4D97-AF65-F5344CB8AC3E}">
        <p14:creationId xmlns:p14="http://schemas.microsoft.com/office/powerpoint/2010/main" val="2648501109"/>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dissolve">
                                      <p:cBhvr>
                                        <p:cTn id="42" dur="500"/>
                                        <p:tgtEl>
                                          <p:spTgt spid="4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dissolv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40" grpId="0"/>
      <p:bldP spid="41"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6468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核心应用模块测试</a:t>
            </a:r>
          </a:p>
        </p:txBody>
      </p:sp>
      <p:sp>
        <p:nvSpPr>
          <p:cNvPr id="5" name="文本框 4">
            <a:extLst>
              <a:ext uri="{FF2B5EF4-FFF2-40B4-BE49-F238E27FC236}">
                <a16:creationId xmlns:a16="http://schemas.microsoft.com/office/drawing/2014/main" id="{76419D01-0CB6-8345-A784-D4C34B1C012E}"/>
              </a:ext>
            </a:extLst>
          </p:cNvPr>
          <p:cNvSpPr txBox="1"/>
          <p:nvPr/>
        </p:nvSpPr>
        <p:spPr>
          <a:xfrm>
            <a:off x="444018" y="12761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a:extLst>
              <a:ext uri="{FF2B5EF4-FFF2-40B4-BE49-F238E27FC236}">
                <a16:creationId xmlns:a16="http://schemas.microsoft.com/office/drawing/2014/main" id="{C422B577-1EB9-CF4F-882C-92767460B9AB}"/>
              </a:ext>
            </a:extLst>
          </p:cNvPr>
          <p:cNvSpPr txBox="1"/>
          <p:nvPr/>
        </p:nvSpPr>
        <p:spPr>
          <a:xfrm>
            <a:off x="4736950" y="626781"/>
            <a:ext cx="1415772" cy="461665"/>
          </a:xfrm>
          <a:prstGeom prst="rect">
            <a:avLst/>
          </a:prstGeom>
          <a:noFill/>
        </p:spPr>
        <p:txBody>
          <a:bodyPr wrap="none" rtlCol="0">
            <a:spAutoFit/>
          </a:bodyPr>
          <a:lstStyle/>
          <a:p>
            <a:r>
              <a:rPr lang="zh-CN" altLang="zh-CN" sz="2400" b="1" dirty="0"/>
              <a:t>脑控模式</a:t>
            </a:r>
            <a:endParaRPr lang="zh-CN" altLang="zh-CN" sz="2400" dirty="0"/>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a:extLst>
              <a:ext uri="{FF2B5EF4-FFF2-40B4-BE49-F238E27FC236}">
                <a16:creationId xmlns:a16="http://schemas.microsoft.com/office/drawing/2014/main" id="{D66EF66F-E4DF-4626-2AFF-B4B30DA602E6}"/>
              </a:ext>
            </a:extLst>
          </p:cNvPr>
          <p:cNvSpPr txBox="1"/>
          <p:nvPr/>
        </p:nvSpPr>
        <p:spPr>
          <a:xfrm>
            <a:off x="439838" y="3486166"/>
            <a:ext cx="6154209" cy="923330"/>
          </a:xfrm>
          <a:prstGeom prst="rect">
            <a:avLst/>
          </a:prstGeom>
          <a:noFill/>
        </p:spPr>
        <p:txBody>
          <a:bodyPr wrap="square" rtlCol="0">
            <a:spAutoFit/>
          </a:bodyPr>
          <a:lstStyle/>
          <a:p>
            <a:r>
              <a:rPr lang="zh-CN" altLang="zh-CN" dirty="0"/>
              <a:t>轮椅需要按照头部姿态的九个状态进行分别进行停止，左转、右转、前进、后退、左后、右后、左前、右前九个方向的运动，延迟在</a:t>
            </a:r>
            <a:r>
              <a:rPr lang="en-US" altLang="zh-CN" dirty="0"/>
              <a:t>1s</a:t>
            </a:r>
            <a:r>
              <a:rPr lang="zh-CN" altLang="zh-CN" dirty="0"/>
              <a:t>之内。</a:t>
            </a:r>
          </a:p>
        </p:txBody>
      </p:sp>
      <p:sp>
        <p:nvSpPr>
          <p:cNvPr id="32" name="文本框 31">
            <a:extLst>
              <a:ext uri="{FF2B5EF4-FFF2-40B4-BE49-F238E27FC236}">
                <a16:creationId xmlns:a16="http://schemas.microsoft.com/office/drawing/2014/main" id="{DF5E55C0-C84F-46D0-DA84-8B08570D28B8}"/>
              </a:ext>
            </a:extLst>
          </p:cNvPr>
          <p:cNvSpPr txBox="1"/>
          <p:nvPr/>
        </p:nvSpPr>
        <p:spPr>
          <a:xfrm>
            <a:off x="444018" y="294346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a:extLst>
              <a:ext uri="{FF2B5EF4-FFF2-40B4-BE49-F238E27FC236}">
                <a16:creationId xmlns:a16="http://schemas.microsoft.com/office/drawing/2014/main" id="{1ED654EA-14C4-4D5A-A177-98EA04AF23EF}"/>
              </a:ext>
            </a:extLst>
          </p:cNvPr>
          <p:cNvSpPr txBox="1"/>
          <p:nvPr/>
        </p:nvSpPr>
        <p:spPr>
          <a:xfrm>
            <a:off x="444018" y="5242786"/>
            <a:ext cx="5000818" cy="646331"/>
          </a:xfrm>
          <a:prstGeom prst="rect">
            <a:avLst/>
          </a:prstGeom>
          <a:noFill/>
        </p:spPr>
        <p:txBody>
          <a:bodyPr wrap="square" rtlCol="0">
            <a:spAutoFit/>
          </a:bodyPr>
          <a:lstStyle/>
          <a:p>
            <a:r>
              <a:rPr lang="zh-CN" altLang="zh-CN" dirty="0"/>
              <a:t>轮椅按照九个方向进行运动，</a:t>
            </a:r>
            <a:r>
              <a:rPr lang="zh-CN" altLang="en-US" dirty="0"/>
              <a:t>头部控制到轮椅执行</a:t>
            </a:r>
            <a:r>
              <a:rPr lang="zh-CN" altLang="zh-CN" dirty="0"/>
              <a:t>延迟</a:t>
            </a:r>
            <a:r>
              <a:rPr lang="zh-CN" altLang="en-US" dirty="0"/>
              <a:t>在</a:t>
            </a:r>
            <a:r>
              <a:rPr lang="en-US" altLang="zh-CN" dirty="0"/>
              <a:t>1s</a:t>
            </a:r>
            <a:r>
              <a:rPr lang="zh-CN" altLang="en-US" dirty="0"/>
              <a:t>内</a:t>
            </a:r>
            <a:r>
              <a:rPr lang="zh-CN" altLang="zh-CN" dirty="0"/>
              <a:t>。</a:t>
            </a:r>
          </a:p>
        </p:txBody>
      </p:sp>
      <p:sp>
        <p:nvSpPr>
          <p:cNvPr id="34" name="文本框 33">
            <a:extLst>
              <a:ext uri="{FF2B5EF4-FFF2-40B4-BE49-F238E27FC236}">
                <a16:creationId xmlns:a16="http://schemas.microsoft.com/office/drawing/2014/main" id="{6A593E05-605C-0946-19B8-7231BB2B6C47}"/>
              </a:ext>
            </a:extLst>
          </p:cNvPr>
          <p:cNvSpPr txBox="1"/>
          <p:nvPr/>
        </p:nvSpPr>
        <p:spPr>
          <a:xfrm>
            <a:off x="444018" y="471688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a:extLst>
              <a:ext uri="{FF2B5EF4-FFF2-40B4-BE49-F238E27FC236}">
                <a16:creationId xmlns:a16="http://schemas.microsoft.com/office/drawing/2014/main" id="{789E9E92-F007-15F7-0B3D-F308EE24EB4A}"/>
              </a:ext>
            </a:extLst>
          </p:cNvPr>
          <p:cNvSpPr txBox="1"/>
          <p:nvPr/>
        </p:nvSpPr>
        <p:spPr>
          <a:xfrm>
            <a:off x="6866985" y="1774562"/>
            <a:ext cx="3999897" cy="646331"/>
          </a:xfrm>
          <a:prstGeom prst="rect">
            <a:avLst/>
          </a:prstGeom>
          <a:noFill/>
        </p:spPr>
        <p:txBody>
          <a:bodyPr wrap="square" rtlCol="0">
            <a:spAutoFit/>
          </a:bodyPr>
          <a:lstStyle/>
          <a:p>
            <a:r>
              <a:rPr lang="zh-CN" altLang="zh-CN" dirty="0"/>
              <a:t>轮椅基本按照设想的九个方向进行运动，但是延迟较大。</a:t>
            </a:r>
          </a:p>
        </p:txBody>
      </p:sp>
      <p:sp>
        <p:nvSpPr>
          <p:cNvPr id="36" name="文本框 35">
            <a:extLst>
              <a:ext uri="{FF2B5EF4-FFF2-40B4-BE49-F238E27FC236}">
                <a16:creationId xmlns:a16="http://schemas.microsoft.com/office/drawing/2014/main" id="{84E88829-9910-AFE6-4C36-227427CA303D}"/>
              </a:ext>
            </a:extLst>
          </p:cNvPr>
          <p:cNvSpPr txBox="1"/>
          <p:nvPr/>
        </p:nvSpPr>
        <p:spPr>
          <a:xfrm>
            <a:off x="6866986" y="12761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a:extLst>
              <a:ext uri="{FF2B5EF4-FFF2-40B4-BE49-F238E27FC236}">
                <a16:creationId xmlns:a16="http://schemas.microsoft.com/office/drawing/2014/main" id="{14CDCC03-ED48-3DB3-2F30-3BB7CBBCD58A}"/>
              </a:ext>
            </a:extLst>
          </p:cNvPr>
          <p:cNvSpPr txBox="1"/>
          <p:nvPr/>
        </p:nvSpPr>
        <p:spPr>
          <a:xfrm>
            <a:off x="6986729" y="3606375"/>
            <a:ext cx="5023882" cy="369332"/>
          </a:xfrm>
          <a:prstGeom prst="rect">
            <a:avLst/>
          </a:prstGeom>
          <a:noFill/>
        </p:spPr>
        <p:txBody>
          <a:bodyPr wrap="square" rtlCol="0">
            <a:spAutoFit/>
          </a:bodyPr>
          <a:lstStyle/>
          <a:p>
            <a:r>
              <a:rPr lang="zh-CN" altLang="zh-CN" dirty="0"/>
              <a:t>指令阻塞导致轮椅没有及时响应变化</a:t>
            </a:r>
          </a:p>
        </p:txBody>
      </p:sp>
      <p:sp>
        <p:nvSpPr>
          <p:cNvPr id="38" name="文本框 37">
            <a:extLst>
              <a:ext uri="{FF2B5EF4-FFF2-40B4-BE49-F238E27FC236}">
                <a16:creationId xmlns:a16="http://schemas.microsoft.com/office/drawing/2014/main" id="{E3B7D452-01FC-1BAF-67EA-550AF59FA3FC}"/>
              </a:ext>
            </a:extLst>
          </p:cNvPr>
          <p:cNvSpPr txBox="1"/>
          <p:nvPr/>
        </p:nvSpPr>
        <p:spPr>
          <a:xfrm>
            <a:off x="6955352" y="3024501"/>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0" name="文本框 39">
            <a:extLst>
              <a:ext uri="{FF2B5EF4-FFF2-40B4-BE49-F238E27FC236}">
                <a16:creationId xmlns:a16="http://schemas.microsoft.com/office/drawing/2014/main" id="{F2F4F264-CFBC-27B3-D41B-6195FF4A2FAC}"/>
              </a:ext>
            </a:extLst>
          </p:cNvPr>
          <p:cNvSpPr txBox="1"/>
          <p:nvPr/>
        </p:nvSpPr>
        <p:spPr>
          <a:xfrm>
            <a:off x="6986729" y="479792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a:extLst>
              <a:ext uri="{FF2B5EF4-FFF2-40B4-BE49-F238E27FC236}">
                <a16:creationId xmlns:a16="http://schemas.microsoft.com/office/drawing/2014/main" id="{B9433DDD-BDD5-4DD6-42A0-85F0564A5B67}"/>
              </a:ext>
            </a:extLst>
          </p:cNvPr>
          <p:cNvSpPr txBox="1"/>
          <p:nvPr/>
        </p:nvSpPr>
        <p:spPr>
          <a:xfrm>
            <a:off x="439838" y="1805827"/>
            <a:ext cx="6264401" cy="923330"/>
          </a:xfrm>
          <a:prstGeom prst="rect">
            <a:avLst/>
          </a:prstGeom>
          <a:noFill/>
        </p:spPr>
        <p:txBody>
          <a:bodyPr wrap="square" rtlCol="0">
            <a:spAutoFit/>
          </a:bodyPr>
          <a:lstStyle/>
          <a:p>
            <a:r>
              <a:rPr lang="zh-CN" altLang="zh-CN" dirty="0"/>
              <a:t>启动树莓派，并通过蓝牙连接</a:t>
            </a:r>
            <a:r>
              <a:rPr lang="en-US" altLang="zh-CN" dirty="0"/>
              <a:t>IMU</a:t>
            </a:r>
            <a:r>
              <a:rPr lang="zh-CN" altLang="zh-CN" dirty="0"/>
              <a:t>，分别让头部处于平视、左转、右转、抬头、低头、低头朝左、低头朝右、抬头朝左、抬头朝右九个姿势，观察轮椅的运动状态。</a:t>
            </a:r>
          </a:p>
        </p:txBody>
      </p:sp>
      <p:sp>
        <p:nvSpPr>
          <p:cNvPr id="3" name="文本框 2">
            <a:extLst>
              <a:ext uri="{FF2B5EF4-FFF2-40B4-BE49-F238E27FC236}">
                <a16:creationId xmlns:a16="http://schemas.microsoft.com/office/drawing/2014/main" id="{FBB875D3-1460-4F35-530F-EFCBF426F4CA}"/>
              </a:ext>
            </a:extLst>
          </p:cNvPr>
          <p:cNvSpPr txBox="1"/>
          <p:nvPr/>
        </p:nvSpPr>
        <p:spPr>
          <a:xfrm>
            <a:off x="6986729" y="5224495"/>
            <a:ext cx="5023882" cy="369332"/>
          </a:xfrm>
          <a:prstGeom prst="rect">
            <a:avLst/>
          </a:prstGeom>
          <a:noFill/>
        </p:spPr>
        <p:txBody>
          <a:bodyPr wrap="square" rtlCol="0">
            <a:spAutoFit/>
          </a:bodyPr>
          <a:lstStyle/>
          <a:p>
            <a:r>
              <a:rPr lang="zh-CN" altLang="zh-CN" dirty="0"/>
              <a:t>修改指令发送机制，让新的指令覆盖</a:t>
            </a:r>
            <a:r>
              <a:rPr lang="zh-CN" altLang="en-US" dirty="0"/>
              <a:t>原来指令</a:t>
            </a:r>
            <a:r>
              <a:rPr lang="zh-CN" altLang="zh-CN" dirty="0"/>
              <a:t>。</a:t>
            </a:r>
          </a:p>
        </p:txBody>
      </p:sp>
    </p:spTree>
    <p:extLst>
      <p:ext uri="{BB962C8B-B14F-4D97-AF65-F5344CB8AC3E}">
        <p14:creationId xmlns:p14="http://schemas.microsoft.com/office/powerpoint/2010/main" val="2519139572"/>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dissolve">
                                      <p:cBhvr>
                                        <p:cTn id="42" dur="500"/>
                                        <p:tgtEl>
                                          <p:spTgt spid="4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dissolv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40" grpId="0"/>
      <p:bldP spid="41"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第一部分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01</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4507730" y="2799467"/>
            <a:ext cx="3570208"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600" dirty="0">
                <a:solidFill>
                  <a:srgbClr val="44546A"/>
                </a:solidFill>
                <a:cs typeface="+mn-ea"/>
                <a:sym typeface="+mn-lt"/>
              </a:rPr>
              <a:t>项目概述</a:t>
            </a:r>
            <a:endParaRPr kumimoji="1" lang="zh-CN" altLang="en-US" sz="6600" b="0" i="0" u="none" strike="noStrike" kern="1200" cap="none" spc="0" normalizeH="0" baseline="0" noProof="0" dirty="0">
              <a:ln>
                <a:noFill/>
              </a:ln>
              <a:solidFill>
                <a:srgbClr val="44546A"/>
              </a:solidFill>
              <a:effectLst/>
              <a:uLnTx/>
              <a:uFillTx/>
              <a:cs typeface="+mn-ea"/>
              <a:sym typeface="+mn-lt"/>
            </a:endParaRPr>
          </a:p>
        </p:txBody>
      </p:sp>
    </p:spTree>
    <p:extLst>
      <p:ext uri="{BB962C8B-B14F-4D97-AF65-F5344CB8AC3E}">
        <p14:creationId xmlns:p14="http://schemas.microsoft.com/office/powerpoint/2010/main" val="41464695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6468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核心应用模块测试</a:t>
            </a:r>
          </a:p>
        </p:txBody>
      </p:sp>
      <p:sp>
        <p:nvSpPr>
          <p:cNvPr id="5" name="文本框 4">
            <a:extLst>
              <a:ext uri="{FF2B5EF4-FFF2-40B4-BE49-F238E27FC236}">
                <a16:creationId xmlns:a16="http://schemas.microsoft.com/office/drawing/2014/main" id="{76419D01-0CB6-8345-A784-D4C34B1C012E}"/>
              </a:ext>
            </a:extLst>
          </p:cNvPr>
          <p:cNvSpPr txBox="1"/>
          <p:nvPr/>
        </p:nvSpPr>
        <p:spPr>
          <a:xfrm>
            <a:off x="444018" y="12761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a:extLst>
              <a:ext uri="{FF2B5EF4-FFF2-40B4-BE49-F238E27FC236}">
                <a16:creationId xmlns:a16="http://schemas.microsoft.com/office/drawing/2014/main" id="{C422B577-1EB9-CF4F-882C-92767460B9AB}"/>
              </a:ext>
            </a:extLst>
          </p:cNvPr>
          <p:cNvSpPr txBox="1"/>
          <p:nvPr/>
        </p:nvSpPr>
        <p:spPr>
          <a:xfrm>
            <a:off x="4736950" y="626781"/>
            <a:ext cx="1415772" cy="461665"/>
          </a:xfrm>
          <a:prstGeom prst="rect">
            <a:avLst/>
          </a:prstGeom>
          <a:noFill/>
        </p:spPr>
        <p:txBody>
          <a:bodyPr wrap="none" rtlCol="0">
            <a:spAutoFit/>
          </a:bodyPr>
          <a:lstStyle/>
          <a:p>
            <a:r>
              <a:rPr lang="zh-CN" altLang="zh-CN" sz="2400" b="1" dirty="0"/>
              <a:t>跟随模式</a:t>
            </a:r>
            <a:endParaRPr lang="zh-CN" altLang="zh-CN" sz="2400" dirty="0"/>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a:extLst>
              <a:ext uri="{FF2B5EF4-FFF2-40B4-BE49-F238E27FC236}">
                <a16:creationId xmlns:a16="http://schemas.microsoft.com/office/drawing/2014/main" id="{D66EF66F-E4DF-4626-2AFF-B4B30DA602E6}"/>
              </a:ext>
            </a:extLst>
          </p:cNvPr>
          <p:cNvSpPr txBox="1"/>
          <p:nvPr/>
        </p:nvSpPr>
        <p:spPr>
          <a:xfrm>
            <a:off x="439838" y="3486166"/>
            <a:ext cx="6154209" cy="923330"/>
          </a:xfrm>
          <a:prstGeom prst="rect">
            <a:avLst/>
          </a:prstGeom>
          <a:noFill/>
        </p:spPr>
        <p:txBody>
          <a:bodyPr wrap="square" rtlCol="0">
            <a:spAutoFit/>
          </a:bodyPr>
          <a:lstStyle/>
          <a:p>
            <a:r>
              <a:rPr lang="zh-CN" altLang="zh-CN" dirty="0"/>
              <a:t>轮椅在绝大部分情况下可跟随</a:t>
            </a:r>
            <a:r>
              <a:rPr lang="en-US" altLang="zh-CN" dirty="0" err="1"/>
              <a:t>AprilTag</a:t>
            </a:r>
            <a:r>
              <a:rPr lang="zh-CN" altLang="zh-CN" dirty="0"/>
              <a:t>移动，在</a:t>
            </a:r>
            <a:r>
              <a:rPr lang="en-US" altLang="zh-CN" dirty="0" err="1"/>
              <a:t>AprilTag</a:t>
            </a:r>
            <a:r>
              <a:rPr lang="zh-CN" altLang="zh-CN" dirty="0"/>
              <a:t>与轮椅间存在障碍物的情况下，轮椅的避障功能会覆盖跟随功能，使轮椅不会撞击障碍物。</a:t>
            </a:r>
          </a:p>
        </p:txBody>
      </p:sp>
      <p:sp>
        <p:nvSpPr>
          <p:cNvPr id="32" name="文本框 31">
            <a:extLst>
              <a:ext uri="{FF2B5EF4-FFF2-40B4-BE49-F238E27FC236}">
                <a16:creationId xmlns:a16="http://schemas.microsoft.com/office/drawing/2014/main" id="{DF5E55C0-C84F-46D0-DA84-8B08570D28B8}"/>
              </a:ext>
            </a:extLst>
          </p:cNvPr>
          <p:cNvSpPr txBox="1"/>
          <p:nvPr/>
        </p:nvSpPr>
        <p:spPr>
          <a:xfrm>
            <a:off x="444018" y="3054964"/>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a:extLst>
              <a:ext uri="{FF2B5EF4-FFF2-40B4-BE49-F238E27FC236}">
                <a16:creationId xmlns:a16="http://schemas.microsoft.com/office/drawing/2014/main" id="{1ED654EA-14C4-4D5A-A177-98EA04AF23EF}"/>
              </a:ext>
            </a:extLst>
          </p:cNvPr>
          <p:cNvSpPr txBox="1"/>
          <p:nvPr/>
        </p:nvSpPr>
        <p:spPr>
          <a:xfrm>
            <a:off x="444017" y="5242786"/>
            <a:ext cx="5989439" cy="923330"/>
          </a:xfrm>
          <a:prstGeom prst="rect">
            <a:avLst/>
          </a:prstGeom>
          <a:noFill/>
        </p:spPr>
        <p:txBody>
          <a:bodyPr wrap="square" rtlCol="0">
            <a:spAutoFit/>
          </a:bodyPr>
          <a:lstStyle/>
          <a:p>
            <a:r>
              <a:rPr lang="zh-CN" altLang="zh-CN" dirty="0"/>
              <a:t>轮椅以可以接受的延时跟随</a:t>
            </a:r>
            <a:r>
              <a:rPr lang="en-US" altLang="zh-CN" dirty="0" err="1"/>
              <a:t>AprilTag</a:t>
            </a:r>
            <a:r>
              <a:rPr lang="zh-CN" altLang="zh-CN" dirty="0"/>
              <a:t>移动，在这一过程中不会撞击前方障碍物；在</a:t>
            </a:r>
            <a:r>
              <a:rPr lang="en-US" altLang="zh-CN" dirty="0" err="1"/>
              <a:t>AprilTag</a:t>
            </a:r>
            <a:r>
              <a:rPr lang="zh-CN" altLang="zh-CN" dirty="0"/>
              <a:t>消失或有多个</a:t>
            </a:r>
            <a:r>
              <a:rPr lang="en-US" altLang="zh-CN" dirty="0" err="1"/>
              <a:t>AprilTag</a:t>
            </a:r>
            <a:r>
              <a:rPr lang="zh-CN" altLang="zh-CN" dirty="0"/>
              <a:t>出现在视野中时可以及时停止。</a:t>
            </a:r>
          </a:p>
        </p:txBody>
      </p:sp>
      <p:sp>
        <p:nvSpPr>
          <p:cNvPr id="34" name="文本框 33">
            <a:extLst>
              <a:ext uri="{FF2B5EF4-FFF2-40B4-BE49-F238E27FC236}">
                <a16:creationId xmlns:a16="http://schemas.microsoft.com/office/drawing/2014/main" id="{6A593E05-605C-0946-19B8-7231BB2B6C47}"/>
              </a:ext>
            </a:extLst>
          </p:cNvPr>
          <p:cNvSpPr txBox="1"/>
          <p:nvPr/>
        </p:nvSpPr>
        <p:spPr>
          <a:xfrm>
            <a:off x="444018" y="471688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a:extLst>
              <a:ext uri="{FF2B5EF4-FFF2-40B4-BE49-F238E27FC236}">
                <a16:creationId xmlns:a16="http://schemas.microsoft.com/office/drawing/2014/main" id="{789E9E92-F007-15F7-0B3D-F308EE24EB4A}"/>
              </a:ext>
            </a:extLst>
          </p:cNvPr>
          <p:cNvSpPr txBox="1"/>
          <p:nvPr/>
        </p:nvSpPr>
        <p:spPr>
          <a:xfrm>
            <a:off x="6866985" y="1774562"/>
            <a:ext cx="5401215" cy="1323439"/>
          </a:xfrm>
          <a:prstGeom prst="rect">
            <a:avLst/>
          </a:prstGeom>
          <a:noFill/>
        </p:spPr>
        <p:txBody>
          <a:bodyPr wrap="square" rtlCol="0">
            <a:spAutoFit/>
          </a:bodyPr>
          <a:lstStyle/>
          <a:p>
            <a:r>
              <a:rPr lang="zh-CN" altLang="zh-CN" sz="1600" dirty="0"/>
              <a:t>轮椅可以在</a:t>
            </a:r>
            <a:r>
              <a:rPr lang="en-US" altLang="zh-CN" sz="1600" dirty="0" err="1"/>
              <a:t>AprilTag</a:t>
            </a:r>
            <a:r>
              <a:rPr lang="zh-CN" altLang="zh-CN" sz="1600" dirty="0"/>
              <a:t>消失或有多个</a:t>
            </a:r>
            <a:r>
              <a:rPr lang="en-US" altLang="zh-CN" sz="1600" dirty="0" err="1"/>
              <a:t>AprilTag</a:t>
            </a:r>
            <a:r>
              <a:rPr lang="zh-CN" altLang="zh-CN" sz="1600" dirty="0"/>
              <a:t>出现在视野中及时触发停止操作，也可以在</a:t>
            </a:r>
            <a:r>
              <a:rPr lang="en-US" altLang="zh-CN" sz="1600" dirty="0" err="1"/>
              <a:t>AprilTag</a:t>
            </a:r>
            <a:r>
              <a:rPr lang="zh-CN" altLang="zh-CN" sz="1600" dirty="0"/>
              <a:t>重新出现在摄像头视野中时重新进行跟随；轮椅可以在一定程度上跟随</a:t>
            </a:r>
            <a:r>
              <a:rPr lang="en-US" altLang="zh-CN" sz="1600" dirty="0" err="1"/>
              <a:t>AprilTag</a:t>
            </a:r>
            <a:r>
              <a:rPr lang="zh-CN" altLang="zh-CN" sz="1600" dirty="0"/>
              <a:t>进行移动，但移动的延时较大，需要进行进一步优化</a:t>
            </a:r>
          </a:p>
        </p:txBody>
      </p:sp>
      <p:sp>
        <p:nvSpPr>
          <p:cNvPr id="36" name="文本框 35">
            <a:extLst>
              <a:ext uri="{FF2B5EF4-FFF2-40B4-BE49-F238E27FC236}">
                <a16:creationId xmlns:a16="http://schemas.microsoft.com/office/drawing/2014/main" id="{84E88829-9910-AFE6-4C36-227427CA303D}"/>
              </a:ext>
            </a:extLst>
          </p:cNvPr>
          <p:cNvSpPr txBox="1"/>
          <p:nvPr/>
        </p:nvSpPr>
        <p:spPr>
          <a:xfrm>
            <a:off x="6866986" y="127618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a:extLst>
              <a:ext uri="{FF2B5EF4-FFF2-40B4-BE49-F238E27FC236}">
                <a16:creationId xmlns:a16="http://schemas.microsoft.com/office/drawing/2014/main" id="{14CDCC03-ED48-3DB3-2F30-3BB7CBBCD58A}"/>
              </a:ext>
            </a:extLst>
          </p:cNvPr>
          <p:cNvSpPr txBox="1"/>
          <p:nvPr/>
        </p:nvSpPr>
        <p:spPr>
          <a:xfrm>
            <a:off x="6866985" y="3458585"/>
            <a:ext cx="5325014" cy="1077218"/>
          </a:xfrm>
          <a:prstGeom prst="rect">
            <a:avLst/>
          </a:prstGeom>
          <a:noFill/>
        </p:spPr>
        <p:txBody>
          <a:bodyPr wrap="square" rtlCol="0">
            <a:spAutoFit/>
          </a:bodyPr>
          <a:lstStyle/>
          <a:p>
            <a:r>
              <a:rPr lang="zh-CN" altLang="zh-CN" sz="1600" dirty="0"/>
              <a:t>轮椅跟随的延迟可能由于从摄像头返回数据到树莓派联络并启动舵机的通信时延过大导致；</a:t>
            </a:r>
            <a:r>
              <a:rPr lang="en-US" altLang="zh-CN" sz="1600" dirty="0"/>
              <a:t>Ros</a:t>
            </a:r>
            <a:r>
              <a:rPr lang="zh-CN" altLang="zh-CN" sz="1600" dirty="0"/>
              <a:t>发送并且执行最终指令的速度远小于摄像头传输数据的速度，订阅话题时可能接收到的不是来自摄像头的最新数据。</a:t>
            </a:r>
          </a:p>
        </p:txBody>
      </p:sp>
      <p:sp>
        <p:nvSpPr>
          <p:cNvPr id="38" name="文本框 37">
            <a:extLst>
              <a:ext uri="{FF2B5EF4-FFF2-40B4-BE49-F238E27FC236}">
                <a16:creationId xmlns:a16="http://schemas.microsoft.com/office/drawing/2014/main" id="{E3B7D452-01FC-1BAF-67EA-550AF59FA3FC}"/>
              </a:ext>
            </a:extLst>
          </p:cNvPr>
          <p:cNvSpPr txBox="1"/>
          <p:nvPr/>
        </p:nvSpPr>
        <p:spPr>
          <a:xfrm>
            <a:off x="6866985" y="3054964"/>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0" name="文本框 39">
            <a:extLst>
              <a:ext uri="{FF2B5EF4-FFF2-40B4-BE49-F238E27FC236}">
                <a16:creationId xmlns:a16="http://schemas.microsoft.com/office/drawing/2014/main" id="{F2F4F264-CFBC-27B3-D41B-6195FF4A2FAC}"/>
              </a:ext>
            </a:extLst>
          </p:cNvPr>
          <p:cNvSpPr txBox="1"/>
          <p:nvPr/>
        </p:nvSpPr>
        <p:spPr>
          <a:xfrm>
            <a:off x="6866986" y="467771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a:extLst>
              <a:ext uri="{FF2B5EF4-FFF2-40B4-BE49-F238E27FC236}">
                <a16:creationId xmlns:a16="http://schemas.microsoft.com/office/drawing/2014/main" id="{B9433DDD-BDD5-4DD6-42A0-85F0564A5B67}"/>
              </a:ext>
            </a:extLst>
          </p:cNvPr>
          <p:cNvSpPr txBox="1"/>
          <p:nvPr/>
        </p:nvSpPr>
        <p:spPr>
          <a:xfrm>
            <a:off x="439838" y="1737851"/>
            <a:ext cx="6264401" cy="1323439"/>
          </a:xfrm>
          <a:prstGeom prst="rect">
            <a:avLst/>
          </a:prstGeom>
          <a:noFill/>
        </p:spPr>
        <p:txBody>
          <a:bodyPr wrap="square" rtlCol="0">
            <a:spAutoFit/>
          </a:bodyPr>
          <a:lstStyle/>
          <a:p>
            <a:r>
              <a:rPr lang="zh-CN" altLang="zh-CN" sz="1600" dirty="0"/>
              <a:t>连接</a:t>
            </a:r>
            <a:r>
              <a:rPr lang="en-US" altLang="zh-CN" sz="1600" dirty="0" err="1"/>
              <a:t>OpenMv</a:t>
            </a:r>
            <a:r>
              <a:rPr lang="zh-CN" altLang="zh-CN" sz="1600" dirty="0"/>
              <a:t>摄像头、激光雷达、树莓派，在程序中激活摄像头的跟随模式，同时激活激光雷达的避障输出，在摄像头前方放置一个</a:t>
            </a:r>
            <a:r>
              <a:rPr lang="en-US" altLang="zh-CN" sz="1600" dirty="0" err="1"/>
              <a:t>AprilTag</a:t>
            </a:r>
            <a:r>
              <a:rPr lang="zh-CN" altLang="zh-CN" sz="1600" dirty="0"/>
              <a:t>并且进行慢速移动，包括</a:t>
            </a:r>
            <a:r>
              <a:rPr lang="en-US" altLang="zh-CN" sz="1600" dirty="0" err="1"/>
              <a:t>AprilTag</a:t>
            </a:r>
            <a:r>
              <a:rPr lang="zh-CN" altLang="zh-CN" sz="1600" dirty="0"/>
              <a:t>在摄像头在视野内的横向与纵向移动，以及</a:t>
            </a:r>
            <a:r>
              <a:rPr lang="en-US" altLang="zh-CN" sz="1600" dirty="0" err="1"/>
              <a:t>AprilTag</a:t>
            </a:r>
            <a:r>
              <a:rPr lang="zh-CN" altLang="zh-CN" sz="1600" dirty="0"/>
              <a:t>进入与移出</a:t>
            </a:r>
            <a:r>
              <a:rPr lang="en-US" altLang="zh-CN" sz="1600" dirty="0" err="1"/>
              <a:t>OpenMv</a:t>
            </a:r>
            <a:r>
              <a:rPr lang="zh-CN" altLang="zh-CN" sz="1600" dirty="0"/>
              <a:t>视野的测试，观察舵机是否可以调整至对应角度，轮椅是否可以跟随</a:t>
            </a:r>
            <a:r>
              <a:rPr lang="en-US" altLang="zh-CN" sz="1600" dirty="0" err="1"/>
              <a:t>AprilTag</a:t>
            </a:r>
            <a:r>
              <a:rPr lang="zh-CN" altLang="zh-CN" sz="1600" dirty="0"/>
              <a:t>进行移动。</a:t>
            </a:r>
          </a:p>
        </p:txBody>
      </p:sp>
      <p:sp>
        <p:nvSpPr>
          <p:cNvPr id="3" name="文本框 2">
            <a:extLst>
              <a:ext uri="{FF2B5EF4-FFF2-40B4-BE49-F238E27FC236}">
                <a16:creationId xmlns:a16="http://schemas.microsoft.com/office/drawing/2014/main" id="{FBB875D3-1460-4F35-530F-EFCBF426F4CA}"/>
              </a:ext>
            </a:extLst>
          </p:cNvPr>
          <p:cNvSpPr txBox="1"/>
          <p:nvPr/>
        </p:nvSpPr>
        <p:spPr>
          <a:xfrm>
            <a:off x="6866986" y="5104286"/>
            <a:ext cx="5023882" cy="1477328"/>
          </a:xfrm>
          <a:prstGeom prst="rect">
            <a:avLst/>
          </a:prstGeom>
          <a:noFill/>
        </p:spPr>
        <p:txBody>
          <a:bodyPr wrap="square" rtlCol="0">
            <a:spAutoFit/>
          </a:bodyPr>
          <a:lstStyle/>
          <a:p>
            <a:r>
              <a:rPr lang="zh-CN" altLang="zh-CN" dirty="0"/>
              <a:t>注意将</a:t>
            </a:r>
            <a:r>
              <a:rPr lang="en-US" altLang="zh-CN" dirty="0"/>
              <a:t>Ros</a:t>
            </a:r>
            <a:r>
              <a:rPr lang="zh-CN" altLang="zh-CN" dirty="0"/>
              <a:t>发布与订阅时的回调函数队列长度设为</a:t>
            </a:r>
            <a:r>
              <a:rPr lang="en-US" altLang="zh-CN" dirty="0"/>
              <a:t>1</a:t>
            </a:r>
            <a:r>
              <a:rPr lang="zh-CN" altLang="zh-CN" dirty="0"/>
              <a:t>，防止旧消息的堆积；适当减小摄像头回调函数的调用频次，为执行指令留出更多时间；同时，针对跟随的距离触发的相关阈值也有进一步调整空间。</a:t>
            </a:r>
          </a:p>
        </p:txBody>
      </p:sp>
    </p:spTree>
    <p:extLst>
      <p:ext uri="{BB962C8B-B14F-4D97-AF65-F5344CB8AC3E}">
        <p14:creationId xmlns:p14="http://schemas.microsoft.com/office/powerpoint/2010/main" val="337992400"/>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dissolve">
                                      <p:cBhvr>
                                        <p:cTn id="42" dur="500"/>
                                        <p:tgtEl>
                                          <p:spTgt spid="4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dissolv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40" grpId="0"/>
      <p:bldP spid="41"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四</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04</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1917923" y="2770523"/>
            <a:ext cx="8723863" cy="1107996"/>
          </a:xfrm>
          <a:prstGeom prst="rect">
            <a:avLst/>
          </a:prstGeom>
          <a:noFill/>
        </p:spPr>
        <p:txBody>
          <a:bodyPr wrap="none" rtlCol="0">
            <a:spAutoFit/>
          </a:bodyPr>
          <a:lstStyle/>
          <a:p>
            <a:pPr lvl="0"/>
            <a:r>
              <a:rPr kumimoji="1" lang="zh-CN" altLang="en-US" sz="6600" dirty="0">
                <a:solidFill>
                  <a:srgbClr val="44546A"/>
                </a:solidFill>
                <a:cs typeface="+mn-ea"/>
                <a:sym typeface="+mn-lt"/>
              </a:rPr>
              <a:t>基于</a:t>
            </a:r>
            <a:r>
              <a:rPr kumimoji="1" lang="en-US" altLang="zh-CN" sz="6600" dirty="0">
                <a:solidFill>
                  <a:srgbClr val="44546A"/>
                </a:solidFill>
                <a:cs typeface="+mn-ea"/>
                <a:sym typeface="+mn-lt"/>
              </a:rPr>
              <a:t>GitLab</a:t>
            </a:r>
            <a:r>
              <a:rPr kumimoji="1" lang="zh-CN" altLang="en-US" sz="6600" dirty="0">
                <a:solidFill>
                  <a:srgbClr val="44546A"/>
                </a:solidFill>
                <a:cs typeface="+mn-ea"/>
                <a:sym typeface="+mn-lt"/>
              </a:rPr>
              <a:t>的过程管理</a:t>
            </a:r>
          </a:p>
        </p:txBody>
      </p:sp>
    </p:spTree>
    <p:extLst>
      <p:ext uri="{BB962C8B-B14F-4D97-AF65-F5344CB8AC3E}">
        <p14:creationId xmlns:p14="http://schemas.microsoft.com/office/powerpoint/2010/main" val="7761021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各部门沟通流程</a:t>
            </a:r>
          </a:p>
        </p:txBody>
      </p:sp>
      <p:grpSp>
        <p:nvGrpSpPr>
          <p:cNvPr id="16" name="组合 15">
            <a:extLst>
              <a:ext uri="{FF2B5EF4-FFF2-40B4-BE49-F238E27FC236}">
                <a16:creationId xmlns:a16="http://schemas.microsoft.com/office/drawing/2014/main" id="{05C11D4D-6D5A-45A4-A142-25A8094D8F9E}"/>
              </a:ext>
            </a:extLst>
          </p:cNvPr>
          <p:cNvGrpSpPr/>
          <p:nvPr/>
        </p:nvGrpSpPr>
        <p:grpSpPr>
          <a:xfrm>
            <a:off x="853102" y="2307176"/>
            <a:ext cx="10471345" cy="182881"/>
            <a:chOff x="639826" y="1875854"/>
            <a:chExt cx="7853509" cy="137161"/>
          </a:xfrm>
        </p:grpSpPr>
        <p:cxnSp>
          <p:nvCxnSpPr>
            <p:cNvPr id="17" name="Straight Connector 3">
              <a:extLst>
                <a:ext uri="{FF2B5EF4-FFF2-40B4-BE49-F238E27FC236}">
                  <a16:creationId xmlns:a16="http://schemas.microsoft.com/office/drawing/2014/main" id="{CFB60F42-3936-4752-B9D3-72ADE67F9C48}"/>
                </a:ext>
              </a:extLst>
            </p:cNvPr>
            <p:cNvCxnSpPr/>
            <p:nvPr/>
          </p:nvCxnSpPr>
          <p:spPr>
            <a:xfrm>
              <a:off x="1594780" y="1944434"/>
              <a:ext cx="1067640" cy="0"/>
            </a:xfrm>
            <a:prstGeom prst="line">
              <a:avLst/>
            </a:prstGeom>
            <a:noFill/>
            <a:ln w="19050" cap="flat" cmpd="sng" algn="ctr">
              <a:solidFill>
                <a:schemeClr val="bg1">
                  <a:lumMod val="65000"/>
                </a:schemeClr>
              </a:solidFill>
              <a:prstDash val="solid"/>
              <a:miter lim="800000"/>
            </a:ln>
            <a:effectLst/>
          </p:spPr>
        </p:cxnSp>
        <p:cxnSp>
          <p:nvCxnSpPr>
            <p:cNvPr id="18" name="Straight Connector 4">
              <a:extLst>
                <a:ext uri="{FF2B5EF4-FFF2-40B4-BE49-F238E27FC236}">
                  <a16:creationId xmlns:a16="http://schemas.microsoft.com/office/drawing/2014/main" id="{D1A3C15E-A2AC-414F-B51B-3474AC10556C}"/>
                </a:ext>
              </a:extLst>
            </p:cNvPr>
            <p:cNvCxnSpPr/>
            <p:nvPr/>
          </p:nvCxnSpPr>
          <p:spPr>
            <a:xfrm>
              <a:off x="639826" y="1944434"/>
              <a:ext cx="815246" cy="0"/>
            </a:xfrm>
            <a:prstGeom prst="line">
              <a:avLst/>
            </a:prstGeom>
            <a:noFill/>
            <a:ln w="19050" cap="flat" cmpd="sng" algn="ctr">
              <a:solidFill>
                <a:schemeClr val="bg1">
                  <a:lumMod val="65000"/>
                </a:schemeClr>
              </a:solidFill>
              <a:prstDash val="solid"/>
              <a:miter lim="800000"/>
              <a:headEnd type="oval"/>
            </a:ln>
            <a:effectLst/>
          </p:spPr>
        </p:cxnSp>
        <p:cxnSp>
          <p:nvCxnSpPr>
            <p:cNvPr id="19" name="Straight Connector 5">
              <a:extLst>
                <a:ext uri="{FF2B5EF4-FFF2-40B4-BE49-F238E27FC236}">
                  <a16:creationId xmlns:a16="http://schemas.microsoft.com/office/drawing/2014/main" id="{913D05F2-2CB6-4044-9FD0-F6564F0C09D3}"/>
                </a:ext>
              </a:extLst>
            </p:cNvPr>
            <p:cNvCxnSpPr/>
            <p:nvPr/>
          </p:nvCxnSpPr>
          <p:spPr>
            <a:xfrm>
              <a:off x="7678089" y="1944434"/>
              <a:ext cx="815246" cy="0"/>
            </a:xfrm>
            <a:prstGeom prst="line">
              <a:avLst/>
            </a:prstGeom>
            <a:noFill/>
            <a:ln w="19050" cap="flat" cmpd="sng" algn="ctr">
              <a:solidFill>
                <a:schemeClr val="bg1">
                  <a:lumMod val="65000"/>
                </a:schemeClr>
              </a:solidFill>
              <a:prstDash val="solid"/>
              <a:miter lim="800000"/>
              <a:tailEnd type="oval"/>
            </a:ln>
            <a:effectLst/>
          </p:spPr>
        </p:cxnSp>
        <p:sp>
          <p:nvSpPr>
            <p:cNvPr id="20" name="Oval 6">
              <a:extLst>
                <a:ext uri="{FF2B5EF4-FFF2-40B4-BE49-F238E27FC236}">
                  <a16:creationId xmlns:a16="http://schemas.microsoft.com/office/drawing/2014/main" id="{322E24EA-E5D4-45AD-A9A5-A8979930D9D4}"/>
                </a:ext>
              </a:extLst>
            </p:cNvPr>
            <p:cNvSpPr>
              <a:spLocks noChangeAspect="1"/>
            </p:cNvSpPr>
            <p:nvPr/>
          </p:nvSpPr>
          <p:spPr bwMode="auto">
            <a:xfrm rot="16200000" flipH="1" flipV="1">
              <a:off x="1463205" y="1874583"/>
              <a:ext cx="123444" cy="139707"/>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1" name="Straight Connector 7">
              <a:extLst>
                <a:ext uri="{FF2B5EF4-FFF2-40B4-BE49-F238E27FC236}">
                  <a16:creationId xmlns:a16="http://schemas.microsoft.com/office/drawing/2014/main" id="{ADD9B70B-94FB-48A7-973D-456554DD059D}"/>
                </a:ext>
              </a:extLst>
            </p:cNvPr>
            <p:cNvCxnSpPr/>
            <p:nvPr/>
          </p:nvCxnSpPr>
          <p:spPr>
            <a:xfrm>
              <a:off x="2806893" y="1944434"/>
              <a:ext cx="1067640" cy="0"/>
            </a:xfrm>
            <a:prstGeom prst="line">
              <a:avLst/>
            </a:prstGeom>
            <a:noFill/>
            <a:ln w="19050" cap="flat" cmpd="sng" algn="ctr">
              <a:solidFill>
                <a:schemeClr val="bg1">
                  <a:lumMod val="65000"/>
                </a:schemeClr>
              </a:solidFill>
              <a:prstDash val="solid"/>
              <a:miter lim="800000"/>
            </a:ln>
            <a:effectLst/>
          </p:spPr>
        </p:cxnSp>
        <p:cxnSp>
          <p:nvCxnSpPr>
            <p:cNvPr id="22" name="Straight Connector 8">
              <a:extLst>
                <a:ext uri="{FF2B5EF4-FFF2-40B4-BE49-F238E27FC236}">
                  <a16:creationId xmlns:a16="http://schemas.microsoft.com/office/drawing/2014/main" id="{4B63BC2F-4F58-405D-B3E8-9EF39FDDE1D2}"/>
                </a:ext>
              </a:extLst>
            </p:cNvPr>
            <p:cNvCxnSpPr/>
            <p:nvPr/>
          </p:nvCxnSpPr>
          <p:spPr>
            <a:xfrm>
              <a:off x="4024999" y="1944434"/>
              <a:ext cx="1067640" cy="0"/>
            </a:xfrm>
            <a:prstGeom prst="line">
              <a:avLst/>
            </a:prstGeom>
            <a:noFill/>
            <a:ln w="19050" cap="flat" cmpd="sng" algn="ctr">
              <a:solidFill>
                <a:schemeClr val="bg1">
                  <a:lumMod val="65000"/>
                </a:schemeClr>
              </a:solidFill>
              <a:prstDash val="solid"/>
              <a:miter lim="800000"/>
            </a:ln>
            <a:effectLst/>
          </p:spPr>
        </p:cxnSp>
        <p:sp>
          <p:nvSpPr>
            <p:cNvPr id="23" name="Oval 9">
              <a:extLst>
                <a:ext uri="{FF2B5EF4-FFF2-40B4-BE49-F238E27FC236}">
                  <a16:creationId xmlns:a16="http://schemas.microsoft.com/office/drawing/2014/main" id="{930EC71D-1C69-4D62-A9C9-B48FE8298E16}"/>
                </a:ext>
              </a:extLst>
            </p:cNvPr>
            <p:cNvSpPr>
              <a:spLocks noChangeAspect="1"/>
            </p:cNvSpPr>
            <p:nvPr/>
          </p:nvSpPr>
          <p:spPr bwMode="auto">
            <a:xfrm rot="16200000" flipH="1" flipV="1">
              <a:off x="2671455"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4" name="Straight Connector 10">
              <a:extLst>
                <a:ext uri="{FF2B5EF4-FFF2-40B4-BE49-F238E27FC236}">
                  <a16:creationId xmlns:a16="http://schemas.microsoft.com/office/drawing/2014/main" id="{7CFC7287-C534-4D65-AB92-21EEA9F15282}"/>
                </a:ext>
              </a:extLst>
            </p:cNvPr>
            <p:cNvCxnSpPr/>
            <p:nvPr/>
          </p:nvCxnSpPr>
          <p:spPr>
            <a:xfrm>
              <a:off x="5232348" y="1944434"/>
              <a:ext cx="1067640" cy="0"/>
            </a:xfrm>
            <a:prstGeom prst="line">
              <a:avLst/>
            </a:prstGeom>
            <a:noFill/>
            <a:ln w="19050" cap="flat" cmpd="sng" algn="ctr">
              <a:solidFill>
                <a:schemeClr val="bg1">
                  <a:lumMod val="65000"/>
                </a:schemeClr>
              </a:solidFill>
              <a:prstDash val="solid"/>
              <a:miter lim="800000"/>
            </a:ln>
            <a:effectLst/>
          </p:spPr>
        </p:cxnSp>
        <p:sp>
          <p:nvSpPr>
            <p:cNvPr id="25" name="Oval 11">
              <a:extLst>
                <a:ext uri="{FF2B5EF4-FFF2-40B4-BE49-F238E27FC236}">
                  <a16:creationId xmlns:a16="http://schemas.microsoft.com/office/drawing/2014/main" id="{7D20DD63-596A-4028-8009-77C3BF803842}"/>
                </a:ext>
              </a:extLst>
            </p:cNvPr>
            <p:cNvSpPr>
              <a:spLocks noChangeAspect="1"/>
            </p:cNvSpPr>
            <p:nvPr/>
          </p:nvSpPr>
          <p:spPr bwMode="auto">
            <a:xfrm rot="16200000" flipH="1" flipV="1">
              <a:off x="3878805"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6" name="Straight Connector 12">
              <a:extLst>
                <a:ext uri="{FF2B5EF4-FFF2-40B4-BE49-F238E27FC236}">
                  <a16:creationId xmlns:a16="http://schemas.microsoft.com/office/drawing/2014/main" id="{4516E879-D9F1-43CC-94C4-F4701042CD54}"/>
                </a:ext>
              </a:extLst>
            </p:cNvPr>
            <p:cNvCxnSpPr/>
            <p:nvPr/>
          </p:nvCxnSpPr>
          <p:spPr>
            <a:xfrm>
              <a:off x="6455218" y="1944434"/>
              <a:ext cx="1067640" cy="0"/>
            </a:xfrm>
            <a:prstGeom prst="line">
              <a:avLst/>
            </a:prstGeom>
            <a:noFill/>
            <a:ln w="19050" cap="flat" cmpd="sng" algn="ctr">
              <a:solidFill>
                <a:schemeClr val="bg1">
                  <a:lumMod val="65000"/>
                </a:schemeClr>
              </a:solidFill>
              <a:prstDash val="solid"/>
              <a:miter lim="800000"/>
            </a:ln>
            <a:effectLst/>
          </p:spPr>
        </p:cxnSp>
        <p:sp>
          <p:nvSpPr>
            <p:cNvPr id="27" name="Oval 13">
              <a:extLst>
                <a:ext uri="{FF2B5EF4-FFF2-40B4-BE49-F238E27FC236}">
                  <a16:creationId xmlns:a16="http://schemas.microsoft.com/office/drawing/2014/main" id="{6F7F0F9A-61B7-46C1-B4D6-F8EAC0C548A9}"/>
                </a:ext>
              </a:extLst>
            </p:cNvPr>
            <p:cNvSpPr>
              <a:spLocks noChangeAspect="1"/>
            </p:cNvSpPr>
            <p:nvPr/>
          </p:nvSpPr>
          <p:spPr bwMode="auto">
            <a:xfrm rot="16200000" flipH="1" flipV="1">
              <a:off x="5101674" y="1866819"/>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28" name="Oval 14">
              <a:extLst>
                <a:ext uri="{FF2B5EF4-FFF2-40B4-BE49-F238E27FC236}">
                  <a16:creationId xmlns:a16="http://schemas.microsoft.com/office/drawing/2014/main" id="{3246A639-1D29-4E8D-93CD-80C67F56E628}"/>
                </a:ext>
              </a:extLst>
            </p:cNvPr>
            <p:cNvSpPr>
              <a:spLocks noChangeAspect="1"/>
            </p:cNvSpPr>
            <p:nvPr/>
          </p:nvSpPr>
          <p:spPr bwMode="auto">
            <a:xfrm rot="16200000" flipH="1" flipV="1">
              <a:off x="6309024"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29" name="Oval 15">
              <a:extLst>
                <a:ext uri="{FF2B5EF4-FFF2-40B4-BE49-F238E27FC236}">
                  <a16:creationId xmlns:a16="http://schemas.microsoft.com/office/drawing/2014/main" id="{EFF252DC-A56B-48AD-8FC7-C0D7E1FF4436}"/>
                </a:ext>
              </a:extLst>
            </p:cNvPr>
            <p:cNvSpPr>
              <a:spLocks noChangeAspect="1"/>
            </p:cNvSpPr>
            <p:nvPr/>
          </p:nvSpPr>
          <p:spPr bwMode="auto">
            <a:xfrm rot="16200000" flipH="1" flipV="1">
              <a:off x="7531893"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grpSp>
      <p:grpSp>
        <p:nvGrpSpPr>
          <p:cNvPr id="30" name="组合 29">
            <a:extLst>
              <a:ext uri="{FF2B5EF4-FFF2-40B4-BE49-F238E27FC236}">
                <a16:creationId xmlns:a16="http://schemas.microsoft.com/office/drawing/2014/main" id="{7414A3FE-0C78-413B-B1D3-8C43CDC32A78}"/>
              </a:ext>
            </a:extLst>
          </p:cNvPr>
          <p:cNvGrpSpPr/>
          <p:nvPr/>
        </p:nvGrpSpPr>
        <p:grpSpPr>
          <a:xfrm>
            <a:off x="1427776" y="1764167"/>
            <a:ext cx="9253780" cy="585221"/>
            <a:chOff x="1070831" y="1468596"/>
            <a:chExt cx="6940335" cy="438915"/>
          </a:xfrm>
        </p:grpSpPr>
        <p:sp>
          <p:nvSpPr>
            <p:cNvPr id="31" name="TextBox 16">
              <a:extLst>
                <a:ext uri="{FF2B5EF4-FFF2-40B4-BE49-F238E27FC236}">
                  <a16:creationId xmlns:a16="http://schemas.microsoft.com/office/drawing/2014/main" id="{1E6C42B2-5979-4D2B-ADB1-A0DE5434568F}"/>
                </a:ext>
              </a:extLst>
            </p:cNvPr>
            <p:cNvSpPr txBox="1"/>
            <p:nvPr/>
          </p:nvSpPr>
          <p:spPr>
            <a:xfrm>
              <a:off x="1070831" y="1468596"/>
              <a:ext cx="821379" cy="438581"/>
            </a:xfrm>
            <a:prstGeom prst="rect">
              <a:avLst/>
            </a:prstGeom>
            <a:noFill/>
          </p:spPr>
          <p:txBody>
            <a:bodyPr wrap="none">
              <a:normAutofit/>
            </a:bodyPr>
            <a:lstStyle/>
            <a:p>
              <a:pPr algn="ctr"/>
              <a:r>
                <a:rPr lang="zh-CN" altLang="en-US" sz="2000" dirty="0">
                  <a:solidFill>
                    <a:srgbClr val="44546A"/>
                  </a:solidFill>
                  <a:cs typeface="+mn-ea"/>
                  <a:sym typeface="+mn-lt"/>
                </a:rPr>
                <a:t>第</a:t>
              </a:r>
              <a:r>
                <a:rPr lang="en-US" altLang="zh-CN" sz="2000" dirty="0">
                  <a:solidFill>
                    <a:srgbClr val="44546A"/>
                  </a:solidFill>
                  <a:cs typeface="+mn-ea"/>
                  <a:sym typeface="+mn-lt"/>
                </a:rPr>
                <a:t>1</a:t>
              </a:r>
              <a:r>
                <a:rPr lang="zh-CN" altLang="en-US" sz="2000" dirty="0">
                  <a:solidFill>
                    <a:srgbClr val="44546A"/>
                  </a:solidFill>
                  <a:cs typeface="+mn-ea"/>
                  <a:sym typeface="+mn-lt"/>
                </a:rPr>
                <a:t>步</a:t>
              </a:r>
              <a:endParaRPr lang="en-US" sz="2000" dirty="0">
                <a:solidFill>
                  <a:srgbClr val="44546A"/>
                </a:solidFill>
                <a:cs typeface="+mn-ea"/>
                <a:sym typeface="+mn-lt"/>
              </a:endParaRPr>
            </a:p>
          </p:txBody>
        </p:sp>
        <p:sp>
          <p:nvSpPr>
            <p:cNvPr id="32" name="TextBox 17">
              <a:extLst>
                <a:ext uri="{FF2B5EF4-FFF2-40B4-BE49-F238E27FC236}">
                  <a16:creationId xmlns:a16="http://schemas.microsoft.com/office/drawing/2014/main" id="{4A463257-70C8-47C4-989C-9198E5941F10}"/>
                </a:ext>
              </a:extLst>
            </p:cNvPr>
            <p:cNvSpPr txBox="1"/>
            <p:nvPr/>
          </p:nvSpPr>
          <p:spPr>
            <a:xfrm>
              <a:off x="2329349"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2</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3" name="TextBox 18">
              <a:extLst>
                <a:ext uri="{FF2B5EF4-FFF2-40B4-BE49-F238E27FC236}">
                  <a16:creationId xmlns:a16="http://schemas.microsoft.com/office/drawing/2014/main" id="{818C98F6-1A9A-40D1-A152-09AEED49EB49}"/>
                </a:ext>
              </a:extLst>
            </p:cNvPr>
            <p:cNvSpPr txBox="1"/>
            <p:nvPr/>
          </p:nvSpPr>
          <p:spPr>
            <a:xfrm>
              <a:off x="3536697"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3</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4" name="TextBox 19">
              <a:extLst>
                <a:ext uri="{FF2B5EF4-FFF2-40B4-BE49-F238E27FC236}">
                  <a16:creationId xmlns:a16="http://schemas.microsoft.com/office/drawing/2014/main" id="{BD4F38A0-5C83-4023-ADD1-11D8490B6D30}"/>
                </a:ext>
              </a:extLst>
            </p:cNvPr>
            <p:cNvSpPr txBox="1"/>
            <p:nvPr/>
          </p:nvSpPr>
          <p:spPr>
            <a:xfrm>
              <a:off x="4759568"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4</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5" name="TextBox 20">
              <a:extLst>
                <a:ext uri="{FF2B5EF4-FFF2-40B4-BE49-F238E27FC236}">
                  <a16:creationId xmlns:a16="http://schemas.microsoft.com/office/drawing/2014/main" id="{CAEE924F-F23D-4932-8A9E-7D3C0B9DFCD1}"/>
                </a:ext>
              </a:extLst>
            </p:cNvPr>
            <p:cNvSpPr txBox="1"/>
            <p:nvPr/>
          </p:nvSpPr>
          <p:spPr>
            <a:xfrm>
              <a:off x="5966916"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5</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6" name="TextBox 21">
              <a:extLst>
                <a:ext uri="{FF2B5EF4-FFF2-40B4-BE49-F238E27FC236}">
                  <a16:creationId xmlns:a16="http://schemas.microsoft.com/office/drawing/2014/main" id="{39953C8A-EE93-4C82-AE2B-52578EA5F3EB}"/>
                </a:ext>
              </a:extLst>
            </p:cNvPr>
            <p:cNvSpPr txBox="1"/>
            <p:nvPr/>
          </p:nvSpPr>
          <p:spPr>
            <a:xfrm>
              <a:off x="7189787"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6</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grpSp>
      <p:grpSp>
        <p:nvGrpSpPr>
          <p:cNvPr id="37" name="组合 36">
            <a:extLst>
              <a:ext uri="{FF2B5EF4-FFF2-40B4-BE49-F238E27FC236}">
                <a16:creationId xmlns:a16="http://schemas.microsoft.com/office/drawing/2014/main" id="{1AC5A3BB-DB95-428A-8A0D-979110FC2D84}"/>
              </a:ext>
            </a:extLst>
          </p:cNvPr>
          <p:cNvGrpSpPr/>
          <p:nvPr/>
        </p:nvGrpSpPr>
        <p:grpSpPr>
          <a:xfrm>
            <a:off x="1618658" y="2502079"/>
            <a:ext cx="8929885" cy="1751643"/>
            <a:chOff x="1213993" y="2022032"/>
            <a:chExt cx="6697414" cy="1313732"/>
          </a:xfrm>
        </p:grpSpPr>
        <p:cxnSp>
          <p:nvCxnSpPr>
            <p:cNvPr id="38" name="Straight Connector 22">
              <a:extLst>
                <a:ext uri="{FF2B5EF4-FFF2-40B4-BE49-F238E27FC236}">
                  <a16:creationId xmlns:a16="http://schemas.microsoft.com/office/drawing/2014/main" id="{87414FF8-304D-4CC2-868D-DE9AC19DF258}"/>
                </a:ext>
              </a:extLst>
            </p:cNvPr>
            <p:cNvCxnSpPr/>
            <p:nvPr/>
          </p:nvCxnSpPr>
          <p:spPr>
            <a:xfrm>
              <a:off x="1524927" y="2022032"/>
              <a:ext cx="0" cy="717230"/>
            </a:xfrm>
            <a:prstGeom prst="line">
              <a:avLst/>
            </a:prstGeom>
            <a:noFill/>
            <a:ln w="19050" cap="flat" cmpd="sng" algn="ctr">
              <a:solidFill>
                <a:srgbClr val="44546A"/>
              </a:solidFill>
              <a:prstDash val="solid"/>
              <a:miter lim="800000"/>
            </a:ln>
            <a:effectLst/>
          </p:spPr>
        </p:cxnSp>
        <p:sp>
          <p:nvSpPr>
            <p:cNvPr id="39" name="Isosceles Triangle 23">
              <a:extLst>
                <a:ext uri="{FF2B5EF4-FFF2-40B4-BE49-F238E27FC236}">
                  <a16:creationId xmlns:a16="http://schemas.microsoft.com/office/drawing/2014/main" id="{3E6F408C-45D1-4276-99DD-8E9AE9540074}"/>
                </a:ext>
              </a:extLst>
            </p:cNvPr>
            <p:cNvSpPr/>
            <p:nvPr/>
          </p:nvSpPr>
          <p:spPr bwMode="auto">
            <a:xfrm>
              <a:off x="1213993"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0" name="Straight Connector 24">
              <a:extLst>
                <a:ext uri="{FF2B5EF4-FFF2-40B4-BE49-F238E27FC236}">
                  <a16:creationId xmlns:a16="http://schemas.microsoft.com/office/drawing/2014/main" id="{17B0DE4C-55E4-4570-B894-CCD2F798E556}"/>
                </a:ext>
              </a:extLst>
            </p:cNvPr>
            <p:cNvCxnSpPr/>
            <p:nvPr/>
          </p:nvCxnSpPr>
          <p:spPr>
            <a:xfrm>
              <a:off x="2740035" y="2022032"/>
              <a:ext cx="0" cy="717230"/>
            </a:xfrm>
            <a:prstGeom prst="line">
              <a:avLst/>
            </a:prstGeom>
            <a:noFill/>
            <a:ln w="19050" cap="flat" cmpd="sng" algn="ctr">
              <a:solidFill>
                <a:srgbClr val="44546A"/>
              </a:solidFill>
              <a:prstDash val="solid"/>
              <a:miter lim="800000"/>
            </a:ln>
            <a:effectLst/>
          </p:spPr>
        </p:cxnSp>
        <p:sp>
          <p:nvSpPr>
            <p:cNvPr id="41" name="Isosceles Triangle 25">
              <a:extLst>
                <a:ext uri="{FF2B5EF4-FFF2-40B4-BE49-F238E27FC236}">
                  <a16:creationId xmlns:a16="http://schemas.microsoft.com/office/drawing/2014/main" id="{A55605B9-968E-42C3-A261-1C160A8C8AC7}"/>
                </a:ext>
              </a:extLst>
            </p:cNvPr>
            <p:cNvSpPr/>
            <p:nvPr/>
          </p:nvSpPr>
          <p:spPr bwMode="auto">
            <a:xfrm>
              <a:off x="2429103"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2" name="Straight Connector 26">
              <a:extLst>
                <a:ext uri="{FF2B5EF4-FFF2-40B4-BE49-F238E27FC236}">
                  <a16:creationId xmlns:a16="http://schemas.microsoft.com/office/drawing/2014/main" id="{979EB298-00AB-4B31-B346-D734222098CA}"/>
                </a:ext>
              </a:extLst>
            </p:cNvPr>
            <p:cNvCxnSpPr/>
            <p:nvPr/>
          </p:nvCxnSpPr>
          <p:spPr>
            <a:xfrm>
              <a:off x="3947385" y="2022032"/>
              <a:ext cx="0" cy="717230"/>
            </a:xfrm>
            <a:prstGeom prst="line">
              <a:avLst/>
            </a:prstGeom>
            <a:noFill/>
            <a:ln w="19050" cap="flat" cmpd="sng" algn="ctr">
              <a:solidFill>
                <a:srgbClr val="44546A"/>
              </a:solidFill>
              <a:prstDash val="solid"/>
              <a:miter lim="800000"/>
            </a:ln>
            <a:effectLst/>
          </p:spPr>
        </p:cxnSp>
        <p:sp>
          <p:nvSpPr>
            <p:cNvPr id="43" name="Isosceles Triangle 27">
              <a:extLst>
                <a:ext uri="{FF2B5EF4-FFF2-40B4-BE49-F238E27FC236}">
                  <a16:creationId xmlns:a16="http://schemas.microsoft.com/office/drawing/2014/main" id="{BE55094E-C7A3-4EE4-B449-FA1924932A3D}"/>
                </a:ext>
              </a:extLst>
            </p:cNvPr>
            <p:cNvSpPr/>
            <p:nvPr/>
          </p:nvSpPr>
          <p:spPr bwMode="auto">
            <a:xfrm>
              <a:off x="3636451"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4" name="Straight Connector 28">
              <a:extLst>
                <a:ext uri="{FF2B5EF4-FFF2-40B4-BE49-F238E27FC236}">
                  <a16:creationId xmlns:a16="http://schemas.microsoft.com/office/drawing/2014/main" id="{3AAA4B11-5FC0-46DD-BEE1-589AD18F0AE4}"/>
                </a:ext>
              </a:extLst>
            </p:cNvPr>
            <p:cNvCxnSpPr/>
            <p:nvPr/>
          </p:nvCxnSpPr>
          <p:spPr>
            <a:xfrm>
              <a:off x="5170254" y="2022032"/>
              <a:ext cx="0" cy="717230"/>
            </a:xfrm>
            <a:prstGeom prst="line">
              <a:avLst/>
            </a:prstGeom>
            <a:noFill/>
            <a:ln w="19050" cap="flat" cmpd="sng" algn="ctr">
              <a:solidFill>
                <a:srgbClr val="44546A"/>
              </a:solidFill>
              <a:prstDash val="solid"/>
              <a:miter lim="800000"/>
            </a:ln>
            <a:effectLst/>
          </p:spPr>
        </p:cxnSp>
        <p:sp>
          <p:nvSpPr>
            <p:cNvPr id="45" name="Isosceles Triangle 29">
              <a:extLst>
                <a:ext uri="{FF2B5EF4-FFF2-40B4-BE49-F238E27FC236}">
                  <a16:creationId xmlns:a16="http://schemas.microsoft.com/office/drawing/2014/main" id="{2CB1B1EE-F433-497D-8972-241A66FDE6EC}"/>
                </a:ext>
              </a:extLst>
            </p:cNvPr>
            <p:cNvSpPr/>
            <p:nvPr/>
          </p:nvSpPr>
          <p:spPr bwMode="auto">
            <a:xfrm>
              <a:off x="4859322"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6" name="Straight Connector 30">
              <a:extLst>
                <a:ext uri="{FF2B5EF4-FFF2-40B4-BE49-F238E27FC236}">
                  <a16:creationId xmlns:a16="http://schemas.microsoft.com/office/drawing/2014/main" id="{3025F82F-B7DE-4ABF-967C-6F4EE9E6819B}"/>
                </a:ext>
              </a:extLst>
            </p:cNvPr>
            <p:cNvCxnSpPr/>
            <p:nvPr/>
          </p:nvCxnSpPr>
          <p:spPr>
            <a:xfrm>
              <a:off x="6377604" y="2022032"/>
              <a:ext cx="0" cy="717230"/>
            </a:xfrm>
            <a:prstGeom prst="line">
              <a:avLst/>
            </a:prstGeom>
            <a:noFill/>
            <a:ln w="19050" cap="flat" cmpd="sng" algn="ctr">
              <a:solidFill>
                <a:srgbClr val="44546A"/>
              </a:solidFill>
              <a:prstDash val="solid"/>
              <a:miter lim="800000"/>
            </a:ln>
            <a:effectLst/>
          </p:spPr>
        </p:cxnSp>
        <p:sp>
          <p:nvSpPr>
            <p:cNvPr id="47" name="Isosceles Triangle 31">
              <a:extLst>
                <a:ext uri="{FF2B5EF4-FFF2-40B4-BE49-F238E27FC236}">
                  <a16:creationId xmlns:a16="http://schemas.microsoft.com/office/drawing/2014/main" id="{FE520420-D4D2-4594-90BD-611B1495FBCF}"/>
                </a:ext>
              </a:extLst>
            </p:cNvPr>
            <p:cNvSpPr/>
            <p:nvPr/>
          </p:nvSpPr>
          <p:spPr bwMode="auto">
            <a:xfrm>
              <a:off x="6066670"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8" name="Straight Connector 32">
              <a:extLst>
                <a:ext uri="{FF2B5EF4-FFF2-40B4-BE49-F238E27FC236}">
                  <a16:creationId xmlns:a16="http://schemas.microsoft.com/office/drawing/2014/main" id="{C3096A59-7E16-4C07-8077-9787211167DB}"/>
                </a:ext>
              </a:extLst>
            </p:cNvPr>
            <p:cNvCxnSpPr/>
            <p:nvPr/>
          </p:nvCxnSpPr>
          <p:spPr>
            <a:xfrm>
              <a:off x="7600473" y="2022032"/>
              <a:ext cx="0" cy="717230"/>
            </a:xfrm>
            <a:prstGeom prst="line">
              <a:avLst/>
            </a:prstGeom>
            <a:noFill/>
            <a:ln w="19050" cap="flat" cmpd="sng" algn="ctr">
              <a:solidFill>
                <a:srgbClr val="44546A"/>
              </a:solidFill>
              <a:prstDash val="solid"/>
              <a:miter lim="800000"/>
            </a:ln>
            <a:effectLst/>
          </p:spPr>
        </p:cxnSp>
        <p:sp>
          <p:nvSpPr>
            <p:cNvPr id="49" name="Isosceles Triangle 33">
              <a:extLst>
                <a:ext uri="{FF2B5EF4-FFF2-40B4-BE49-F238E27FC236}">
                  <a16:creationId xmlns:a16="http://schemas.microsoft.com/office/drawing/2014/main" id="{6EA22A5A-7634-4B26-A65E-7D69D988B146}"/>
                </a:ext>
              </a:extLst>
            </p:cNvPr>
            <p:cNvSpPr/>
            <p:nvPr/>
          </p:nvSpPr>
          <p:spPr bwMode="auto">
            <a:xfrm>
              <a:off x="7289541"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0" name="Freeform: Shape 40">
              <a:extLst>
                <a:ext uri="{FF2B5EF4-FFF2-40B4-BE49-F238E27FC236}">
                  <a16:creationId xmlns:a16="http://schemas.microsoft.com/office/drawing/2014/main" id="{F973E3F9-7975-4759-8B50-3FDC5CC0C772}"/>
                </a:ext>
              </a:extLst>
            </p:cNvPr>
            <p:cNvSpPr>
              <a:spLocks/>
            </p:cNvSpPr>
            <p:nvPr/>
          </p:nvSpPr>
          <p:spPr bwMode="auto">
            <a:xfrm>
              <a:off x="1428936" y="3072148"/>
              <a:ext cx="191982" cy="15482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1" name="Freeform: Shape 41">
              <a:extLst>
                <a:ext uri="{FF2B5EF4-FFF2-40B4-BE49-F238E27FC236}">
                  <a16:creationId xmlns:a16="http://schemas.microsoft.com/office/drawing/2014/main" id="{931FE8B9-D997-4423-BB26-5FF4D01621A1}"/>
                </a:ext>
              </a:extLst>
            </p:cNvPr>
            <p:cNvSpPr>
              <a:spLocks/>
            </p:cNvSpPr>
            <p:nvPr/>
          </p:nvSpPr>
          <p:spPr bwMode="auto">
            <a:xfrm>
              <a:off x="2633934" y="3051399"/>
              <a:ext cx="212202" cy="19632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2" name="Freeform: Shape 42">
              <a:extLst>
                <a:ext uri="{FF2B5EF4-FFF2-40B4-BE49-F238E27FC236}">
                  <a16:creationId xmlns:a16="http://schemas.microsoft.com/office/drawing/2014/main" id="{B2663DA3-9FC7-4C41-B48D-C87C1C0ECD55}"/>
                </a:ext>
              </a:extLst>
            </p:cNvPr>
            <p:cNvSpPr>
              <a:spLocks/>
            </p:cNvSpPr>
            <p:nvPr/>
          </p:nvSpPr>
          <p:spPr bwMode="auto">
            <a:xfrm>
              <a:off x="3864369" y="3057626"/>
              <a:ext cx="166030" cy="18386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3" name="Freeform: Shape 43">
              <a:extLst>
                <a:ext uri="{FF2B5EF4-FFF2-40B4-BE49-F238E27FC236}">
                  <a16:creationId xmlns:a16="http://schemas.microsoft.com/office/drawing/2014/main" id="{F95AEFDA-ACDF-47DF-A3DC-73433265AA76}"/>
                </a:ext>
              </a:extLst>
            </p:cNvPr>
            <p:cNvSpPr>
              <a:spLocks noChangeAspect="1"/>
            </p:cNvSpPr>
            <p:nvPr/>
          </p:nvSpPr>
          <p:spPr bwMode="auto">
            <a:xfrm>
              <a:off x="5063292" y="3057815"/>
              <a:ext cx="213934" cy="18448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4" name="Freeform: Shape 44">
              <a:extLst>
                <a:ext uri="{FF2B5EF4-FFF2-40B4-BE49-F238E27FC236}">
                  <a16:creationId xmlns:a16="http://schemas.microsoft.com/office/drawing/2014/main" id="{AB981399-BB98-463C-93C5-B8A66F326CE0}"/>
                </a:ext>
              </a:extLst>
            </p:cNvPr>
            <p:cNvSpPr>
              <a:spLocks noChangeAspect="1"/>
            </p:cNvSpPr>
            <p:nvPr/>
          </p:nvSpPr>
          <p:spPr bwMode="auto">
            <a:xfrm>
              <a:off x="6302358" y="3057408"/>
              <a:ext cx="150490" cy="18430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5" name="Freeform: Shape 45">
              <a:extLst>
                <a:ext uri="{FF2B5EF4-FFF2-40B4-BE49-F238E27FC236}">
                  <a16:creationId xmlns:a16="http://schemas.microsoft.com/office/drawing/2014/main" id="{48A3007C-6C5C-419E-95F3-D363C375BCBE}"/>
                </a:ext>
              </a:extLst>
            </p:cNvPr>
            <p:cNvSpPr>
              <a:spLocks noChangeAspect="1"/>
            </p:cNvSpPr>
            <p:nvPr/>
          </p:nvSpPr>
          <p:spPr bwMode="auto">
            <a:xfrm>
              <a:off x="7504746" y="3068161"/>
              <a:ext cx="191454" cy="162802"/>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grpSp>
      <p:grpSp>
        <p:nvGrpSpPr>
          <p:cNvPr id="56" name="组合 55">
            <a:extLst>
              <a:ext uri="{FF2B5EF4-FFF2-40B4-BE49-F238E27FC236}">
                <a16:creationId xmlns:a16="http://schemas.microsoft.com/office/drawing/2014/main" id="{F1DFDBE2-7CB6-41F0-87B3-CCAF373A7FF4}"/>
              </a:ext>
            </a:extLst>
          </p:cNvPr>
          <p:cNvGrpSpPr/>
          <p:nvPr/>
        </p:nvGrpSpPr>
        <p:grpSpPr>
          <a:xfrm>
            <a:off x="1254212" y="4550554"/>
            <a:ext cx="1615459" cy="1130236"/>
            <a:chOff x="1424485" y="5424263"/>
            <a:chExt cx="1615459" cy="1130236"/>
          </a:xfrm>
        </p:grpSpPr>
        <p:sp>
          <p:nvSpPr>
            <p:cNvPr id="57" name="文本框 56">
              <a:extLst>
                <a:ext uri="{FF2B5EF4-FFF2-40B4-BE49-F238E27FC236}">
                  <a16:creationId xmlns:a16="http://schemas.microsoft.com/office/drawing/2014/main" id="{6CF93F1E-DC0E-4376-80E5-532AABCCED3A}"/>
                </a:ext>
              </a:extLst>
            </p:cNvPr>
            <p:cNvSpPr txBox="1"/>
            <p:nvPr/>
          </p:nvSpPr>
          <p:spPr>
            <a:xfrm>
              <a:off x="1424485" y="5797369"/>
              <a:ext cx="1442299"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58" name="文本框 57">
              <a:extLst>
                <a:ext uri="{FF2B5EF4-FFF2-40B4-BE49-F238E27FC236}">
                  <a16:creationId xmlns:a16="http://schemas.microsoft.com/office/drawing/2014/main" id="{0660C51D-B4A1-4918-BB29-9F85226237CA}"/>
                </a:ext>
              </a:extLst>
            </p:cNvPr>
            <p:cNvSpPr txBox="1"/>
            <p:nvPr/>
          </p:nvSpPr>
          <p:spPr>
            <a:xfrm>
              <a:off x="1490080" y="5424263"/>
              <a:ext cx="15498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59" name="组合 58">
            <a:extLst>
              <a:ext uri="{FF2B5EF4-FFF2-40B4-BE49-F238E27FC236}">
                <a16:creationId xmlns:a16="http://schemas.microsoft.com/office/drawing/2014/main" id="{43CF35D0-84E1-4DD5-8B3A-201A81283B25}"/>
              </a:ext>
            </a:extLst>
          </p:cNvPr>
          <p:cNvGrpSpPr/>
          <p:nvPr/>
        </p:nvGrpSpPr>
        <p:grpSpPr>
          <a:xfrm>
            <a:off x="2897793" y="4550554"/>
            <a:ext cx="1884436" cy="1117012"/>
            <a:chOff x="1434442" y="5424263"/>
            <a:chExt cx="1884436" cy="1117012"/>
          </a:xfrm>
        </p:grpSpPr>
        <p:sp>
          <p:nvSpPr>
            <p:cNvPr id="60" name="文本框 59">
              <a:extLst>
                <a:ext uri="{FF2B5EF4-FFF2-40B4-BE49-F238E27FC236}">
                  <a16:creationId xmlns:a16="http://schemas.microsoft.com/office/drawing/2014/main" id="{24A65919-874B-4542-8EA4-55832CFEE4F8}"/>
                </a:ext>
              </a:extLst>
            </p:cNvPr>
            <p:cNvSpPr txBox="1"/>
            <p:nvPr/>
          </p:nvSpPr>
          <p:spPr>
            <a:xfrm>
              <a:off x="1434442" y="5784145"/>
              <a:ext cx="1474856"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61" name="文本框 60">
              <a:extLst>
                <a:ext uri="{FF2B5EF4-FFF2-40B4-BE49-F238E27FC236}">
                  <a16:creationId xmlns:a16="http://schemas.microsoft.com/office/drawing/2014/main" id="{12A1739C-3E39-4AC9-87A7-9E69E96F9912}"/>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62" name="组合 61">
            <a:extLst>
              <a:ext uri="{FF2B5EF4-FFF2-40B4-BE49-F238E27FC236}">
                <a16:creationId xmlns:a16="http://schemas.microsoft.com/office/drawing/2014/main" id="{642CD69E-A279-4D1D-B609-0BF76667BC41}"/>
              </a:ext>
            </a:extLst>
          </p:cNvPr>
          <p:cNvGrpSpPr/>
          <p:nvPr/>
        </p:nvGrpSpPr>
        <p:grpSpPr>
          <a:xfrm>
            <a:off x="4545942" y="4550554"/>
            <a:ext cx="1869911" cy="1130236"/>
            <a:chOff x="1448967" y="5424263"/>
            <a:chExt cx="1869911" cy="1130236"/>
          </a:xfrm>
        </p:grpSpPr>
        <p:sp>
          <p:nvSpPr>
            <p:cNvPr id="63" name="文本框 62">
              <a:extLst>
                <a:ext uri="{FF2B5EF4-FFF2-40B4-BE49-F238E27FC236}">
                  <a16:creationId xmlns:a16="http://schemas.microsoft.com/office/drawing/2014/main" id="{ECE6E850-00B9-46AD-9BB4-25A395B8484C}"/>
                </a:ext>
              </a:extLst>
            </p:cNvPr>
            <p:cNvSpPr txBox="1"/>
            <p:nvPr/>
          </p:nvSpPr>
          <p:spPr>
            <a:xfrm>
              <a:off x="1448967" y="5797369"/>
              <a:ext cx="1531844"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64" name="文本框 63">
              <a:extLst>
                <a:ext uri="{FF2B5EF4-FFF2-40B4-BE49-F238E27FC236}">
                  <a16:creationId xmlns:a16="http://schemas.microsoft.com/office/drawing/2014/main" id="{D4363B31-CA2E-42E2-B9DE-C55230100CFE}"/>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65" name="组合 64">
            <a:extLst>
              <a:ext uri="{FF2B5EF4-FFF2-40B4-BE49-F238E27FC236}">
                <a16:creationId xmlns:a16="http://schemas.microsoft.com/office/drawing/2014/main" id="{8150507B-C46E-441C-A903-9593E8F51056}"/>
              </a:ext>
            </a:extLst>
          </p:cNvPr>
          <p:cNvGrpSpPr/>
          <p:nvPr/>
        </p:nvGrpSpPr>
        <p:grpSpPr>
          <a:xfrm>
            <a:off x="6177784" y="4550554"/>
            <a:ext cx="1845897" cy="1139326"/>
            <a:chOff x="1472981" y="5424263"/>
            <a:chExt cx="1845897" cy="1139326"/>
          </a:xfrm>
        </p:grpSpPr>
        <p:sp>
          <p:nvSpPr>
            <p:cNvPr id="66" name="文本框 65">
              <a:extLst>
                <a:ext uri="{FF2B5EF4-FFF2-40B4-BE49-F238E27FC236}">
                  <a16:creationId xmlns:a16="http://schemas.microsoft.com/office/drawing/2014/main" id="{45CCA686-A026-44D3-8597-87AA88D6A359}"/>
                </a:ext>
              </a:extLst>
            </p:cNvPr>
            <p:cNvSpPr txBox="1"/>
            <p:nvPr/>
          </p:nvSpPr>
          <p:spPr>
            <a:xfrm>
              <a:off x="1472981" y="5784145"/>
              <a:ext cx="1531844"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zh-CN" altLang="en-US" sz="1200" dirty="0">
                  <a:solidFill>
                    <a:schemeClr val="tx1">
                      <a:lumMod val="65000"/>
                      <a:lumOff val="35000"/>
                    </a:schemeClr>
                  </a:solidFill>
                  <a:cs typeface="+mn-ea"/>
                  <a:sym typeface="+mn-lt"/>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rPr>
                <a:t>。</a:t>
              </a:r>
            </a:p>
          </p:txBody>
        </p:sp>
        <p:sp>
          <p:nvSpPr>
            <p:cNvPr id="67" name="文本框 66">
              <a:extLst>
                <a:ext uri="{FF2B5EF4-FFF2-40B4-BE49-F238E27FC236}">
                  <a16:creationId xmlns:a16="http://schemas.microsoft.com/office/drawing/2014/main" id="{924B8D81-585F-4387-8848-5B5B24563A04}"/>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68" name="组合 67">
            <a:extLst>
              <a:ext uri="{FF2B5EF4-FFF2-40B4-BE49-F238E27FC236}">
                <a16:creationId xmlns:a16="http://schemas.microsoft.com/office/drawing/2014/main" id="{3691FFAF-4FDE-4062-A517-A0F8A4E67F92}"/>
              </a:ext>
            </a:extLst>
          </p:cNvPr>
          <p:cNvGrpSpPr/>
          <p:nvPr/>
        </p:nvGrpSpPr>
        <p:grpSpPr>
          <a:xfrm>
            <a:off x="7747067" y="4550554"/>
            <a:ext cx="1844110" cy="1130236"/>
            <a:chOff x="1474768" y="5424263"/>
            <a:chExt cx="1844110" cy="1130236"/>
          </a:xfrm>
        </p:grpSpPr>
        <p:sp>
          <p:nvSpPr>
            <p:cNvPr id="69" name="文本框 68">
              <a:extLst>
                <a:ext uri="{FF2B5EF4-FFF2-40B4-BE49-F238E27FC236}">
                  <a16:creationId xmlns:a16="http://schemas.microsoft.com/office/drawing/2014/main" id="{0139BF1B-2B17-4884-8906-6A292C3E8FEA}"/>
                </a:ext>
              </a:extLst>
            </p:cNvPr>
            <p:cNvSpPr txBox="1"/>
            <p:nvPr/>
          </p:nvSpPr>
          <p:spPr>
            <a:xfrm>
              <a:off x="1474768" y="5797369"/>
              <a:ext cx="1527735"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70" name="文本框 69">
              <a:extLst>
                <a:ext uri="{FF2B5EF4-FFF2-40B4-BE49-F238E27FC236}">
                  <a16:creationId xmlns:a16="http://schemas.microsoft.com/office/drawing/2014/main" id="{AF3527A3-3E52-4C85-BDE2-12F4DEA5C7F1}"/>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71" name="组合 70">
            <a:extLst>
              <a:ext uri="{FF2B5EF4-FFF2-40B4-BE49-F238E27FC236}">
                <a16:creationId xmlns:a16="http://schemas.microsoft.com/office/drawing/2014/main" id="{ECD3A62C-F4F0-44D9-B214-FECA8124D849}"/>
              </a:ext>
            </a:extLst>
          </p:cNvPr>
          <p:cNvGrpSpPr/>
          <p:nvPr/>
        </p:nvGrpSpPr>
        <p:grpSpPr>
          <a:xfrm>
            <a:off x="9375638" y="4550554"/>
            <a:ext cx="1911365" cy="1152550"/>
            <a:chOff x="1407513" y="5424263"/>
            <a:chExt cx="1911365" cy="1152550"/>
          </a:xfrm>
        </p:grpSpPr>
        <p:sp>
          <p:nvSpPr>
            <p:cNvPr id="72" name="文本框 71">
              <a:extLst>
                <a:ext uri="{FF2B5EF4-FFF2-40B4-BE49-F238E27FC236}">
                  <a16:creationId xmlns:a16="http://schemas.microsoft.com/office/drawing/2014/main" id="{5108EAEA-2D89-48E9-895C-2CA7E925000A}"/>
                </a:ext>
              </a:extLst>
            </p:cNvPr>
            <p:cNvSpPr txBox="1"/>
            <p:nvPr/>
          </p:nvSpPr>
          <p:spPr>
            <a:xfrm>
              <a:off x="1407513" y="5797369"/>
              <a:ext cx="1527735"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zh-CN" altLang="en-US" sz="1200" dirty="0">
                  <a:solidFill>
                    <a:schemeClr val="tx1">
                      <a:lumMod val="65000"/>
                      <a:lumOff val="35000"/>
                    </a:schemeClr>
                  </a:solidFill>
                  <a:cs typeface="+mn-ea"/>
                  <a:sym typeface="+mn-lt"/>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rPr>
                <a:t>。</a:t>
              </a:r>
            </a:p>
          </p:txBody>
        </p:sp>
        <p:sp>
          <p:nvSpPr>
            <p:cNvPr id="73" name="文本框 72">
              <a:extLst>
                <a:ext uri="{FF2B5EF4-FFF2-40B4-BE49-F238E27FC236}">
                  <a16:creationId xmlns:a16="http://schemas.microsoft.com/office/drawing/2014/main" id="{6CA4EEFA-8215-4379-B222-3A102DD718F1}"/>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spTree>
    <p:extLst>
      <p:ext uri="{BB962C8B-B14F-4D97-AF65-F5344CB8AC3E}">
        <p14:creationId xmlns:p14="http://schemas.microsoft.com/office/powerpoint/2010/main" val="2312261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000"/>
                                        <p:tgtEl>
                                          <p:spTgt spid="59"/>
                                        </p:tgtEl>
                                      </p:cBhvr>
                                    </p:animEffect>
                                    <p:anim calcmode="lin" valueType="num">
                                      <p:cBhvr>
                                        <p:cTn id="31" dur="1000" fill="hold"/>
                                        <p:tgtEl>
                                          <p:spTgt spid="59"/>
                                        </p:tgtEl>
                                        <p:attrNameLst>
                                          <p:attrName>ppt_x</p:attrName>
                                        </p:attrNameLst>
                                      </p:cBhvr>
                                      <p:tavLst>
                                        <p:tav tm="0">
                                          <p:val>
                                            <p:strVal val="#ppt_x"/>
                                          </p:val>
                                        </p:tav>
                                        <p:tav tm="100000">
                                          <p:val>
                                            <p:strVal val="#ppt_x"/>
                                          </p:val>
                                        </p:tav>
                                      </p:tavLst>
                                    </p:anim>
                                    <p:anim calcmode="lin" valueType="num">
                                      <p:cBhvr>
                                        <p:cTn id="32" dur="10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1000"/>
                                        <p:tgtEl>
                                          <p:spTgt spid="68"/>
                                        </p:tgtEl>
                                      </p:cBhvr>
                                    </p:animEffect>
                                    <p:anim calcmode="lin" valueType="num">
                                      <p:cBhvr>
                                        <p:cTn id="49" dur="1000" fill="hold"/>
                                        <p:tgtEl>
                                          <p:spTgt spid="68"/>
                                        </p:tgtEl>
                                        <p:attrNameLst>
                                          <p:attrName>ppt_x</p:attrName>
                                        </p:attrNameLst>
                                      </p:cBhvr>
                                      <p:tavLst>
                                        <p:tav tm="0">
                                          <p:val>
                                            <p:strVal val="#ppt_x"/>
                                          </p:val>
                                        </p:tav>
                                        <p:tav tm="100000">
                                          <p:val>
                                            <p:strVal val="#ppt_x"/>
                                          </p:val>
                                        </p:tav>
                                      </p:tavLst>
                                    </p:anim>
                                    <p:anim calcmode="lin" valueType="num">
                                      <p:cBhvr>
                                        <p:cTn id="50" dur="1000" fill="hold"/>
                                        <p:tgtEl>
                                          <p:spTgt spid="68"/>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1000"/>
                                        <p:tgtEl>
                                          <p:spTgt spid="71"/>
                                        </p:tgtEl>
                                      </p:cBhvr>
                                    </p:animEffect>
                                    <p:anim calcmode="lin" valueType="num">
                                      <p:cBhvr>
                                        <p:cTn id="55" dur="1000" fill="hold"/>
                                        <p:tgtEl>
                                          <p:spTgt spid="71"/>
                                        </p:tgtEl>
                                        <p:attrNameLst>
                                          <p:attrName>ppt_x</p:attrName>
                                        </p:attrNameLst>
                                      </p:cBhvr>
                                      <p:tavLst>
                                        <p:tav tm="0">
                                          <p:val>
                                            <p:strVal val="#ppt_x"/>
                                          </p:val>
                                        </p:tav>
                                        <p:tav tm="100000">
                                          <p:val>
                                            <p:strVal val="#ppt_x"/>
                                          </p:val>
                                        </p:tav>
                                      </p:tavLst>
                                    </p:anim>
                                    <p:anim calcmode="lin" valueType="num">
                                      <p:cBhvr>
                                        <p:cTn id="5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p>
        </p:txBody>
      </p:sp>
      <p:sp>
        <p:nvSpPr>
          <p:cNvPr id="3" name="圆角矩形 2">
            <a:extLst>
              <a:ext uri="{FF2B5EF4-FFF2-40B4-BE49-F238E27FC236}">
                <a16:creationId xmlns:a16="http://schemas.microsoft.com/office/drawing/2014/main" id="{290ABB2B-5655-AB44-8431-D8A3E4A15F8E}"/>
              </a:ext>
            </a:extLst>
          </p:cNvPr>
          <p:cNvSpPr/>
          <p:nvPr/>
        </p:nvSpPr>
        <p:spPr>
          <a:xfrm>
            <a:off x="1552372"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6CDEF492-CAA4-8D4E-8B95-8EA57462B6DB}"/>
              </a:ext>
            </a:extLst>
          </p:cNvPr>
          <p:cNvSpPr/>
          <p:nvPr/>
        </p:nvSpPr>
        <p:spPr>
          <a:xfrm>
            <a:off x="1305056"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a:extLst>
              <a:ext uri="{FF2B5EF4-FFF2-40B4-BE49-F238E27FC236}">
                <a16:creationId xmlns:a16="http://schemas.microsoft.com/office/drawing/2014/main" id="{BA27805B-EFFF-E84F-9C9B-26153B51D9DB}"/>
              </a:ext>
            </a:extLst>
          </p:cNvPr>
          <p:cNvSpPr txBox="1"/>
          <p:nvPr/>
        </p:nvSpPr>
        <p:spPr>
          <a:xfrm>
            <a:off x="1772157"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DF120390-9F37-7E4A-A4A6-75FC783D9365}"/>
              </a:ext>
            </a:extLst>
          </p:cNvPr>
          <p:cNvSpPr txBox="1"/>
          <p:nvPr/>
        </p:nvSpPr>
        <p:spPr>
          <a:xfrm>
            <a:off x="1761883"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p>
        </p:txBody>
      </p:sp>
      <p:sp>
        <p:nvSpPr>
          <p:cNvPr id="7" name="文本框 6">
            <a:extLst>
              <a:ext uri="{FF2B5EF4-FFF2-40B4-BE49-F238E27FC236}">
                <a16:creationId xmlns:a16="http://schemas.microsoft.com/office/drawing/2014/main" id="{9B8073AF-8EF4-2544-9B71-41D4E0956188}"/>
              </a:ext>
            </a:extLst>
          </p:cNvPr>
          <p:cNvSpPr txBox="1"/>
          <p:nvPr/>
        </p:nvSpPr>
        <p:spPr>
          <a:xfrm>
            <a:off x="1490728"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p>
        </p:txBody>
      </p:sp>
      <p:sp>
        <p:nvSpPr>
          <p:cNvPr id="8" name="文本框 7">
            <a:extLst>
              <a:ext uri="{FF2B5EF4-FFF2-40B4-BE49-F238E27FC236}">
                <a16:creationId xmlns:a16="http://schemas.microsoft.com/office/drawing/2014/main" id="{449863B5-D32B-C440-B49B-8B73B4D9A9C2}"/>
              </a:ext>
            </a:extLst>
          </p:cNvPr>
          <p:cNvSpPr txBox="1"/>
          <p:nvPr/>
        </p:nvSpPr>
        <p:spPr>
          <a:xfrm>
            <a:off x="2679591"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p>
        </p:txBody>
      </p:sp>
      <p:sp>
        <p:nvSpPr>
          <p:cNvPr id="9" name="文本框 8">
            <a:extLst>
              <a:ext uri="{FF2B5EF4-FFF2-40B4-BE49-F238E27FC236}">
                <a16:creationId xmlns:a16="http://schemas.microsoft.com/office/drawing/2014/main" id="{C570089C-B5F9-2745-A962-EB668F5B0F85}"/>
              </a:ext>
            </a:extLst>
          </p:cNvPr>
          <p:cNvSpPr txBox="1"/>
          <p:nvPr/>
        </p:nvSpPr>
        <p:spPr>
          <a:xfrm>
            <a:off x="3473659"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p>
        </p:txBody>
      </p:sp>
      <p:sp>
        <p:nvSpPr>
          <p:cNvPr id="10" name="文本框 9">
            <a:extLst>
              <a:ext uri="{FF2B5EF4-FFF2-40B4-BE49-F238E27FC236}">
                <a16:creationId xmlns:a16="http://schemas.microsoft.com/office/drawing/2014/main" id="{E5BAC25B-5AA2-474E-B10C-7F739A60D45A}"/>
              </a:ext>
            </a:extLst>
          </p:cNvPr>
          <p:cNvSpPr txBox="1"/>
          <p:nvPr/>
        </p:nvSpPr>
        <p:spPr>
          <a:xfrm>
            <a:off x="1471215"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1" name="文本框 10">
            <a:extLst>
              <a:ext uri="{FF2B5EF4-FFF2-40B4-BE49-F238E27FC236}">
                <a16:creationId xmlns:a16="http://schemas.microsoft.com/office/drawing/2014/main" id="{63BB59B3-3385-8346-BD8B-4C22C8D80942}"/>
              </a:ext>
            </a:extLst>
          </p:cNvPr>
          <p:cNvSpPr txBox="1"/>
          <p:nvPr/>
        </p:nvSpPr>
        <p:spPr>
          <a:xfrm>
            <a:off x="2741209"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2" name="文本框 11">
            <a:extLst>
              <a:ext uri="{FF2B5EF4-FFF2-40B4-BE49-F238E27FC236}">
                <a16:creationId xmlns:a16="http://schemas.microsoft.com/office/drawing/2014/main" id="{87DB9E2C-D958-1B47-BE26-B38DE2737ED0}"/>
              </a:ext>
            </a:extLst>
          </p:cNvPr>
          <p:cNvSpPr txBox="1"/>
          <p:nvPr/>
        </p:nvSpPr>
        <p:spPr>
          <a:xfrm>
            <a:off x="3434122"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3" name="圆角矩形 12">
            <a:extLst>
              <a:ext uri="{FF2B5EF4-FFF2-40B4-BE49-F238E27FC236}">
                <a16:creationId xmlns:a16="http://schemas.microsoft.com/office/drawing/2014/main" id="{9C5E764E-56FC-7C4D-9143-36AC39A9F6A7}"/>
              </a:ext>
            </a:extLst>
          </p:cNvPr>
          <p:cNvSpPr/>
          <p:nvPr/>
        </p:nvSpPr>
        <p:spPr>
          <a:xfrm>
            <a:off x="5029463"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圆角矩形 13">
            <a:extLst>
              <a:ext uri="{FF2B5EF4-FFF2-40B4-BE49-F238E27FC236}">
                <a16:creationId xmlns:a16="http://schemas.microsoft.com/office/drawing/2014/main" id="{F42206AF-DACD-9843-9E1F-0B366C0E5383}"/>
              </a:ext>
            </a:extLst>
          </p:cNvPr>
          <p:cNvSpPr/>
          <p:nvPr/>
        </p:nvSpPr>
        <p:spPr>
          <a:xfrm>
            <a:off x="4782147"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a:extLst>
              <a:ext uri="{FF2B5EF4-FFF2-40B4-BE49-F238E27FC236}">
                <a16:creationId xmlns:a16="http://schemas.microsoft.com/office/drawing/2014/main" id="{DA283F2F-24D9-3D4E-8BFB-88679DED2919}"/>
              </a:ext>
            </a:extLst>
          </p:cNvPr>
          <p:cNvSpPr txBox="1"/>
          <p:nvPr/>
        </p:nvSpPr>
        <p:spPr>
          <a:xfrm>
            <a:off x="5249248"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16" name="文本框 15">
            <a:extLst>
              <a:ext uri="{FF2B5EF4-FFF2-40B4-BE49-F238E27FC236}">
                <a16:creationId xmlns:a16="http://schemas.microsoft.com/office/drawing/2014/main" id="{30C990D9-5D13-384C-A496-CE7E9C84FACA}"/>
              </a:ext>
            </a:extLst>
          </p:cNvPr>
          <p:cNvSpPr txBox="1"/>
          <p:nvPr/>
        </p:nvSpPr>
        <p:spPr>
          <a:xfrm>
            <a:off x="5238974"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p>
        </p:txBody>
      </p:sp>
      <p:sp>
        <p:nvSpPr>
          <p:cNvPr id="17" name="文本框 16">
            <a:extLst>
              <a:ext uri="{FF2B5EF4-FFF2-40B4-BE49-F238E27FC236}">
                <a16:creationId xmlns:a16="http://schemas.microsoft.com/office/drawing/2014/main" id="{349D4184-1502-8549-9B42-6D5A284B490C}"/>
              </a:ext>
            </a:extLst>
          </p:cNvPr>
          <p:cNvSpPr txBox="1"/>
          <p:nvPr/>
        </p:nvSpPr>
        <p:spPr>
          <a:xfrm>
            <a:off x="4967819"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p>
        </p:txBody>
      </p:sp>
      <p:sp>
        <p:nvSpPr>
          <p:cNvPr id="18" name="文本框 17">
            <a:extLst>
              <a:ext uri="{FF2B5EF4-FFF2-40B4-BE49-F238E27FC236}">
                <a16:creationId xmlns:a16="http://schemas.microsoft.com/office/drawing/2014/main" id="{D8810DCA-5954-9D49-9390-39816DD8E46A}"/>
              </a:ext>
            </a:extLst>
          </p:cNvPr>
          <p:cNvSpPr txBox="1"/>
          <p:nvPr/>
        </p:nvSpPr>
        <p:spPr>
          <a:xfrm>
            <a:off x="6156682"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p>
        </p:txBody>
      </p:sp>
      <p:sp>
        <p:nvSpPr>
          <p:cNvPr id="19" name="文本框 18">
            <a:extLst>
              <a:ext uri="{FF2B5EF4-FFF2-40B4-BE49-F238E27FC236}">
                <a16:creationId xmlns:a16="http://schemas.microsoft.com/office/drawing/2014/main" id="{1916AB66-1FFA-8D4F-A881-2DA94B661718}"/>
              </a:ext>
            </a:extLst>
          </p:cNvPr>
          <p:cNvSpPr txBox="1"/>
          <p:nvPr/>
        </p:nvSpPr>
        <p:spPr>
          <a:xfrm>
            <a:off x="695075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p>
        </p:txBody>
      </p:sp>
      <p:sp>
        <p:nvSpPr>
          <p:cNvPr id="20" name="文本框 19">
            <a:extLst>
              <a:ext uri="{FF2B5EF4-FFF2-40B4-BE49-F238E27FC236}">
                <a16:creationId xmlns:a16="http://schemas.microsoft.com/office/drawing/2014/main" id="{2990A16A-DA05-CA4E-AD53-2128AC0970B6}"/>
              </a:ext>
            </a:extLst>
          </p:cNvPr>
          <p:cNvSpPr txBox="1"/>
          <p:nvPr/>
        </p:nvSpPr>
        <p:spPr>
          <a:xfrm>
            <a:off x="4948306"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1" name="文本框 20">
            <a:extLst>
              <a:ext uri="{FF2B5EF4-FFF2-40B4-BE49-F238E27FC236}">
                <a16:creationId xmlns:a16="http://schemas.microsoft.com/office/drawing/2014/main" id="{7FC7330E-CCFF-3746-B6F2-823A8BBAD963}"/>
              </a:ext>
            </a:extLst>
          </p:cNvPr>
          <p:cNvSpPr txBox="1"/>
          <p:nvPr/>
        </p:nvSpPr>
        <p:spPr>
          <a:xfrm>
            <a:off x="6218300"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2" name="文本框 21">
            <a:extLst>
              <a:ext uri="{FF2B5EF4-FFF2-40B4-BE49-F238E27FC236}">
                <a16:creationId xmlns:a16="http://schemas.microsoft.com/office/drawing/2014/main" id="{75EA6884-914B-C64A-9DD5-C7F0AF276DED}"/>
              </a:ext>
            </a:extLst>
          </p:cNvPr>
          <p:cNvSpPr txBox="1"/>
          <p:nvPr/>
        </p:nvSpPr>
        <p:spPr>
          <a:xfrm>
            <a:off x="6911213"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3" name="圆角矩形 22">
            <a:extLst>
              <a:ext uri="{FF2B5EF4-FFF2-40B4-BE49-F238E27FC236}">
                <a16:creationId xmlns:a16="http://schemas.microsoft.com/office/drawing/2014/main" id="{676B7C4A-B481-DC47-A8C8-3F2CC8FA5003}"/>
              </a:ext>
            </a:extLst>
          </p:cNvPr>
          <p:cNvSpPr/>
          <p:nvPr/>
        </p:nvSpPr>
        <p:spPr>
          <a:xfrm>
            <a:off x="8483211"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圆角矩形 23">
            <a:extLst>
              <a:ext uri="{FF2B5EF4-FFF2-40B4-BE49-F238E27FC236}">
                <a16:creationId xmlns:a16="http://schemas.microsoft.com/office/drawing/2014/main" id="{D2448EC0-2728-AA4E-8E56-73A2AB0EF132}"/>
              </a:ext>
            </a:extLst>
          </p:cNvPr>
          <p:cNvSpPr/>
          <p:nvPr/>
        </p:nvSpPr>
        <p:spPr>
          <a:xfrm>
            <a:off x="8235895"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24">
            <a:extLst>
              <a:ext uri="{FF2B5EF4-FFF2-40B4-BE49-F238E27FC236}">
                <a16:creationId xmlns:a16="http://schemas.microsoft.com/office/drawing/2014/main" id="{D05ECBC2-B9EE-3045-BC8F-F533A6D326E0}"/>
              </a:ext>
            </a:extLst>
          </p:cNvPr>
          <p:cNvSpPr txBox="1"/>
          <p:nvPr/>
        </p:nvSpPr>
        <p:spPr>
          <a:xfrm>
            <a:off x="8702996"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26" name="文本框 25">
            <a:extLst>
              <a:ext uri="{FF2B5EF4-FFF2-40B4-BE49-F238E27FC236}">
                <a16:creationId xmlns:a16="http://schemas.microsoft.com/office/drawing/2014/main" id="{BFA7DFB0-D5F8-5E43-8AEC-B4419EEC00B6}"/>
              </a:ext>
            </a:extLst>
          </p:cNvPr>
          <p:cNvSpPr txBox="1"/>
          <p:nvPr/>
        </p:nvSpPr>
        <p:spPr>
          <a:xfrm>
            <a:off x="8692722"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p>
        </p:txBody>
      </p:sp>
      <p:sp>
        <p:nvSpPr>
          <p:cNvPr id="27" name="文本框 26">
            <a:extLst>
              <a:ext uri="{FF2B5EF4-FFF2-40B4-BE49-F238E27FC236}">
                <a16:creationId xmlns:a16="http://schemas.microsoft.com/office/drawing/2014/main" id="{0F338A8C-8382-E540-A4A9-895C8B317058}"/>
              </a:ext>
            </a:extLst>
          </p:cNvPr>
          <p:cNvSpPr txBox="1"/>
          <p:nvPr/>
        </p:nvSpPr>
        <p:spPr>
          <a:xfrm>
            <a:off x="8421567"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p>
        </p:txBody>
      </p:sp>
      <p:sp>
        <p:nvSpPr>
          <p:cNvPr id="28" name="文本框 27">
            <a:extLst>
              <a:ext uri="{FF2B5EF4-FFF2-40B4-BE49-F238E27FC236}">
                <a16:creationId xmlns:a16="http://schemas.microsoft.com/office/drawing/2014/main" id="{B2F625D6-3E87-F543-B929-DB78A0DDA1E0}"/>
              </a:ext>
            </a:extLst>
          </p:cNvPr>
          <p:cNvSpPr txBox="1"/>
          <p:nvPr/>
        </p:nvSpPr>
        <p:spPr>
          <a:xfrm>
            <a:off x="961043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p>
        </p:txBody>
      </p:sp>
      <p:sp>
        <p:nvSpPr>
          <p:cNvPr id="29" name="文本框 28">
            <a:extLst>
              <a:ext uri="{FF2B5EF4-FFF2-40B4-BE49-F238E27FC236}">
                <a16:creationId xmlns:a16="http://schemas.microsoft.com/office/drawing/2014/main" id="{A8F71B09-9AF4-7E4C-AB08-F7FBA9E4330A}"/>
              </a:ext>
            </a:extLst>
          </p:cNvPr>
          <p:cNvSpPr txBox="1"/>
          <p:nvPr/>
        </p:nvSpPr>
        <p:spPr>
          <a:xfrm>
            <a:off x="10404498"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p>
        </p:txBody>
      </p:sp>
      <p:sp>
        <p:nvSpPr>
          <p:cNvPr id="30" name="文本框 29">
            <a:extLst>
              <a:ext uri="{FF2B5EF4-FFF2-40B4-BE49-F238E27FC236}">
                <a16:creationId xmlns:a16="http://schemas.microsoft.com/office/drawing/2014/main" id="{3E85C4AB-3E2D-DA4C-BC67-282DA7C55E45}"/>
              </a:ext>
            </a:extLst>
          </p:cNvPr>
          <p:cNvSpPr txBox="1"/>
          <p:nvPr/>
        </p:nvSpPr>
        <p:spPr>
          <a:xfrm>
            <a:off x="8402054"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31" name="文本框 30">
            <a:extLst>
              <a:ext uri="{FF2B5EF4-FFF2-40B4-BE49-F238E27FC236}">
                <a16:creationId xmlns:a16="http://schemas.microsoft.com/office/drawing/2014/main" id="{85C9B698-97ED-C64B-BFFE-7B2617C99E7D}"/>
              </a:ext>
            </a:extLst>
          </p:cNvPr>
          <p:cNvSpPr txBox="1"/>
          <p:nvPr/>
        </p:nvSpPr>
        <p:spPr>
          <a:xfrm>
            <a:off x="9672048"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32" name="文本框 31">
            <a:extLst>
              <a:ext uri="{FF2B5EF4-FFF2-40B4-BE49-F238E27FC236}">
                <a16:creationId xmlns:a16="http://schemas.microsoft.com/office/drawing/2014/main" id="{F5D24A39-3525-A94A-824D-5844331A951B}"/>
              </a:ext>
            </a:extLst>
          </p:cNvPr>
          <p:cNvSpPr txBox="1"/>
          <p:nvPr/>
        </p:nvSpPr>
        <p:spPr>
          <a:xfrm>
            <a:off x="10364961"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extLst>
      <p:ext uri="{BB962C8B-B14F-4D97-AF65-F5344CB8AC3E}">
        <p14:creationId xmlns:p14="http://schemas.microsoft.com/office/powerpoint/2010/main" val="35645219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p:bldP spid="9" grpId="0"/>
      <p:bldP spid="10" grpId="0"/>
      <p:bldP spid="11" grpId="0"/>
      <p:bldP spid="12" grpId="0"/>
      <p:bldP spid="13" grpId="0" animBg="1"/>
      <p:bldP spid="14" grpId="0" animBg="1"/>
      <p:bldP spid="15" grpId="0"/>
      <p:bldP spid="16" grpId="0"/>
      <p:bldP spid="17" grpId="0"/>
      <p:bldP spid="18" grpId="0"/>
      <p:bldP spid="19" grpId="0"/>
      <p:bldP spid="20" grpId="0"/>
      <p:bldP spid="21" grpId="0"/>
      <p:bldP spid="22" grpId="0"/>
      <p:bldP spid="23" grpId="0" animBg="1"/>
      <p:bldP spid="24" grpId="0" animBg="1"/>
      <p:bldP spid="25" grpId="0"/>
      <p:bldP spid="26" grpId="0"/>
      <p:bldP spid="27" grpId="0"/>
      <p:bldP spid="28" grpId="0"/>
      <p:bldP spid="29" grpId="0"/>
      <p:bldP spid="30" grpId="0"/>
      <p:bldP spid="31"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p>
        </p:txBody>
      </p:sp>
      <p:grpSp>
        <p:nvGrpSpPr>
          <p:cNvPr id="56" name="组合 55">
            <a:extLst>
              <a:ext uri="{FF2B5EF4-FFF2-40B4-BE49-F238E27FC236}">
                <a16:creationId xmlns:a16="http://schemas.microsoft.com/office/drawing/2014/main" id="{1CE44E7A-ECC3-4EE3-B515-49FB26A0F6E1}"/>
              </a:ext>
            </a:extLst>
          </p:cNvPr>
          <p:cNvGrpSpPr/>
          <p:nvPr/>
        </p:nvGrpSpPr>
        <p:grpSpPr>
          <a:xfrm>
            <a:off x="7752047" y="1360686"/>
            <a:ext cx="3573065" cy="3527407"/>
            <a:chOff x="8091658" y="2106948"/>
            <a:chExt cx="3573065" cy="3527407"/>
          </a:xfrm>
        </p:grpSpPr>
        <p:sp>
          <p:nvSpPr>
            <p:cNvPr id="57" name="矩形 56">
              <a:extLst>
                <a:ext uri="{FF2B5EF4-FFF2-40B4-BE49-F238E27FC236}">
                  <a16:creationId xmlns:a16="http://schemas.microsoft.com/office/drawing/2014/main" id="{D9307627-278E-4F70-A9D8-5D122D701056}"/>
                </a:ext>
              </a:extLst>
            </p:cNvPr>
            <p:cNvSpPr/>
            <p:nvPr/>
          </p:nvSpPr>
          <p:spPr>
            <a:xfrm>
              <a:off x="8117349" y="2106948"/>
              <a:ext cx="3547374" cy="2115321"/>
            </a:xfrm>
            <a:prstGeom prst="rect">
              <a:avLst/>
            </a:prstGeom>
            <a:blipFill>
              <a:blip r:embed="rId3"/>
              <a:stretch>
                <a:fillRect b="-22979"/>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58" name="组合 57">
              <a:extLst>
                <a:ext uri="{FF2B5EF4-FFF2-40B4-BE49-F238E27FC236}">
                  <a16:creationId xmlns:a16="http://schemas.microsoft.com/office/drawing/2014/main" id="{1EF74AF4-7E26-4448-88A9-F56F32279021}"/>
                </a:ext>
              </a:extLst>
            </p:cNvPr>
            <p:cNvGrpSpPr/>
            <p:nvPr/>
          </p:nvGrpSpPr>
          <p:grpSpPr>
            <a:xfrm>
              <a:off x="8091658" y="4411450"/>
              <a:ext cx="3573065" cy="1222905"/>
              <a:chOff x="3657994" y="2648573"/>
              <a:chExt cx="3573065" cy="1222905"/>
            </a:xfrm>
          </p:grpSpPr>
          <p:sp>
            <p:nvSpPr>
              <p:cNvPr id="59" name="文本框 58">
                <a:extLst>
                  <a:ext uri="{FF2B5EF4-FFF2-40B4-BE49-F238E27FC236}">
                    <a16:creationId xmlns:a16="http://schemas.microsoft.com/office/drawing/2014/main" id="{62091EA0-273A-4B47-B98C-13C6E025EFD5}"/>
                  </a:ext>
                </a:extLst>
              </p:cNvPr>
              <p:cNvSpPr txBox="1"/>
              <p:nvPr/>
            </p:nvSpPr>
            <p:spPr>
              <a:xfrm>
                <a:off x="3657995" y="2648573"/>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dirty="0">
                    <a:solidFill>
                      <a:srgbClr val="44546A"/>
                    </a:solidFill>
                    <a:cs typeface="+mn-ea"/>
                    <a:sym typeface="+mn-lt"/>
                  </a:rPr>
                  <a:t>标题文字添加</a:t>
                </a:r>
              </a:p>
            </p:txBody>
          </p:sp>
          <p:sp>
            <p:nvSpPr>
              <p:cNvPr id="60" name="文本框 59">
                <a:extLst>
                  <a:ext uri="{FF2B5EF4-FFF2-40B4-BE49-F238E27FC236}">
                    <a16:creationId xmlns:a16="http://schemas.microsoft.com/office/drawing/2014/main" id="{10D3C1B6-7398-4E1A-90A1-D6DE5E0FC706}"/>
                  </a:ext>
                </a:extLst>
              </p:cNvPr>
              <p:cNvSpPr txBox="1"/>
              <p:nvPr/>
            </p:nvSpPr>
            <p:spPr>
              <a:xfrm>
                <a:off x="3657994" y="3086648"/>
                <a:ext cx="3573065" cy="784830"/>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p>
            </p:txBody>
          </p:sp>
        </p:grpSp>
      </p:grpSp>
      <p:grpSp>
        <p:nvGrpSpPr>
          <p:cNvPr id="61" name="组合 60">
            <a:extLst>
              <a:ext uri="{FF2B5EF4-FFF2-40B4-BE49-F238E27FC236}">
                <a16:creationId xmlns:a16="http://schemas.microsoft.com/office/drawing/2014/main" id="{18FDD969-4F61-46DD-82EB-0C382FFC8D22}"/>
              </a:ext>
            </a:extLst>
          </p:cNvPr>
          <p:cNvGrpSpPr/>
          <p:nvPr/>
        </p:nvGrpSpPr>
        <p:grpSpPr>
          <a:xfrm>
            <a:off x="866888" y="1360687"/>
            <a:ext cx="6592805" cy="3316896"/>
            <a:chOff x="1206499" y="1901370"/>
            <a:chExt cx="6346828" cy="3193143"/>
          </a:xfrm>
        </p:grpSpPr>
        <p:sp>
          <p:nvSpPr>
            <p:cNvPr id="62" name="矩形 61">
              <a:extLst>
                <a:ext uri="{FF2B5EF4-FFF2-40B4-BE49-F238E27FC236}">
                  <a16:creationId xmlns:a16="http://schemas.microsoft.com/office/drawing/2014/main" id="{E84E9A16-1C4D-4FFE-8494-98B37C4AC19B}"/>
                </a:ext>
              </a:extLst>
            </p:cNvPr>
            <p:cNvSpPr/>
            <p:nvPr/>
          </p:nvSpPr>
          <p:spPr>
            <a:xfrm>
              <a:off x="1206499" y="1901370"/>
              <a:ext cx="6328229" cy="319314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3" name="矩形 62">
              <a:extLst>
                <a:ext uri="{FF2B5EF4-FFF2-40B4-BE49-F238E27FC236}">
                  <a16:creationId xmlns:a16="http://schemas.microsoft.com/office/drawing/2014/main" id="{0DF332C7-C037-4842-A3E7-4B35634474A9}"/>
                </a:ext>
              </a:extLst>
            </p:cNvPr>
            <p:cNvSpPr/>
            <p:nvPr/>
          </p:nvSpPr>
          <p:spPr>
            <a:xfrm>
              <a:off x="3028042" y="2423278"/>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64" name="组合 63">
              <a:extLst>
                <a:ext uri="{FF2B5EF4-FFF2-40B4-BE49-F238E27FC236}">
                  <a16:creationId xmlns:a16="http://schemas.microsoft.com/office/drawing/2014/main" id="{07443567-5850-4EEB-A9F5-5806E7711F36}"/>
                </a:ext>
              </a:extLst>
            </p:cNvPr>
            <p:cNvGrpSpPr/>
            <p:nvPr/>
          </p:nvGrpSpPr>
          <p:grpSpPr>
            <a:xfrm>
              <a:off x="1407883" y="2391705"/>
              <a:ext cx="1814288" cy="2181694"/>
              <a:chOff x="1255483" y="2301298"/>
              <a:chExt cx="1814288" cy="2181694"/>
            </a:xfrm>
          </p:grpSpPr>
          <p:sp>
            <p:nvSpPr>
              <p:cNvPr id="77" name="文本框 76">
                <a:extLst>
                  <a:ext uri="{FF2B5EF4-FFF2-40B4-BE49-F238E27FC236}">
                    <a16:creationId xmlns:a16="http://schemas.microsoft.com/office/drawing/2014/main" id="{FDF5E3F0-45D0-44A3-81AA-A93BF55CC4B7}"/>
                  </a:ext>
                </a:extLst>
              </p:cNvPr>
              <p:cNvSpPr txBox="1"/>
              <p:nvPr/>
            </p:nvSpPr>
            <p:spPr>
              <a:xfrm>
                <a:off x="1255483" y="230129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sp>
            <p:nvSpPr>
              <p:cNvPr id="78" name="文本框 77">
                <a:extLst>
                  <a:ext uri="{FF2B5EF4-FFF2-40B4-BE49-F238E27FC236}">
                    <a16:creationId xmlns:a16="http://schemas.microsoft.com/office/drawing/2014/main" id="{CCC7F774-930E-4109-B4D8-CECA615962A0}"/>
                  </a:ext>
                </a:extLst>
              </p:cNvPr>
              <p:cNvSpPr txBox="1"/>
              <p:nvPr/>
            </p:nvSpPr>
            <p:spPr>
              <a:xfrm>
                <a:off x="1255483" y="291567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sp>
            <p:nvSpPr>
              <p:cNvPr id="79" name="文本框 78">
                <a:extLst>
                  <a:ext uri="{FF2B5EF4-FFF2-40B4-BE49-F238E27FC236}">
                    <a16:creationId xmlns:a16="http://schemas.microsoft.com/office/drawing/2014/main" id="{5DD904B9-8379-49C1-B5A6-9F890D354190}"/>
                  </a:ext>
                </a:extLst>
              </p:cNvPr>
              <p:cNvSpPr txBox="1"/>
              <p:nvPr/>
            </p:nvSpPr>
            <p:spPr>
              <a:xfrm>
                <a:off x="1255483" y="353005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sp>
            <p:nvSpPr>
              <p:cNvPr id="80" name="文本框 79">
                <a:extLst>
                  <a:ext uri="{FF2B5EF4-FFF2-40B4-BE49-F238E27FC236}">
                    <a16:creationId xmlns:a16="http://schemas.microsoft.com/office/drawing/2014/main" id="{9B77807B-55F4-4028-87FD-FE329C42813F}"/>
                  </a:ext>
                </a:extLst>
              </p:cNvPr>
              <p:cNvSpPr txBox="1"/>
              <p:nvPr/>
            </p:nvSpPr>
            <p:spPr>
              <a:xfrm>
                <a:off x="1255483" y="414443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grpSp>
        <p:sp>
          <p:nvSpPr>
            <p:cNvPr id="65" name="矩形 64">
              <a:extLst>
                <a:ext uri="{FF2B5EF4-FFF2-40B4-BE49-F238E27FC236}">
                  <a16:creationId xmlns:a16="http://schemas.microsoft.com/office/drawing/2014/main" id="{86A51916-F6EE-4451-90AC-9213D2378DFF}"/>
                </a:ext>
              </a:extLst>
            </p:cNvPr>
            <p:cNvSpPr/>
            <p:nvPr/>
          </p:nvSpPr>
          <p:spPr>
            <a:xfrm>
              <a:off x="3028042" y="3037889"/>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6" name="矩形 65">
              <a:extLst>
                <a:ext uri="{FF2B5EF4-FFF2-40B4-BE49-F238E27FC236}">
                  <a16:creationId xmlns:a16="http://schemas.microsoft.com/office/drawing/2014/main" id="{B1856867-BDE4-4BD6-A342-0E36ECF7B4C9}"/>
                </a:ext>
              </a:extLst>
            </p:cNvPr>
            <p:cNvSpPr/>
            <p:nvPr/>
          </p:nvSpPr>
          <p:spPr>
            <a:xfrm>
              <a:off x="3028042" y="3652500"/>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7" name="矩形 66">
              <a:extLst>
                <a:ext uri="{FF2B5EF4-FFF2-40B4-BE49-F238E27FC236}">
                  <a16:creationId xmlns:a16="http://schemas.microsoft.com/office/drawing/2014/main" id="{EDE90F8E-119E-4046-A6F6-FE48ABFF75D9}"/>
                </a:ext>
              </a:extLst>
            </p:cNvPr>
            <p:cNvSpPr/>
            <p:nvPr/>
          </p:nvSpPr>
          <p:spPr>
            <a:xfrm>
              <a:off x="3028042" y="4267111"/>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8" name="矩形 67">
              <a:extLst>
                <a:ext uri="{FF2B5EF4-FFF2-40B4-BE49-F238E27FC236}">
                  <a16:creationId xmlns:a16="http://schemas.microsoft.com/office/drawing/2014/main" id="{A23A8CCA-D715-4509-BB19-F5234C2CE468}"/>
                </a:ext>
              </a:extLst>
            </p:cNvPr>
            <p:cNvSpPr/>
            <p:nvPr/>
          </p:nvSpPr>
          <p:spPr>
            <a:xfrm>
              <a:off x="3028043" y="2423278"/>
              <a:ext cx="19725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9" name="矩形 68">
              <a:extLst>
                <a:ext uri="{FF2B5EF4-FFF2-40B4-BE49-F238E27FC236}">
                  <a16:creationId xmlns:a16="http://schemas.microsoft.com/office/drawing/2014/main" id="{8B5D9D35-44AC-4085-A0CE-AE4FF8762D0E}"/>
                </a:ext>
              </a:extLst>
            </p:cNvPr>
            <p:cNvSpPr/>
            <p:nvPr/>
          </p:nvSpPr>
          <p:spPr>
            <a:xfrm>
              <a:off x="3028043" y="3037889"/>
              <a:ext cx="25821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70" name="矩形 69">
              <a:extLst>
                <a:ext uri="{FF2B5EF4-FFF2-40B4-BE49-F238E27FC236}">
                  <a16:creationId xmlns:a16="http://schemas.microsoft.com/office/drawing/2014/main" id="{702BB2C8-98D6-4C96-BD33-B82F40560AAC}"/>
                </a:ext>
              </a:extLst>
            </p:cNvPr>
            <p:cNvSpPr/>
            <p:nvPr/>
          </p:nvSpPr>
          <p:spPr>
            <a:xfrm>
              <a:off x="3028043" y="3652500"/>
              <a:ext cx="15534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71" name="矩形 70">
              <a:extLst>
                <a:ext uri="{FF2B5EF4-FFF2-40B4-BE49-F238E27FC236}">
                  <a16:creationId xmlns:a16="http://schemas.microsoft.com/office/drawing/2014/main" id="{4A52F06B-B9DC-4E6E-9175-1EEDDFBDCF8A}"/>
                </a:ext>
              </a:extLst>
            </p:cNvPr>
            <p:cNvSpPr/>
            <p:nvPr/>
          </p:nvSpPr>
          <p:spPr>
            <a:xfrm>
              <a:off x="3028043" y="4267111"/>
              <a:ext cx="309653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72" name="组合 71">
              <a:extLst>
                <a:ext uri="{FF2B5EF4-FFF2-40B4-BE49-F238E27FC236}">
                  <a16:creationId xmlns:a16="http://schemas.microsoft.com/office/drawing/2014/main" id="{1C15BABD-2240-4DD5-94E7-B93118CBC650}"/>
                </a:ext>
              </a:extLst>
            </p:cNvPr>
            <p:cNvGrpSpPr/>
            <p:nvPr/>
          </p:nvGrpSpPr>
          <p:grpSpPr>
            <a:xfrm>
              <a:off x="6768193" y="2401230"/>
              <a:ext cx="785134" cy="2150917"/>
              <a:chOff x="1255483" y="2301298"/>
              <a:chExt cx="785134" cy="2150917"/>
            </a:xfrm>
          </p:grpSpPr>
          <p:sp>
            <p:nvSpPr>
              <p:cNvPr id="73" name="文本框 72">
                <a:extLst>
                  <a:ext uri="{FF2B5EF4-FFF2-40B4-BE49-F238E27FC236}">
                    <a16:creationId xmlns:a16="http://schemas.microsoft.com/office/drawing/2014/main" id="{01BCB55A-F0CD-4C58-9774-9F2205E5BC26}"/>
                  </a:ext>
                </a:extLst>
              </p:cNvPr>
              <p:cNvSpPr txBox="1"/>
              <p:nvPr/>
            </p:nvSpPr>
            <p:spPr>
              <a:xfrm>
                <a:off x="1255483" y="230129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72%</a:t>
                </a:r>
                <a:endParaRPr lang="zh-CN" altLang="en-US" sz="1400" dirty="0">
                  <a:solidFill>
                    <a:srgbClr val="44546A"/>
                  </a:solidFill>
                  <a:cs typeface="+mn-ea"/>
                  <a:sym typeface="+mn-lt"/>
                </a:endParaRPr>
              </a:p>
            </p:txBody>
          </p:sp>
          <p:sp>
            <p:nvSpPr>
              <p:cNvPr id="74" name="文本框 73">
                <a:extLst>
                  <a:ext uri="{FF2B5EF4-FFF2-40B4-BE49-F238E27FC236}">
                    <a16:creationId xmlns:a16="http://schemas.microsoft.com/office/drawing/2014/main" id="{D174BDC2-1CBA-4978-8C53-04B25E24E249}"/>
                  </a:ext>
                </a:extLst>
              </p:cNvPr>
              <p:cNvSpPr txBox="1"/>
              <p:nvPr/>
            </p:nvSpPr>
            <p:spPr>
              <a:xfrm>
                <a:off x="1255483" y="291567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83%</a:t>
                </a:r>
                <a:endParaRPr lang="zh-CN" altLang="en-US" sz="1400" dirty="0">
                  <a:solidFill>
                    <a:srgbClr val="44546A"/>
                  </a:solidFill>
                  <a:cs typeface="+mn-ea"/>
                  <a:sym typeface="+mn-lt"/>
                </a:endParaRPr>
              </a:p>
            </p:txBody>
          </p:sp>
          <p:sp>
            <p:nvSpPr>
              <p:cNvPr id="75" name="文本框 74">
                <a:extLst>
                  <a:ext uri="{FF2B5EF4-FFF2-40B4-BE49-F238E27FC236}">
                    <a16:creationId xmlns:a16="http://schemas.microsoft.com/office/drawing/2014/main" id="{8B0432F8-6BD4-451B-90BD-A1D85FBA6BE5}"/>
                  </a:ext>
                </a:extLst>
              </p:cNvPr>
              <p:cNvSpPr txBox="1"/>
              <p:nvPr/>
            </p:nvSpPr>
            <p:spPr>
              <a:xfrm>
                <a:off x="1255483" y="353005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46%</a:t>
                </a:r>
                <a:endParaRPr lang="zh-CN" altLang="en-US" sz="1400" dirty="0">
                  <a:solidFill>
                    <a:srgbClr val="44546A"/>
                  </a:solidFill>
                  <a:cs typeface="+mn-ea"/>
                  <a:sym typeface="+mn-lt"/>
                </a:endParaRPr>
              </a:p>
            </p:txBody>
          </p:sp>
          <p:sp>
            <p:nvSpPr>
              <p:cNvPr id="76" name="文本框 75">
                <a:extLst>
                  <a:ext uri="{FF2B5EF4-FFF2-40B4-BE49-F238E27FC236}">
                    <a16:creationId xmlns:a16="http://schemas.microsoft.com/office/drawing/2014/main" id="{46C0085E-CB28-40B0-A67A-CCB40EF26B69}"/>
                  </a:ext>
                </a:extLst>
              </p:cNvPr>
              <p:cNvSpPr txBox="1"/>
              <p:nvPr/>
            </p:nvSpPr>
            <p:spPr>
              <a:xfrm>
                <a:off x="1255483" y="414443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90%</a:t>
                </a:r>
                <a:endParaRPr lang="zh-CN" altLang="en-US" sz="1400" dirty="0">
                  <a:solidFill>
                    <a:srgbClr val="44546A"/>
                  </a:solidFill>
                  <a:cs typeface="+mn-ea"/>
                  <a:sym typeface="+mn-lt"/>
                </a:endParaRPr>
              </a:p>
            </p:txBody>
          </p:sp>
        </p:grpSp>
      </p:grpSp>
      <p:sp>
        <p:nvSpPr>
          <p:cNvPr id="81" name="文本框 80">
            <a:extLst>
              <a:ext uri="{FF2B5EF4-FFF2-40B4-BE49-F238E27FC236}">
                <a16:creationId xmlns:a16="http://schemas.microsoft.com/office/drawing/2014/main" id="{A8760A1D-1E02-4764-B7D5-E4241FDC0DA7}"/>
              </a:ext>
            </a:extLst>
          </p:cNvPr>
          <p:cNvSpPr txBox="1"/>
          <p:nvPr/>
        </p:nvSpPr>
        <p:spPr>
          <a:xfrm>
            <a:off x="752588" y="5081058"/>
            <a:ext cx="10677412" cy="1177245"/>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p>
          <a:p>
            <a:pPr>
              <a:lnSpc>
                <a:spcPct val="125000"/>
              </a:lnSpc>
            </a:pP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p>
          <a:p>
            <a:pPr>
              <a:lnSpc>
                <a:spcPct val="150000"/>
              </a:lnSpc>
            </a:pPr>
            <a:endParaRPr lang="en-US" altLang="zh-CN" sz="1200" dirty="0">
              <a:solidFill>
                <a:srgbClr val="44546A"/>
              </a:solidFill>
              <a:cs typeface="+mn-ea"/>
              <a:sym typeface="+mn-lt"/>
            </a:endParaRPr>
          </a:p>
        </p:txBody>
      </p:sp>
    </p:spTree>
    <p:extLst>
      <p:ext uri="{BB962C8B-B14F-4D97-AF65-F5344CB8AC3E}">
        <p14:creationId xmlns:p14="http://schemas.microsoft.com/office/powerpoint/2010/main" val="4428781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up)">
                                      <p:cBhvr>
                                        <p:cTn id="11" dur="500"/>
                                        <p:tgtEl>
                                          <p:spTgt spid="5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randombar(horizontal)">
                                      <p:cBhvr>
                                        <p:cTn id="1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8C2E2C5B-FFC3-454B-BC44-DC86A645DCC5}"/>
              </a:ext>
            </a:extLst>
          </p:cNvPr>
          <p:cNvSpPr txBox="1"/>
          <p:nvPr/>
        </p:nvSpPr>
        <p:spPr>
          <a:xfrm>
            <a:off x="1187669" y="2753710"/>
            <a:ext cx="4298731" cy="92333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5400" dirty="0">
                <a:solidFill>
                  <a:srgbClr val="44546A"/>
                </a:solidFill>
                <a:effectLst>
                  <a:outerShdw blurRad="38100" dist="38100" dir="2700000" algn="tl">
                    <a:srgbClr val="000000">
                      <a:alpha val="43137"/>
                    </a:srgbClr>
                  </a:outerShdw>
                </a:effectLst>
                <a:cs typeface="+mn-ea"/>
                <a:sym typeface="+mn-lt"/>
              </a:rPr>
              <a:t>E    N    D</a:t>
            </a:r>
            <a:endParaRPr kumimoji="1" lang="zh-CN" altLang="en-US" sz="5400" b="0" i="0" u="none" strike="noStrike" kern="1200" cap="none" spc="0" normalizeH="0" baseline="0" noProof="0" dirty="0">
              <a:ln>
                <a:noFill/>
              </a:ln>
              <a:solidFill>
                <a:srgbClr val="44546A"/>
              </a:solidFill>
              <a:effectLst>
                <a:outerShdw blurRad="38100" dist="38100" dir="2700000" algn="tl">
                  <a:srgbClr val="000000">
                    <a:alpha val="43137"/>
                  </a:srgbClr>
                </a:outerShdw>
              </a:effectLst>
              <a:uLnTx/>
              <a:uFillTx/>
              <a:cs typeface="+mn-ea"/>
              <a:sym typeface="+mn-lt"/>
            </a:endParaRPr>
          </a:p>
        </p:txBody>
      </p:sp>
      <p:sp>
        <p:nvSpPr>
          <p:cNvPr id="20" name="圆角矩形 1">
            <a:extLst>
              <a:ext uri="{FF2B5EF4-FFF2-40B4-BE49-F238E27FC236}">
                <a16:creationId xmlns:a16="http://schemas.microsoft.com/office/drawing/2014/main" id="{B8B81233-9761-935E-C158-65A1E4F29AEC}"/>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文本框 20">
            <a:extLst>
              <a:ext uri="{FF2B5EF4-FFF2-40B4-BE49-F238E27FC236}">
                <a16:creationId xmlns:a16="http://schemas.microsoft.com/office/drawing/2014/main" id="{866895D4-0655-9F99-8B83-C937066A4000}"/>
              </a:ext>
            </a:extLst>
          </p:cNvPr>
          <p:cNvSpPr txBox="1"/>
          <p:nvPr/>
        </p:nvSpPr>
        <p:spPr>
          <a:xfrm>
            <a:off x="6797210"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rPr>
              <a:t>软</a:t>
            </a:r>
          </a:p>
        </p:txBody>
      </p:sp>
      <p:sp>
        <p:nvSpPr>
          <p:cNvPr id="23" name="文本框 22">
            <a:extLst>
              <a:ext uri="{FF2B5EF4-FFF2-40B4-BE49-F238E27FC236}">
                <a16:creationId xmlns:a16="http://schemas.microsoft.com/office/drawing/2014/main" id="{8C8362AF-7766-B2F7-B5DF-BC4DB0272540}"/>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rPr>
              <a:t>工</a:t>
            </a:r>
          </a:p>
        </p:txBody>
      </p:sp>
      <p:sp>
        <p:nvSpPr>
          <p:cNvPr id="24" name="文本框 23">
            <a:extLst>
              <a:ext uri="{FF2B5EF4-FFF2-40B4-BE49-F238E27FC236}">
                <a16:creationId xmlns:a16="http://schemas.microsoft.com/office/drawing/2014/main" id="{A8519809-BDC0-942A-8EB9-6EE60D7C9469}"/>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cs typeface="+mn-ea"/>
                <a:sym typeface="+mn-lt"/>
              </a:rPr>
              <a:t>MINI</a:t>
            </a:r>
            <a:r>
              <a:rPr kumimoji="1" lang="en-US" altLang="zh-CN" sz="2400" b="0" i="0" u="none" strike="noStrike" kern="1200" cap="none" spc="0" normalizeH="0" baseline="0" noProof="0" dirty="0">
                <a:ln>
                  <a:noFill/>
                </a:ln>
                <a:solidFill>
                  <a:srgbClr val="44546A"/>
                </a:solidFill>
                <a:effectLst/>
                <a:uLnTx/>
                <a:uFillTx/>
                <a:cs typeface="+mn-ea"/>
                <a:sym typeface="+mn-lt"/>
              </a:rPr>
              <a:t>MAL</a:t>
            </a:r>
            <a:r>
              <a:rPr kumimoji="1" lang="zh-CN" altLang="en-US" sz="2400" b="0" i="0" u="none" strike="noStrike" kern="1200" cap="none" spc="0" normalizeH="0" baseline="0" noProof="0" dirty="0">
                <a:ln>
                  <a:noFill/>
                </a:ln>
                <a:solidFill>
                  <a:srgbClr val="44546A"/>
                </a:solidFill>
                <a:effectLst/>
                <a:uLnTx/>
                <a:uFillTx/>
                <a:cs typeface="+mn-ea"/>
                <a:sym typeface="+mn-lt"/>
              </a:rPr>
              <a:t> </a:t>
            </a:r>
            <a:r>
              <a:rPr kumimoji="1" lang="en-US" altLang="zh-CN" sz="2400" b="0" i="0" u="none" strike="noStrike" kern="1200" cap="none" spc="0" normalizeH="0" baseline="0" noProof="0" dirty="0">
                <a:ln>
                  <a:noFill/>
                </a:ln>
                <a:solidFill>
                  <a:srgbClr val="44546A"/>
                </a:solidFill>
                <a:effectLst/>
                <a:uLnTx/>
                <a:uFillTx/>
                <a:cs typeface="+mn-ea"/>
                <a:sym typeface="+mn-lt"/>
              </a:rPr>
              <a:t>STYLE</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25" name="燕尾形 5">
            <a:extLst>
              <a:ext uri="{FF2B5EF4-FFF2-40B4-BE49-F238E27FC236}">
                <a16:creationId xmlns:a16="http://schemas.microsoft.com/office/drawing/2014/main" id="{8C8110C4-AC02-B3B4-8E4A-03E2AC77AA10}"/>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26" name="圆角矩形 9">
            <a:extLst>
              <a:ext uri="{FF2B5EF4-FFF2-40B4-BE49-F238E27FC236}">
                <a16:creationId xmlns:a16="http://schemas.microsoft.com/office/drawing/2014/main" id="{2DEFA2A6-BBD3-BC14-1D85-DAC0F58598E0}"/>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圆角矩形 10">
            <a:extLst>
              <a:ext uri="{FF2B5EF4-FFF2-40B4-BE49-F238E27FC236}">
                <a16:creationId xmlns:a16="http://schemas.microsoft.com/office/drawing/2014/main" id="{F3DFB65C-A0D3-A7A5-74BE-725F7BD53DB4}"/>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28" name="直线连接符 12">
            <a:extLst>
              <a:ext uri="{FF2B5EF4-FFF2-40B4-BE49-F238E27FC236}">
                <a16:creationId xmlns:a16="http://schemas.microsoft.com/office/drawing/2014/main" id="{61D2BA16-6541-AD5D-091B-BC42FCBF1C3F}"/>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圆角矩形 21">
            <a:extLst>
              <a:ext uri="{FF2B5EF4-FFF2-40B4-BE49-F238E27FC236}">
                <a16:creationId xmlns:a16="http://schemas.microsoft.com/office/drawing/2014/main" id="{445D8B9A-A4BA-B7D5-C792-E6BDB6A5F8C2}"/>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extLst>
      <p:ext uri="{BB962C8B-B14F-4D97-AF65-F5344CB8AC3E}">
        <p14:creationId xmlns:p14="http://schemas.microsoft.com/office/powerpoint/2010/main" val="265339601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heckerboard(across)">
                                      <p:cBhvr>
                                        <p:cTn id="12" dur="500"/>
                                        <p:tgtEl>
                                          <p:spTgt spid="2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checkerboard(across)">
                                      <p:cBhvr>
                                        <p:cTn id="15" dur="500"/>
                                        <p:tgtEl>
                                          <p:spTgt spid="2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checkerboard(across)">
                                      <p:cBhvr>
                                        <p:cTn id="18" dur="500"/>
                                        <p:tgtEl>
                                          <p:spTgt spid="25"/>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heckerboard(across)">
                                      <p:cBhvr>
                                        <p:cTn id="21" dur="500"/>
                                        <p:tgtEl>
                                          <p:spTgt spid="26"/>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checkerboard(across)">
                                      <p:cBhvr>
                                        <p:cTn id="24" dur="500"/>
                                        <p:tgtEl>
                                          <p:spTgt spid="27"/>
                                        </p:tgtEl>
                                      </p:cBhvr>
                                    </p:animEffect>
                                  </p:childTnLst>
                                </p:cTn>
                              </p:par>
                              <p:par>
                                <p:cTn id="25" presetID="5" presetClass="entr" presetSubtype="1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checkerboard(across)">
                                      <p:cBhvr>
                                        <p:cTn id="27" dur="500"/>
                                        <p:tgtEl>
                                          <p:spTgt spid="28"/>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checkerboard(across)">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dissolve">
                                      <p:cBhvr>
                                        <p:cTn id="35" dur="500"/>
                                        <p:tgtEl>
                                          <p:spTgt spid="2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ssolve">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21" grpId="0"/>
      <p:bldP spid="23" grpId="0"/>
      <p:bldP spid="24" grpId="0"/>
      <p:bldP spid="25" grpId="0" animBg="1"/>
      <p:bldP spid="26" grpId="0" animBg="1"/>
      <p:bldP spid="27"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07906" y="1922493"/>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01</a:t>
            </a:r>
            <a:endParaRPr kumimoji="1" lang="zh-CN" altLang="en-US" sz="2400" dirty="0">
              <a:cs typeface="+mn-ea"/>
              <a:sym typeface="+mn-lt"/>
            </a:endParaRPr>
          </a:p>
        </p:txBody>
      </p:sp>
      <p:sp>
        <p:nvSpPr>
          <p:cNvPr id="18" name="矩形 17"/>
          <p:cNvSpPr/>
          <p:nvPr/>
        </p:nvSpPr>
        <p:spPr>
          <a:xfrm>
            <a:off x="1507906" y="3881774"/>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02</a:t>
            </a:r>
            <a:endParaRPr kumimoji="1" lang="zh-CN" altLang="en-US" sz="2400" dirty="0">
              <a:cs typeface="+mn-ea"/>
              <a:sym typeface="+mn-lt"/>
            </a:endParaRPr>
          </a:p>
        </p:txBody>
      </p:sp>
      <p:sp>
        <p:nvSpPr>
          <p:cNvPr id="20" name="文本框 19"/>
          <p:cNvSpPr txBox="1"/>
          <p:nvPr/>
        </p:nvSpPr>
        <p:spPr>
          <a:xfrm>
            <a:off x="2193679" y="2139738"/>
            <a:ext cx="3415673" cy="1167692"/>
          </a:xfrm>
          <a:prstGeom prst="rect">
            <a:avLst/>
          </a:prstGeom>
          <a:noFill/>
        </p:spPr>
        <p:txBody>
          <a:bodyPr wrap="square" rtlCol="0">
            <a:spAutoFit/>
          </a:bodyPr>
          <a:lstStyle/>
          <a:p>
            <a:pPr>
              <a:lnSpc>
                <a:spcPct val="150000"/>
              </a:lnSpc>
            </a:pPr>
            <a:r>
              <a:rPr kumimoji="1" lang="zh-CN" altLang="en-US" sz="1200" dirty="0">
                <a:solidFill>
                  <a:schemeClr val="tx1">
                    <a:lumMod val="75000"/>
                    <a:lumOff val="25000"/>
                  </a:schemeClr>
                </a:solidFill>
                <a:cs typeface="+mn-ea"/>
                <a:sym typeface="+mn-lt"/>
              </a:rPr>
              <a:t>我国高位截瘫残疾人群数量超过</a:t>
            </a:r>
            <a:r>
              <a:rPr kumimoji="1" lang="en-US" altLang="zh-CN" sz="1200" dirty="0">
                <a:solidFill>
                  <a:schemeClr val="tx1">
                    <a:lumMod val="75000"/>
                    <a:lumOff val="25000"/>
                  </a:schemeClr>
                </a:solidFill>
                <a:cs typeface="+mn-ea"/>
                <a:sym typeface="+mn-lt"/>
              </a:rPr>
              <a:t>200</a:t>
            </a:r>
            <a:r>
              <a:rPr kumimoji="1" lang="zh-CN" altLang="en-US" sz="1200" dirty="0">
                <a:solidFill>
                  <a:schemeClr val="tx1">
                    <a:lumMod val="75000"/>
                    <a:lumOff val="25000"/>
                  </a:schemeClr>
                </a:solidFill>
                <a:cs typeface="+mn-ea"/>
                <a:sym typeface="+mn-lt"/>
              </a:rPr>
              <a:t>万，这一人群无法使用传统的使用操纵杆控制的电动轮椅，给其生活与出行带来了很大不便，需要一个轮椅辅助操控的替代方案。</a:t>
            </a:r>
            <a:endParaRPr kumimoji="1" lang="zh-CN" altLang="en-US" sz="1100" dirty="0">
              <a:solidFill>
                <a:schemeClr val="tx1">
                  <a:lumMod val="75000"/>
                  <a:lumOff val="25000"/>
                </a:schemeClr>
              </a:solidFill>
              <a:cs typeface="+mn-ea"/>
              <a:sym typeface="+mn-lt"/>
            </a:endParaRPr>
          </a:p>
        </p:txBody>
      </p:sp>
      <p:sp>
        <p:nvSpPr>
          <p:cNvPr id="21" name="文本框 20"/>
          <p:cNvSpPr txBox="1"/>
          <p:nvPr/>
        </p:nvSpPr>
        <p:spPr>
          <a:xfrm>
            <a:off x="2193680" y="1842438"/>
            <a:ext cx="2441694"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高位瘫痪残疾人群的需要</a:t>
            </a:r>
          </a:p>
        </p:txBody>
      </p:sp>
      <p:sp>
        <p:nvSpPr>
          <p:cNvPr id="22" name="文本框 21"/>
          <p:cNvSpPr txBox="1"/>
          <p:nvPr/>
        </p:nvSpPr>
        <p:spPr>
          <a:xfrm>
            <a:off x="2193680" y="4262889"/>
            <a:ext cx="3415673" cy="830997"/>
          </a:xfrm>
          <a:prstGeom prst="rect">
            <a:avLst/>
          </a:prstGeom>
          <a:noFill/>
        </p:spPr>
        <p:txBody>
          <a:bodyPr wrap="square" rtlCol="0">
            <a:spAutoFit/>
          </a:bodyPr>
          <a:lstStyle/>
          <a:p>
            <a:r>
              <a:rPr kumimoji="1" lang="zh-CN" altLang="zh-CN" sz="1200" dirty="0">
                <a:solidFill>
                  <a:schemeClr val="tx1">
                    <a:lumMod val="75000"/>
                    <a:lumOff val="25000"/>
                  </a:schemeClr>
                </a:solidFill>
                <a:cs typeface="+mn-ea"/>
              </a:rPr>
              <a:t>基于肌电接口、语音识别、人脸识别、表情识别等</a:t>
            </a:r>
            <a:r>
              <a:rPr kumimoji="1" lang="zh-CN" altLang="en-US" sz="1200" dirty="0">
                <a:solidFill>
                  <a:schemeClr val="tx1">
                    <a:lumMod val="75000"/>
                    <a:lumOff val="25000"/>
                  </a:schemeClr>
                </a:solidFill>
                <a:cs typeface="+mn-ea"/>
              </a:rPr>
              <a:t>操控方式</a:t>
            </a:r>
            <a:r>
              <a:rPr kumimoji="1" lang="zh-CN" altLang="zh-CN" sz="1200" dirty="0">
                <a:solidFill>
                  <a:schemeClr val="tx1">
                    <a:lumMod val="75000"/>
                    <a:lumOff val="25000"/>
                  </a:schemeClr>
                </a:solidFill>
                <a:cs typeface="+mn-ea"/>
              </a:rPr>
              <a:t>的智能轮椅层出不穷，</a:t>
            </a:r>
            <a:r>
              <a:rPr kumimoji="1" lang="zh-CN" altLang="en-US" sz="1200" dirty="0">
                <a:solidFill>
                  <a:schemeClr val="tx1">
                    <a:lumMod val="75000"/>
                    <a:lumOff val="25000"/>
                  </a:schemeClr>
                </a:solidFill>
                <a:cs typeface="+mn-ea"/>
              </a:rPr>
              <a:t>但是大多需要对轮椅进行重新设计，成本较高，对普通消费者不够友好，需要一种更为普及与廉价的解决方案。</a:t>
            </a:r>
            <a:endParaRPr kumimoji="1" lang="en-US" altLang="zh-CN" sz="1200" dirty="0">
              <a:solidFill>
                <a:schemeClr val="tx1">
                  <a:lumMod val="75000"/>
                  <a:lumOff val="25000"/>
                </a:schemeClr>
              </a:solidFill>
              <a:cs typeface="+mn-ea"/>
            </a:endParaRPr>
          </a:p>
        </p:txBody>
      </p:sp>
      <p:sp>
        <p:nvSpPr>
          <p:cNvPr id="23" name="文本框 22"/>
          <p:cNvSpPr txBox="1"/>
          <p:nvPr/>
        </p:nvSpPr>
        <p:spPr>
          <a:xfrm>
            <a:off x="2193680" y="3823632"/>
            <a:ext cx="2441694"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轮椅辅助操控方面的研究</a:t>
            </a:r>
          </a:p>
        </p:txBody>
      </p:sp>
      <p:sp>
        <p:nvSpPr>
          <p:cNvPr id="24" name="文本框 23"/>
          <p:cNvSpPr txBox="1"/>
          <p:nvPr/>
        </p:nvSpPr>
        <p:spPr>
          <a:xfrm>
            <a:off x="1371980" y="816309"/>
            <a:ext cx="1826141" cy="584775"/>
          </a:xfrm>
          <a:prstGeom prst="rect">
            <a:avLst/>
          </a:prstGeom>
          <a:noFill/>
        </p:spPr>
        <p:txBody>
          <a:bodyPr wrap="none" rtlCol="0">
            <a:spAutoFit/>
          </a:bodyPr>
          <a:lstStyle/>
          <a:p>
            <a:r>
              <a:rPr kumimoji="1" lang="zh-CN" altLang="en-US" sz="3200" dirty="0">
                <a:solidFill>
                  <a:schemeClr val="tx1">
                    <a:lumMod val="75000"/>
                    <a:lumOff val="25000"/>
                  </a:schemeClr>
                </a:solidFill>
                <a:cs typeface="+mn-ea"/>
                <a:sym typeface="+mn-lt"/>
              </a:rPr>
              <a:t>项目背景</a:t>
            </a:r>
          </a:p>
        </p:txBody>
      </p:sp>
      <p:sp>
        <p:nvSpPr>
          <p:cNvPr id="3" name="矩形 2"/>
          <p:cNvSpPr/>
          <p:nvPr/>
        </p:nvSpPr>
        <p:spPr>
          <a:xfrm>
            <a:off x="809726" y="471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660" y="1638300"/>
            <a:ext cx="4396846" cy="4121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p:bldP spid="21"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949" y="854661"/>
            <a:ext cx="5132387" cy="1704974"/>
            <a:chOff x="874713" y="1943101"/>
            <a:chExt cx="5132387" cy="1704974"/>
          </a:xfrm>
        </p:grpSpPr>
        <p:grpSp>
          <p:nvGrpSpPr>
            <p:cNvPr id="14" name="组合 13"/>
            <p:cNvGrpSpPr/>
            <p:nvPr/>
          </p:nvGrpSpPr>
          <p:grpSpPr>
            <a:xfrm>
              <a:off x="874713" y="1943101"/>
              <a:ext cx="5132387" cy="1704974"/>
              <a:chOff x="874713" y="1752601"/>
              <a:chExt cx="5132387" cy="1704974"/>
            </a:xfrm>
          </p:grpSpPr>
          <p:sp>
            <p:nvSpPr>
              <p:cNvPr id="29" name="矩形 28"/>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0" name="椭圆 8"/>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chemeClr val="tx1">
                  <a:lumMod val="75000"/>
                  <a:lumOff val="2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15" name="组合 14"/>
            <p:cNvGrpSpPr/>
            <p:nvPr/>
          </p:nvGrpSpPr>
          <p:grpSpPr>
            <a:xfrm>
              <a:off x="1259398" y="2277135"/>
              <a:ext cx="3941252" cy="1005506"/>
              <a:chOff x="7483989" y="3314482"/>
              <a:chExt cx="3941252" cy="1005506"/>
            </a:xfrm>
          </p:grpSpPr>
          <p:sp>
            <p:nvSpPr>
              <p:cNvPr id="27" name="矩形 26"/>
              <p:cNvSpPr/>
              <p:nvPr/>
            </p:nvSpPr>
            <p:spPr>
              <a:xfrm>
                <a:off x="7483989" y="3732519"/>
                <a:ext cx="3941252" cy="587469"/>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使用头戴式控制器，使得残疾人士可用头部控制电动轮椅的运动。</a:t>
                </a:r>
              </a:p>
            </p:txBody>
          </p:sp>
          <p:sp>
            <p:nvSpPr>
              <p:cNvPr id="28" name="矩形 27"/>
              <p:cNvSpPr/>
              <p:nvPr/>
            </p:nvSpPr>
            <p:spPr>
              <a:xfrm>
                <a:off x="7483989" y="3314482"/>
                <a:ext cx="2050552" cy="409856"/>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辅助操控</a:t>
                </a:r>
              </a:p>
            </p:txBody>
          </p:sp>
        </p:grpSp>
      </p:grpSp>
      <p:grpSp>
        <p:nvGrpSpPr>
          <p:cNvPr id="31" name="组合 30"/>
          <p:cNvGrpSpPr/>
          <p:nvPr/>
        </p:nvGrpSpPr>
        <p:grpSpPr>
          <a:xfrm>
            <a:off x="6593951" y="4759750"/>
            <a:ext cx="5132387" cy="1704974"/>
            <a:chOff x="874713" y="3922713"/>
            <a:chExt cx="5132387" cy="1704974"/>
          </a:xfrm>
        </p:grpSpPr>
        <p:grpSp>
          <p:nvGrpSpPr>
            <p:cNvPr id="32" name="组合 31"/>
            <p:cNvGrpSpPr/>
            <p:nvPr/>
          </p:nvGrpSpPr>
          <p:grpSpPr>
            <a:xfrm>
              <a:off x="874713" y="3922713"/>
              <a:ext cx="5132387" cy="1704974"/>
              <a:chOff x="874713" y="1752601"/>
              <a:chExt cx="5132387" cy="1704974"/>
            </a:xfrm>
          </p:grpSpPr>
          <p:sp>
            <p:nvSpPr>
              <p:cNvPr id="36" name="矩形 35"/>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7" name="椭圆 31"/>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33" name="组合 32"/>
            <p:cNvGrpSpPr/>
            <p:nvPr/>
          </p:nvGrpSpPr>
          <p:grpSpPr>
            <a:xfrm>
              <a:off x="1259398" y="4272447"/>
              <a:ext cx="3941252" cy="1005506"/>
              <a:chOff x="7483989" y="3314482"/>
              <a:chExt cx="3941252" cy="1005506"/>
            </a:xfrm>
          </p:grpSpPr>
          <p:sp>
            <p:nvSpPr>
              <p:cNvPr id="34" name="矩形 33"/>
              <p:cNvSpPr/>
              <p:nvPr/>
            </p:nvSpPr>
            <p:spPr>
              <a:xfrm>
                <a:off x="7483989" y="3732519"/>
                <a:ext cx="3941252"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在探测到障碍物且有碰撞风险时进行避障，防止误操作等因素为轮椅使用带来的安全风险。</a:t>
                </a:r>
              </a:p>
            </p:txBody>
          </p:sp>
          <p:sp>
            <p:nvSpPr>
              <p:cNvPr id="35" name="矩形 34"/>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智能避障</a:t>
                </a:r>
              </a:p>
            </p:txBody>
          </p:sp>
        </p:grpSp>
      </p:grpSp>
      <p:grpSp>
        <p:nvGrpSpPr>
          <p:cNvPr id="38" name="组合 37"/>
          <p:cNvGrpSpPr/>
          <p:nvPr/>
        </p:nvGrpSpPr>
        <p:grpSpPr>
          <a:xfrm>
            <a:off x="6593950" y="2721138"/>
            <a:ext cx="5132387" cy="1704974"/>
            <a:chOff x="6184901" y="1943101"/>
            <a:chExt cx="5132387" cy="1704974"/>
          </a:xfrm>
        </p:grpSpPr>
        <p:grpSp>
          <p:nvGrpSpPr>
            <p:cNvPr id="39" name="组合 38"/>
            <p:cNvGrpSpPr/>
            <p:nvPr/>
          </p:nvGrpSpPr>
          <p:grpSpPr>
            <a:xfrm>
              <a:off x="6184901" y="1943101"/>
              <a:ext cx="5132387" cy="1704974"/>
              <a:chOff x="874713" y="1752601"/>
              <a:chExt cx="5132387" cy="1704974"/>
            </a:xfrm>
          </p:grpSpPr>
          <p:sp>
            <p:nvSpPr>
              <p:cNvPr id="43" name="矩形 42"/>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4" name="椭圆 34"/>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40" name="组合 39"/>
            <p:cNvGrpSpPr/>
            <p:nvPr/>
          </p:nvGrpSpPr>
          <p:grpSpPr>
            <a:xfrm>
              <a:off x="6569586" y="2277135"/>
              <a:ext cx="3941252" cy="1005506"/>
              <a:chOff x="7483989" y="3314482"/>
              <a:chExt cx="3941252" cy="1005506"/>
            </a:xfrm>
          </p:grpSpPr>
          <p:sp>
            <p:nvSpPr>
              <p:cNvPr id="41" name="矩形 40"/>
              <p:cNvSpPr/>
              <p:nvPr/>
            </p:nvSpPr>
            <p:spPr>
              <a:xfrm>
                <a:off x="7483989" y="3732519"/>
                <a:ext cx="3941252"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具有第二种控制方式，家属可通过手机客户端与轮椅连接，操控轮椅运动。</a:t>
                </a:r>
              </a:p>
            </p:txBody>
          </p:sp>
          <p:sp>
            <p:nvSpPr>
              <p:cNvPr id="42" name="矩形 41"/>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远程控制</a:t>
                </a:r>
              </a:p>
            </p:txBody>
          </p:sp>
        </p:grpSp>
      </p:grpSp>
      <p:sp>
        <p:nvSpPr>
          <p:cNvPr id="2" name="矩形 1"/>
          <p:cNvSpPr/>
          <p:nvPr/>
        </p:nvSpPr>
        <p:spPr>
          <a:xfrm>
            <a:off x="809726" y="471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371980" y="816309"/>
            <a:ext cx="2646878" cy="584775"/>
          </a:xfrm>
          <a:prstGeom prst="rect">
            <a:avLst/>
          </a:prstGeom>
          <a:noFill/>
        </p:spPr>
        <p:txBody>
          <a:bodyPr wrap="none" rtlCol="0">
            <a:spAutoFit/>
          </a:bodyPr>
          <a:lstStyle/>
          <a:p>
            <a:r>
              <a:rPr kumimoji="1" lang="zh-CN" altLang="en-US" sz="3200" dirty="0">
                <a:solidFill>
                  <a:schemeClr val="tx1">
                    <a:lumMod val="75000"/>
                    <a:lumOff val="25000"/>
                  </a:schemeClr>
                </a:solidFill>
                <a:cs typeface="+mn-ea"/>
                <a:sym typeface="+mn-lt"/>
              </a:rPr>
              <a:t>项目主要功能</a:t>
            </a:r>
          </a:p>
        </p:txBody>
      </p:sp>
      <p:pic>
        <p:nvPicPr>
          <p:cNvPr id="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 y="1756410"/>
            <a:ext cx="6478905"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p:tgtEl>
                                          <p:spTgt spid="38"/>
                                        </p:tgtEl>
                                        <p:attrNameLst>
                                          <p:attrName>ppt_y</p:attrName>
                                        </p:attrNameLst>
                                      </p:cBhvr>
                                      <p:tavLst>
                                        <p:tav tm="0">
                                          <p:val>
                                            <p:strVal val="#ppt_y-#ppt_h*1.125000"/>
                                          </p:val>
                                        </p:tav>
                                        <p:tav tm="100000">
                                          <p:val>
                                            <p:strVal val="#ppt_y"/>
                                          </p:val>
                                        </p:tav>
                                      </p:tavLst>
                                    </p:anim>
                                    <p:animEffect transition="in" filter="wipe(down)">
                                      <p:cBhvr>
                                        <p:cTn id="13" dur="500"/>
                                        <p:tgtEl>
                                          <p:spTgt spid="38"/>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p:tgtEl>
                                          <p:spTgt spid="31"/>
                                        </p:tgtEl>
                                        <p:attrNameLst>
                                          <p:attrName>ppt_y</p:attrName>
                                        </p:attrNameLst>
                                      </p:cBhvr>
                                      <p:tavLst>
                                        <p:tav tm="0">
                                          <p:val>
                                            <p:strVal val="#ppt_y+#ppt_h*1.125000"/>
                                          </p:val>
                                        </p:tav>
                                        <p:tav tm="100000">
                                          <p:val>
                                            <p:strVal val="#ppt_y"/>
                                          </p:val>
                                        </p:tav>
                                      </p:tavLst>
                                    </p:anim>
                                    <p:animEffect transition="in" filter="wipe(up)">
                                      <p:cBhvr>
                                        <p:cTn id="18" dur="500"/>
                                        <p:tgtEl>
                                          <p:spTgt spid="3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034401" y="1185309"/>
            <a:ext cx="1387475"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环境数据</a:t>
            </a:r>
          </a:p>
        </p:txBody>
      </p:sp>
      <p:sp>
        <p:nvSpPr>
          <p:cNvPr id="27" name="文本框 26"/>
          <p:cNvSpPr txBox="1"/>
          <p:nvPr/>
        </p:nvSpPr>
        <p:spPr>
          <a:xfrm>
            <a:off x="7034401" y="1627549"/>
            <a:ext cx="3726696" cy="587469"/>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激光雷达采集的反馈信息，摄像头所采集的图像信号，用于进一步处理生成障碍物信息。</a:t>
            </a:r>
          </a:p>
        </p:txBody>
      </p:sp>
      <p:sp>
        <p:nvSpPr>
          <p:cNvPr id="28" name="文本框 27"/>
          <p:cNvSpPr txBox="1"/>
          <p:nvPr/>
        </p:nvSpPr>
        <p:spPr>
          <a:xfrm>
            <a:off x="7034401" y="2365221"/>
            <a:ext cx="1387475"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指令数据</a:t>
            </a:r>
          </a:p>
        </p:txBody>
      </p:sp>
      <p:sp>
        <p:nvSpPr>
          <p:cNvPr id="29" name="文本框 28"/>
          <p:cNvSpPr txBox="1"/>
          <p:nvPr/>
        </p:nvSpPr>
        <p:spPr>
          <a:xfrm>
            <a:off x="7034401" y="2807461"/>
            <a:ext cx="3726696" cy="587469"/>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来自头部控制器加速度计测量的相关姿态信息；来自手机客户端的直接指令</a:t>
            </a:r>
          </a:p>
        </p:txBody>
      </p:sp>
      <p:sp>
        <p:nvSpPr>
          <p:cNvPr id="2" name="矩形 1"/>
          <p:cNvSpPr/>
          <p:nvPr/>
        </p:nvSpPr>
        <p:spPr>
          <a:xfrm>
            <a:off x="763418" y="471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312384" y="809884"/>
            <a:ext cx="1826141" cy="584775"/>
          </a:xfrm>
          <a:prstGeom prst="rect">
            <a:avLst/>
          </a:prstGeom>
          <a:noFill/>
        </p:spPr>
        <p:txBody>
          <a:bodyPr wrap="none" rtlCol="0">
            <a:spAutoFit/>
          </a:bodyPr>
          <a:lstStyle/>
          <a:p>
            <a:r>
              <a:rPr kumimoji="1" lang="zh-CN" altLang="en-US" sz="3200" dirty="0">
                <a:solidFill>
                  <a:schemeClr val="tx1">
                    <a:lumMod val="75000"/>
                    <a:lumOff val="25000"/>
                  </a:schemeClr>
                </a:solidFill>
                <a:cs typeface="+mn-ea"/>
                <a:sym typeface="+mn-lt"/>
              </a:rPr>
              <a:t>数据需求</a:t>
            </a:r>
          </a:p>
        </p:txBody>
      </p:sp>
      <p:pic>
        <p:nvPicPr>
          <p:cNvPr id="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73" y="1394659"/>
            <a:ext cx="5600561" cy="462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7034401" y="3648819"/>
            <a:ext cx="1563414"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障碍物数据</a:t>
            </a:r>
          </a:p>
        </p:txBody>
      </p:sp>
      <p:sp>
        <p:nvSpPr>
          <p:cNvPr id="7" name="文本框 6"/>
          <p:cNvSpPr txBox="1"/>
          <p:nvPr/>
        </p:nvSpPr>
        <p:spPr>
          <a:xfrm>
            <a:off x="7034401" y="4091059"/>
            <a:ext cx="3726696" cy="587469"/>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根据环境数据推测生成，包含障碍物的位置、距离、相对速度等信息，用于决定是否避障。</a:t>
            </a:r>
          </a:p>
        </p:txBody>
      </p:sp>
      <p:sp>
        <p:nvSpPr>
          <p:cNvPr id="8" name="文本框 7"/>
          <p:cNvSpPr txBox="1"/>
          <p:nvPr/>
        </p:nvSpPr>
        <p:spPr>
          <a:xfrm>
            <a:off x="7034401" y="4929428"/>
            <a:ext cx="1387475"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操作数据</a:t>
            </a:r>
          </a:p>
        </p:txBody>
      </p:sp>
      <p:sp>
        <p:nvSpPr>
          <p:cNvPr id="9" name="文本框 8"/>
          <p:cNvSpPr txBox="1"/>
          <p:nvPr/>
        </p:nvSpPr>
        <p:spPr>
          <a:xfrm>
            <a:off x="7034401" y="5371668"/>
            <a:ext cx="3726696" cy="587469"/>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向操作装置发送的最终控制指令；以及操作装置的相关信息反馈。</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checkerboard(across)">
                                      <p:cBhvr>
                                        <p:cTn id="10" dur="500"/>
                                        <p:tgtEl>
                                          <p:spTgt spid="2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checkerboard(across)">
                                      <p:cBhvr>
                                        <p:cTn id="13" dur="500"/>
                                        <p:tgtEl>
                                          <p:spTgt spid="2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checkerboard(across)">
                                      <p:cBhvr>
                                        <p:cTn id="16" dur="500"/>
                                        <p:tgtEl>
                                          <p:spTgt spid="2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P spid="3" grpId="0"/>
      <p:bldP spid="6" grpId="0" animBg="1"/>
      <p:bldP spid="7" grpId="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BackShape"/>
          <p:cNvSpPr/>
          <p:nvPr/>
        </p:nvSpPr>
        <p:spPr>
          <a:xfrm>
            <a:off x="2738533" y="1602391"/>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1" name="ValueShape"/>
          <p:cNvSpPr/>
          <p:nvPr/>
        </p:nvSpPr>
        <p:spPr>
          <a:xfrm>
            <a:off x="2700105" y="1538199"/>
            <a:ext cx="1909294" cy="1909294"/>
          </a:xfrm>
          <a:prstGeom prst="pie">
            <a:avLst>
              <a:gd name="adj1" fmla="val 16200000"/>
              <a:gd name="adj2" fmla="val 16194433"/>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2" name="ValueBack"/>
          <p:cNvSpPr/>
          <p:nvPr/>
        </p:nvSpPr>
        <p:spPr>
          <a:xfrm>
            <a:off x="3039915" y="1907205"/>
            <a:ext cx="1171282" cy="1171282"/>
          </a:xfrm>
          <a:prstGeom prst="ellipse">
            <a:avLst/>
          </a:prstGeom>
          <a:solidFill>
            <a:schemeClr val="bg1"/>
          </a:solidFill>
          <a:ln w="127000">
            <a:solidFill>
              <a:schemeClr val="accent1">
                <a:lumMod val="40000"/>
                <a:lumOff val="60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cxnSp>
        <p:nvCxnSpPr>
          <p:cNvPr id="23" name="LineShape"/>
          <p:cNvCxnSpPr/>
          <p:nvPr/>
        </p:nvCxnSpPr>
        <p:spPr>
          <a:xfrm flipH="1">
            <a:off x="2818977" y="3633364"/>
            <a:ext cx="1671551" cy="0"/>
          </a:xfrm>
          <a:prstGeom prst="straightConnector1">
            <a:avLst/>
          </a:prstGeom>
          <a:noFill/>
          <a:ln w="12700" cap="flat" cmpd="sng">
            <a:solidFill>
              <a:srgbClr val="D8D8D8"/>
            </a:solidFill>
            <a:prstDash val="solid"/>
            <a:miter/>
            <a:headEnd type="none" w="med" len="med"/>
            <a:tailEnd type="none" w="med" len="med"/>
          </a:ln>
        </p:spPr>
      </p:cxnSp>
      <p:sp>
        <p:nvSpPr>
          <p:cNvPr id="24" name="BackShape"/>
          <p:cNvSpPr/>
          <p:nvPr/>
        </p:nvSpPr>
        <p:spPr>
          <a:xfrm>
            <a:off x="5195983" y="1602391"/>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5" name="ValueShape"/>
          <p:cNvSpPr/>
          <p:nvPr/>
        </p:nvSpPr>
        <p:spPr>
          <a:xfrm>
            <a:off x="5157555" y="1538199"/>
            <a:ext cx="1909294" cy="1909294"/>
          </a:xfrm>
          <a:prstGeom prst="pie">
            <a:avLst>
              <a:gd name="adj1" fmla="val 16200000"/>
              <a:gd name="adj2" fmla="val 16198577"/>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6" name="ValueBack"/>
          <p:cNvSpPr/>
          <p:nvPr/>
        </p:nvSpPr>
        <p:spPr>
          <a:xfrm>
            <a:off x="5497365" y="1907205"/>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cxnSp>
        <p:nvCxnSpPr>
          <p:cNvPr id="27" name="LineShape"/>
          <p:cNvCxnSpPr/>
          <p:nvPr/>
        </p:nvCxnSpPr>
        <p:spPr>
          <a:xfrm flipH="1">
            <a:off x="5276427" y="3633364"/>
            <a:ext cx="1671551" cy="0"/>
          </a:xfrm>
          <a:prstGeom prst="straightConnector1">
            <a:avLst/>
          </a:prstGeom>
          <a:noFill/>
          <a:ln w="12700" cap="flat" cmpd="sng">
            <a:solidFill>
              <a:srgbClr val="D8D8D8"/>
            </a:solidFill>
            <a:prstDash val="solid"/>
            <a:miter/>
            <a:headEnd type="none" w="med" len="med"/>
            <a:tailEnd type="none" w="med" len="med"/>
          </a:ln>
        </p:spPr>
      </p:cxnSp>
      <p:sp>
        <p:nvSpPr>
          <p:cNvPr id="28" name="BackShape"/>
          <p:cNvSpPr/>
          <p:nvPr/>
        </p:nvSpPr>
        <p:spPr>
          <a:xfrm>
            <a:off x="7653433" y="1602391"/>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9" name="ValueShape"/>
          <p:cNvSpPr/>
          <p:nvPr/>
        </p:nvSpPr>
        <p:spPr>
          <a:xfrm>
            <a:off x="7615005" y="1538199"/>
            <a:ext cx="1909294" cy="1909294"/>
          </a:xfrm>
          <a:prstGeom prst="pie">
            <a:avLst>
              <a:gd name="adj1" fmla="val 16200000"/>
              <a:gd name="adj2" fmla="val 16178047"/>
            </a:avLst>
          </a:prstGeom>
          <a:solidFill>
            <a:schemeClr val="tx1">
              <a:lumMod val="50000"/>
              <a:lumOff val="5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30" name="ValueBack"/>
          <p:cNvSpPr/>
          <p:nvPr/>
        </p:nvSpPr>
        <p:spPr>
          <a:xfrm>
            <a:off x="7954815" y="1907205"/>
            <a:ext cx="1171282" cy="1171282"/>
          </a:xfrm>
          <a:prstGeom prst="ellipse">
            <a:avLst/>
          </a:prstGeom>
          <a:solidFill>
            <a:schemeClr val="bg1"/>
          </a:solidFill>
          <a:ln w="127000">
            <a:solidFill>
              <a:schemeClr val="accent1">
                <a:lumMod val="40000"/>
                <a:lumOff val="60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cxnSp>
        <p:nvCxnSpPr>
          <p:cNvPr id="31" name="LineShape"/>
          <p:cNvCxnSpPr/>
          <p:nvPr/>
        </p:nvCxnSpPr>
        <p:spPr>
          <a:xfrm flipH="1">
            <a:off x="7733877" y="3633364"/>
            <a:ext cx="1671551" cy="0"/>
          </a:xfrm>
          <a:prstGeom prst="straightConnector1">
            <a:avLst/>
          </a:prstGeom>
          <a:noFill/>
          <a:ln w="12700" cap="flat" cmpd="sng">
            <a:solidFill>
              <a:srgbClr val="D8D8D8"/>
            </a:solidFill>
            <a:prstDash val="solid"/>
            <a:miter/>
            <a:headEnd type="none" w="med" len="med"/>
            <a:tailEnd type="none" w="med" len="med"/>
          </a:ln>
        </p:spPr>
      </p:cxnSp>
      <p:grpSp>
        <p:nvGrpSpPr>
          <p:cNvPr id="36" name="组合 35"/>
          <p:cNvGrpSpPr/>
          <p:nvPr/>
        </p:nvGrpSpPr>
        <p:grpSpPr>
          <a:xfrm>
            <a:off x="2700099" y="3819236"/>
            <a:ext cx="1909300" cy="2379952"/>
            <a:chOff x="1918240" y="2349127"/>
            <a:chExt cx="1909300" cy="2379952"/>
          </a:xfrm>
        </p:grpSpPr>
        <p:sp>
          <p:nvSpPr>
            <p:cNvPr id="37" name="文本框 36"/>
            <p:cNvSpPr txBox="1"/>
            <p:nvPr/>
          </p:nvSpPr>
          <p:spPr>
            <a:xfrm>
              <a:off x="2037113" y="2349127"/>
              <a:ext cx="1671556" cy="396583"/>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cs typeface="+mn-ea"/>
                  <a:sym typeface="+mn-lt"/>
                </a:rPr>
                <a:t>安全性</a:t>
              </a:r>
            </a:p>
          </p:txBody>
        </p:sp>
        <p:sp>
          <p:nvSpPr>
            <p:cNvPr id="38" name="文本框 37"/>
            <p:cNvSpPr txBox="1"/>
            <p:nvPr/>
          </p:nvSpPr>
          <p:spPr>
            <a:xfrm flipH="1">
              <a:off x="1918240" y="2686404"/>
              <a:ext cx="1909300" cy="2042675"/>
            </a:xfrm>
            <a:prstGeom prst="rect">
              <a:avLst/>
            </a:prstGeom>
            <a:noFill/>
          </p:spPr>
          <p:txBody>
            <a:bodyPr wrap="square" rtlCol="0">
              <a:spAutoFit/>
              <a:scene3d>
                <a:camera prst="orthographicFront"/>
                <a:lightRig rig="threePt" dir="t"/>
              </a:scene3d>
              <a:sp3d contourW="12700"/>
            </a:bodyPr>
            <a:lstStyle/>
            <a:p>
              <a:pPr>
                <a:lnSpc>
                  <a:spcPct val="154000"/>
                </a:lnSpc>
              </a:pPr>
              <a:r>
                <a:rPr lang="zh-CN" altLang="en-US" sz="1400" dirty="0">
                  <a:solidFill>
                    <a:schemeClr val="tx1">
                      <a:lumMod val="75000"/>
                      <a:lumOff val="25000"/>
                    </a:schemeClr>
                  </a:solidFill>
                  <a:cs typeface="+mn-ea"/>
                  <a:sym typeface="+mn-lt"/>
                </a:rPr>
                <a:t>使用自动避障装置防止误操作以及系统故障带来的潜在安全风险；控制头戴装置的操控灵敏度在一个合适的范围之内。</a:t>
              </a:r>
              <a:endParaRPr lang="en-US" altLang="zh-CN" sz="1400" dirty="0">
                <a:solidFill>
                  <a:schemeClr val="tx1">
                    <a:lumMod val="75000"/>
                    <a:lumOff val="25000"/>
                  </a:schemeClr>
                </a:solidFill>
                <a:cs typeface="+mn-ea"/>
                <a:sym typeface="+mn-lt"/>
              </a:endParaRPr>
            </a:p>
          </p:txBody>
        </p:sp>
      </p:grpSp>
      <p:grpSp>
        <p:nvGrpSpPr>
          <p:cNvPr id="39" name="组合 38"/>
          <p:cNvGrpSpPr/>
          <p:nvPr/>
        </p:nvGrpSpPr>
        <p:grpSpPr>
          <a:xfrm>
            <a:off x="5135498" y="3819236"/>
            <a:ext cx="1909300" cy="2076430"/>
            <a:chOff x="1925382" y="2349127"/>
            <a:chExt cx="1909300" cy="2076430"/>
          </a:xfrm>
        </p:grpSpPr>
        <p:sp>
          <p:nvSpPr>
            <p:cNvPr id="40" name="文本框 39"/>
            <p:cNvSpPr txBox="1"/>
            <p:nvPr/>
          </p:nvSpPr>
          <p:spPr>
            <a:xfrm>
              <a:off x="2037113" y="2349127"/>
              <a:ext cx="1671556" cy="40985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cs typeface="+mn-ea"/>
                  <a:sym typeface="+mn-lt"/>
                </a:rPr>
                <a:t>普及性</a:t>
              </a:r>
            </a:p>
          </p:txBody>
        </p:sp>
        <p:sp>
          <p:nvSpPr>
            <p:cNvPr id="41" name="文本框 40"/>
            <p:cNvSpPr txBox="1"/>
            <p:nvPr/>
          </p:nvSpPr>
          <p:spPr>
            <a:xfrm>
              <a:off x="1925382" y="2714639"/>
              <a:ext cx="1909300" cy="1710918"/>
            </a:xfrm>
            <a:prstGeom prst="rect">
              <a:avLst/>
            </a:prstGeom>
            <a:noFill/>
          </p:spPr>
          <p:txBody>
            <a:bodyPr wrap="square" rtlCol="0">
              <a:spAutoFit/>
              <a:scene3d>
                <a:camera prst="orthographicFront"/>
                <a:lightRig rig="threePt" dir="t"/>
              </a:scene3d>
              <a:sp3d contourW="12700"/>
            </a:bodyPr>
            <a:lstStyle/>
            <a:p>
              <a:pPr>
                <a:lnSpc>
                  <a:spcPct val="154000"/>
                </a:lnSpc>
              </a:pPr>
              <a:r>
                <a:rPr lang="zh-CN" altLang="en-US" sz="1400" dirty="0">
                  <a:solidFill>
                    <a:schemeClr val="tx1">
                      <a:lumMod val="75000"/>
                      <a:lumOff val="25000"/>
                    </a:schemeClr>
                  </a:solidFill>
                  <a:cs typeface="+mn-ea"/>
                  <a:sym typeface="+mn-lt"/>
                </a:rPr>
                <a:t>构建的改造方案应易于适应市面上的常见电动轮椅，并且成本应该控制在一定范畴之内。</a:t>
              </a:r>
              <a:endParaRPr lang="en-US" altLang="zh-CN" sz="1400" dirty="0">
                <a:solidFill>
                  <a:schemeClr val="tx1">
                    <a:lumMod val="75000"/>
                    <a:lumOff val="25000"/>
                  </a:schemeClr>
                </a:solidFill>
                <a:cs typeface="+mn-ea"/>
                <a:sym typeface="+mn-lt"/>
              </a:endParaRPr>
            </a:p>
          </p:txBody>
        </p:sp>
      </p:grpSp>
      <p:grpSp>
        <p:nvGrpSpPr>
          <p:cNvPr id="60" name="组合 59"/>
          <p:cNvGrpSpPr/>
          <p:nvPr/>
        </p:nvGrpSpPr>
        <p:grpSpPr>
          <a:xfrm>
            <a:off x="7556613" y="3819236"/>
            <a:ext cx="1909300" cy="2391527"/>
            <a:chOff x="1918240" y="2349127"/>
            <a:chExt cx="1909300" cy="2391527"/>
          </a:xfrm>
        </p:grpSpPr>
        <p:sp>
          <p:nvSpPr>
            <p:cNvPr id="61" name="文本框 60"/>
            <p:cNvSpPr txBox="1"/>
            <p:nvPr/>
          </p:nvSpPr>
          <p:spPr>
            <a:xfrm>
              <a:off x="2037113" y="2349127"/>
              <a:ext cx="1671556" cy="396583"/>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cs typeface="+mn-ea"/>
                  <a:sym typeface="+mn-lt"/>
                </a:rPr>
                <a:t>性能要求</a:t>
              </a:r>
            </a:p>
          </p:txBody>
        </p:sp>
        <p:sp>
          <p:nvSpPr>
            <p:cNvPr id="62" name="文本框 61"/>
            <p:cNvSpPr txBox="1"/>
            <p:nvPr/>
          </p:nvSpPr>
          <p:spPr>
            <a:xfrm>
              <a:off x="1918240" y="2697979"/>
              <a:ext cx="1909300" cy="2042675"/>
            </a:xfrm>
            <a:prstGeom prst="rect">
              <a:avLst/>
            </a:prstGeom>
            <a:noFill/>
          </p:spPr>
          <p:txBody>
            <a:bodyPr wrap="square" rtlCol="0">
              <a:spAutoFit/>
              <a:scene3d>
                <a:camera prst="orthographicFront"/>
                <a:lightRig rig="threePt" dir="t"/>
              </a:scene3d>
              <a:sp3d contourW="12700"/>
            </a:bodyPr>
            <a:lstStyle/>
            <a:p>
              <a:pPr>
                <a:lnSpc>
                  <a:spcPct val="154000"/>
                </a:lnSpc>
              </a:pPr>
              <a:r>
                <a:rPr lang="zh-CN" altLang="en-US" sz="1400" dirty="0">
                  <a:solidFill>
                    <a:schemeClr val="tx1">
                      <a:lumMod val="75000"/>
                      <a:lumOff val="25000"/>
                    </a:schemeClr>
                  </a:solidFill>
                  <a:cs typeface="+mn-ea"/>
                  <a:sym typeface="+mn-lt"/>
                </a:rPr>
                <a:t>为了及时执行用户指令以及避障指令，系统的响应速度不能过慢；为了满足用户的出行需求，装置应保持一定的续航能力</a:t>
              </a:r>
              <a:endParaRPr lang="en-US" altLang="zh-CN" sz="1400" dirty="0">
                <a:solidFill>
                  <a:schemeClr val="tx1">
                    <a:lumMod val="75000"/>
                    <a:lumOff val="25000"/>
                  </a:schemeClr>
                </a:solidFill>
                <a:cs typeface="+mn-ea"/>
                <a:sym typeface="+mn-lt"/>
              </a:endParaRPr>
            </a:p>
          </p:txBody>
        </p:sp>
      </p:grpSp>
      <p:sp>
        <p:nvSpPr>
          <p:cNvPr id="2" name="矩形 1"/>
          <p:cNvSpPr/>
          <p:nvPr/>
        </p:nvSpPr>
        <p:spPr>
          <a:xfrm>
            <a:off x="809726" y="471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791144" y="471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p:cNvSpPr/>
          <p:nvPr/>
        </p:nvSpPr>
        <p:spPr>
          <a:xfrm>
            <a:off x="943544" y="1995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p:cNvSpPr txBox="1"/>
          <p:nvPr/>
        </p:nvSpPr>
        <p:spPr>
          <a:xfrm>
            <a:off x="1205098" y="816409"/>
            <a:ext cx="2300053" cy="584775"/>
          </a:xfrm>
          <a:prstGeom prst="rect">
            <a:avLst/>
          </a:prstGeom>
          <a:noFill/>
        </p:spPr>
        <p:txBody>
          <a:bodyPr wrap="none" rtlCol="0">
            <a:spAutoFit/>
          </a:bodyPr>
          <a:lstStyle/>
          <a:p>
            <a:r>
              <a:rPr kumimoji="1" lang="zh-CN" altLang="en-US" sz="3200" dirty="0">
                <a:solidFill>
                  <a:schemeClr val="tx1">
                    <a:lumMod val="75000"/>
                    <a:lumOff val="25000"/>
                  </a:schemeClr>
                </a:solidFill>
                <a:cs typeface="+mn-ea"/>
                <a:sym typeface="+mn-lt"/>
              </a:rPr>
              <a:t>非功能需求</a:t>
            </a:r>
          </a:p>
        </p:txBody>
      </p:sp>
      <p:pic>
        <p:nvPicPr>
          <p:cNvPr id="9" name="图形 8" descr="警告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92821" y="1992684"/>
            <a:ext cx="914400" cy="914400"/>
          </a:xfrm>
          <a:prstGeom prst="rect">
            <a:avLst/>
          </a:prstGeom>
        </p:spPr>
      </p:pic>
      <p:pic>
        <p:nvPicPr>
          <p:cNvPr id="11" name="图形 10" descr="条形图 纯色填充"/>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75424" y="2043797"/>
            <a:ext cx="914400" cy="914400"/>
          </a:xfrm>
          <a:prstGeom prst="rect">
            <a:avLst/>
          </a:prstGeom>
        </p:spPr>
      </p:pic>
      <p:pic>
        <p:nvPicPr>
          <p:cNvPr id="13" name="图形 12" descr="地球仪: 美洲 纯色填充"/>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50271" y="2043797"/>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2000"/>
                                        <p:tgtEl>
                                          <p:spTgt spid="2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par>
                                <p:cTn id="14" presetID="21" presetClass="entr" presetSubtype="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heel(1)">
                                      <p:cBhvr>
                                        <p:cTn id="16" dur="2000"/>
                                        <p:tgtEl>
                                          <p:spTgt spid="2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heel(1)">
                                      <p:cBhvr>
                                        <p:cTn id="19" dur="2000"/>
                                        <p:tgtEl>
                                          <p:spTgt spid="2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heel(1)">
                                      <p:cBhvr>
                                        <p:cTn id="22" dur="2000"/>
                                        <p:tgtEl>
                                          <p:spTgt spid="2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1)">
                                      <p:cBhvr>
                                        <p:cTn id="25" dur="2000"/>
                                        <p:tgtEl>
                                          <p:spTgt spid="26"/>
                                        </p:tgtEl>
                                      </p:cBhvr>
                                    </p:animEffect>
                                  </p:childTnLst>
                                </p:cTn>
                              </p:par>
                              <p:par>
                                <p:cTn id="26" presetID="21" presetClass="entr" presetSubtype="1"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heel(1)">
                                      <p:cBhvr>
                                        <p:cTn id="28" dur="2000"/>
                                        <p:tgtEl>
                                          <p:spTgt spid="27"/>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heel(1)">
                                      <p:cBhvr>
                                        <p:cTn id="31" dur="2000"/>
                                        <p:tgtEl>
                                          <p:spTgt spid="28"/>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heel(1)">
                                      <p:cBhvr>
                                        <p:cTn id="34" dur="2000"/>
                                        <p:tgtEl>
                                          <p:spTgt spid="29"/>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heel(1)">
                                      <p:cBhvr>
                                        <p:cTn id="37" dur="2000"/>
                                        <p:tgtEl>
                                          <p:spTgt spid="30"/>
                                        </p:tgtEl>
                                      </p:cBhvr>
                                    </p:animEffect>
                                  </p:childTnLst>
                                </p:cTn>
                              </p:par>
                              <p:par>
                                <p:cTn id="38" presetID="21" presetClass="entr" presetSubtype="1"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heel(1)">
                                      <p:cBhvr>
                                        <p:cTn id="40" dur="2000"/>
                                        <p:tgtEl>
                                          <p:spTgt spid="31"/>
                                        </p:tgtEl>
                                      </p:cBhvr>
                                    </p:animEffect>
                                  </p:childTnLst>
                                </p:cTn>
                              </p:par>
                            </p:childTnLst>
                          </p:cTn>
                        </p:par>
                        <p:par>
                          <p:cTn id="41" fill="hold">
                            <p:stCondLst>
                              <p:cond delay="2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par>
                                <p:cTn id="47" presetID="53" presetClass="entr" presetSubtype="16"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par>
                                <p:cTn id="52" presetID="53" presetClass="entr" presetSubtype="16" fill="hold" nodeType="withEffect">
                                  <p:stCondLst>
                                    <p:cond delay="0"/>
                                  </p:stCondLst>
                                  <p:childTnLst>
                                    <p:set>
                                      <p:cBhvr>
                                        <p:cTn id="53" dur="1" fill="hold">
                                          <p:stCondLst>
                                            <p:cond delay="0"/>
                                          </p:stCondLst>
                                        </p:cTn>
                                        <p:tgtEl>
                                          <p:spTgt spid="60"/>
                                        </p:tgtEl>
                                        <p:attrNameLst>
                                          <p:attrName>style.visibility</p:attrName>
                                        </p:attrNameLst>
                                      </p:cBhvr>
                                      <p:to>
                                        <p:strVal val="visible"/>
                                      </p:to>
                                    </p:set>
                                    <p:anim calcmode="lin" valueType="num">
                                      <p:cBhvr>
                                        <p:cTn id="54" dur="500" fill="hold"/>
                                        <p:tgtEl>
                                          <p:spTgt spid="60"/>
                                        </p:tgtEl>
                                        <p:attrNameLst>
                                          <p:attrName>ppt_w</p:attrName>
                                        </p:attrNameLst>
                                      </p:cBhvr>
                                      <p:tavLst>
                                        <p:tav tm="0">
                                          <p:val>
                                            <p:fltVal val="0"/>
                                          </p:val>
                                        </p:tav>
                                        <p:tav tm="100000">
                                          <p:val>
                                            <p:strVal val="#ppt_w"/>
                                          </p:val>
                                        </p:tav>
                                      </p:tavLst>
                                    </p:anim>
                                    <p:anim calcmode="lin" valueType="num">
                                      <p:cBhvr>
                                        <p:cTn id="55" dur="500" fill="hold"/>
                                        <p:tgtEl>
                                          <p:spTgt spid="60"/>
                                        </p:tgtEl>
                                        <p:attrNameLst>
                                          <p:attrName>ppt_h</p:attrName>
                                        </p:attrNameLst>
                                      </p:cBhvr>
                                      <p:tavLst>
                                        <p:tav tm="0">
                                          <p:val>
                                            <p:fltVal val="0"/>
                                          </p:val>
                                        </p:tav>
                                        <p:tav tm="100000">
                                          <p:val>
                                            <p:strVal val="#ppt_h"/>
                                          </p:val>
                                        </p:tav>
                                      </p:tavLst>
                                    </p:anim>
                                    <p:animEffect transition="in" filter="fade">
                                      <p:cBhvr>
                                        <p:cTn id="56" dur="500"/>
                                        <p:tgtEl>
                                          <p:spTgt spid="6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dissolve">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P spid="26" grpId="0" animBg="1"/>
      <p:bldP spid="28" grpId="0" animBg="1"/>
      <p:bldP spid="29" grpId="0" animBg="1"/>
      <p:bldP spid="30"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二</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02</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2473095" y="2799467"/>
            <a:ext cx="7802136" cy="1107996"/>
          </a:xfrm>
          <a:prstGeom prst="rect">
            <a:avLst/>
          </a:prstGeom>
          <a:noFill/>
        </p:spPr>
        <p:txBody>
          <a:bodyPr wrap="none" rtlCol="0">
            <a:spAutoFit/>
          </a:bodyPr>
          <a:lstStyle/>
          <a:p>
            <a:pPr lvl="0"/>
            <a:r>
              <a:rPr kumimoji="1" lang="zh-CN" altLang="en-US" sz="6600" dirty="0">
                <a:solidFill>
                  <a:srgbClr val="44546A"/>
                </a:solidFill>
                <a:cs typeface="+mn-ea"/>
                <a:sym typeface="+mn-lt"/>
              </a:rPr>
              <a:t>测试环境与测试范围</a:t>
            </a:r>
          </a:p>
        </p:txBody>
      </p:sp>
    </p:spTree>
    <p:extLst>
      <p:ext uri="{BB962C8B-B14F-4D97-AF65-F5344CB8AC3E}">
        <p14:creationId xmlns:p14="http://schemas.microsoft.com/office/powerpoint/2010/main" val="20545264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测试环境</a:t>
            </a: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5623" y="1046661"/>
            <a:ext cx="371436" cy="222862"/>
          </a:xfrm>
          <a:prstGeom prst="rect">
            <a:avLst/>
          </a:prstGeom>
        </p:spPr>
      </p:pic>
      <p:pic>
        <p:nvPicPr>
          <p:cNvPr id="41" name="그래픽 23">
            <a:extLst>
              <a:ext uri="{FF2B5EF4-FFF2-40B4-BE49-F238E27FC236}">
                <a16:creationId xmlns:a16="http://schemas.microsoft.com/office/drawing/2014/main" id="{6C86BBD7-3855-5344-AE3E-1639ECB7E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787" y="2385441"/>
            <a:ext cx="371435" cy="360823"/>
          </a:xfrm>
          <a:prstGeom prst="rect">
            <a:avLst/>
          </a:prstGeom>
        </p:spPr>
      </p:pic>
      <p:sp>
        <p:nvSpPr>
          <p:cNvPr id="44" name="文本框 43">
            <a:extLst>
              <a:ext uri="{FF2B5EF4-FFF2-40B4-BE49-F238E27FC236}">
                <a16:creationId xmlns:a16="http://schemas.microsoft.com/office/drawing/2014/main" id="{78C7E719-A124-FA4E-8812-DA0140BA9A62}"/>
              </a:ext>
            </a:extLst>
          </p:cNvPr>
          <p:cNvSpPr txBox="1"/>
          <p:nvPr/>
        </p:nvSpPr>
        <p:spPr>
          <a:xfrm>
            <a:off x="958959" y="969069"/>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noProof="0" dirty="0">
                <a:solidFill>
                  <a:prstClr val="black">
                    <a:lumMod val="75000"/>
                    <a:lumOff val="25000"/>
                  </a:prstClr>
                </a:solidFill>
                <a:cs typeface="+mn-ea"/>
                <a:sym typeface="+mn-lt"/>
              </a:rPr>
              <a:t>物理场地</a:t>
            </a:r>
            <a:endParaRPr kumimoji="1" lang="zh-CN" altLang="en-US" sz="24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6" name="文本框 45">
            <a:extLst>
              <a:ext uri="{FF2B5EF4-FFF2-40B4-BE49-F238E27FC236}">
                <a16:creationId xmlns:a16="http://schemas.microsoft.com/office/drawing/2014/main" id="{B9D9C659-A255-8D4B-B8B8-3537C0570DEF}"/>
              </a:ext>
            </a:extLst>
          </p:cNvPr>
          <p:cNvSpPr txBox="1"/>
          <p:nvPr/>
        </p:nvSpPr>
        <p:spPr>
          <a:xfrm>
            <a:off x="958959" y="2301825"/>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solidFill>
                  <a:prstClr val="black">
                    <a:lumMod val="75000"/>
                    <a:lumOff val="25000"/>
                  </a:prstClr>
                </a:solidFill>
                <a:cs typeface="+mn-ea"/>
                <a:sym typeface="+mn-lt"/>
              </a:rPr>
              <a:t>硬件</a:t>
            </a:r>
            <a:r>
              <a:rPr kumimoji="1" lang="zh-CN" altLang="en-US" sz="2400" b="1" i="0" u="none" strike="noStrike" kern="1200" cap="none" spc="0" normalizeH="0" baseline="0" noProof="0" dirty="0">
                <a:ln>
                  <a:noFill/>
                </a:ln>
                <a:solidFill>
                  <a:prstClr val="black">
                    <a:lumMod val="75000"/>
                    <a:lumOff val="25000"/>
                  </a:prstClr>
                </a:solidFill>
                <a:effectLst/>
                <a:uLnTx/>
                <a:uFillTx/>
                <a:cs typeface="+mn-ea"/>
                <a:sym typeface="+mn-lt"/>
              </a:rPr>
              <a:t>环境</a:t>
            </a:r>
          </a:p>
        </p:txBody>
      </p:sp>
      <p:sp>
        <p:nvSpPr>
          <p:cNvPr id="18" name="文本框 17">
            <a:extLst>
              <a:ext uri="{FF2B5EF4-FFF2-40B4-BE49-F238E27FC236}">
                <a16:creationId xmlns:a16="http://schemas.microsoft.com/office/drawing/2014/main" id="{DAB9D291-A369-871E-3E10-60846BE51463}"/>
              </a:ext>
            </a:extLst>
          </p:cNvPr>
          <p:cNvSpPr txBox="1"/>
          <p:nvPr/>
        </p:nvSpPr>
        <p:spPr>
          <a:xfrm>
            <a:off x="449787" y="4949631"/>
            <a:ext cx="10428420" cy="870751"/>
          </a:xfrm>
          <a:prstGeom prst="rect">
            <a:avLst/>
          </a:prstGeom>
          <a:noFill/>
        </p:spPr>
        <p:txBody>
          <a:bodyPr wrap="square" rtlCol="0">
            <a:spAutoFit/>
          </a:bodyPr>
          <a:lstStyle/>
          <a:p>
            <a:pPr indent="228600" algn="just">
              <a:lnSpc>
                <a:spcPct val="150000"/>
              </a:lnSpc>
            </a:pPr>
            <a:r>
              <a:rPr lang="zh-CN" altLang="zh-CN" sz="1800" kern="100" dirty="0">
                <a:effectLst/>
                <a:latin typeface="Times New Roman" panose="02020603050405020304" pitchFamily="18" charset="0"/>
                <a:ea typeface="宋体" panose="02010600030101010101" pitchFamily="2" charset="-122"/>
              </a:rPr>
              <a:t>测试使用到的软件环境为</a:t>
            </a:r>
            <a:r>
              <a:rPr lang="en-US" altLang="zh-CN" sz="1800" kern="100" dirty="0">
                <a:effectLst/>
                <a:latin typeface="Times New Roman" panose="02020603050405020304" pitchFamily="18" charset="0"/>
                <a:ea typeface="宋体" panose="02010600030101010101" pitchFamily="2" charset="-122"/>
              </a:rPr>
              <a:t>: Ubuntu 20.04</a:t>
            </a:r>
            <a:r>
              <a:rPr lang="zh-CN" altLang="zh-CN" sz="1800" kern="100" dirty="0">
                <a:effectLst/>
                <a:latin typeface="Times New Roman" panose="02020603050405020304" pitchFamily="18" charset="0"/>
                <a:ea typeface="宋体" panose="02010600030101010101" pitchFamily="2" charset="-122"/>
              </a:rPr>
              <a:t>（操作系统）、</a:t>
            </a:r>
            <a:r>
              <a:rPr lang="en-US" altLang="zh-CN" sz="1800" kern="100" dirty="0">
                <a:effectLst/>
                <a:latin typeface="Times New Roman" panose="02020603050405020304" pitchFamily="18" charset="0"/>
                <a:ea typeface="宋体" panose="02010600030101010101" pitchFamily="2" charset="-122"/>
              </a:rPr>
              <a:t>Ros-Noetic (</a:t>
            </a:r>
            <a:r>
              <a:rPr lang="zh-CN" altLang="zh-CN" sz="1800" kern="100" dirty="0">
                <a:effectLst/>
                <a:latin typeface="Times New Roman" panose="02020603050405020304" pitchFamily="18" charset="0"/>
                <a:ea typeface="宋体" panose="02010600030101010101" pitchFamily="2" charset="-122"/>
              </a:rPr>
              <a:t>机器人控制系统</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Xiaomi </a:t>
            </a:r>
            <a:r>
              <a:rPr lang="en-US" altLang="zh-CN" sz="1800" kern="100" dirty="0" err="1">
                <a:effectLst/>
                <a:latin typeface="Times New Roman" panose="02020603050405020304" pitchFamily="18" charset="0"/>
                <a:ea typeface="宋体" panose="02010600030101010101" pitchFamily="2" charset="-122"/>
              </a:rPr>
              <a:t>HyperOS</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Android</a:t>
            </a:r>
            <a:r>
              <a:rPr lang="zh-CN" altLang="zh-CN" sz="1800" kern="100" dirty="0">
                <a:effectLst/>
                <a:latin typeface="Times New Roman" panose="02020603050405020304" pitchFamily="18" charset="0"/>
                <a:ea typeface="宋体" panose="02010600030101010101" pitchFamily="2" charset="-122"/>
              </a:rPr>
              <a:t>系统环境）</a:t>
            </a:r>
          </a:p>
        </p:txBody>
      </p:sp>
      <p:sp>
        <p:nvSpPr>
          <p:cNvPr id="19" name="文本框 18">
            <a:extLst>
              <a:ext uri="{FF2B5EF4-FFF2-40B4-BE49-F238E27FC236}">
                <a16:creationId xmlns:a16="http://schemas.microsoft.com/office/drawing/2014/main" id="{B12ABAEA-E4D5-30E1-3D5E-23D7B8C41AF5}"/>
              </a:ext>
            </a:extLst>
          </p:cNvPr>
          <p:cNvSpPr txBox="1"/>
          <p:nvPr/>
        </p:nvSpPr>
        <p:spPr>
          <a:xfrm>
            <a:off x="635503" y="1512461"/>
            <a:ext cx="7625627" cy="455253"/>
          </a:xfrm>
          <a:prstGeom prst="rect">
            <a:avLst/>
          </a:prstGeom>
          <a:noFill/>
        </p:spPr>
        <p:txBody>
          <a:bodyPr wrap="square" rtlCol="0">
            <a:spAutoFit/>
          </a:bodyPr>
          <a:lstStyle/>
          <a:p>
            <a:pPr indent="228600" algn="just">
              <a:lnSpc>
                <a:spcPct val="150000"/>
              </a:lnSpc>
            </a:pPr>
            <a:r>
              <a:rPr lang="zh-CN" altLang="zh-CN" sz="1800" kern="100" dirty="0">
                <a:effectLst/>
                <a:latin typeface="Times New Roman" panose="02020603050405020304" pitchFamily="18" charset="0"/>
                <a:ea typeface="宋体" panose="02010600030101010101" pitchFamily="2" charset="-122"/>
              </a:rPr>
              <a:t>本项目测试物理环境</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北航工训楼一楼实验室空地</a:t>
            </a:r>
          </a:p>
        </p:txBody>
      </p:sp>
      <p:sp>
        <p:nvSpPr>
          <p:cNvPr id="20" name="文本框 19">
            <a:extLst>
              <a:ext uri="{FF2B5EF4-FFF2-40B4-BE49-F238E27FC236}">
                <a16:creationId xmlns:a16="http://schemas.microsoft.com/office/drawing/2014/main" id="{0F449E28-E16F-1D7D-2265-19315D4B6F26}"/>
              </a:ext>
            </a:extLst>
          </p:cNvPr>
          <p:cNvSpPr txBox="1"/>
          <p:nvPr/>
        </p:nvSpPr>
        <p:spPr>
          <a:xfrm>
            <a:off x="770571" y="2719552"/>
            <a:ext cx="9561097" cy="1286250"/>
          </a:xfrm>
          <a:prstGeom prst="rect">
            <a:avLst/>
          </a:prstGeom>
          <a:noFill/>
        </p:spPr>
        <p:txBody>
          <a:bodyPr wrap="square" rtlCol="0">
            <a:spAutoFit/>
          </a:bodyPr>
          <a:lstStyle/>
          <a:p>
            <a:pPr indent="228600" algn="just">
              <a:lnSpc>
                <a:spcPct val="150000"/>
              </a:lnSpc>
            </a:pPr>
            <a:r>
              <a:rPr lang="zh-CN" altLang="zh-CN" sz="1800" kern="100" dirty="0">
                <a:effectLst/>
                <a:latin typeface="Times New Roman" panose="02020603050405020304" pitchFamily="18" charset="0"/>
                <a:ea typeface="宋体" panose="02010600030101010101" pitchFamily="2" charset="-122"/>
              </a:rPr>
              <a:t>测试中使用到的硬件集合为：雷达一个（</a:t>
            </a:r>
            <a:r>
              <a:rPr lang="en-US" altLang="zh-CN" sz="1800" kern="100" dirty="0">
                <a:effectLst/>
                <a:latin typeface="Times New Roman" panose="02020603050405020304" pitchFamily="18" charset="0"/>
                <a:ea typeface="宋体" panose="02010600030101010101" pitchFamily="2" charset="-122"/>
              </a:rPr>
              <a:t>RPLIDAR SE</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IMU </a:t>
            </a:r>
            <a:r>
              <a:rPr lang="zh-CN" altLang="zh-CN" sz="1800" kern="100" dirty="0">
                <a:effectLst/>
                <a:latin typeface="Times New Roman" panose="02020603050405020304" pitchFamily="18" charset="0"/>
                <a:ea typeface="宋体" panose="02010600030101010101" pitchFamily="2" charset="-122"/>
              </a:rPr>
              <a:t>一个（</a:t>
            </a:r>
            <a:r>
              <a:rPr lang="en-US" altLang="zh-CN" sz="1800" kern="100" dirty="0">
                <a:effectLst/>
                <a:latin typeface="Times New Roman" panose="02020603050405020304" pitchFamily="18" charset="0"/>
                <a:ea typeface="宋体" panose="02010600030101010101" pitchFamily="2" charset="-122"/>
              </a:rPr>
              <a:t>WT9011DCL</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IMU</a:t>
            </a:r>
            <a:r>
              <a:rPr lang="zh-CN" altLang="zh-CN" sz="1800" kern="100" dirty="0">
                <a:effectLst/>
                <a:latin typeface="Times New Roman" panose="02020603050405020304" pitchFamily="18" charset="0"/>
                <a:ea typeface="宋体" panose="02010600030101010101" pitchFamily="2" charset="-122"/>
              </a:rPr>
              <a:t>（亚博十轴姿态传感）一个、舵机两个（</a:t>
            </a:r>
            <a:r>
              <a:rPr lang="en-US" altLang="zh-CN" sz="1800" kern="100" dirty="0">
                <a:effectLst/>
                <a:latin typeface="Times New Roman" panose="02020603050405020304" pitchFamily="18" charset="0"/>
                <a:ea typeface="宋体" panose="02010600030101010101" pitchFamily="2" charset="-122"/>
              </a:rPr>
              <a:t>HP8-U45-M</a:t>
            </a:r>
            <a:r>
              <a:rPr lang="zh-CN" altLang="zh-CN" sz="1800" kern="100" dirty="0">
                <a:effectLst/>
                <a:latin typeface="Times New Roman" panose="02020603050405020304" pitchFamily="18" charset="0"/>
                <a:ea typeface="宋体" panose="02010600030101010101" pitchFamily="2" charset="-122"/>
              </a:rPr>
              <a:t>）、树莓派</a:t>
            </a:r>
            <a:r>
              <a:rPr lang="en-US" altLang="zh-CN" sz="1800" kern="100" dirty="0">
                <a:effectLst/>
                <a:latin typeface="Times New Roman" panose="02020603050405020304" pitchFamily="18" charset="0"/>
                <a:ea typeface="宋体" panose="02010600030101010101" pitchFamily="2" charset="-122"/>
              </a:rPr>
              <a:t>4B</a:t>
            </a:r>
            <a:r>
              <a:rPr lang="zh-CN" altLang="zh-CN" sz="1800" kern="100" dirty="0">
                <a:effectLst/>
                <a:latin typeface="Times New Roman" panose="02020603050405020304" pitchFamily="18" charset="0"/>
                <a:ea typeface="宋体" panose="02010600030101010101" pitchFamily="2" charset="-122"/>
              </a:rPr>
              <a:t>一台、</a:t>
            </a:r>
            <a:r>
              <a:rPr lang="en-US" altLang="zh-CN" sz="1800" kern="100" dirty="0" err="1">
                <a:effectLst/>
                <a:latin typeface="Times New Roman" panose="02020603050405020304" pitchFamily="18" charset="0"/>
                <a:ea typeface="宋体" panose="02010600030101010101" pitchFamily="2" charset="-122"/>
              </a:rPr>
              <a:t>OpenMv</a:t>
            </a:r>
            <a:r>
              <a:rPr lang="zh-CN" altLang="zh-CN" sz="1800" kern="100" dirty="0">
                <a:effectLst/>
                <a:latin typeface="Times New Roman" panose="02020603050405020304" pitchFamily="18" charset="0"/>
                <a:ea typeface="宋体" panose="02010600030101010101" pitchFamily="2" charset="-122"/>
              </a:rPr>
              <a:t>可编程摄像头</a:t>
            </a:r>
            <a:r>
              <a:rPr lang="en-US" altLang="zh-CN" sz="1800" kern="100" dirty="0">
                <a:effectLst/>
                <a:latin typeface="Times New Roman" panose="02020603050405020304" pitchFamily="18" charset="0"/>
                <a:ea typeface="宋体" panose="02010600030101010101" pitchFamily="2" charset="-122"/>
              </a:rPr>
              <a:t>(H7R2)</a:t>
            </a:r>
            <a:r>
              <a:rPr lang="zh-CN" altLang="zh-CN" sz="1800" kern="100" dirty="0">
                <a:effectLst/>
                <a:latin typeface="Times New Roman" panose="02020603050405020304" pitchFamily="18" charset="0"/>
                <a:ea typeface="宋体" panose="02010600030101010101" pitchFamily="2" charset="-122"/>
              </a:rPr>
              <a:t>一个、手机</a:t>
            </a:r>
            <a:r>
              <a:rPr lang="en-US" altLang="zh-CN" sz="1800" kern="100" dirty="0">
                <a:effectLst/>
                <a:latin typeface="Times New Roman" panose="02020603050405020304" pitchFamily="18" charset="0"/>
                <a:ea typeface="宋体" panose="02010600030101010101" pitchFamily="2" charset="-122"/>
              </a:rPr>
              <a:t>(Redmi K70)</a:t>
            </a:r>
            <a:r>
              <a:rPr lang="zh-CN" altLang="zh-CN" sz="1800" kern="100" dirty="0">
                <a:effectLst/>
                <a:latin typeface="Times New Roman" panose="02020603050405020304" pitchFamily="18" charset="0"/>
                <a:ea typeface="宋体" panose="02010600030101010101" pitchFamily="2" charset="-122"/>
              </a:rPr>
              <a:t>一台</a:t>
            </a:r>
          </a:p>
        </p:txBody>
      </p:sp>
      <p:pic>
        <p:nvPicPr>
          <p:cNvPr id="22" name="그래픽 24">
            <a:extLst>
              <a:ext uri="{FF2B5EF4-FFF2-40B4-BE49-F238E27FC236}">
                <a16:creationId xmlns:a16="http://schemas.microsoft.com/office/drawing/2014/main" id="{ACB46316-CE6D-A17A-3D94-01E7440EEE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5623" y="4526048"/>
            <a:ext cx="270135" cy="256629"/>
          </a:xfrm>
          <a:prstGeom prst="rect">
            <a:avLst/>
          </a:prstGeom>
        </p:spPr>
      </p:pic>
      <p:sp>
        <p:nvSpPr>
          <p:cNvPr id="23" name="文本框 22">
            <a:extLst>
              <a:ext uri="{FF2B5EF4-FFF2-40B4-BE49-F238E27FC236}">
                <a16:creationId xmlns:a16="http://schemas.microsoft.com/office/drawing/2014/main" id="{819C66E2-13D8-A055-9665-29B31A05877E}"/>
              </a:ext>
            </a:extLst>
          </p:cNvPr>
          <p:cNvSpPr txBox="1"/>
          <p:nvPr/>
        </p:nvSpPr>
        <p:spPr>
          <a:xfrm>
            <a:off x="958959" y="4423529"/>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lumMod val="75000"/>
                    <a:lumOff val="25000"/>
                  </a:prstClr>
                </a:solidFill>
                <a:effectLst/>
                <a:uLnTx/>
                <a:uFillTx/>
                <a:cs typeface="+mn-ea"/>
                <a:sym typeface="+mn-lt"/>
              </a:rPr>
              <a:t>软件环境</a:t>
            </a:r>
          </a:p>
        </p:txBody>
      </p:sp>
    </p:spTree>
    <p:extLst>
      <p:ext uri="{BB962C8B-B14F-4D97-AF65-F5344CB8AC3E}">
        <p14:creationId xmlns:p14="http://schemas.microsoft.com/office/powerpoint/2010/main" val="41292384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500"/>
                                        <p:tgtEl>
                                          <p:spTgt spid="4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par>
                                <p:cTn id="17" presetID="9"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2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bfxqyq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3228</Words>
  <Application>Microsoft Office PowerPoint</Application>
  <PresentationFormat>宽屏</PresentationFormat>
  <Paragraphs>415</Paragraphs>
  <Slides>35</Slides>
  <Notes>35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35</vt:i4>
      </vt:variant>
    </vt:vector>
  </HeadingPairs>
  <TitlesOfParts>
    <vt:vector size="42" baseType="lpstr">
      <vt:lpstr>等线</vt:lpstr>
      <vt:lpstr>等线</vt:lpstr>
      <vt:lpstr>方正细谭黑简体</vt:lpstr>
      <vt:lpstr>Arial</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极简工作总结计划</dc:title>
  <dc:creator>第一PPT</dc:creator>
  <cp:keywords>www.1ppt.com</cp:keywords>
  <dc:description>www.1ppt.com</dc:description>
  <cp:lastModifiedBy>ZP and ZNQ</cp:lastModifiedBy>
  <cp:revision>17</cp:revision>
  <dcterms:created xsi:type="dcterms:W3CDTF">2021-07-16T05:29:27Z</dcterms:created>
  <dcterms:modified xsi:type="dcterms:W3CDTF">2024-05-17T02:21:02Z</dcterms:modified>
</cp:coreProperties>
</file>