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E20B2-B014-467B-BCE2-D05E9D808F7B}" v="12" dt="2020-08-29T10:11:46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B90E20B2-B014-467B-BCE2-D05E9D808F7B}"/>
    <pc:docChg chg="modSld">
      <pc:chgData name="Yang Xu" userId="2ef8d03b0d59ea36" providerId="LiveId" clId="{B90E20B2-B014-467B-BCE2-D05E9D808F7B}" dt="2020-08-29T10:11:46.829" v="11" actId="20577"/>
      <pc:docMkLst>
        <pc:docMk/>
      </pc:docMkLst>
      <pc:sldChg chg="modSp">
        <pc:chgData name="Yang Xu" userId="2ef8d03b0d59ea36" providerId="LiveId" clId="{B90E20B2-B014-467B-BCE2-D05E9D808F7B}" dt="2020-08-29T10:11:46.829" v="11" actId="20577"/>
        <pc:sldMkLst>
          <pc:docMk/>
          <pc:sldMk cId="1847731568" sldId="282"/>
        </pc:sldMkLst>
        <pc:spChg chg="mod">
          <ac:chgData name="Yang Xu" userId="2ef8d03b0d59ea36" providerId="LiveId" clId="{B90E20B2-B014-467B-BCE2-D05E9D808F7B}" dt="2020-08-29T10:11:46.829" v="11" actId="20577"/>
          <ac:spMkLst>
            <pc:docMk/>
            <pc:sldMk cId="1847731568" sldId="282"/>
            <ac:spMk id="3" creationId="{AE188024-3049-43C5-81C8-1D1ABB3FE2C2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3016-9897-45E3-9E7C-F1DA4FA8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8DAA-2819-4DC5-87FC-8D987D0D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ASCII </a:t>
            </a:r>
            <a:r>
              <a:rPr lang="zh-CN" altLang="en-US" dirty="0"/>
              <a:t>编码里包含多少个字符？</a:t>
            </a:r>
            <a:endParaRPr lang="en-US" altLang="zh-CN" dirty="0"/>
          </a:p>
          <a:p>
            <a:r>
              <a:rPr lang="en-US" altLang="zh-CN" dirty="0"/>
              <a:t>byte </a:t>
            </a:r>
            <a:r>
              <a:rPr lang="zh-CN" altLang="en-US" dirty="0"/>
              <a:t>和 </a:t>
            </a:r>
            <a:r>
              <a:rPr lang="en-US" altLang="zh-CN" dirty="0"/>
              <a:t>rune </a:t>
            </a:r>
            <a:r>
              <a:rPr lang="zh-CN" altLang="en-US" dirty="0"/>
              <a:t>分别是哪个类型的别名？</a:t>
            </a:r>
            <a:endParaRPr lang="en-US" altLang="zh-CN" dirty="0"/>
          </a:p>
          <a:p>
            <a:r>
              <a:rPr lang="en-US" dirty="0"/>
              <a:t>*</a:t>
            </a:r>
            <a:r>
              <a:rPr lang="zh-CN" altLang="en-US" dirty="0"/>
              <a:t>，</a:t>
            </a:r>
            <a:r>
              <a:rPr lang="en-US" dirty="0"/>
              <a:t>é</a:t>
            </a:r>
            <a:r>
              <a:rPr lang="zh-CN" altLang="en-US" dirty="0"/>
              <a:t>，   的 </a:t>
            </a:r>
            <a:r>
              <a:rPr lang="en-US" altLang="zh-CN" dirty="0"/>
              <a:t>code point </a:t>
            </a:r>
            <a:r>
              <a:rPr lang="zh-CN" altLang="en-US" dirty="0"/>
              <a:t>分别是多少？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BADAAE4-DC5E-4E0E-BABB-4A31A589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8" y="3333185"/>
            <a:ext cx="219004" cy="1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05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542A-7226-45B4-90FF-C009DFAA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AB90-DE82-4060-93D1-B40A37B2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可一个给某个变量赋予不同的 </a:t>
            </a:r>
            <a:r>
              <a:rPr lang="en-US" altLang="zh-CN" dirty="0"/>
              <a:t>string </a:t>
            </a:r>
            <a:r>
              <a:rPr lang="zh-CN" altLang="en-US" dirty="0"/>
              <a:t>值，但是 </a:t>
            </a:r>
            <a:r>
              <a:rPr lang="en-US" altLang="zh-CN" dirty="0"/>
              <a:t>string </a:t>
            </a:r>
            <a:r>
              <a:rPr lang="zh-CN" altLang="en-US" dirty="0"/>
              <a:t>本身是不可变的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6E6E4-A1A9-4F1F-A9EB-BB561625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21" y="3345304"/>
            <a:ext cx="2663797" cy="791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3E6CF-0A87-473D-841B-4CBB25AE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18" y="3345304"/>
            <a:ext cx="7040538" cy="22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6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6D68-954F-4866-97A7-8678E0FD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C578-0D20-4177-8AF6-504D6AC2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写个程序，打印出 </a:t>
            </a:r>
            <a:r>
              <a:rPr lang="en-US" altLang="zh-CN" dirty="0"/>
              <a:t>shalom </a:t>
            </a:r>
            <a:r>
              <a:rPr lang="zh-CN" altLang="en-US"/>
              <a:t>的每个字符，每个字符独占一行。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305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98F-EAF1-4EBD-82D1-69C7C77E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 </a:t>
            </a:r>
            <a:r>
              <a:rPr lang="zh-CN" altLang="en-US" dirty="0"/>
              <a:t>凯撒加密法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4DA-CF6A-4AAB-B680-1CD59EEA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对于加密信息，一种简单有效的办法就是把每个字母都移动固定长度的位置。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a -&gt; d</a:t>
            </a:r>
            <a:r>
              <a:rPr lang="zh-CN" altLang="en-US" dirty="0"/>
              <a:t>，</a:t>
            </a:r>
            <a:r>
              <a:rPr lang="en-US" altLang="zh-CN" dirty="0"/>
              <a:t>b -&gt; e</a:t>
            </a:r>
          </a:p>
        </p:txBody>
      </p:sp>
    </p:spTree>
    <p:extLst>
      <p:ext uri="{BB962C8B-B14F-4D97-AF65-F5344CB8AC3E}">
        <p14:creationId xmlns:p14="http://schemas.microsoft.com/office/powerpoint/2010/main" val="1126165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C2C8-C1DB-4C5C-AC0D-14AE4592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E46F-04AA-42F8-9F60-C98730E5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这个语句的作用是什么？</a:t>
            </a:r>
            <a:r>
              <a:rPr lang="en-US" dirty="0"/>
              <a:t>c = c - 'a' + ‘A’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c </a:t>
            </a:r>
            <a:r>
              <a:rPr lang="zh-CN" altLang="en-US" dirty="0"/>
              <a:t>是 </a:t>
            </a:r>
            <a:r>
              <a:rPr lang="en-US" altLang="zh-CN" dirty="0"/>
              <a:t>‘g’</a:t>
            </a:r>
            <a:r>
              <a:rPr lang="zh-CN" altLang="en-US" dirty="0"/>
              <a:t>，那么 </a:t>
            </a:r>
            <a:r>
              <a:rPr lang="en-US" altLang="zh-CN" dirty="0"/>
              <a:t>c </a:t>
            </a:r>
            <a:r>
              <a:rPr lang="zh-CN" altLang="en-US" dirty="0"/>
              <a:t>最后的结果是什么？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174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958-46BD-495C-BE2A-7C249A76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6B8C-737C-4487-91B9-5B56C5A6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ROT13</a:t>
            </a:r>
            <a:r>
              <a:rPr lang="zh-CN" altLang="en-US" dirty="0"/>
              <a:t>（旋转</a:t>
            </a:r>
            <a:r>
              <a:rPr lang="en-US" altLang="zh-CN" dirty="0"/>
              <a:t>13</a:t>
            </a:r>
            <a:r>
              <a:rPr lang="zh-CN" altLang="en-US" dirty="0"/>
              <a:t>）是凯撒密码在 </a:t>
            </a:r>
            <a:r>
              <a:rPr lang="en-US" altLang="zh-CN" dirty="0"/>
              <a:t>20 </a:t>
            </a:r>
            <a:r>
              <a:rPr lang="zh-CN" altLang="en-US" dirty="0"/>
              <a:t>世纪的变体。</a:t>
            </a:r>
            <a:endParaRPr lang="en-US" altLang="zh-CN" dirty="0"/>
          </a:p>
          <a:p>
            <a:pPr lvl="1"/>
            <a:r>
              <a:rPr lang="zh-CN" altLang="en-US" dirty="0"/>
              <a:t>它会把字母替换成</a:t>
            </a:r>
            <a:r>
              <a:rPr lang="en-US" altLang="zh-CN" dirty="0"/>
              <a:t>+13</a:t>
            </a:r>
            <a:r>
              <a:rPr lang="zh-CN" altLang="en-US" dirty="0"/>
              <a:t>后的对应的字母。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0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1BF3-D4F6-4191-92CA-E8C85851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的内置函数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FD9-0386-444C-A5F2-3D7E8E94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Go </a:t>
            </a:r>
            <a:r>
              <a:rPr lang="zh-CN" altLang="en-US" dirty="0"/>
              <a:t>语言的一个内置函数。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本例中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返回 </a:t>
            </a:r>
            <a:r>
              <a:rPr lang="en-US" altLang="zh-CN" dirty="0"/>
              <a:t>message </a:t>
            </a:r>
            <a:r>
              <a:rPr lang="zh-CN" altLang="en-US" dirty="0"/>
              <a:t>所占的 </a:t>
            </a:r>
            <a:r>
              <a:rPr lang="en-US" altLang="zh-CN" dirty="0"/>
              <a:t>byte </a:t>
            </a:r>
            <a:r>
              <a:rPr lang="zh-CN" altLang="en-US" dirty="0"/>
              <a:t>数。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有很多内置函数，它们不需要 </a:t>
            </a:r>
            <a:r>
              <a:rPr lang="en-US" altLang="zh-CN" dirty="0"/>
              <a:t>import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9DF1D-0EA3-41C7-82C5-53006695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2986025"/>
            <a:ext cx="423921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3BCB-348F-49B7-A4EF-78F3AC34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UTF-8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8024-3049-43C5-81C8-1D1ABB3F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中的字符串是用 </a:t>
            </a:r>
            <a:r>
              <a:rPr lang="en-US" altLang="zh-CN" dirty="0"/>
              <a:t>UTF-8 </a:t>
            </a:r>
            <a:r>
              <a:rPr lang="zh-CN" altLang="en-US" dirty="0"/>
              <a:t>编码的，</a:t>
            </a:r>
            <a:r>
              <a:rPr lang="en-US" altLang="zh-CN" dirty="0"/>
              <a:t>UTF-8 </a:t>
            </a:r>
            <a:r>
              <a:rPr lang="zh-CN" altLang="en-US" dirty="0"/>
              <a:t>是 </a:t>
            </a:r>
            <a:r>
              <a:rPr lang="en-US" altLang="zh-CN" dirty="0"/>
              <a:t>Unicode</a:t>
            </a:r>
            <a:r>
              <a:rPr lang="zh-CN" altLang="en-US" dirty="0"/>
              <a:t> </a:t>
            </a:r>
            <a:r>
              <a:rPr lang="en-US" altLang="zh-CN" dirty="0"/>
              <a:t>Code Point </a:t>
            </a:r>
            <a:r>
              <a:rPr lang="zh-CN" altLang="en-US" dirty="0"/>
              <a:t>的几种编码之一。</a:t>
            </a:r>
            <a:endParaRPr lang="en-US" altLang="zh-CN" dirty="0"/>
          </a:p>
          <a:p>
            <a:r>
              <a:rPr lang="en-US" altLang="zh-CN" dirty="0"/>
              <a:t>UTF-8 </a:t>
            </a:r>
            <a:r>
              <a:rPr lang="zh-CN" altLang="en-US" dirty="0"/>
              <a:t>是一种有效率的可变长度的编码，每个 </a:t>
            </a:r>
            <a:r>
              <a:rPr lang="en-US" altLang="zh-CN" dirty="0"/>
              <a:t>code point </a:t>
            </a:r>
            <a:r>
              <a:rPr lang="zh-CN" altLang="en-US" dirty="0"/>
              <a:t>可以是 </a:t>
            </a:r>
            <a:r>
              <a:rPr lang="en-US" altLang="zh-CN" dirty="0"/>
              <a:t>8 </a:t>
            </a:r>
            <a:r>
              <a:rPr lang="zh-CN" altLang="en-US" dirty="0"/>
              <a:t>位、</a:t>
            </a:r>
            <a:r>
              <a:rPr lang="en-US" altLang="zh-CN" dirty="0"/>
              <a:t>16 </a:t>
            </a:r>
            <a:r>
              <a:rPr lang="zh-CN" altLang="en-US" dirty="0"/>
              <a:t>位或 </a:t>
            </a:r>
            <a:r>
              <a:rPr lang="en-US" altLang="zh-CN" dirty="0"/>
              <a:t>32 </a:t>
            </a:r>
            <a:r>
              <a:rPr lang="zh-CN" altLang="en-US" dirty="0"/>
              <a:t>位的。</a:t>
            </a:r>
            <a:endParaRPr lang="en-US" altLang="zh-CN" dirty="0"/>
          </a:p>
          <a:p>
            <a:r>
              <a:rPr lang="zh-CN" altLang="en-US" dirty="0"/>
              <a:t>通过使用可变长度编码，</a:t>
            </a:r>
            <a:r>
              <a:rPr lang="en-US" altLang="zh-CN" dirty="0"/>
              <a:t>UTF-8 </a:t>
            </a:r>
            <a:r>
              <a:rPr lang="zh-CN" altLang="en-US" dirty="0"/>
              <a:t>使得从 </a:t>
            </a:r>
            <a:r>
              <a:rPr lang="en-US" altLang="zh-CN" dirty="0"/>
              <a:t>ASCII </a:t>
            </a:r>
            <a:r>
              <a:rPr lang="zh-CN" altLang="en-US" dirty="0"/>
              <a:t>的转换变得简单明了，因为 </a:t>
            </a:r>
            <a:r>
              <a:rPr lang="en-US" altLang="zh-CN" dirty="0"/>
              <a:t>ASCII </a:t>
            </a:r>
            <a:r>
              <a:rPr lang="zh-CN" altLang="en-US" dirty="0"/>
              <a:t>字符与其 </a:t>
            </a:r>
            <a:r>
              <a:rPr lang="en-US" altLang="zh-CN" dirty="0"/>
              <a:t>UTF-8 </a:t>
            </a:r>
            <a:r>
              <a:rPr lang="zh-CN" altLang="en-US" dirty="0"/>
              <a:t>编码的对应字符是相同的。</a:t>
            </a:r>
            <a:endParaRPr lang="en-US" altLang="zh-CN" dirty="0"/>
          </a:p>
          <a:p>
            <a:r>
              <a:rPr lang="en-US" altLang="zh-CN" dirty="0"/>
              <a:t>UTF-8 </a:t>
            </a:r>
            <a:r>
              <a:rPr lang="zh-CN" altLang="en-US" dirty="0"/>
              <a:t>是万维网的主要字符编码。它是由 </a:t>
            </a:r>
            <a:r>
              <a:rPr lang="en-US" altLang="zh-CN" dirty="0"/>
              <a:t>Ken Thompson </a:t>
            </a:r>
            <a:r>
              <a:rPr lang="zh-CN" altLang="en-US" dirty="0"/>
              <a:t>于 </a:t>
            </a:r>
            <a:r>
              <a:rPr lang="en-US" altLang="zh-CN" dirty="0"/>
              <a:t>1992 </a:t>
            </a:r>
            <a:r>
              <a:rPr lang="zh-CN" altLang="en-US" dirty="0"/>
              <a:t>年发明的，他是 </a:t>
            </a:r>
            <a:r>
              <a:rPr lang="en-US" altLang="zh-CN" dirty="0"/>
              <a:t>Go </a:t>
            </a:r>
            <a:r>
              <a:rPr lang="zh-CN" altLang="en-US"/>
              <a:t>语言的</a:t>
            </a:r>
            <a:r>
              <a:rPr lang="zh-CN" altLang="en-US" dirty="0"/>
              <a:t>设计者之一。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1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C0FC-C2DE-4AEC-AC7E-E5B6C46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CABF-1A8A-4462-A673-7C6C13F8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本例中，程序访问的是 </a:t>
            </a:r>
            <a:r>
              <a:rPr lang="en-US" altLang="zh-CN" dirty="0"/>
              <a:t>message </a:t>
            </a:r>
            <a:r>
              <a:rPr lang="zh-CN" altLang="en-US" dirty="0"/>
              <a:t>这个字符串的每个字节（</a:t>
            </a:r>
            <a:r>
              <a:rPr lang="en-US" altLang="zh-CN" dirty="0"/>
              <a:t>8</a:t>
            </a:r>
            <a:r>
              <a:rPr lang="zh-CN" altLang="en-US" dirty="0"/>
              <a:t>位），没有考虑多字节的情况（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位）。</a:t>
            </a:r>
            <a:endParaRPr lang="en-US" altLang="zh-CN" dirty="0"/>
          </a:p>
          <a:p>
            <a:r>
              <a:rPr lang="zh-CN" altLang="en-US" dirty="0"/>
              <a:t>如何支持西班牙语、俄语、汉语等？</a:t>
            </a:r>
            <a:endParaRPr lang="en-US" altLang="zh-CN" dirty="0"/>
          </a:p>
          <a:p>
            <a:pPr lvl="1"/>
            <a:r>
              <a:rPr lang="zh-CN" altLang="en-US" dirty="0"/>
              <a:t>把字符解码成 </a:t>
            </a:r>
            <a:r>
              <a:rPr lang="en-US" altLang="zh-CN" dirty="0"/>
              <a:t>rune </a:t>
            </a:r>
            <a:r>
              <a:rPr lang="zh-CN" altLang="en-US" dirty="0"/>
              <a:t>类型，然后再进行操作。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utf-8 </a:t>
            </a:r>
            <a:r>
              <a:rPr lang="zh-CN" altLang="en-US" dirty="0"/>
              <a:t>包，它提供可以按 </a:t>
            </a:r>
            <a:r>
              <a:rPr lang="en-US" altLang="zh-CN" dirty="0"/>
              <a:t>rune </a:t>
            </a:r>
            <a:r>
              <a:rPr lang="zh-CN" altLang="en-US" dirty="0"/>
              <a:t>计算字符串长度的方法。</a:t>
            </a:r>
            <a:endParaRPr lang="en-US" altLang="zh-CN" dirty="0"/>
          </a:p>
          <a:p>
            <a:r>
              <a:rPr lang="en-US" dirty="0" err="1"/>
              <a:t>DecodeRuneInString</a:t>
            </a:r>
            <a:r>
              <a:rPr lang="en-US" dirty="0"/>
              <a:t> </a:t>
            </a:r>
            <a:r>
              <a:rPr lang="zh-CN" altLang="en-US" dirty="0"/>
              <a:t>函数会返回第一个字符，以及字符所占的字节数。</a:t>
            </a:r>
            <a:endParaRPr lang="en-US" altLang="zh-CN" dirty="0"/>
          </a:p>
          <a:p>
            <a:r>
              <a:rPr lang="zh-CN" altLang="en-US" dirty="0"/>
              <a:t>所以 </a:t>
            </a:r>
            <a:r>
              <a:rPr lang="en-US" altLang="zh-CN" dirty="0"/>
              <a:t>Go </a:t>
            </a:r>
            <a:r>
              <a:rPr lang="zh-CN" altLang="en-US" dirty="0"/>
              <a:t>里的函数可以返回多个值。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9C54-1A3C-4FA8-ACA3-520F4A8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9089-1752-4455-844E-10B6647F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4503"/>
            <a:ext cx="9613861" cy="3599316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range </a:t>
            </a:r>
            <a:r>
              <a:rPr lang="zh-CN" altLang="en-US" dirty="0"/>
              <a:t>关键字，可以遍历各种集合。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B96A2-3FA6-4971-B320-4967948A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84" y="3311136"/>
            <a:ext cx="3200922" cy="121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A88E8-9DDE-4F7D-90AB-D5998746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0" y="3603680"/>
            <a:ext cx="3432468" cy="9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84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09. </a:t>
            </a:r>
            <a:r>
              <a:rPr lang="zh-CN" altLang="en-US" dirty="0"/>
              <a:t>多语言文本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31F9-B8AA-4679-A06E-706F7442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1F8F-BCC3-4FA2-9E85-F4602446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 err="1"/>
              <a:t>fdph</a:t>
            </a:r>
            <a:r>
              <a:rPr lang="en-US" dirty="0"/>
              <a:t>, L </a:t>
            </a:r>
            <a:r>
              <a:rPr lang="en-US" dirty="0" err="1"/>
              <a:t>vdz</a:t>
            </a:r>
            <a:r>
              <a:rPr lang="en-US" dirty="0"/>
              <a:t>, L </a:t>
            </a:r>
            <a:r>
              <a:rPr lang="en-US" dirty="0" err="1"/>
              <a:t>frqtxhuhg</a:t>
            </a:r>
            <a:r>
              <a:rPr lang="zh-CN" altLang="en-US" dirty="0"/>
              <a:t>，每个字母向前移动 </a:t>
            </a:r>
            <a:r>
              <a:rPr lang="en-US" altLang="zh-CN" dirty="0"/>
              <a:t>3</a:t>
            </a:r>
            <a:r>
              <a:rPr lang="zh-CN" altLang="en-US" dirty="0"/>
              <a:t>个位置，能得到什么字符串？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把西班牙语 </a:t>
            </a:r>
            <a:r>
              <a:rPr lang="en-US" dirty="0"/>
              <a:t>“Hola </a:t>
            </a:r>
            <a:r>
              <a:rPr lang="en-US" dirty="0" err="1"/>
              <a:t>Estación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” </a:t>
            </a:r>
            <a:r>
              <a:rPr lang="zh-CN" altLang="en-US" dirty="0"/>
              <a:t>用 </a:t>
            </a:r>
            <a:r>
              <a:rPr lang="en-US" altLang="zh-CN" dirty="0"/>
              <a:t>ROT13 </a:t>
            </a:r>
            <a:r>
              <a:rPr lang="zh-CN" altLang="en-US" dirty="0"/>
              <a:t>进行加密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range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/>
              <a:t>带重音符号的字母要保留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7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EDE-C73C-4C20-A89C-D5408F35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声明字符串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374E-0341-4654-97A1-5B2DE570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声明字符串：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字符串的零值：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700B0-BC90-449A-B6D4-58BADD32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3" y="2542332"/>
            <a:ext cx="4016063" cy="1132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BAF77-21F2-4BD1-A840-535491F9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54" y="4072437"/>
            <a:ext cx="2635855" cy="5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30F9-796F-4CC5-8AB5-AE1EB773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字符串字面值</a:t>
            </a:r>
            <a:r>
              <a:rPr lang="en-US" altLang="zh-CN" dirty="0"/>
              <a:t>/</a:t>
            </a:r>
            <a:r>
              <a:rPr lang="zh-CN" altLang="en-US" dirty="0"/>
              <a:t>原始字符串字面值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4EF1-05BD-4025-A8F4-0DDBDC49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字符串字面值可以包含转义字符，例如 </a:t>
            </a:r>
            <a:r>
              <a:rPr lang="en-US" altLang="zh-CN" dirty="0"/>
              <a:t>\n</a:t>
            </a:r>
          </a:p>
          <a:p>
            <a:r>
              <a:rPr lang="zh-CN" altLang="en-US" dirty="0"/>
              <a:t>但如果你确实想得到</a:t>
            </a:r>
            <a:r>
              <a:rPr lang="en-US" altLang="zh-CN" dirty="0"/>
              <a:t> \n </a:t>
            </a:r>
            <a:r>
              <a:rPr lang="zh-CN" altLang="en-US" dirty="0"/>
              <a:t>而不是换行的话，可以使用 </a:t>
            </a:r>
            <a:r>
              <a:rPr lang="en-US" altLang="zh-CN" dirty="0"/>
              <a:t>` </a:t>
            </a:r>
            <a:r>
              <a:rPr lang="zh-CN" altLang="en-US" dirty="0"/>
              <a:t>来代替 </a:t>
            </a:r>
            <a:r>
              <a:rPr lang="en-US" altLang="zh-CN" dirty="0"/>
              <a:t>“</a:t>
            </a:r>
            <a:r>
              <a:rPr lang="zh-CN" altLang="en-US" dirty="0"/>
              <a:t>，这叫做原始字符串字面值。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7DF6E-BE0D-4928-A29A-5FD251BB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70" y="4359276"/>
            <a:ext cx="5405994" cy="748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B228D-6217-42DB-9EC6-B10F78CC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70" y="3531082"/>
            <a:ext cx="8645342" cy="748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EF720-371A-4802-990F-856D31BC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846" y="4583139"/>
            <a:ext cx="2101938" cy="928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9B236-F15E-48E7-988E-54BF1018C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846" y="5656068"/>
            <a:ext cx="2101938" cy="6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9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CD13-40A3-419C-8615-D427A57B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E7B9-8A63-4DAF-8E12-37812A3A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如果你想输出 </a:t>
            </a:r>
            <a:r>
              <a:rPr lang="en-US" dirty="0"/>
              <a:t>C:\go</a:t>
            </a:r>
            <a:r>
              <a:rPr lang="zh-CN" altLang="en-US" dirty="0"/>
              <a:t>，那么应该使用字符串字面值还是原始字符串字面值。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字符串字面值：</a:t>
            </a:r>
            <a:r>
              <a:rPr lang="en-US" altLang="zh-CN" dirty="0"/>
              <a:t>string literal</a:t>
            </a:r>
          </a:p>
          <a:p>
            <a:r>
              <a:rPr lang="zh-CN" altLang="en-US" dirty="0"/>
              <a:t>原始字符串字面值：</a:t>
            </a:r>
            <a:r>
              <a:rPr lang="en-US" altLang="zh-CN" dirty="0"/>
              <a:t>raw string 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118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68B-063B-4034-AAF4-D7F5FEF4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字符，</a:t>
            </a:r>
            <a:r>
              <a:rPr lang="en-US" b="1" dirty="0"/>
              <a:t>code points</a:t>
            </a:r>
            <a:r>
              <a:rPr lang="zh-CN" altLang="en-US" b="1" dirty="0"/>
              <a:t>，</a:t>
            </a:r>
            <a:r>
              <a:rPr lang="en-US" b="1" dirty="0"/>
              <a:t>runes</a:t>
            </a:r>
            <a:r>
              <a:rPr lang="zh-CN" altLang="en-US" b="1" dirty="0"/>
              <a:t>，</a:t>
            </a:r>
            <a:r>
              <a:rPr lang="en-US" b="1" dirty="0"/>
              <a:t>bytes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6BF1-8F81-491E-B2C9-08A5AF01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Unicode </a:t>
            </a:r>
            <a:r>
              <a:rPr lang="zh-CN" altLang="en-US" dirty="0"/>
              <a:t>联盟为超过</a:t>
            </a:r>
            <a:r>
              <a:rPr lang="en-US" altLang="zh-CN" dirty="0"/>
              <a:t> 100 </a:t>
            </a:r>
            <a:r>
              <a:rPr lang="zh-CN" altLang="en-US" dirty="0"/>
              <a:t>万个字符分配了相应的数值，这个数叫做 </a:t>
            </a:r>
            <a:r>
              <a:rPr lang="en-US" altLang="zh-CN" dirty="0"/>
              <a:t>code point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65 </a:t>
            </a:r>
            <a:r>
              <a:rPr lang="zh-CN" altLang="en-US" dirty="0"/>
              <a:t>代表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dirty="0"/>
              <a:t>128515 </a:t>
            </a:r>
            <a:r>
              <a:rPr lang="zh-CN" altLang="en-US" dirty="0"/>
              <a:t>代表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为了表示这样的 </a:t>
            </a:r>
            <a:r>
              <a:rPr lang="en-US" altLang="zh-CN" dirty="0" err="1"/>
              <a:t>unicode</a:t>
            </a:r>
            <a:r>
              <a:rPr lang="zh-CN" altLang="en-US" dirty="0"/>
              <a:t> </a:t>
            </a:r>
            <a:r>
              <a:rPr lang="en-US" altLang="zh-CN" dirty="0"/>
              <a:t>code point</a:t>
            </a:r>
            <a:r>
              <a:rPr lang="zh-CN" altLang="en-US" dirty="0"/>
              <a:t>，</a:t>
            </a:r>
            <a:r>
              <a:rPr lang="en-US" altLang="zh-CN" dirty="0"/>
              <a:t>Go </a:t>
            </a:r>
            <a:r>
              <a:rPr lang="zh-CN" altLang="en-US" dirty="0"/>
              <a:t>语言提供了 </a:t>
            </a:r>
            <a:r>
              <a:rPr lang="en-US" altLang="zh-CN" dirty="0"/>
              <a:t>rune </a:t>
            </a:r>
            <a:r>
              <a:rPr lang="zh-CN" altLang="en-US" dirty="0"/>
              <a:t>这个类型，它是 </a:t>
            </a:r>
            <a:r>
              <a:rPr lang="en-US" altLang="zh-CN" dirty="0"/>
              <a:t>int32 </a:t>
            </a:r>
            <a:r>
              <a:rPr lang="zh-CN" altLang="en-US" dirty="0"/>
              <a:t>的一个类型别名。</a:t>
            </a:r>
            <a:endParaRPr lang="en-US" altLang="zh-CN" dirty="0"/>
          </a:p>
          <a:p>
            <a:r>
              <a:rPr lang="zh-CN" altLang="en-US" dirty="0"/>
              <a:t>而 </a:t>
            </a:r>
            <a:r>
              <a:rPr lang="en-US" altLang="zh-CN" dirty="0"/>
              <a:t>byte </a:t>
            </a:r>
            <a:r>
              <a:rPr lang="zh-CN" altLang="en-US" dirty="0"/>
              <a:t>是 </a:t>
            </a:r>
            <a:r>
              <a:rPr lang="en-US" altLang="zh-CN" dirty="0"/>
              <a:t>uint8 </a:t>
            </a:r>
            <a:r>
              <a:rPr lang="zh-CN" altLang="en-US" dirty="0"/>
              <a:t>类型的别名，目的是用于二进制数据。</a:t>
            </a:r>
            <a:endParaRPr lang="en-US" altLang="zh-CN" dirty="0"/>
          </a:p>
          <a:p>
            <a:pPr lvl="1"/>
            <a:r>
              <a:rPr lang="en-US" altLang="zh-CN" dirty="0"/>
              <a:t>byte </a:t>
            </a:r>
            <a:r>
              <a:rPr lang="zh-CN" altLang="en-US" dirty="0"/>
              <a:t>倒是可以表示由 </a:t>
            </a:r>
            <a:r>
              <a:rPr lang="en-US" altLang="zh-CN" dirty="0"/>
              <a:t>ASCII </a:t>
            </a:r>
            <a:r>
              <a:rPr lang="zh-CN" altLang="en-US" dirty="0"/>
              <a:t>定义的英语字符，它是 </a:t>
            </a:r>
            <a:r>
              <a:rPr lang="en-US" altLang="zh-CN" dirty="0"/>
              <a:t>Unicode </a:t>
            </a:r>
            <a:r>
              <a:rPr lang="zh-CN" altLang="en-US" dirty="0"/>
              <a:t>的一个子集（共</a:t>
            </a:r>
            <a:r>
              <a:rPr lang="en-US" altLang="zh-CN" dirty="0"/>
              <a:t>128</a:t>
            </a:r>
            <a:r>
              <a:rPr lang="zh-CN" altLang="en-US" dirty="0"/>
              <a:t>个字符）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9E4F4-EEE4-47F3-8CEA-F82AA262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Merriweather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0CA55-5F2C-4106-8064-890684605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92" y="3112286"/>
            <a:ext cx="275672" cy="2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0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172-ABDF-4987-94ED-3E2A8C79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类型别名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E594-8D8A-4217-BDE3-4282B9C4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类型别名就是同一个类型的另一个名字。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/>
              <a:t>rune </a:t>
            </a:r>
            <a:r>
              <a:rPr lang="zh-CN" altLang="en-US" dirty="0"/>
              <a:t>和 </a:t>
            </a:r>
            <a:r>
              <a:rPr lang="en-US" altLang="zh-CN" dirty="0"/>
              <a:t>int32 </a:t>
            </a:r>
            <a:r>
              <a:rPr lang="zh-CN" altLang="en-US" dirty="0"/>
              <a:t>可以互换使用。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也可以自定义类型别名，语法如下：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7E128-5878-4724-9D7C-1CFB034D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31" y="4136531"/>
            <a:ext cx="2288552" cy="7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B1D4-2E7D-401B-A786-1AE3ABC2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F9A5-DD3D-447C-81E9-9E72725F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如果想打印字符而不是数值，使用 </a:t>
            </a:r>
            <a:r>
              <a:rPr lang="en-US" altLang="zh-CN" dirty="0"/>
              <a:t>%c </a:t>
            </a:r>
            <a:r>
              <a:rPr lang="zh-CN" altLang="en-US" dirty="0"/>
              <a:t>格式化动词</a:t>
            </a:r>
            <a:endParaRPr lang="en-US" dirty="0"/>
          </a:p>
          <a:p>
            <a:r>
              <a:rPr lang="zh-CN" altLang="en-US" dirty="0"/>
              <a:t>任何整数类型都可以使用 </a:t>
            </a:r>
            <a:r>
              <a:rPr lang="en-US" altLang="zh-CN" dirty="0"/>
              <a:t>%c </a:t>
            </a:r>
            <a:r>
              <a:rPr lang="zh-CN" altLang="en-US" dirty="0"/>
              <a:t>打印，但是 </a:t>
            </a:r>
            <a:r>
              <a:rPr lang="en-US" altLang="zh-CN" dirty="0"/>
              <a:t>rune </a:t>
            </a:r>
            <a:r>
              <a:rPr lang="zh-CN" altLang="en-US" dirty="0"/>
              <a:t>意味着该数值表示了一个字符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3633-CCBF-4C07-A5AB-B7D53191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9A4A-1178-44E4-A527-4DE57214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字符字面值使用 </a:t>
            </a:r>
            <a:r>
              <a:rPr lang="en-US" altLang="zh-CN" dirty="0"/>
              <a:t>‘’ </a:t>
            </a:r>
            <a:r>
              <a:rPr lang="zh-CN" altLang="en-US" dirty="0"/>
              <a:t>括起来。例如：</a:t>
            </a:r>
            <a:r>
              <a:rPr lang="en-US" altLang="zh-CN" dirty="0"/>
              <a:t>’A’</a:t>
            </a:r>
          </a:p>
          <a:p>
            <a:r>
              <a:rPr lang="zh-CN" altLang="en-US" dirty="0"/>
              <a:t>如果没指定字符类型的话，那么 </a:t>
            </a:r>
            <a:r>
              <a:rPr lang="en-US" altLang="zh-CN" dirty="0"/>
              <a:t>Go </a:t>
            </a:r>
            <a:r>
              <a:rPr lang="zh-CN" altLang="en-US" dirty="0"/>
              <a:t>会推断它的类型为 </a:t>
            </a:r>
            <a:r>
              <a:rPr lang="en-US" altLang="zh-CN" dirty="0"/>
              <a:t>rune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这里的 </a:t>
            </a:r>
            <a:r>
              <a:rPr lang="en-US" altLang="zh-CN" dirty="0"/>
              <a:t>grade </a:t>
            </a:r>
            <a:r>
              <a:rPr lang="zh-CN" altLang="en-US" dirty="0"/>
              <a:t>仍然包含一个数值，本例中就是 </a:t>
            </a:r>
            <a:r>
              <a:rPr lang="en-US" altLang="zh-CN" dirty="0"/>
              <a:t>65</a:t>
            </a:r>
            <a:r>
              <a:rPr lang="zh-CN" altLang="en-US" dirty="0"/>
              <a:t>，它是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code point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字符字面值也可以用 </a:t>
            </a:r>
            <a:r>
              <a:rPr lang="en-US" altLang="zh-CN" dirty="0"/>
              <a:t>byte </a:t>
            </a:r>
            <a:r>
              <a:rPr lang="zh-CN" altLang="en-US" dirty="0"/>
              <a:t>类型：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FFDBD-04D5-45A7-A067-F8523A7B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15" y="3305235"/>
            <a:ext cx="2614371" cy="1132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E49D2-DA1D-4E27-A762-00521234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5383165"/>
            <a:ext cx="2476504" cy="4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0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1173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Noto Sans</vt:lpstr>
      <vt:lpstr>Open Sans ExtraBold</vt:lpstr>
      <vt:lpstr>Trebuchet MS</vt:lpstr>
      <vt:lpstr>Berlin</vt:lpstr>
      <vt:lpstr>Go 语言快速入门 </vt:lpstr>
      <vt:lpstr>09. 多语言文本</vt:lpstr>
      <vt:lpstr>声明字符串</vt:lpstr>
      <vt:lpstr>字符串字面值/原始字符串字面值</vt:lpstr>
      <vt:lpstr>小测试</vt:lpstr>
      <vt:lpstr>字符，code points，runes，bytes</vt:lpstr>
      <vt:lpstr>类型别名</vt:lpstr>
      <vt:lpstr>打印</vt:lpstr>
      <vt:lpstr>字符</vt:lpstr>
      <vt:lpstr>小测试</vt:lpstr>
      <vt:lpstr>string</vt:lpstr>
      <vt:lpstr>小测试</vt:lpstr>
      <vt:lpstr>Caesar cipher 凯撒加密法</vt:lpstr>
      <vt:lpstr>小测试</vt:lpstr>
      <vt:lpstr>ROT13</vt:lpstr>
      <vt:lpstr>Go 的内置函数</vt:lpstr>
      <vt:lpstr>UTF-8</vt:lpstr>
      <vt:lpstr>ROT13</vt:lpstr>
      <vt:lpstr>range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Yang Xu</cp:lastModifiedBy>
  <cp:revision>1</cp:revision>
  <dcterms:created xsi:type="dcterms:W3CDTF">2020-07-27T05:06:48Z</dcterms:created>
  <dcterms:modified xsi:type="dcterms:W3CDTF">2020-08-29T10:11:47Z</dcterms:modified>
</cp:coreProperties>
</file>