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65ACA-158A-45CD-B109-0F45EA771119}" v="17" dt="2020-08-08T13:34:52.719"/>
    <p1510:client id="{5550EA58-C18E-42A5-87C5-DD3FAA71855D}" v="16" dt="2020-08-08T08:33:38.261"/>
    <p1510:client id="{CF3F5BDB-0B91-4808-8586-929403352B9C}" v="19" dt="2020-08-08T07:51:0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3:34:52.719" v="2743" actId="20577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3:34:52.719" v="2743" actId="20577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3:34:52.719" v="2743" actId="20577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D401-10EE-419B-A20B-78DA46B4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闭包和匿名函数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9592A-83B0-4819-870E-2D30644D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匿名函数就是没有名字的函数，在 </a:t>
            </a:r>
            <a:r>
              <a:rPr lang="en-US" altLang="zh-CN" dirty="0"/>
              <a:t>Go </a:t>
            </a:r>
            <a:r>
              <a:rPr lang="zh-CN" altLang="en-US" dirty="0"/>
              <a:t>里也称作函数字面值。</a:t>
            </a:r>
            <a:endParaRPr lang="en-US" altLang="zh-CN" dirty="0"/>
          </a:p>
          <a:p>
            <a:r>
              <a:rPr lang="zh-CN" altLang="en-US" dirty="0"/>
              <a:t>因为函数字面值需要保留外部作用域的变量引用，所以函数字面值都是闭包的。</a:t>
            </a:r>
            <a:endParaRPr lang="en-US" altLang="zh-CN" dirty="0"/>
          </a:p>
          <a:p>
            <a:r>
              <a:rPr lang="zh-CN" altLang="en-US" dirty="0"/>
              <a:t>（例子）</a:t>
            </a:r>
            <a:endParaRPr lang="en-US" altLang="zh-CN" dirty="0"/>
          </a:p>
          <a:p>
            <a:r>
              <a:rPr lang="zh-CN" altLang="en-US" dirty="0"/>
              <a:t>闭包（</a:t>
            </a:r>
            <a:r>
              <a:rPr lang="en-US" altLang="zh-CN" dirty="0"/>
              <a:t>closure</a:t>
            </a:r>
            <a:r>
              <a:rPr lang="zh-CN" altLang="en-US" dirty="0"/>
              <a:t>）就是由于匿名函数封闭并包围作用域中的变量而得名的。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79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77DE-B746-4F8C-891A-6A340547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2555-4389-46CE-A846-185BCE01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匿名函数在 </a:t>
            </a:r>
            <a:r>
              <a:rPr lang="en-US" altLang="zh-CN" dirty="0"/>
              <a:t>Go </a:t>
            </a:r>
            <a:r>
              <a:rPr lang="zh-CN" altLang="en-US" dirty="0"/>
              <a:t>中的另一个名字是什么？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闭包提供了哪些普通函数不具备的特性？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08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37C95-C02B-4956-9AE6-B7764076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作业题</a:t>
            </a:r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68AB-4B46-4A45-BF44-96D076F4F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修改这段程序：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声明一个变量，并将其用作 </a:t>
            </a:r>
            <a:r>
              <a:rPr lang="en-US" altLang="zh-CN" sz="1600" dirty="0"/>
              <a:t>calibrate </a:t>
            </a:r>
            <a:r>
              <a:rPr lang="zh-CN" altLang="en-US" sz="1600" dirty="0"/>
              <a:t>函数的 </a:t>
            </a:r>
            <a:r>
              <a:rPr lang="en-US" altLang="zh-CN" sz="1600" dirty="0"/>
              <a:t>offset </a:t>
            </a:r>
            <a:r>
              <a:rPr lang="zh-CN" altLang="en-US" sz="1600" dirty="0"/>
              <a:t>实参，而不是使用字面值数字 </a:t>
            </a:r>
            <a:r>
              <a:rPr lang="en-US" altLang="zh-CN" sz="1600" dirty="0"/>
              <a:t>5</a:t>
            </a:r>
            <a:r>
              <a:rPr lang="zh-CN" altLang="en-US" sz="1600" dirty="0"/>
              <a:t>。在此之后，即使修改变量，调用 </a:t>
            </a:r>
            <a:r>
              <a:rPr lang="en-US" altLang="zh-CN" sz="1600" dirty="0"/>
              <a:t>sensor() </a:t>
            </a:r>
            <a:r>
              <a:rPr lang="zh-CN" altLang="en-US" sz="1600" dirty="0"/>
              <a:t>的结果也仍然为 </a:t>
            </a:r>
            <a:r>
              <a:rPr lang="en-US" altLang="zh-CN" sz="1600" dirty="0"/>
              <a:t>5</a:t>
            </a:r>
            <a:r>
              <a:rPr lang="zh-CN" altLang="en-US" sz="1600" dirty="0"/>
              <a:t>。这是因为 </a:t>
            </a:r>
            <a:r>
              <a:rPr lang="en-US" altLang="zh-CN" sz="1600" dirty="0"/>
              <a:t>offset </a:t>
            </a:r>
            <a:r>
              <a:rPr lang="zh-CN" altLang="en-US" sz="1600" dirty="0"/>
              <a:t>形参接受的是实参的副本而不是引用，也就是所谓的按值传递。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使用 </a:t>
            </a:r>
            <a:r>
              <a:rPr lang="en-US" altLang="zh-CN" sz="1600" dirty="0"/>
              <a:t>calibrate </a:t>
            </a:r>
            <a:r>
              <a:rPr lang="zh-CN" altLang="en-US" sz="1600" dirty="0"/>
              <a:t>函数和今天讲的 </a:t>
            </a:r>
            <a:r>
              <a:rPr lang="en-US" altLang="zh-CN" sz="1600" dirty="0" err="1"/>
              <a:t>fakeSensor</a:t>
            </a:r>
            <a:r>
              <a:rPr lang="en-US" altLang="zh-CN" sz="1600" dirty="0"/>
              <a:t> </a:t>
            </a:r>
            <a:r>
              <a:rPr lang="zh-CN" altLang="en-US" sz="1600" dirty="0"/>
              <a:t>函数以创建新的 </a:t>
            </a:r>
            <a:r>
              <a:rPr lang="en-US" altLang="zh-CN" sz="1600" dirty="0"/>
              <a:t>sensor </a:t>
            </a:r>
            <a:r>
              <a:rPr lang="zh-CN" altLang="en-US" sz="1600" dirty="0"/>
              <a:t>函数，然后多次调用这个新的 </a:t>
            </a:r>
            <a:r>
              <a:rPr lang="en-US" altLang="zh-CN" sz="1600" dirty="0"/>
              <a:t>sensor </a:t>
            </a:r>
            <a:r>
              <a:rPr lang="zh-CN" altLang="en-US" sz="1600" dirty="0"/>
              <a:t>函数，看看它是否每次都会调用 </a:t>
            </a:r>
            <a:r>
              <a:rPr lang="en-US" altLang="zh-CN" sz="1600" dirty="0" err="1"/>
              <a:t>fakeSensor</a:t>
            </a:r>
            <a:r>
              <a:rPr lang="en-US" altLang="zh-CN" sz="1600" dirty="0"/>
              <a:t> </a:t>
            </a:r>
            <a:r>
              <a:rPr lang="zh-CN" altLang="en-US" sz="1600"/>
              <a:t>函数并</a:t>
            </a:r>
            <a:r>
              <a:rPr lang="zh-CN" altLang="en-US" sz="1600" dirty="0"/>
              <a:t>产生随机的读数。</a:t>
            </a:r>
            <a:endParaRPr lang="en-US" altLang="zh-CN" sz="1600" dirty="0"/>
          </a:p>
          <a:p>
            <a:pPr lvl="1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79F63-B503-414B-B583-392055BE9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83" y="640080"/>
            <a:ext cx="5312892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42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 </a:t>
            </a:r>
            <a:r>
              <a:rPr lang="zh-CN" altLang="en-US" dirty="0"/>
              <a:t>一等函数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057E-7E0B-49CE-A52A-98C02521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一等函数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E6B3-2C05-4624-A70F-01C3E82F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里，函数是头等的，它可以用在整数、字符串或其它类型能用的地方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将函数赋给变量</a:t>
            </a:r>
            <a:endParaRPr lang="en-US" altLang="zh-CN" dirty="0"/>
          </a:p>
          <a:p>
            <a:pPr lvl="1"/>
            <a:r>
              <a:rPr lang="zh-CN" altLang="en-US" dirty="0"/>
              <a:t>将函数作为参数传递给函数</a:t>
            </a:r>
            <a:endParaRPr lang="en-US" altLang="zh-CN" dirty="0"/>
          </a:p>
          <a:p>
            <a:pPr lvl="1"/>
            <a:r>
              <a:rPr lang="zh-CN" altLang="en-US" dirty="0"/>
              <a:t>将函数作为函数的返回类型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3D180-AE15-40B1-8A24-E48632DD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zh-CN" altLang="en-US" sz="2400"/>
              <a:t>将函数赋给变量</a:t>
            </a:r>
            <a:endParaRPr lang="en-US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9B6A-0338-4151-B143-3DBC512D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变量 </a:t>
            </a:r>
            <a:r>
              <a:rPr lang="en-US" altLang="zh-CN" sz="1600" dirty="0"/>
              <a:t>sensor </a:t>
            </a:r>
            <a:r>
              <a:rPr lang="zh-CN" altLang="en-US" sz="1600" dirty="0"/>
              <a:t>就是一个函数，而不是函数执行的结果</a:t>
            </a:r>
            <a:endParaRPr lang="en-US" altLang="zh-CN" sz="1600" dirty="0"/>
          </a:p>
          <a:p>
            <a:r>
              <a:rPr lang="zh-CN" altLang="en-US" sz="1600" dirty="0"/>
              <a:t>无论 </a:t>
            </a:r>
            <a:r>
              <a:rPr lang="en-US" altLang="zh-CN" sz="1600" dirty="0"/>
              <a:t>sensor </a:t>
            </a:r>
            <a:r>
              <a:rPr lang="zh-CN" altLang="en-US" sz="1600" dirty="0"/>
              <a:t>的值是 </a:t>
            </a:r>
            <a:r>
              <a:rPr lang="en-US" altLang="zh-CN" sz="1600" dirty="0" err="1"/>
              <a:t>fakeSensor</a:t>
            </a:r>
            <a:r>
              <a:rPr lang="en-US" altLang="zh-CN" sz="1600" dirty="0"/>
              <a:t> </a:t>
            </a:r>
            <a:r>
              <a:rPr lang="zh-CN" altLang="en-US" sz="1600" dirty="0"/>
              <a:t>还是 </a:t>
            </a:r>
            <a:r>
              <a:rPr lang="en-US" altLang="zh-CN" sz="1600" dirty="0" err="1"/>
              <a:t>realSensor</a:t>
            </a:r>
            <a:r>
              <a:rPr lang="zh-CN" altLang="en-US" sz="1600" dirty="0"/>
              <a:t>，都可以通过 </a:t>
            </a:r>
            <a:r>
              <a:rPr lang="en-US" altLang="zh-CN" sz="1600" dirty="0"/>
              <a:t>sensor() </a:t>
            </a:r>
            <a:r>
              <a:rPr lang="zh-CN" altLang="en-US" sz="1600" dirty="0"/>
              <a:t>来调用</a:t>
            </a:r>
            <a:endParaRPr lang="en-US" altLang="zh-CN" sz="1600" dirty="0"/>
          </a:p>
          <a:p>
            <a:r>
              <a:rPr lang="en-US" altLang="zh-CN" sz="1600" dirty="0"/>
              <a:t>sensor </a:t>
            </a:r>
            <a:r>
              <a:rPr lang="zh-CN" altLang="en-US" sz="1600" dirty="0"/>
              <a:t>这个变量的类型是函数，该函数没有参数，返回一个 </a:t>
            </a:r>
            <a:r>
              <a:rPr lang="en-US" altLang="zh-CN" sz="1600" dirty="0"/>
              <a:t>kelvin </a:t>
            </a:r>
            <a:r>
              <a:rPr lang="zh-CN" altLang="en-US" sz="1600" dirty="0"/>
              <a:t>类型的值。</a:t>
            </a:r>
            <a:endParaRPr lang="en-US" altLang="zh-CN" sz="1600" dirty="0"/>
          </a:p>
          <a:p>
            <a:endParaRPr lang="en-US" sz="1600" dirty="0"/>
          </a:p>
          <a:p>
            <a:r>
              <a:rPr lang="zh-CN" altLang="en-US" sz="1600" dirty="0"/>
              <a:t>换一种声明形式的话：</a:t>
            </a:r>
            <a:endParaRPr lang="en-US" altLang="zh-CN" sz="1600" dirty="0"/>
          </a:p>
          <a:p>
            <a:pPr lvl="1"/>
            <a:r>
              <a:rPr lang="en-US" altLang="zh-CN" sz="1400" dirty="0"/>
              <a:t>var sensor func() kelvin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C0660-5B00-46DA-8423-FAC520D5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51" y="640080"/>
            <a:ext cx="5984557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7463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8E3D-1B30-4049-B920-DBB32CE9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CF08-6E78-4067-B942-852189217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如何区分“将函数本身赋给变量”和“将函数执行的结果赋给变量”这两种行为？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如果存在一个返回 </a:t>
            </a:r>
            <a:r>
              <a:rPr lang="en-US" altLang="zh-CN" dirty="0" err="1"/>
              <a:t>celsius</a:t>
            </a:r>
            <a:r>
              <a:rPr lang="en-US" altLang="zh-CN" dirty="0"/>
              <a:t> </a:t>
            </a:r>
            <a:r>
              <a:rPr lang="zh-CN" altLang="en-US" dirty="0"/>
              <a:t>温度的 </a:t>
            </a:r>
            <a:r>
              <a:rPr lang="en-US" altLang="zh-CN" dirty="0" err="1"/>
              <a:t>groundSensor</a:t>
            </a:r>
            <a:r>
              <a:rPr lang="en-US" altLang="zh-CN" dirty="0"/>
              <a:t> </a:t>
            </a:r>
            <a:r>
              <a:rPr lang="zh-CN" altLang="en-US" dirty="0"/>
              <a:t>函数，我们可以把它赋给上例中的 </a:t>
            </a:r>
            <a:r>
              <a:rPr lang="en-US" altLang="zh-CN" dirty="0"/>
              <a:t>sensor </a:t>
            </a:r>
            <a:r>
              <a:rPr lang="zh-CN" altLang="en-US" dirty="0"/>
              <a:t>变量吗？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90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EDDC-7535-4E53-8411-FA90FAB2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将函数传递给其它函数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DD8-3850-4BF5-A28A-B37772F4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973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71DA-F9EE-4A18-B491-410A3410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7B90-120E-417A-8790-55FDCF8D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拥有向其它函数传递函数的能力有什么好处？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88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62C1-6AE9-4766-95FD-9E3BC79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声明函数类型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460A-B93F-4D4F-BBF5-08B0908B2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为函数声明类型有助于精简和明确调用者的代码。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dirty="0"/>
              <a:t>type sensor func() kelvin</a:t>
            </a:r>
          </a:p>
          <a:p>
            <a:pPr lvl="1"/>
            <a:r>
              <a:rPr lang="zh-CN" altLang="en-US" dirty="0"/>
              <a:t>所以：</a:t>
            </a:r>
            <a:r>
              <a:rPr lang="en-US" dirty="0"/>
              <a:t>func </a:t>
            </a:r>
            <a:r>
              <a:rPr lang="en-US" dirty="0" err="1"/>
              <a:t>measureTemperature</a:t>
            </a:r>
            <a:r>
              <a:rPr lang="en-US" dirty="0"/>
              <a:t>(samples int, s func() kelvin)</a:t>
            </a:r>
          </a:p>
          <a:p>
            <a:pPr lvl="1"/>
            <a:r>
              <a:rPr lang="zh-CN" altLang="en-US" dirty="0"/>
              <a:t>可以精简为：</a:t>
            </a:r>
            <a:r>
              <a:rPr lang="en-US" dirty="0"/>
              <a:t>func </a:t>
            </a:r>
            <a:r>
              <a:rPr lang="en-US" dirty="0" err="1"/>
              <a:t>measureTemperature</a:t>
            </a:r>
            <a:r>
              <a:rPr lang="en-US" dirty="0"/>
              <a:t>(samples int, s sensor)</a:t>
            </a:r>
          </a:p>
        </p:txBody>
      </p:sp>
    </p:spTree>
    <p:extLst>
      <p:ext uri="{BB962C8B-B14F-4D97-AF65-F5344CB8AC3E}">
        <p14:creationId xmlns:p14="http://schemas.microsoft.com/office/powerpoint/2010/main" val="1325754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CFE5-7797-47E2-881F-A03AA3C3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DE4D-32D6-4563-9824-5E874691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请使用函数类型重写一下函数的签名：</a:t>
            </a:r>
            <a:endParaRPr lang="en-US" altLang="zh-CN" dirty="0"/>
          </a:p>
          <a:p>
            <a:r>
              <a:rPr lang="en-US" dirty="0"/>
              <a:t>func </a:t>
            </a:r>
            <a:r>
              <a:rPr lang="en-US" dirty="0" err="1"/>
              <a:t>drawTable</a:t>
            </a:r>
            <a:r>
              <a:rPr lang="en-US" dirty="0"/>
              <a:t>(rows int, </a:t>
            </a:r>
            <a:r>
              <a:rPr lang="en-US" dirty="0" err="1"/>
              <a:t>getRow</a:t>
            </a:r>
            <a:r>
              <a:rPr lang="en-US" dirty="0"/>
              <a:t> func(row int) (string, string))</a:t>
            </a:r>
          </a:p>
        </p:txBody>
      </p:sp>
    </p:spTree>
    <p:extLst>
      <p:ext uri="{BB962C8B-B14F-4D97-AF65-F5344CB8AC3E}">
        <p14:creationId xmlns:p14="http://schemas.microsoft.com/office/powerpoint/2010/main" val="36090933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723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Noto Sans</vt:lpstr>
      <vt:lpstr>Open Sans ExtraBold</vt:lpstr>
      <vt:lpstr>Trebuchet MS</vt:lpstr>
      <vt:lpstr>Berlin</vt:lpstr>
      <vt:lpstr>Go 语言快速入门 </vt:lpstr>
      <vt:lpstr>14. 一等函数</vt:lpstr>
      <vt:lpstr>一等函数</vt:lpstr>
      <vt:lpstr>将函数赋给变量</vt:lpstr>
      <vt:lpstr>小测试</vt:lpstr>
      <vt:lpstr>将函数传递给其它函数</vt:lpstr>
      <vt:lpstr>小测试</vt:lpstr>
      <vt:lpstr>声明函数类型</vt:lpstr>
      <vt:lpstr>小测试</vt:lpstr>
      <vt:lpstr>闭包和匿名函数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2020-08-08T11:23:55Z</dcterms:created>
  <dcterms:modified xsi:type="dcterms:W3CDTF">2020-08-08T13:35:18Z</dcterms:modified>
</cp:coreProperties>
</file>