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57C7-F040-42F8-9D5F-2C8524709F98}" v="164" dt="2020-08-19T12:33:26.619"/>
    <p1510:client id="{5A0A7293-3AEA-432B-892E-DBC45EB073AC}" v="103" dt="2020-08-19T03:38:01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1BF5-91D4-41D1-8A5A-5D56DED6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C6D6-5BE3-4DB2-B71A-A9DF1F4A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与不采用面向对象的方式相比，在 </a:t>
            </a:r>
            <a:r>
              <a:rPr lang="en-US" altLang="zh-CN" dirty="0"/>
              <a:t>world </a:t>
            </a:r>
            <a:r>
              <a:rPr lang="zh-CN" altLang="en-US" dirty="0"/>
              <a:t>类型上声明一个 </a:t>
            </a:r>
            <a:r>
              <a:rPr lang="en-US" altLang="zh-CN" dirty="0"/>
              <a:t>distance </a:t>
            </a:r>
            <a:r>
              <a:rPr lang="zh-CN" altLang="en-US" dirty="0"/>
              <a:t>方法的好处是什么？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261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191B-4CA1-4DE6-95AE-7AF582EA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8F99-3A35-47B6-8233-DA98DAE7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使用例子（</a:t>
            </a:r>
            <a:r>
              <a:rPr lang="en-US" altLang="zh-CN" dirty="0"/>
              <a:t>22.1</a:t>
            </a:r>
            <a:r>
              <a:rPr lang="zh-CN" altLang="en-US" dirty="0"/>
              <a:t>、</a:t>
            </a:r>
            <a:r>
              <a:rPr lang="en-US" altLang="zh-CN" dirty="0"/>
              <a:t>22.2</a:t>
            </a:r>
            <a:r>
              <a:rPr lang="zh-CN" altLang="en-US" dirty="0"/>
              <a:t>、</a:t>
            </a:r>
            <a:r>
              <a:rPr lang="en-US" altLang="zh-CN" dirty="0"/>
              <a:t>22.3</a:t>
            </a:r>
            <a:r>
              <a:rPr lang="zh-CN" altLang="en-US" dirty="0"/>
              <a:t>）中的代码，编写一个程序。并为下表中每个 位置都声明一个 </a:t>
            </a:r>
            <a:r>
              <a:rPr lang="en-US" altLang="zh-CN" dirty="0"/>
              <a:t>location</a:t>
            </a:r>
            <a:r>
              <a:rPr lang="zh-CN" altLang="en-US" dirty="0"/>
              <a:t>，以十进制度数打印出每个位置。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58E23-8884-44F7-992F-6CC72EB5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29" y="3429000"/>
            <a:ext cx="837364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41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5774-0CCD-4D1C-82F3-D624F89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293E-3FF2-44E8-BFE2-A53AC97C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使用例子 </a:t>
            </a:r>
            <a:r>
              <a:rPr lang="en-US" altLang="zh-CN" dirty="0"/>
              <a:t>22.4 </a:t>
            </a:r>
            <a:r>
              <a:rPr lang="zh-CN" altLang="en-US" dirty="0"/>
              <a:t>中的 </a:t>
            </a:r>
            <a:r>
              <a:rPr lang="en-US" altLang="zh-CN" dirty="0"/>
              <a:t>distance </a:t>
            </a:r>
            <a:r>
              <a:rPr lang="zh-CN" altLang="en-US" dirty="0"/>
              <a:t>方法，编写一个程序，来判定上题表中每对着陆点之间的距离。并回答：</a:t>
            </a:r>
            <a:endParaRPr lang="en-US" altLang="zh-CN" dirty="0"/>
          </a:p>
          <a:p>
            <a:pPr lvl="1"/>
            <a:r>
              <a:rPr lang="zh-CN" altLang="en-US" dirty="0"/>
              <a:t>哪两个着陆点之间最近？</a:t>
            </a:r>
            <a:endParaRPr lang="en-US" altLang="zh-CN" dirty="0"/>
          </a:p>
          <a:p>
            <a:pPr lvl="1"/>
            <a:r>
              <a:rPr lang="zh-CN" altLang="en-US" dirty="0"/>
              <a:t>哪两个着陆点之间最远？</a:t>
            </a:r>
            <a:endParaRPr lang="en-US" altLang="zh-CN" dirty="0"/>
          </a:p>
          <a:p>
            <a:pPr lvl="1"/>
            <a:r>
              <a:rPr lang="zh-CN" altLang="en-US" dirty="0"/>
              <a:t>计算伦敦到巴黎之间的距离（</a:t>
            </a:r>
            <a:r>
              <a:rPr lang="en-US" altLang="zh-CN" dirty="0"/>
              <a:t>51°30’N 0°08’W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，（</a:t>
            </a:r>
            <a:r>
              <a:rPr lang="en-US" altLang="zh-CN" dirty="0"/>
              <a:t>48°51’N 2°21’E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地球半径为 </a:t>
            </a:r>
            <a:r>
              <a:rPr lang="en-US" altLang="zh-CN" dirty="0"/>
              <a:t>6371 </a:t>
            </a:r>
            <a:r>
              <a:rPr lang="zh-CN" altLang="en-US"/>
              <a:t>公里。</a:t>
            </a:r>
            <a:endParaRPr lang="en-US" altLang="zh-CN" dirty="0"/>
          </a:p>
          <a:p>
            <a:pPr lvl="1"/>
            <a:r>
              <a:rPr lang="zh-CN" altLang="en-US" dirty="0"/>
              <a:t>计算你的城市到北京距离</a:t>
            </a:r>
            <a:endParaRPr lang="en-US" dirty="0"/>
          </a:p>
          <a:p>
            <a:pPr lvl="1"/>
            <a:r>
              <a:rPr lang="zh-CN" altLang="en-US" dirty="0"/>
              <a:t>计算火星上 </a:t>
            </a:r>
            <a:r>
              <a:rPr lang="en-US" altLang="zh-CN" dirty="0"/>
              <a:t>Mount Sharp (5°4’ 48”S, 137°51’E) </a:t>
            </a:r>
            <a:r>
              <a:rPr lang="zh-CN" altLang="en-US" dirty="0"/>
              <a:t>到</a:t>
            </a:r>
            <a:r>
              <a:rPr lang="en-US" altLang="zh-CN" dirty="0"/>
              <a:t> Olympus Mons (18°39’N, 226°12’E) </a:t>
            </a:r>
            <a:r>
              <a:rPr lang="zh-CN" altLang="en-US" dirty="0"/>
              <a:t>之间的距离。火星的半径是 </a:t>
            </a:r>
            <a:r>
              <a:rPr lang="en-US" altLang="zh-CN" dirty="0"/>
              <a:t>3389.5 </a:t>
            </a:r>
            <a:r>
              <a:rPr lang="zh-CN" altLang="en-US" dirty="0"/>
              <a:t>公里。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9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 . Go </a:t>
            </a:r>
            <a:r>
              <a:rPr lang="zh-CN" altLang="en-US" dirty="0"/>
              <a:t>语言没有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CA2-82C0-4BBE-BA25-D1C8251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语言里没有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8103-CBE8-438F-9E7C-8DCB4E94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和其它经典语言不同，它没有 </a:t>
            </a:r>
            <a:r>
              <a:rPr lang="en-US" altLang="zh-CN" dirty="0"/>
              <a:t>class</a:t>
            </a:r>
            <a:r>
              <a:rPr lang="zh-CN" altLang="en-US" dirty="0"/>
              <a:t>，没有对象，也没有继承。</a:t>
            </a:r>
            <a:endParaRPr lang="en-US" altLang="zh-CN" dirty="0"/>
          </a:p>
          <a:p>
            <a:r>
              <a:rPr lang="zh-CN" altLang="en-US" dirty="0"/>
              <a:t>但是 </a:t>
            </a:r>
            <a:r>
              <a:rPr lang="en-US" altLang="zh-CN" dirty="0"/>
              <a:t>Go </a:t>
            </a:r>
            <a:r>
              <a:rPr lang="zh-CN" altLang="en-US" dirty="0"/>
              <a:t>提供了 </a:t>
            </a:r>
            <a:r>
              <a:rPr lang="en-US" altLang="zh-CN" dirty="0"/>
              <a:t>struct </a:t>
            </a:r>
            <a:r>
              <a:rPr lang="zh-CN" altLang="en-US" dirty="0"/>
              <a:t>和方法。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4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118A-03C7-4483-8BC9-9478C3A6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将方法关联到 </a:t>
            </a:r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B1D-D112-4606-9E64-E1C528FD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方法可以被关联到你声明的类型上（例子 </a:t>
            </a:r>
            <a:r>
              <a:rPr lang="en-US" altLang="zh-CN" dirty="0"/>
              <a:t>22.1</a:t>
            </a:r>
            <a:r>
              <a:rPr lang="zh-CN" altLang="en-US" dirty="0"/>
              <a:t>，</a:t>
            </a:r>
            <a:r>
              <a:rPr lang="en-US" altLang="zh-CN" dirty="0"/>
              <a:t>22.2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650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E37E-6E28-45C0-8679-A4006D50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9128-A8D8-42EF-BFF0-F613681A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上例中，</a:t>
            </a:r>
            <a:r>
              <a:rPr lang="en-US" altLang="zh-CN" dirty="0"/>
              <a:t>decimal </a:t>
            </a:r>
            <a:r>
              <a:rPr lang="zh-CN" altLang="en-US" dirty="0"/>
              <a:t>方法的接收者是谁？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928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EE7-2AF3-492A-89E8-C2CAD528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3E18-344B-42F3-8E17-ACA94D58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 </a:t>
            </a:r>
            <a:r>
              <a:rPr lang="en-US" altLang="zh-CN" dirty="0"/>
              <a:t>struct </a:t>
            </a:r>
            <a:r>
              <a:rPr lang="zh-CN" altLang="en-US" dirty="0"/>
              <a:t>复合字面值来初始化你所要的数据。</a:t>
            </a:r>
            <a:endParaRPr lang="en-US" altLang="zh-CN" dirty="0"/>
          </a:p>
          <a:p>
            <a:r>
              <a:rPr lang="zh-CN" altLang="en-US" dirty="0"/>
              <a:t>但如果 </a:t>
            </a:r>
            <a:r>
              <a:rPr lang="en-US" altLang="zh-CN" dirty="0"/>
              <a:t>struct </a:t>
            </a:r>
            <a:r>
              <a:rPr lang="zh-CN" altLang="en-US" dirty="0"/>
              <a:t>初始化的时候还要做很多事情，那就可以考虑写一个构造用的函数。（例子 </a:t>
            </a:r>
            <a:r>
              <a:rPr lang="en-US" altLang="zh-CN" dirty="0"/>
              <a:t>22.3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语言没有专用的构造函数，但以 </a:t>
            </a:r>
            <a:r>
              <a:rPr lang="en-US" altLang="zh-CN" dirty="0"/>
              <a:t>new </a:t>
            </a:r>
            <a:r>
              <a:rPr lang="zh-CN" altLang="en-US" dirty="0"/>
              <a:t>或者 </a:t>
            </a:r>
            <a:r>
              <a:rPr lang="en-US" altLang="zh-CN" dirty="0"/>
              <a:t>New </a:t>
            </a:r>
            <a:r>
              <a:rPr lang="zh-CN" altLang="en-US" dirty="0"/>
              <a:t>开头的函数，通常是用来构造数据的。例如 </a:t>
            </a:r>
            <a:r>
              <a:rPr lang="en-US" altLang="zh-CN" dirty="0" err="1"/>
              <a:t>newPerson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NewPerson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（例子）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6057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13EA-ED92-483A-8EA4-4FDF7F9E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DF56-847F-49D6-AD34-29EBC8AD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有一些用于构造的函数的名称就是 </a:t>
            </a:r>
            <a:r>
              <a:rPr lang="en-US" altLang="zh-CN" dirty="0"/>
              <a:t>New</a:t>
            </a:r>
            <a:r>
              <a:rPr lang="zh-CN" altLang="en-US" dirty="0"/>
              <a:t>（例如 </a:t>
            </a:r>
            <a:r>
              <a:rPr lang="en-US" altLang="zh-CN" dirty="0"/>
              <a:t>errors </a:t>
            </a:r>
            <a:r>
              <a:rPr lang="zh-CN" altLang="en-US" dirty="0"/>
              <a:t>包里面的 </a:t>
            </a:r>
            <a:r>
              <a:rPr lang="en-US" altLang="zh-CN" dirty="0"/>
              <a:t>New </a:t>
            </a:r>
            <a:r>
              <a:rPr lang="zh-CN" altLang="en-US" dirty="0"/>
              <a:t>函数）。</a:t>
            </a:r>
            <a:endParaRPr lang="en-US" altLang="zh-CN" dirty="0"/>
          </a:p>
          <a:p>
            <a:r>
              <a:rPr lang="zh-CN" altLang="en-US" dirty="0"/>
              <a:t>这是因为函数调用时使用 </a:t>
            </a:r>
            <a:r>
              <a:rPr lang="zh-CN" altLang="en-US" b="1" dirty="0"/>
              <a:t>包名</a:t>
            </a:r>
            <a:r>
              <a:rPr lang="en-US" altLang="zh-CN" b="1" dirty="0"/>
              <a:t>.</a:t>
            </a:r>
            <a:r>
              <a:rPr lang="zh-CN" altLang="en-US" b="1" dirty="0"/>
              <a:t>函数名 </a:t>
            </a:r>
            <a:r>
              <a:rPr lang="zh-CN" altLang="en-US" dirty="0"/>
              <a:t>的形式。</a:t>
            </a:r>
            <a:endParaRPr lang="en-US" altLang="zh-CN" dirty="0"/>
          </a:p>
          <a:p>
            <a:r>
              <a:rPr lang="zh-CN" altLang="en-US" dirty="0"/>
              <a:t>如果该函数叫 </a:t>
            </a:r>
            <a:r>
              <a:rPr lang="en-US" altLang="zh-CN" dirty="0" err="1"/>
              <a:t>NewError</a:t>
            </a:r>
            <a:r>
              <a:rPr lang="zh-CN" altLang="en-US" dirty="0"/>
              <a:t>，那么调用的时候就是 </a:t>
            </a:r>
            <a:r>
              <a:rPr lang="en-US" altLang="zh-CN" dirty="0" err="1"/>
              <a:t>errors.NewError</a:t>
            </a:r>
            <a:r>
              <a:rPr lang="en-US" altLang="zh-CN" dirty="0"/>
              <a:t>()</a:t>
            </a:r>
            <a:r>
              <a:rPr lang="zh-CN" altLang="en-US" dirty="0"/>
              <a:t>，这就不如 </a:t>
            </a:r>
            <a:r>
              <a:rPr lang="en-US" altLang="zh-CN" dirty="0" err="1"/>
              <a:t>errors.New</a:t>
            </a:r>
            <a:r>
              <a:rPr lang="en-US" altLang="zh-CN" dirty="0"/>
              <a:t>() </a:t>
            </a:r>
            <a:r>
              <a:rPr lang="zh-CN" altLang="en-US" dirty="0"/>
              <a:t>简洁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3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38D1-C42E-4777-8B0C-8231EB9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FF42-7CD6-49FC-8F58-692A8DC4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如果你想构建一个 </a:t>
            </a:r>
            <a:r>
              <a:rPr lang="en-US" altLang="zh-CN" dirty="0"/>
              <a:t>Universe </a:t>
            </a:r>
            <a:r>
              <a:rPr lang="zh-CN" altLang="en-US" dirty="0"/>
              <a:t>类型的变量，那么你如何为该函数命名？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96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54E4-947F-48B3-B6A3-148B4F1A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zh-CN" altLang="en-US" dirty="0"/>
              <a:t>的替代方案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F1B4-7483-4F63-8D55-A08044AF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语言没有 </a:t>
            </a:r>
            <a:r>
              <a:rPr lang="en-US" altLang="zh-CN" dirty="0"/>
              <a:t>class</a:t>
            </a:r>
            <a:r>
              <a:rPr lang="zh-CN" altLang="en-US" dirty="0"/>
              <a:t>，但使用 </a:t>
            </a:r>
            <a:r>
              <a:rPr lang="en-US" altLang="zh-CN" dirty="0"/>
              <a:t>struct </a:t>
            </a:r>
            <a:r>
              <a:rPr lang="zh-CN" altLang="en-US" dirty="0"/>
              <a:t>并配备几个方法也可以达到同样的效果。（例子 </a:t>
            </a:r>
            <a:r>
              <a:rPr lang="en-US" altLang="zh-CN" dirty="0"/>
              <a:t>22.4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787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652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</vt:lpstr>
      <vt:lpstr>Open Sans ExtraBold</vt:lpstr>
      <vt:lpstr>Trebuchet MS</vt:lpstr>
      <vt:lpstr>Berlin</vt:lpstr>
      <vt:lpstr>Go 语言快速入门 </vt:lpstr>
      <vt:lpstr>22 . Go 语言没有 class</vt:lpstr>
      <vt:lpstr>Go 语言里没有 class</vt:lpstr>
      <vt:lpstr>将方法关联到 struct</vt:lpstr>
      <vt:lpstr>小测试</vt:lpstr>
      <vt:lpstr>构造函数</vt:lpstr>
      <vt:lpstr>New 函数</vt:lpstr>
      <vt:lpstr>小测试</vt:lpstr>
      <vt:lpstr>class 的替代方案</vt:lpstr>
      <vt:lpstr>小测试</vt:lpstr>
      <vt:lpstr>作业题 1</vt:lpstr>
      <vt:lpstr>作业题 2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2020-08-19T12:33:42Z</dcterms:modified>
</cp:coreProperties>
</file>