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6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26010-5A3E-49C1-B5A4-44AB0EFF7034}" v="182" dt="2020-08-25T13:07:21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70CB-472D-4F1F-9391-4EDFB0A1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EBA5-7865-42DB-AC2E-37466C2A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例子 </a:t>
            </a:r>
            <a:r>
              <a:rPr lang="en-US" altLang="zh-CN" dirty="0"/>
              <a:t>26.5 </a:t>
            </a:r>
            <a:r>
              <a:rPr lang="zh-CN" altLang="en-US" dirty="0"/>
              <a:t>中使用指针的好处是什么？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请说明语句 </a:t>
            </a:r>
            <a:r>
              <a:rPr lang="en-US" altLang="zh-CN" dirty="0"/>
              <a:t>major :=</a:t>
            </a:r>
            <a:r>
              <a:rPr lang="zh-CN" altLang="en-US" dirty="0"/>
              <a:t> </a:t>
            </a:r>
            <a:r>
              <a:rPr lang="en-US" altLang="zh-CN" dirty="0"/>
              <a:t>administrator</a:t>
            </a:r>
            <a:r>
              <a:rPr lang="zh-CN" altLang="en-US" dirty="0"/>
              <a:t> 和 </a:t>
            </a:r>
            <a:r>
              <a:rPr lang="en-US" altLang="zh-CN" dirty="0"/>
              <a:t>Charles := *major </a:t>
            </a:r>
            <a:r>
              <a:rPr lang="zh-CN" altLang="en-US" dirty="0"/>
              <a:t>的作用。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02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1E48-C76B-4458-872C-5FE004FE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指向结构的指针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2A45-BE39-4430-8C67-00D892DE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与字符串和数值不一样，复合字面量的前面可以放置 </a:t>
            </a:r>
            <a:r>
              <a:rPr lang="en-US" altLang="zh-CN" dirty="0"/>
              <a:t>&amp;</a:t>
            </a:r>
            <a:r>
              <a:rPr lang="zh-CN" altLang="en-US" dirty="0"/>
              <a:t>。（例子 </a:t>
            </a:r>
            <a:r>
              <a:rPr lang="en-US" altLang="zh-CN" dirty="0"/>
              <a:t>26.6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访问字段时，对结构体进行解引用并不是必须的。（例子 </a:t>
            </a:r>
            <a:r>
              <a:rPr lang="en-US" altLang="zh-CN" dirty="0"/>
              <a:t>26.7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95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55DE-31E1-49D9-BB77-092EA0CB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3AAB-94A8-4E32-BF42-F592D603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以下哪些是 </a:t>
            </a:r>
            <a:r>
              <a:rPr lang="en-US" altLang="zh-CN" dirty="0"/>
              <a:t>&amp; </a:t>
            </a:r>
            <a:r>
              <a:rPr lang="zh-CN" altLang="en-US" dirty="0"/>
              <a:t>操作符的合法使用？</a:t>
            </a:r>
            <a:endParaRPr lang="en-US" altLang="zh-CN" dirty="0"/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放置在字符串字面值的前面，例如 </a:t>
            </a:r>
            <a:r>
              <a:rPr lang="en-US" altLang="zh-CN" dirty="0"/>
              <a:t>&amp;“Tim”</a:t>
            </a:r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放置在整数字面值的前面，例如 </a:t>
            </a:r>
            <a:r>
              <a:rPr lang="en-US" altLang="zh-CN" dirty="0"/>
              <a:t>&amp;10</a:t>
            </a:r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放置在复合字面值的前面，例如 </a:t>
            </a:r>
            <a:r>
              <a:rPr lang="en-US" altLang="zh-CN" dirty="0"/>
              <a:t>&amp;person{name: “Tim”}</a:t>
            </a:r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以上全部都是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语句 </a:t>
            </a:r>
            <a:r>
              <a:rPr lang="en-US" altLang="zh-CN" dirty="0" err="1"/>
              <a:t>timmy.superpower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(*</a:t>
            </a:r>
            <a:r>
              <a:rPr lang="en-US" altLang="zh-CN" dirty="0" err="1"/>
              <a:t>timmy</a:t>
            </a:r>
            <a:r>
              <a:rPr lang="en-US" altLang="zh-CN" dirty="0"/>
              <a:t>).superpower </a:t>
            </a:r>
            <a:r>
              <a:rPr lang="zh-CN" altLang="en-US" dirty="0"/>
              <a:t>有何区别？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6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0746-2E6A-4362-9514-4D7B9C5E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指向数组的指针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2B48-ECB3-49A7-9C1F-B0E39A7E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和结构体一样，可以把 </a:t>
            </a:r>
            <a:r>
              <a:rPr lang="en-US" altLang="zh-CN" dirty="0"/>
              <a:t>&amp; </a:t>
            </a:r>
            <a:r>
              <a:rPr lang="zh-CN" altLang="en-US" dirty="0"/>
              <a:t>放在数组的复合字面值前面来创建指向数组的指针。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数组在执行索引或切片操作时会自动解引用。没有必要写 </a:t>
            </a:r>
            <a:r>
              <a:rPr lang="en-US" altLang="zh-CN" dirty="0"/>
              <a:t>(*superpower)[0] </a:t>
            </a:r>
            <a:r>
              <a:rPr lang="zh-CN" altLang="en-US" dirty="0"/>
              <a:t>这种形式。</a:t>
            </a:r>
            <a:endParaRPr lang="en-US" altLang="zh-CN" dirty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语言不一样，</a:t>
            </a:r>
            <a:r>
              <a:rPr lang="en-US" altLang="zh-CN" dirty="0"/>
              <a:t>Go </a:t>
            </a:r>
            <a:r>
              <a:rPr lang="zh-CN" altLang="en-US" dirty="0"/>
              <a:t>里面数组和指针式两种完全独立的类型。</a:t>
            </a:r>
            <a:endParaRPr lang="en-US" altLang="zh-CN" dirty="0"/>
          </a:p>
          <a:p>
            <a:r>
              <a:rPr lang="en-US" altLang="zh-CN" dirty="0"/>
              <a:t>Slice </a:t>
            </a:r>
            <a:r>
              <a:rPr lang="zh-CN" altLang="en-US" dirty="0"/>
              <a:t>和 </a:t>
            </a:r>
            <a:r>
              <a:rPr lang="en-US" altLang="zh-CN" dirty="0"/>
              <a:t>map </a:t>
            </a:r>
            <a:r>
              <a:rPr lang="zh-CN" altLang="en-US" dirty="0"/>
              <a:t>的复合字面值前面也可以放置 </a:t>
            </a:r>
            <a:r>
              <a:rPr lang="en-US" altLang="zh-CN" dirty="0"/>
              <a:t>&amp; </a:t>
            </a:r>
            <a:r>
              <a:rPr lang="zh-CN" altLang="en-US" dirty="0"/>
              <a:t>操作符，但是 </a:t>
            </a:r>
            <a:r>
              <a:rPr lang="en-US" altLang="zh-CN" dirty="0"/>
              <a:t>Go </a:t>
            </a:r>
            <a:r>
              <a:rPr lang="zh-CN" altLang="en-US" dirty="0"/>
              <a:t>并没有为它们提供自动解引用的功能。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CED-2D62-4E2D-82F2-5DBFEC3C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E461-C4AC-4D11-B3E2-794A4E70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 </a:t>
            </a:r>
            <a:r>
              <a:rPr lang="en-US" altLang="zh-CN" dirty="0"/>
              <a:t>superpower </a:t>
            </a:r>
            <a:r>
              <a:rPr lang="zh-CN" altLang="en-US" dirty="0"/>
              <a:t>是一个指针或者数组时，有什么语句可以和 </a:t>
            </a:r>
            <a:r>
              <a:rPr lang="en-US" altLang="zh-CN" dirty="0"/>
              <a:t>(*superpower)[2:] </a:t>
            </a:r>
            <a:r>
              <a:rPr lang="zh-CN" altLang="en-US" dirty="0"/>
              <a:t>具有同样的执行效果呢？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32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BEA-41EA-4600-999D-9D460169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实现修改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03B3-2B77-4DA3-ADCB-B3438DAF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语言的函数和方法都是按值传递参数的，这意味着函数总是操作于被传递参数的副本。</a:t>
            </a:r>
            <a:endParaRPr lang="en-US" altLang="zh-CN" dirty="0"/>
          </a:p>
          <a:p>
            <a:r>
              <a:rPr lang="zh-CN" altLang="en-US" dirty="0"/>
              <a:t>当指针被传递到函数时，函数将接收传入的内存地址的副本。之后函数可以通过解引用内存地址来修改指针指向的值。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26.9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26.10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26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06E4-3A05-4BD7-8283-339C87FB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5D0E-6608-4A9D-9AE6-6213395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对例子 </a:t>
            </a:r>
            <a:r>
              <a:rPr lang="en-US" altLang="zh-CN" dirty="0"/>
              <a:t>26.6 </a:t>
            </a:r>
            <a:r>
              <a:rPr lang="zh-CN" altLang="en-US" dirty="0"/>
              <a:t>来说，下列哪行代码会返回 </a:t>
            </a:r>
            <a:r>
              <a:rPr lang="en-US" altLang="zh-CN" dirty="0"/>
              <a:t>Timothy 11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/>
              <a:t>birthday(&amp;</a:t>
            </a:r>
            <a:r>
              <a:rPr lang="en-US" altLang="zh-CN" dirty="0" err="1"/>
              <a:t>timmy</a:t>
            </a:r>
            <a:r>
              <a:rPr lang="en-US" altLang="zh-CN" dirty="0"/>
              <a:t>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/>
              <a:t>birthday(</a:t>
            </a:r>
            <a:r>
              <a:rPr lang="en-US" altLang="zh-CN" dirty="0" err="1"/>
              <a:t>timmy</a:t>
            </a:r>
            <a:r>
              <a:rPr lang="en-US" altLang="zh-CN" dirty="0"/>
              <a:t>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/>
              <a:t>birthday(*</a:t>
            </a:r>
            <a:r>
              <a:rPr lang="en-US" altLang="zh-CN" dirty="0" err="1"/>
              <a:t>timmy</a:t>
            </a:r>
            <a:r>
              <a:rPr lang="en-US" altLang="zh-C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对于例子 </a:t>
            </a:r>
            <a:r>
              <a:rPr lang="en-US" altLang="zh-CN" dirty="0"/>
              <a:t>26.9 </a:t>
            </a:r>
            <a:r>
              <a:rPr lang="zh-CN" altLang="en-US" dirty="0"/>
              <a:t>和 </a:t>
            </a:r>
            <a:r>
              <a:rPr lang="en-US" altLang="zh-CN" dirty="0"/>
              <a:t>26.10 </a:t>
            </a:r>
            <a:r>
              <a:rPr lang="zh-CN" altLang="en-US" dirty="0"/>
              <a:t>来说，如果 </a:t>
            </a:r>
            <a:r>
              <a:rPr lang="en-US" altLang="zh-CN" dirty="0"/>
              <a:t>birthday(p person) </a:t>
            </a:r>
            <a:r>
              <a:rPr lang="zh-CN" altLang="en-US" dirty="0"/>
              <a:t>函数不使用指针，那么 </a:t>
            </a:r>
            <a:r>
              <a:rPr lang="en-US" altLang="zh-CN" dirty="0"/>
              <a:t>Rebecca </a:t>
            </a:r>
            <a:r>
              <a:rPr lang="zh-CN" altLang="en-US" dirty="0"/>
              <a:t>的岁数（</a:t>
            </a:r>
            <a:r>
              <a:rPr lang="en-US" altLang="zh-CN" dirty="0"/>
              <a:t>age</a:t>
            </a:r>
            <a:r>
              <a:rPr lang="zh-CN" altLang="en-US" dirty="0"/>
              <a:t>）将是多少？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4810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360E-EA59-4AE0-A4F5-B7FAAA98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指针接收者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87E9-216E-45D8-8E18-11923FA5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方法的接收者和方法的参数在处理指针方面是很相似的。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语言在变量通过点标记法进行调用的时候，自动使用 </a:t>
            </a:r>
            <a:r>
              <a:rPr lang="en-US" altLang="zh-CN" dirty="0"/>
              <a:t>&amp; </a:t>
            </a:r>
            <a:r>
              <a:rPr lang="zh-CN" altLang="en-US" dirty="0"/>
              <a:t>取得变量的内存地址。</a:t>
            </a:r>
            <a:endParaRPr lang="en-US" altLang="zh-CN" dirty="0"/>
          </a:p>
          <a:p>
            <a:pPr lvl="1"/>
            <a:r>
              <a:rPr lang="zh-CN" altLang="en-US" dirty="0"/>
              <a:t>所以不用写 </a:t>
            </a:r>
            <a:r>
              <a:rPr lang="en-US" altLang="zh-CN" dirty="0"/>
              <a:t>(&amp;</a:t>
            </a:r>
            <a:r>
              <a:rPr lang="en-US" altLang="zh-CN" dirty="0" err="1"/>
              <a:t>nathan</a:t>
            </a:r>
            <a:r>
              <a:rPr lang="en-US" altLang="zh-CN" dirty="0"/>
              <a:t>).birthday() </a:t>
            </a:r>
            <a:r>
              <a:rPr lang="zh-CN" altLang="en-US" dirty="0"/>
              <a:t>这种形式也可以正常运行。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26.14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3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037B-03C7-4452-B19F-BAC56743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D6B1-D095-4395-A441-0EBEA15B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使用指针作为接收者的策略应该始终如一：</a:t>
            </a:r>
            <a:endParaRPr lang="en-US" altLang="zh-CN" dirty="0"/>
          </a:p>
          <a:p>
            <a:r>
              <a:rPr lang="zh-CN" altLang="en-US" dirty="0"/>
              <a:t>如果一种类型的某些方法需要用到指针作为接收者，就应该为这种类型的所有方法都是用指针作为接收者。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95F1-AF31-4335-A6E2-8230C631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C34B-22BF-4AC2-8B05-047565B5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怎样才能判断 </a:t>
            </a:r>
            <a:r>
              <a:rPr lang="en-US" altLang="zh-CN" dirty="0" err="1"/>
              <a:t>time.Time</a:t>
            </a:r>
            <a:r>
              <a:rPr lang="en-US" altLang="zh-CN" dirty="0"/>
              <a:t> </a:t>
            </a:r>
            <a:r>
              <a:rPr lang="zh-CN" altLang="en-US" dirty="0"/>
              <a:t>类型所有的方法是否都没有使用指针作为接收者。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891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26. </a:t>
            </a:r>
            <a:r>
              <a:rPr lang="zh-CN" altLang="en-US" dirty="0"/>
              <a:t>指针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4DC1-F117-4B75-A1D4-AFF3D3B3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0A08-2990-4D7E-A1E7-1794BA77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语言提供了 内部指针 这种特性。</a:t>
            </a:r>
            <a:endParaRPr lang="en-US" altLang="zh-CN" dirty="0"/>
          </a:p>
          <a:p>
            <a:r>
              <a:rPr lang="zh-CN" altLang="en-US" dirty="0"/>
              <a:t>它用于确定结构体中指定字段的内存地址。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dirty="0"/>
              <a:t>&amp; </a:t>
            </a:r>
            <a:r>
              <a:rPr lang="zh-CN" altLang="en-US" dirty="0"/>
              <a:t>操作符不仅可以获得结构体的内存地址，还可以获得结构体中指定字段的内存地址。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26.16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21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21C8-37D1-416E-8CCB-AFB5EF82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9D32-063A-454B-9338-BDFDC0DA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什么是内部指针？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618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0EB9-954D-4DF8-8D15-EC958A1C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28D8-780B-44B8-86FF-E01B06D6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26.17</a:t>
            </a:r>
            <a:r>
              <a:rPr lang="zh-CN" altLang="en-US" dirty="0"/>
              <a:t>）函数通过指针对数组的元素进行修改。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46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7AB1-B6B8-4513-A7E7-FB25236F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006D-D085-4C32-A3F8-312F1D7E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什么情况下应该使用指向数组的指针？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9034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BDE2-FC16-4B36-8781-A34439F8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隐式的指针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C0E1-8DA4-48F6-A9FF-484281A7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语言里一些内置的集合类型就在暗中使用指针。</a:t>
            </a:r>
            <a:endParaRPr lang="en-US" altLang="zh-CN" dirty="0"/>
          </a:p>
          <a:p>
            <a:r>
              <a:rPr lang="en-US" altLang="zh-CN" dirty="0"/>
              <a:t>map </a:t>
            </a:r>
            <a:r>
              <a:rPr lang="zh-CN" altLang="en-US" dirty="0"/>
              <a:t>在被赋值或者呗作为参数传递的时候不会被复制。</a:t>
            </a:r>
            <a:endParaRPr lang="en-US" altLang="zh-CN" dirty="0"/>
          </a:p>
          <a:p>
            <a:pPr lvl="1"/>
            <a:r>
              <a:rPr lang="en-US" altLang="zh-CN" dirty="0"/>
              <a:t>map </a:t>
            </a:r>
            <a:r>
              <a:rPr lang="zh-CN" altLang="en-US" dirty="0"/>
              <a:t>就是一种隐式指针。</a:t>
            </a:r>
            <a:endParaRPr lang="en-US" altLang="zh-CN" dirty="0"/>
          </a:p>
          <a:p>
            <a:pPr lvl="1"/>
            <a:r>
              <a:rPr lang="zh-CN" altLang="en-US" dirty="0"/>
              <a:t>这种写法就是多此一举：</a:t>
            </a:r>
            <a:r>
              <a:rPr lang="en-US" altLang="zh-CN" dirty="0"/>
              <a:t>func demolish(planets *map[string]string)</a:t>
            </a:r>
          </a:p>
          <a:p>
            <a:r>
              <a:rPr lang="en-US" altLang="zh-CN" dirty="0"/>
              <a:t>map </a:t>
            </a:r>
            <a:r>
              <a:rPr lang="zh-CN" altLang="en-US" dirty="0"/>
              <a:t>的键和值都可以是指针类型</a:t>
            </a:r>
            <a:endParaRPr lang="en-US" altLang="zh-CN" dirty="0"/>
          </a:p>
          <a:p>
            <a:r>
              <a:rPr lang="zh-CN" altLang="en-US" dirty="0"/>
              <a:t>需要将指针指向 </a:t>
            </a:r>
            <a:r>
              <a:rPr lang="en-US" altLang="zh-CN" dirty="0"/>
              <a:t>map </a:t>
            </a:r>
            <a:r>
              <a:rPr lang="zh-CN" altLang="en-US" dirty="0"/>
              <a:t>的情况并不多见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8413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3868-A240-4BAD-B4A5-0327B66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F295-B21B-43C4-99C6-5701EB3DD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 </a:t>
            </a:r>
            <a:r>
              <a:rPr lang="zh-CN" altLang="en-US" dirty="0"/>
              <a:t>是指针吗？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5271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88FC-0F20-4A09-98FA-D2096380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指向数组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0A39-64F2-42F4-921C-103BA920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之前说过 </a:t>
            </a:r>
            <a:r>
              <a:rPr lang="en-US" altLang="zh-CN" dirty="0"/>
              <a:t>slice </a:t>
            </a:r>
            <a:r>
              <a:rPr lang="zh-CN" altLang="en-US" dirty="0"/>
              <a:t>是指向数组的窗口，实际上 </a:t>
            </a:r>
            <a:r>
              <a:rPr lang="en-US" altLang="zh-CN" dirty="0"/>
              <a:t>slice </a:t>
            </a:r>
            <a:r>
              <a:rPr lang="zh-CN" altLang="en-US" dirty="0"/>
              <a:t>在指向数组元素的时候也使用了指针。</a:t>
            </a:r>
            <a:endParaRPr lang="en-US" altLang="zh-CN" dirty="0"/>
          </a:p>
          <a:p>
            <a:r>
              <a:rPr lang="zh-CN" altLang="en-US" dirty="0"/>
              <a:t>每个 </a:t>
            </a:r>
            <a:r>
              <a:rPr lang="en-US" altLang="zh-CN" dirty="0"/>
              <a:t>slice </a:t>
            </a:r>
            <a:r>
              <a:rPr lang="zh-CN" altLang="en-US" dirty="0"/>
              <a:t>内部都会被表示为一个包含 </a:t>
            </a:r>
            <a:r>
              <a:rPr lang="en-US" altLang="zh-CN" dirty="0"/>
              <a:t>3 </a:t>
            </a:r>
            <a:r>
              <a:rPr lang="zh-CN" altLang="en-US" dirty="0"/>
              <a:t>个元素的结构，它们分别指向：</a:t>
            </a:r>
            <a:endParaRPr lang="en-US" altLang="zh-CN" dirty="0"/>
          </a:p>
          <a:p>
            <a:pPr lvl="1"/>
            <a:r>
              <a:rPr lang="zh-CN" altLang="en-US" dirty="0"/>
              <a:t>数组的指针</a:t>
            </a:r>
            <a:endParaRPr lang="en-US" altLang="zh-CN" dirty="0"/>
          </a:p>
          <a:p>
            <a:pPr lvl="1"/>
            <a:r>
              <a:rPr lang="en-US" altLang="zh-CN" dirty="0"/>
              <a:t>slice </a:t>
            </a:r>
            <a:r>
              <a:rPr lang="zh-CN" altLang="en-US" dirty="0"/>
              <a:t>的容量</a:t>
            </a:r>
            <a:endParaRPr lang="en-US" altLang="zh-CN" dirty="0"/>
          </a:p>
          <a:p>
            <a:pPr lvl="1"/>
            <a:r>
              <a:rPr lang="en-US" altLang="zh-CN" dirty="0"/>
              <a:t>slice </a:t>
            </a:r>
            <a:r>
              <a:rPr lang="zh-CN" altLang="en-US" dirty="0"/>
              <a:t>的长度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slice </a:t>
            </a:r>
            <a:r>
              <a:rPr lang="zh-CN" altLang="en-US" dirty="0"/>
              <a:t>被直接传递至函数或方法时，</a:t>
            </a:r>
            <a:r>
              <a:rPr lang="en-US" altLang="zh-CN" dirty="0"/>
              <a:t>slice </a:t>
            </a:r>
            <a:r>
              <a:rPr lang="zh-CN" altLang="en-US" dirty="0"/>
              <a:t>的内部指针就可以对底层数据进行修改。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65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CB06-A09D-4DB1-9B68-66116A7D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指向数组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486-21DA-468F-BF98-93E4FFF5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指向 </a:t>
            </a:r>
            <a:r>
              <a:rPr lang="en-US" altLang="zh-CN" dirty="0"/>
              <a:t>slice </a:t>
            </a:r>
            <a:r>
              <a:rPr lang="zh-CN" altLang="en-US" dirty="0"/>
              <a:t>的显式指针的唯一作用就是修改 </a:t>
            </a:r>
            <a:r>
              <a:rPr lang="en-US" altLang="zh-CN" dirty="0"/>
              <a:t>slice </a:t>
            </a:r>
            <a:r>
              <a:rPr lang="zh-CN" altLang="en-US" dirty="0"/>
              <a:t>本身：</a:t>
            </a:r>
            <a:r>
              <a:rPr lang="en-US" altLang="zh-CN" dirty="0"/>
              <a:t>slice </a:t>
            </a:r>
            <a:r>
              <a:rPr lang="zh-CN" altLang="en-US" dirty="0"/>
              <a:t>的长度、容量以及起始偏移量。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26.18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5254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4884-2BCF-4F0A-BB61-B63ECF11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08E5-190B-47BF-9FF2-7C220265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如果函数和方法想要修改它们接收到的数据，那么它们应该使用指向哪两种数据类型的指针？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239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E673-C599-4DA3-8D02-C66DF418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BB07-A728-47EF-8821-CE70AE6B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26.19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本例中，无论 </a:t>
            </a:r>
            <a:r>
              <a:rPr lang="en-US" altLang="zh-CN" dirty="0" err="1"/>
              <a:t>martian</a:t>
            </a:r>
            <a:r>
              <a:rPr lang="en-US" altLang="zh-CN" dirty="0"/>
              <a:t> </a:t>
            </a:r>
            <a:r>
              <a:rPr lang="zh-CN" altLang="en-US" dirty="0"/>
              <a:t>还是指向 </a:t>
            </a:r>
            <a:r>
              <a:rPr lang="en-US" altLang="zh-CN" dirty="0" err="1"/>
              <a:t>martian</a:t>
            </a:r>
            <a:r>
              <a:rPr lang="en-US" altLang="zh-CN" dirty="0"/>
              <a:t> </a:t>
            </a:r>
            <a:r>
              <a:rPr lang="zh-CN" altLang="en-US" dirty="0"/>
              <a:t>的指针，都可以满足 </a:t>
            </a:r>
            <a:r>
              <a:rPr lang="en-US" altLang="zh-CN" dirty="0"/>
              <a:t>talker </a:t>
            </a:r>
            <a:r>
              <a:rPr lang="zh-CN" altLang="en-US" dirty="0"/>
              <a:t>接口。</a:t>
            </a:r>
            <a:endParaRPr lang="en-US" altLang="zh-CN" dirty="0"/>
          </a:p>
          <a:p>
            <a:r>
              <a:rPr lang="zh-CN" altLang="en-US" dirty="0"/>
              <a:t>如果方法使用的是指针接收者，那么情况会有所不同。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26.20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4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DBC4-E7AC-4AFC-85EF-F76F43C5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243C-1C63-4DE4-B9F3-BBC09D33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指针是指向另一个变量地址的变量。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语言的指针同时也强调安全性，不会出现迷途指针（</a:t>
            </a:r>
            <a:r>
              <a:rPr lang="en-US" altLang="zh-CN" dirty="0"/>
              <a:t>dangling pointers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D1583-0AAB-48CC-BE3D-C5B33367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830" y="3380543"/>
            <a:ext cx="464884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0404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24FB-A9B0-47C5-9772-DC9EE1C4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FFC5-D4BB-4925-BD39-C6C0502D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指针在什么情况下才能满足接口？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8805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2BA7-915A-44D0-B28D-004708AA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明智的使用指针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7761-A34E-411F-B0EE-811A14E7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应合理使用指针，不要过度使用指针。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160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09C8-3550-4C84-807F-E3C532FF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8E-99A9-480A-BC78-541D3551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编写一个可以让海龟上下左右移动的程序：</a:t>
            </a:r>
            <a:endParaRPr lang="en-US" altLang="zh-CN" dirty="0"/>
          </a:p>
          <a:p>
            <a:pPr lvl="1"/>
            <a:r>
              <a:rPr lang="zh-CN" altLang="en-US" dirty="0"/>
              <a:t>程序中的海龟需要存储一个位置（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正数坐标表示向下或向右</a:t>
            </a:r>
            <a:endParaRPr lang="en-US" altLang="zh-CN" dirty="0"/>
          </a:p>
          <a:p>
            <a:pPr lvl="1"/>
            <a:r>
              <a:rPr lang="zh-CN" altLang="en-US" dirty="0"/>
              <a:t>通过使用方法对相应的变量实施自增和自减来实现移动</a:t>
            </a:r>
            <a:endParaRPr lang="en-US" altLang="zh-CN" dirty="0"/>
          </a:p>
          <a:p>
            <a:pPr lvl="1"/>
            <a:r>
              <a:rPr lang="zh-CN" altLang="en-US" dirty="0"/>
              <a:t>请使用 </a:t>
            </a:r>
            <a:r>
              <a:rPr lang="en-US" altLang="zh-CN" dirty="0"/>
              <a:t>main </a:t>
            </a:r>
            <a:r>
              <a:rPr lang="zh-CN" altLang="en-US" dirty="0"/>
              <a:t>函数测试这些方法并打印出海龟的最终位置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7030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A075-2379-4DAC-8C5F-1313D555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&amp;</a:t>
            </a:r>
            <a:r>
              <a:rPr lang="en-US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* </a:t>
            </a:r>
            <a:r>
              <a:rPr lang="zh-CN" altLang="en-US" dirty="0"/>
              <a:t>符号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0F02-68D4-4B2C-8B33-D27F7E6F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badi" panose="020B0604020104020204" pitchFamily="34" charset="0"/>
              </a:rPr>
              <a:t>变量会将它们的值存储在计算机的 </a:t>
            </a:r>
            <a:r>
              <a:rPr lang="en-US" altLang="zh-CN" dirty="0">
                <a:latin typeface="Abadi" panose="020B0604020104020204" pitchFamily="34" charset="0"/>
              </a:rPr>
              <a:t>RAM </a:t>
            </a:r>
            <a:r>
              <a:rPr lang="zh-CN" altLang="en-US" dirty="0">
                <a:latin typeface="Abadi" panose="020B0604020104020204" pitchFamily="34" charset="0"/>
              </a:rPr>
              <a:t>里，存储位置就是该变量的内存地址。</a:t>
            </a:r>
            <a:endParaRPr lang="en-US" altLang="zh-CN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&amp; </a:t>
            </a:r>
            <a:r>
              <a:rPr lang="zh-CN" altLang="en-US" dirty="0">
                <a:latin typeface="Abadi" panose="020B0604020104020204" pitchFamily="34" charset="0"/>
              </a:rPr>
              <a:t>表示地址操作符，通过 </a:t>
            </a:r>
            <a:r>
              <a:rPr lang="en-US" altLang="zh-CN" dirty="0">
                <a:latin typeface="Abadi" panose="020B0604020104020204" pitchFamily="34" charset="0"/>
              </a:rPr>
              <a:t>&amp; </a:t>
            </a:r>
            <a:r>
              <a:rPr lang="zh-CN" altLang="en-US" dirty="0">
                <a:latin typeface="Abadi" panose="020B0604020104020204" pitchFamily="34" charset="0"/>
              </a:rPr>
              <a:t>可以获得变量的内存地址。（例子 </a:t>
            </a:r>
            <a:r>
              <a:rPr lang="en-US" altLang="zh-CN" dirty="0">
                <a:latin typeface="Abadi" panose="020B0604020104020204" pitchFamily="34" charset="0"/>
              </a:rPr>
              <a:t>26.1</a:t>
            </a:r>
            <a:r>
              <a:rPr lang="zh-CN" altLang="en-US" dirty="0">
                <a:latin typeface="Abadi" panose="020B0604020104020204" pitchFamily="34" charset="0"/>
              </a:rPr>
              <a:t>）</a:t>
            </a:r>
            <a:endParaRPr lang="en-US" altLang="zh-CN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&amp; </a:t>
            </a:r>
            <a:r>
              <a:rPr lang="zh-CN" altLang="en-US" dirty="0">
                <a:latin typeface="Abadi" panose="020B0604020104020204" pitchFamily="34" charset="0"/>
              </a:rPr>
              <a:t>操作符无法获得字符串</a:t>
            </a:r>
            <a:r>
              <a:rPr lang="en-US" altLang="zh-CN" dirty="0">
                <a:latin typeface="Abadi" panose="020B0604020104020204" pitchFamily="34" charset="0"/>
              </a:rPr>
              <a:t>/</a:t>
            </a:r>
            <a:r>
              <a:rPr lang="zh-CN" altLang="en-US" dirty="0">
                <a:latin typeface="Abadi" panose="020B0604020104020204" pitchFamily="34" charset="0"/>
              </a:rPr>
              <a:t>数值</a:t>
            </a:r>
            <a:r>
              <a:rPr lang="en-US" altLang="zh-CN" dirty="0">
                <a:latin typeface="Abadi" panose="020B0604020104020204" pitchFamily="34" charset="0"/>
              </a:rPr>
              <a:t>/</a:t>
            </a:r>
            <a:r>
              <a:rPr lang="zh-CN" altLang="en-US" dirty="0">
                <a:latin typeface="Abadi" panose="020B0604020104020204" pitchFamily="34" charset="0"/>
              </a:rPr>
              <a:t>布尔字面值的地址。</a:t>
            </a:r>
            <a:endParaRPr lang="en-US" altLang="zh-CN" dirty="0">
              <a:latin typeface="Abadi" panose="020B0604020104020204" pitchFamily="34" charset="0"/>
            </a:endParaRPr>
          </a:p>
          <a:p>
            <a:pPr lvl="1"/>
            <a:r>
              <a:rPr lang="en-US" dirty="0">
                <a:latin typeface="Abadi" panose="020B0604020104020204" pitchFamily="34" charset="0"/>
              </a:rPr>
              <a:t>&amp;42</a:t>
            </a:r>
            <a:r>
              <a:rPr lang="zh-CN" altLang="en-US" dirty="0">
                <a:latin typeface="Abadi" panose="020B0604020104020204" pitchFamily="34" charset="0"/>
              </a:rPr>
              <a:t>，</a:t>
            </a:r>
            <a:r>
              <a:rPr lang="en-US" altLang="zh-CN" dirty="0">
                <a:latin typeface="Abadi" panose="020B0604020104020204" pitchFamily="34" charset="0"/>
              </a:rPr>
              <a:t>&amp;</a:t>
            </a:r>
            <a:r>
              <a:rPr lang="zh-CN" altLang="en-US" dirty="0">
                <a:latin typeface="Abadi" panose="020B0604020104020204" pitchFamily="34" charset="0"/>
              </a:rPr>
              <a:t>“</a:t>
            </a:r>
            <a:r>
              <a:rPr lang="en-US" altLang="zh-CN" dirty="0">
                <a:latin typeface="Abadi" panose="020B0604020104020204" pitchFamily="34" charset="0"/>
              </a:rPr>
              <a:t>hello</a:t>
            </a:r>
            <a:r>
              <a:rPr lang="zh-CN" altLang="en-US" dirty="0">
                <a:latin typeface="Abadi" panose="020B0604020104020204" pitchFamily="34" charset="0"/>
              </a:rPr>
              <a:t>”这些都会导致编译器报错</a:t>
            </a:r>
            <a:endParaRPr lang="en-US" altLang="zh-CN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* </a:t>
            </a:r>
            <a:r>
              <a:rPr lang="zh-CN" altLang="en-US" dirty="0">
                <a:latin typeface="Abadi" panose="020B0604020104020204" pitchFamily="34" charset="0"/>
              </a:rPr>
              <a:t>操作符与 </a:t>
            </a:r>
            <a:r>
              <a:rPr lang="en-US" altLang="zh-CN" dirty="0">
                <a:latin typeface="Abadi" panose="020B0604020104020204" pitchFamily="34" charset="0"/>
              </a:rPr>
              <a:t>&amp; </a:t>
            </a:r>
            <a:r>
              <a:rPr lang="zh-CN" altLang="en-US" dirty="0">
                <a:latin typeface="Abadi" panose="020B0604020104020204" pitchFamily="34" charset="0"/>
              </a:rPr>
              <a:t>的作用相反，它用来解引用，提供内存地址指向的值。（例子 </a:t>
            </a:r>
            <a:r>
              <a:rPr lang="en-US" altLang="zh-CN" dirty="0">
                <a:latin typeface="Abadi" panose="020B0604020104020204" pitchFamily="34" charset="0"/>
              </a:rPr>
              <a:t>26.2</a:t>
            </a:r>
            <a:r>
              <a:rPr lang="zh-CN" altLang="en-US" dirty="0">
                <a:latin typeface="Abadi" panose="020B0604020104020204" pitchFamily="34" charset="0"/>
              </a:rPr>
              <a:t>）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9A1E4-E13D-4670-B839-9E23890C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576" y="4842946"/>
            <a:ext cx="2906132" cy="18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67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F73C-EE4C-4791-A274-0B88FFC5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8F14-A87A-454F-85FB-FA791D1F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语言中的内存地址可以通过例如 </a:t>
            </a:r>
            <a:r>
              <a:rPr lang="en-US" altLang="zh-CN" dirty="0"/>
              <a:t>address++ </a:t>
            </a:r>
            <a:r>
              <a:rPr lang="zh-CN" altLang="en-US" dirty="0"/>
              <a:t>这样的指针运算进行操作，但是在 </a:t>
            </a:r>
            <a:r>
              <a:rPr lang="en-US" altLang="zh-CN" dirty="0"/>
              <a:t>Go </a:t>
            </a:r>
            <a:r>
              <a:rPr lang="zh-CN" altLang="en-US" dirty="0"/>
              <a:t>里面不允许这种不安全操作。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8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4B54-6557-42BC-96FA-4B76C7B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47DB-78BE-4082-B0CF-DED47488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在例子 </a:t>
            </a:r>
            <a:r>
              <a:rPr lang="en-US" altLang="zh-CN" dirty="0"/>
              <a:t>26.2 </a:t>
            </a:r>
            <a:r>
              <a:rPr lang="zh-CN" altLang="en-US" dirty="0"/>
              <a:t>中执行 </a:t>
            </a:r>
            <a:r>
              <a:rPr lang="en-US" altLang="zh-CN" dirty="0" err="1"/>
              <a:t>fmt.Println</a:t>
            </a:r>
            <a:r>
              <a:rPr lang="en-US" altLang="zh-CN" dirty="0"/>
              <a:t>(*&amp;answer)</a:t>
            </a:r>
            <a:r>
              <a:rPr lang="zh-CN" altLang="en-US" dirty="0"/>
              <a:t> 会打印出什么结果？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乘法运算和解引用都需要用到星号 </a:t>
            </a:r>
            <a:r>
              <a:rPr lang="en-US" altLang="zh-CN" dirty="0"/>
              <a:t>*</a:t>
            </a:r>
            <a:r>
              <a:rPr lang="zh-CN" altLang="en-US" dirty="0"/>
              <a:t>，</a:t>
            </a:r>
            <a:r>
              <a:rPr lang="en-US" altLang="zh-CN" dirty="0"/>
              <a:t>Go </a:t>
            </a:r>
            <a:r>
              <a:rPr lang="zh-CN" altLang="en-US" dirty="0"/>
              <a:t>编译器将如何区分呢？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9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1F50-BE97-4BB0-8F86-72976CFE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F750-0799-4A0D-9E77-D8CBD556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指针存储的是内存地址。（例子 </a:t>
            </a:r>
            <a:r>
              <a:rPr lang="en-US" altLang="zh-CN" dirty="0"/>
              <a:t>26.3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指针类型和其它普通类型一样，出现在所有需要用到类型的地方，如变量声明、函数形参、返回值类型、结构体字段等。（例子 </a:t>
            </a:r>
            <a:r>
              <a:rPr lang="en-US" altLang="zh-CN" dirty="0"/>
              <a:t>26.4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* </a:t>
            </a:r>
            <a:r>
              <a:rPr lang="zh-CN" altLang="en-US" dirty="0"/>
              <a:t>放在类型前面表示声明指针类型</a:t>
            </a:r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* </a:t>
            </a:r>
            <a:r>
              <a:rPr lang="zh-CN" altLang="en-US" dirty="0"/>
              <a:t>放在变量前面表示解引用操作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36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6C01-6988-4A16-9381-F17FA478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709F-F892-45D3-9111-B00FFB28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你会使用什么代码来声明一个指向整数的名为 </a:t>
            </a:r>
            <a:r>
              <a:rPr lang="en-US" altLang="zh-CN" dirty="0"/>
              <a:t>address </a:t>
            </a:r>
            <a:r>
              <a:rPr lang="zh-CN" altLang="en-US" dirty="0"/>
              <a:t>的变量？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Var address *int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你是如何区分 例子 </a:t>
            </a:r>
            <a:r>
              <a:rPr lang="en-US" altLang="zh-CN" dirty="0"/>
              <a:t>26.4 </a:t>
            </a:r>
            <a:r>
              <a:rPr lang="zh-CN" altLang="en-US" dirty="0"/>
              <a:t>中声明指针变量和解引用指针这两个操作的？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/>
              <a:t>放在类型前面就是声明指针变量，放在变量前面就是解引用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46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1402-40F8-4400-B3E1-871D2F84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指针就是用来指向的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B7B6-8784-401C-B68E-78198ACB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26.5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两个指针变量持有相同的内存地址，那么它们就是相等。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4525C-2CA5-41A7-B838-9C803855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626" y="3429000"/>
            <a:ext cx="3557291" cy="31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91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1330</Words>
  <Application>Microsoft Office PowerPoint</Application>
  <PresentationFormat>宽屏</PresentationFormat>
  <Paragraphs>128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Abadi</vt:lpstr>
      <vt:lpstr>Arial</vt:lpstr>
      <vt:lpstr>Noto Sans</vt:lpstr>
      <vt:lpstr>Open Sans ExtraBold</vt:lpstr>
      <vt:lpstr>Trebuchet MS</vt:lpstr>
      <vt:lpstr>Berlin</vt:lpstr>
      <vt:lpstr>Go 语言快速入门 </vt:lpstr>
      <vt:lpstr>26. 指针</vt:lpstr>
      <vt:lpstr>什么是指针</vt:lpstr>
      <vt:lpstr>&amp; 和 * 符号</vt:lpstr>
      <vt:lpstr>注意</vt:lpstr>
      <vt:lpstr>小测试</vt:lpstr>
      <vt:lpstr>指针类型</vt:lpstr>
      <vt:lpstr>小测试</vt:lpstr>
      <vt:lpstr>指针就是用来指向的</vt:lpstr>
      <vt:lpstr>小测试</vt:lpstr>
      <vt:lpstr>指向结构的指针</vt:lpstr>
      <vt:lpstr>小测试</vt:lpstr>
      <vt:lpstr>指向数组的指针</vt:lpstr>
      <vt:lpstr>小测试</vt:lpstr>
      <vt:lpstr>实现修改</vt:lpstr>
      <vt:lpstr>小测试</vt:lpstr>
      <vt:lpstr>指针接收者</vt:lpstr>
      <vt:lpstr>注意</vt:lpstr>
      <vt:lpstr>小测试</vt:lpstr>
      <vt:lpstr>内部指针</vt:lpstr>
      <vt:lpstr>小测试</vt:lpstr>
      <vt:lpstr>修改数组</vt:lpstr>
      <vt:lpstr>小测试</vt:lpstr>
      <vt:lpstr>隐式的指针</vt:lpstr>
      <vt:lpstr>小测试</vt:lpstr>
      <vt:lpstr>slice 指向数组</vt:lpstr>
      <vt:lpstr>slice 指向数组</vt:lpstr>
      <vt:lpstr>小测试</vt:lpstr>
      <vt:lpstr>指针和接口</vt:lpstr>
      <vt:lpstr>小测试</vt:lpstr>
      <vt:lpstr>明智的使用指针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HAN YANBO</cp:lastModifiedBy>
  <cp:revision>2</cp:revision>
  <dcterms:created xsi:type="dcterms:W3CDTF">2020-08-15T11:25:11Z</dcterms:created>
  <dcterms:modified xsi:type="dcterms:W3CDTF">2021-10-05T02:58:14Z</dcterms:modified>
</cp:coreProperties>
</file>