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Probability of Two Events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Jimenez, Salazar, Lajola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Probability of Two Events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 us recall from our previous lesson the following concepts on probability.</a:t>
            </a:r>
          </a:p>
          <a:p>
            <a:pPr lvl="0" indent="-342900" marL="342900">
              <a:buAutoNum type="arabicPeriod"/>
            </a:pPr>
            <a:r>
              <a:rPr/>
              <a:t>The probability of an event (E) is given by the formula:</a:t>
            </a:r>
          </a:p>
          <a:p>
            <a:pPr lvl="0" indent="0" marL="0">
              <a:buNone/>
            </a:pPr>
            <a:r>
              <a:rPr/>
              <a:t>𝑷(𝑬) = 𝒏𝒖𝒎𝒃𝒆𝒓 𝒐𝒇 𝒇𝒂𝒗𝒐𝒓𝒂𝒃𝒍𝒆 𝒐𝒖𝒕𝒄𝒐𝒎𝒆𝒔 𝒏(𝑬) / 𝒏𝒖𝒎𝒃𝒆𝒓 𝒐𝒇 𝒂𝒍𝒍 𝒑𝒐𝒔𝒔𝒊𝒃𝒍𝒆 𝒐𝒖𝒕𝒄𝒐𝒎𝒆𝒔 𝒏(𝑺)</a:t>
            </a:r>
          </a:p>
          <a:p>
            <a:pPr lvl="0" indent="-342900" marL="342900">
              <a:buAutoNum startAt="2" type="arabicPeriod"/>
            </a:pPr>
            <a:r>
              <a:rPr/>
              <a:t>The probability of an event must be a number from 0 to 1. That is, 𝟎 ≤ 𝑷(𝑬) ≤ 𝟏.</a:t>
            </a:r>
          </a:p>
          <a:p>
            <a:pPr lvl="0" indent="-342900" marL="342900">
              <a:buAutoNum startAt="2" type="arabicPeriod"/>
            </a:pPr>
            <a:r>
              <a:rPr/>
              <a:t>The union of events A and B, denoted by A ∪ B, is the set of all outcomes for either A or B.</a:t>
            </a:r>
          </a:p>
          <a:p>
            <a:pPr lvl="0" indent="-342900" marL="342900">
              <a:buAutoNum startAt="2" type="arabicPeriod"/>
            </a:pPr>
            <a:r>
              <a:rPr/>
              <a:t>The intersection of events A and B, denoted by A ∩ B, is the set of all outcomes shared by A and B.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Exercise 1</a:t>
            </a:r>
          </a:p>
          <a:p>
            <a:pPr lvl="0" indent="0" marL="0">
              <a:buNone/>
            </a:pPr>
            <a:r>
              <a:rPr/>
              <a:t>Direction: Identify whether the events can happen at the same time or if they can’t happen at the same time. Write your answer at the column where they are belonged.</a:t>
            </a:r>
          </a:p>
          <a:p>
            <a:pPr lvl="0" indent="0" marL="0">
              <a:buNone/>
            </a:pPr>
            <a:r>
              <a:rPr/>
              <a:t>Events:</a:t>
            </a:r>
          </a:p>
          <a:p>
            <a:pPr lvl="0" indent="-342900" marL="342900">
              <a:buAutoNum type="arabicParenR"/>
            </a:pPr>
            <a:r>
              <a:rPr/>
              <a:t>A = tossing a coin and getting a head</a:t>
            </a:r>
          </a:p>
          <a:p>
            <a:pPr lvl="1" indent="0" marL="342900">
              <a:buNone/>
            </a:pPr>
            <a:r>
              <a:rPr/>
              <a:t>B = tossing a coin and getting a tail</a:t>
            </a:r>
          </a:p>
          <a:p>
            <a:pPr lvl="0" indent="-342900" marL="342900">
              <a:buAutoNum type="arabicParenR"/>
            </a:pPr>
            <a:r>
              <a:rPr/>
              <a:t>A = rolling a die and getting a factor of 6</a:t>
            </a:r>
          </a:p>
          <a:p>
            <a:pPr lvl="1" indent="0" marL="342900">
              <a:buNone/>
            </a:pPr>
            <a:r>
              <a:rPr/>
              <a:t>B = rolling a die and getting a prime number</a:t>
            </a:r>
          </a:p>
          <a:p>
            <a:pPr lvl="0" indent="-342900" marL="342900">
              <a:buAutoNum type="arabicParenR"/>
            </a:pPr>
            <a:r>
              <a:rPr/>
              <a:t>A = a heart is drawn from a standard deck of cards</a:t>
            </a:r>
          </a:p>
          <a:p>
            <a:pPr lvl="1" indent="0" marL="342900">
              <a:buNone/>
            </a:pPr>
            <a:r>
              <a:rPr/>
              <a:t>B = a face card is drawn from a standard deck of cards</a:t>
            </a:r>
          </a:p>
          <a:p>
            <a:pPr lvl="0" indent="-342900" marL="342900">
              <a:buAutoNum type="arabicParenR"/>
            </a:pPr>
            <a:r>
              <a:rPr/>
              <a:t>A = an ‘8’ is drawn from a standard deck of cards</a:t>
            </a:r>
          </a:p>
          <a:p>
            <a:pPr lvl="1" indent="0" marL="342900">
              <a:buNone/>
            </a:pPr>
            <a:r>
              <a:rPr/>
              <a:t>B = a king is drawn from a standard deck of cards</a:t>
            </a:r>
          </a:p>
          <a:p>
            <a:pPr lvl="0" indent="-342900" marL="342900">
              <a:buAutoNum type="arabicParenR"/>
            </a:pPr>
            <a:r>
              <a:rPr/>
              <a:t>A = a multiple of 3 turning up in rolling a die once</a:t>
            </a:r>
          </a:p>
          <a:p>
            <a:pPr lvl="1" indent="0" marL="342900">
              <a:buNone/>
            </a:pPr>
            <a:r>
              <a:rPr/>
              <a:t>B = a factor of 4 turning up in rolling a die once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It can happen at the same 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It can’t happen at the same time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Were you able to identify the events that can occur at the same time and the events that cannot occur at the same time?</a:t>
            </a:r>
          </a:p>
          <a:p>
            <a:pPr lvl="0" indent="0" marL="0">
              <a:buNone/>
            </a:pPr>
            <a:r>
              <a:rPr/>
              <a:t>The pair of events in Exercise 1 are compound events and they could either be mutually exclusive or not mutually exclusive events.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Compound Event</a:t>
            </a:r>
          </a:p>
          <a:p>
            <a:pPr lvl="0" indent="0" marL="0">
              <a:buNone/>
            </a:pPr>
            <a:r>
              <a:rPr/>
              <a:t>A compound event consists of two or more simple events that are connected by the word </a:t>
            </a:r>
            <a:r>
              <a:rPr b="1" u="sng"/>
              <a:t>and</a:t>
            </a:r>
            <a:r>
              <a:rPr/>
              <a:t> or </a:t>
            </a:r>
            <a:r>
              <a:rPr b="1" u="sng"/>
              <a:t>or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Mutually Exclusive Event</a:t>
            </a:r>
          </a:p>
          <a:p>
            <a:pPr lvl="0" indent="0" marL="0">
              <a:buNone/>
            </a:pPr>
            <a:r>
              <a:rPr/>
              <a:t>Two events are mutually exclusive if both events cannot occur at the same time. These events have no common elements. They are also called disjoint events.</a:t>
            </a:r>
          </a:p>
          <a:p>
            <a:pPr lvl="0" indent="0" marL="0">
              <a:buNone/>
            </a:pPr>
            <a:r>
              <a:rPr/>
              <a:t>Example 1. In tossing a coin once, the events of getting a head and getting a tail are mutually exclusive events because they cannot appear at the same time. If A is the event of getting a head and B is the event of getting a tail, then, 𝑨 ∩ 𝑩 = { } or 𝑛(𝑨 ∩ 𝑩) = 𝟎. That is, there is no common element in events A and B.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Not Mutually Exclusive Event</a:t>
            </a:r>
          </a:p>
          <a:p>
            <a:pPr lvl="0" indent="0" marL="0">
              <a:buNone/>
            </a:pPr>
            <a:r>
              <a:rPr/>
              <a:t>Two events are not mutually exclusive if both events can occur at the same time. These events have common elements. They are also called inclusive events.</a:t>
            </a:r>
          </a:p>
          <a:p>
            <a:pPr lvl="0" indent="0" marL="0">
              <a:buNone/>
            </a:pPr>
            <a:r>
              <a:rPr/>
              <a:t>Example 2. In rolling a six-sided die once, the events ‘a 2 turning up’ and ‘an even number turning up’ are not mutually exclusive events. If A is the event of ‘a 2 turning up’ and B is the event of ‘an even number turning up’, then, A = {2} and B = {2, 4, 6}. Observe that the number 2 is common to both events A and B, therefore, 𝑨 ∩ 𝑩 = {𝟐} 𝑜𝑟 𝑛(𝑨 ∩ 𝑩) = 𝟏.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Probability of Mutually Exclusive Events</a:t>
            </a:r>
          </a:p>
          <a:p>
            <a:pPr lvl="0" indent="0" marL="0">
              <a:buNone/>
            </a:pPr>
            <a:r>
              <a:rPr/>
              <a:t>If two events, A and B, are mutually exclusive, then the probability that either A or B occurs is the sum of their probabilities. In symbols</a:t>
            </a:r>
          </a:p>
          <a:p>
            <a:pPr lvl="0" indent="0" marL="0">
              <a:buNone/>
            </a:pPr>
            <a:r>
              <a:rPr/>
              <a:t>𝑷(𝑨 𝐨𝐫 𝑩) = 𝑷(𝑨 ∪ 𝑩) = 𝑷(𝑨) + 𝑷(𝑩)</a:t>
            </a:r>
          </a:p>
        </p:txBody>
      </p:sp>
      <p:pic>
        <p:nvPicPr>
          <p:cNvPr descr="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35000"/>
            <a:ext cx="5105400" cy="350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Example. A bag contains 4 blue marbles, 8 green marbles and 6 red marbles. Carlo draws one ball at random. What is the probability that the marble is either red or green?</a:t>
            </a:r>
          </a:p>
          <a:p>
            <a:pPr lvl="0" indent="0" marL="0">
              <a:buNone/>
            </a:pPr>
            <a:r>
              <a:rPr/>
              <a:t>Solution: A ball cannot be both red and green, so these are mutually exclusive events.</a:t>
            </a:r>
          </a:p>
          <a:p>
            <a:pPr lvl="0" indent="0" marL="0">
              <a:buNone/>
            </a:pPr>
            <a:r>
              <a:rPr/>
              <a:t>𝑃(red or green) = 𝑃(red) + 𝑃(green) = 6/18 + 8/18 = 14/18 or 7/9</a:t>
            </a:r>
          </a:p>
          <a:p>
            <a:pPr lvl="0" indent="0" marL="0">
              <a:buNone/>
            </a:pPr>
            <a:r>
              <a:rPr/>
              <a:t>The probability that the drawn marble is either red or green is 7/9.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Probability of Not Mutually Exclusive Events</a:t>
            </a:r>
          </a:p>
          <a:p>
            <a:pPr lvl="0" indent="0" marL="0">
              <a:buNone/>
            </a:pPr>
            <a:r>
              <a:rPr/>
              <a:t>Probability of Not Mutually Exclusive Events For any two events A and B of the same experiment which are not mutually exclusive events, the probability of the union of A and B is</a:t>
            </a:r>
          </a:p>
          <a:p>
            <a:pPr lvl="0" indent="0" marL="0">
              <a:buNone/>
            </a:pPr>
            <a:r>
              <a:rPr/>
              <a:t>𝑷(𝑨 𝒐𝒓 𝑩) = 𝑷(𝑨) + 𝑷(𝑩) − 𝑷(𝑨 𝒂𝒏𝒅 𝑩) 𝑷(𝑨 ∪ 𝑩) = 𝑷(𝑨) + 𝑷(𝑩) − 𝑷(𝑨 ∩ 𝑩)</a:t>
            </a:r>
          </a:p>
        </p:txBody>
      </p:sp>
      <p:pic>
        <p:nvPicPr>
          <p:cNvPr descr="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54000"/>
            <a:ext cx="5105400" cy="429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Example. A die is rolled once. What is the probability of an even number or a factor of 6 turning up?</a:t>
            </a:r>
          </a:p>
          <a:p>
            <a:pPr lvl="0" indent="0" marL="0">
              <a:buNone/>
            </a:pPr>
            <a:r>
              <a:rPr/>
              <a:t>Solution: A die has six faces numbered 1 – 6, so, 𝑛(𝑆) = 6. Let event: A = {even number} and B = {factor of 6}</a:t>
            </a:r>
          </a:p>
          <a:p>
            <a:pPr lvl="0" indent="0" marL="0">
              <a:buNone/>
            </a:pPr>
            <a:r>
              <a:rPr/>
              <a:t>A = {2, 4, 6} B = {1, 2, 3, 6} 𝐴 ∩ 𝐵 = {2, 6}</a:t>
            </a:r>
          </a:p>
          <a:p>
            <a:pPr lvl="0" indent="0" marL="0">
              <a:buNone/>
            </a:pPr>
            <a:r>
              <a:rPr/>
              <a:t>Now, let’s use the formula</a:t>
            </a:r>
          </a:p>
          <a:p>
            <a:pPr lvl="0" indent="0" marL="0">
              <a:buNone/>
            </a:pPr>
            <a:r>
              <a:rPr/>
              <a:t>𝑃(𝐴 ∪ 𝐵) = 𝑃(𝐴) + 𝑃(𝐵) − 𝑃(𝐴 ∩ 𝐵) = 3/6 + 4/6 - 2/6 = 5/6</a:t>
            </a:r>
          </a:p>
          <a:p>
            <a:pPr lvl="0" indent="0" marL="0">
              <a:buNone/>
            </a:pPr>
            <a:r>
              <a:rPr/>
              <a:t>The probability of getting an even number or a factor of 6 is 5/6.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Activity 1</a:t>
            </a:r>
          </a:p>
          <a:p>
            <a:pPr lvl="0" indent="0" marL="0">
              <a:buNone/>
            </a:pPr>
            <a:r>
              <a:rPr/>
              <a:t>Direction: Write </a:t>
            </a:r>
            <a:r>
              <a:rPr b="1"/>
              <a:t>ME</a:t>
            </a:r>
            <a:r>
              <a:rPr/>
              <a:t> if the events are mutually exclusive and </a:t>
            </a:r>
            <a:r>
              <a:rPr b="1"/>
              <a:t>NME</a:t>
            </a:r>
            <a:r>
              <a:rPr/>
              <a:t> if it is not mutually exclusive.</a:t>
            </a:r>
          </a:p>
          <a:p>
            <a:pPr lvl="0" indent="-342900" marL="342900">
              <a:buAutoNum type="arabicPeriod"/>
            </a:pPr>
            <a:r>
              <a:rPr/>
              <a:t>Drawing ‘a jack’ and ‘a club’ from a standard deck of cards.</a:t>
            </a:r>
          </a:p>
          <a:p>
            <a:pPr lvl="0" indent="-342900" marL="342900">
              <a:buAutoNum type="arabicPeriod"/>
            </a:pPr>
            <a:r>
              <a:rPr/>
              <a:t>Drawing ‘a 7’ and ‘a 4’ from a standard deck of cards.</a:t>
            </a:r>
          </a:p>
          <a:p>
            <a:pPr lvl="0" indent="-342900" marL="342900">
              <a:buAutoNum type="arabicPeriod"/>
            </a:pPr>
            <a:r>
              <a:rPr/>
              <a:t>Picking ‘a blue ball’ and ‘a red ball’ in a basket.</a:t>
            </a:r>
          </a:p>
          <a:p>
            <a:pPr lvl="0" indent="-342900" marL="342900">
              <a:buAutoNum type="arabicPeriod"/>
            </a:pPr>
            <a:r>
              <a:rPr/>
              <a:t>Electing ‘the president’ and ‘the secretary’ of the class.</a:t>
            </a:r>
          </a:p>
          <a:p>
            <a:pPr lvl="0" indent="-342900" marL="342900">
              <a:buAutoNum type="arabicPeriod"/>
            </a:pPr>
            <a:r>
              <a:rPr/>
              <a:t>Getting ‘an even number’ and ‘a factor of 4’ in rolling a fair die once.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Activity 2</a:t>
            </a:r>
          </a:p>
          <a:p>
            <a:pPr lvl="0" indent="0" marL="0">
              <a:buNone/>
            </a:pPr>
            <a:r>
              <a:rPr/>
              <a:t>Direction: Solve for its probability of two events. Show your complete solutions.</a:t>
            </a:r>
          </a:p>
          <a:p>
            <a:pPr lvl="0" indent="-342900" marL="342900">
              <a:buAutoNum type="arabicPeriod"/>
            </a:pPr>
            <a:r>
              <a:rPr/>
              <a:t>A card is drawn at random from a standard deck of 52 cards. What is the probability of drawing an ace, a 10 or a king?</a:t>
            </a:r>
          </a:p>
          <a:p>
            <a:pPr lvl="0" indent="-342900" marL="342900">
              <a:buAutoNum type="arabicPeriod"/>
            </a:pPr>
            <a:r>
              <a:rPr/>
              <a:t>In this ‘new normal situation’, nobody can go out without wearing a face mask. Mark has 15 disposable face masks: 4 are red, 6 are blue and 5 are green. What is the probability that he will wear a red or a blue face mask today?</a:t>
            </a:r>
          </a:p>
          <a:p>
            <a:pPr lvl="0" indent="-342900" marL="342900">
              <a:buAutoNum type="arabicPeriod"/>
            </a:pPr>
            <a:r>
              <a:rPr/>
              <a:t>If there is 30% chance of rain on Saturday, 70% chance of rain on Sunday, and 21% chance of rain on Saturday and Sunday, what is the probability that it will rain on either Saturday or Sunday?</a:t>
            </a:r>
          </a:p>
          <a:p>
            <a:pPr lvl="0" indent="-342900" marL="342900">
              <a:buAutoNum type="arabicPeriod"/>
            </a:pPr>
            <a:r>
              <a:rPr/>
              <a:t>Each of the numbers 1 – 30 is written on a slip of paper, rolled and put in a box and mixed thoroughly. One number is picked up at random. Find the probability that the picked number is even or a multiple of 5?</a:t>
            </a:r>
          </a:p>
          <a:p>
            <a:pPr lvl="0" indent="-342900" marL="342900">
              <a:buAutoNum type="arabicPeriod"/>
            </a:pPr>
            <a:r>
              <a:rPr/>
              <a:t>A box contains 2 red, 4 green, 5 blue and 3 yellow marbles. If a single random marble is chosen from the box, what is the probability that it is red or green marble?</a:t>
            </a:r>
          </a:p>
          <a:p>
            <a:pPr lvl="0" indent="-342900" marL="342900">
              <a:buAutoNum type="arabicPeriod"/>
            </a:pPr>
            <a:r>
              <a:rPr/>
              <a:t>In a math class of 30 students, 17 are boys and 13 are girls. On a unit test, 4 boys and 5 girls made an A grade. If a student is chosen at random from the class, what is the probability of choosing a girl or an A student?</a:t>
            </a:r>
          </a:p>
          <a:p>
            <a:pPr lvl="0" indent="-342900" marL="342900">
              <a:buAutoNum type="arabicPeriod"/>
            </a:pPr>
            <a:r>
              <a:rPr/>
              <a:t>A pair of dice is rolled. What is the probability that the two dice show the same number or that the sum of the numbers is less than 5?</a:t>
            </a:r>
          </a:p>
          <a:p>
            <a:pPr lvl="0" indent="-342900" marL="342900">
              <a:buAutoNum type="arabicPeriod"/>
            </a:pPr>
            <a:r>
              <a:rPr/>
              <a:t>If a card is drawn at random from a 52-deck of cards. Find the probability of getting a heart or a diamond.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Assessment</a:t>
            </a:r>
          </a:p>
          <a:p>
            <a:pPr lvl="0" indent="0" marL="0">
              <a:buNone/>
            </a:pPr>
            <a:r>
              <a:rPr/>
              <a:t>Direction: Identify whether the events are mutually exclusive and not mutually exclusive. Solve for its probability. Show your complete solutions.</a:t>
            </a:r>
          </a:p>
          <a:p>
            <a:pPr lvl="0" indent="-342900" marL="342900">
              <a:buAutoNum type="arabicPeriod"/>
            </a:pPr>
            <a:r>
              <a:rPr/>
              <a:t>There are 12 DVDs, 7 video games, 14 CDs, and 3 videotapes on Jaime’s bedroom shelf. If Jaime selects an item at random from the shelf, what is the probability that it is a DVD or a video tape?</a:t>
            </a:r>
          </a:p>
          <a:p>
            <a:pPr lvl="0" indent="-342900" marL="342900">
              <a:buAutoNum type="arabicPeriod"/>
            </a:pPr>
            <a:r>
              <a:rPr/>
              <a:t>Karen’s book bag contains 3 novels, 1 biography, and 1 science book. Manny’s book bag contains 1 math book, 2 science books, and 1 poetry book. Each student selects a book at random from his or her bag. What is the probability that either Karen’s book is a novel or Manny’s book is a math book?</a:t>
            </a:r>
          </a:p>
          <a:p>
            <a:pPr lvl="0" indent="-342900" marL="342900">
              <a:buAutoNum type="arabicPeriod"/>
            </a:pPr>
            <a:r>
              <a:rPr/>
              <a:t>Sigmund picked a pair of socks out of his drawer without looking in the drawer. Sigmund has 3 pairs of black dress socks, 4 pairs of brown dress socks, 3 pairs of black sport socks, and 5 pairs of white sport socks. What is the probability that Sigmund will select a pair of black socks or a pair of sport socks?</a:t>
            </a:r>
          </a:p>
          <a:p>
            <a:pPr lvl="0" indent="-342900" marL="342900">
              <a:buAutoNum type="arabicPeriod"/>
            </a:pPr>
            <a:r>
              <a:rPr/>
              <a:t>There are 8 girls and 12 boys in Miss Reading’s homeroom. Five of the girls play sports and 3 do not play sports. Eight of the boys play sports and 4 do not play sports. If a student is selected at random, what is the probability that the student is a boy or plays sports? Express your answer as a fraction.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of Two Events</dc:title>
  <dc:creator>Jimenez, Salazar, Lajola</dc:creator>
  <cp:keywords/>
  <dcterms:created xsi:type="dcterms:W3CDTF">2024-05-26T08:10:03Z</dcterms:created>
  <dcterms:modified xsi:type="dcterms:W3CDTF">2024-05-26T08:10:03Z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