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581E5-EF30-4551-99F3-FD95C0AA8637}" v="1262" dt="2019-10-14T15:08:54.863"/>
    <p1510:client id="{E9383C8B-361F-45B2-B145-B2A01F06BE05}" v="1869" dt="2019-10-14T16:04:5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3" d="100"/>
          <a:sy n="83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learn.mq.edu.au/user/view.php?id=277423&amp;course=3720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.stackexchange.com/" TargetMode="External"/><Relationship Id="rId2" Type="http://schemas.openxmlformats.org/officeDocument/2006/relationships/hyperlink" Target="https://coffee.stackexchang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avel.stackexchan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2C1C-547C-48C9-84E4-C963D79DDD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7932" y="2154114"/>
            <a:ext cx="8737208" cy="33338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</a:t>
            </a:r>
            <a:r>
              <a:rPr lang="en-US" b="1" dirty="0"/>
              <a:t> </a:t>
            </a:r>
            <a:r>
              <a:rPr lang="en-US" sz="2800" b="1" dirty="0"/>
              <a:t>Source </a:t>
            </a:r>
            <a:r>
              <a:rPr lang="en-US" sz="2800" dirty="0"/>
              <a:t>: https://arxiv.org/pdf/1607.01759.pdf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/>
              <a:t>Group L</a:t>
            </a:r>
          </a:p>
          <a:p>
            <a:pPr marL="0" indent="0" algn="r">
              <a:buNone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 Praneeth </a:t>
            </a:r>
            <a:r>
              <a:rPr lang="en-US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Akula</a:t>
            </a:r>
            <a:endParaRPr lang="en-US" b="1" dirty="0"/>
          </a:p>
          <a:p>
            <a:pPr marL="0" indent="0" algn="r">
              <a:buNone/>
            </a:pPr>
            <a:r>
              <a:rPr lang="en-US" b="1" dirty="0"/>
              <a:t>Preethi Allam</a:t>
            </a:r>
          </a:p>
          <a:p>
            <a:pPr marL="0" indent="0" algn="r">
              <a:buNone/>
            </a:pPr>
            <a:r>
              <a:rPr lang="en-US" b="1" dirty="0" err="1"/>
              <a:t>Sakthishanmuguram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B21BC-7DD8-4A0F-95C6-294B4B3BF1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6740" y="366851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 Text Classification - </a:t>
            </a:r>
            <a:r>
              <a:rPr lang="en-US" b="1" dirty="0" err="1"/>
              <a:t>fastText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4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" y="1064933"/>
            <a:ext cx="11948160" cy="5479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600" b="1" cap="none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US" sz="1600" b="1" cap="none" dirty="0">
                <a:ea typeface="+mn-lt"/>
                <a:cs typeface="Calibri"/>
              </a:rPr>
              <a:t>Dataset: </a:t>
            </a:r>
            <a:r>
              <a:rPr lang="en-US" sz="1600" cap="none" dirty="0">
                <a:ea typeface="+mn-lt"/>
                <a:cs typeface="Calibri"/>
              </a:rPr>
              <a:t>All the questions and tags from “cooking.stackexchange.com”</a:t>
            </a:r>
            <a:r>
              <a:rPr lang="en-US" sz="1600" cap="none" dirty="0">
                <a:cs typeface="Calibri" panose="020F0502020204030204"/>
              </a:rPr>
              <a:t> </a:t>
            </a:r>
          </a:p>
          <a:p>
            <a:pPr algn="l"/>
            <a:r>
              <a:rPr lang="en-US" sz="1600" cap="none" dirty="0">
                <a:cs typeface="Calibri" panose="020F0502020204030204"/>
              </a:rPr>
              <a:t>      </a:t>
            </a:r>
            <a:r>
              <a:rPr lang="en-US" sz="1600" b="1" cap="none" dirty="0">
                <a:cs typeface="Calibri" panose="020F0502020204030204"/>
              </a:rPr>
              <a:t>Example:</a:t>
            </a:r>
            <a:r>
              <a:rPr lang="en-US" sz="1600" cap="none" dirty="0">
                <a:cs typeface="Calibri" panose="020F0502020204030204"/>
              </a:rPr>
              <a:t> __</a:t>
            </a:r>
            <a:r>
              <a:rPr lang="en-US" sz="1600" cap="none" dirty="0" err="1">
                <a:cs typeface="Calibri" panose="020F0502020204030204"/>
              </a:rPr>
              <a:t>label__sausage</a:t>
            </a:r>
            <a:r>
              <a:rPr lang="en-US" sz="1600" cap="none" dirty="0">
                <a:cs typeface="Calibri" panose="020F0502020204030204"/>
              </a:rPr>
              <a:t>  what sticks sausage stuffing together?</a:t>
            </a:r>
            <a:endParaRPr lang="en-US" sz="1600" cap="none" dirty="0"/>
          </a:p>
          <a:p>
            <a:pPr marL="342900" indent="-342900">
              <a:buChar char="•"/>
            </a:pPr>
            <a:r>
              <a:rPr lang="en-US" sz="1600" b="1" cap="none" dirty="0">
                <a:cs typeface="Calibri" panose="020F0502020204030204"/>
              </a:rPr>
              <a:t>Environment set up: </a:t>
            </a:r>
            <a:r>
              <a:rPr lang="en-US" sz="1600" b="1" cap="none" dirty="0" err="1">
                <a:cs typeface="Calibri" panose="020F0502020204030204"/>
              </a:rPr>
              <a:t>gcc</a:t>
            </a:r>
            <a:r>
              <a:rPr lang="en-US" sz="1600" b="1" cap="none" dirty="0">
                <a:cs typeface="Calibri" panose="020F0502020204030204"/>
              </a:rPr>
              <a:t> c </a:t>
            </a:r>
            <a:r>
              <a:rPr lang="en-US" sz="1600" b="1" cap="none" dirty="0" err="1">
                <a:cs typeface="Calibri" panose="020F0502020204030204"/>
              </a:rPr>
              <a:t>compliler</a:t>
            </a:r>
            <a:r>
              <a:rPr lang="en-US" sz="1600" b="1" cap="none" dirty="0">
                <a:cs typeface="Calibri" panose="020F0502020204030204"/>
              </a:rPr>
              <a:t> installed in VM, anaconda 4.7.12. python 3.7</a:t>
            </a:r>
          </a:p>
          <a:p>
            <a:pPr marL="342900" indent="-342900" algn="l">
              <a:buChar char="•"/>
            </a:pPr>
            <a:r>
              <a:rPr lang="en-US" sz="1600" cap="none" dirty="0">
                <a:cs typeface="Calibri" panose="020F0502020204030204"/>
              </a:rPr>
              <a:t>Entire dataset is split into</a:t>
            </a:r>
            <a:r>
              <a:rPr lang="en-US" sz="1600" b="1" cap="none" dirty="0">
                <a:cs typeface="Calibri" panose="020F0502020204030204"/>
              </a:rPr>
              <a:t> Training set </a:t>
            </a:r>
            <a:r>
              <a:rPr lang="en-US" sz="1600" b="1" dirty="0">
                <a:cs typeface="Calibri" panose="020F0502020204030204"/>
              </a:rPr>
              <a:t>(</a:t>
            </a:r>
            <a:r>
              <a:rPr lang="en-US" sz="1600" cap="none" dirty="0">
                <a:cs typeface="Calibri" panose="020F0502020204030204"/>
              </a:rPr>
              <a:t>12404 queries) </a:t>
            </a:r>
            <a:r>
              <a:rPr lang="en-US" sz="1600" b="1" cap="none" dirty="0">
                <a:cs typeface="Calibri" panose="020F0502020204030204"/>
              </a:rPr>
              <a:t>and Validation set </a:t>
            </a:r>
            <a:r>
              <a:rPr lang="en-US" sz="1600" cap="none" dirty="0">
                <a:cs typeface="Calibri" panose="020F0502020204030204"/>
              </a:rPr>
              <a:t>(3000 queries). Training dataset is used to  train our first classifier. </a:t>
            </a:r>
            <a:endParaRPr lang="en-US" sz="1600" cap="none" dirty="0">
              <a:ea typeface="+mn-lt"/>
              <a:cs typeface="+mn-lt"/>
            </a:endParaRPr>
          </a:p>
          <a:p>
            <a:pPr marL="0" indent="0" algn="l">
              <a:buNone/>
            </a:pPr>
            <a:r>
              <a:rPr lang="en-US" sz="1800" b="1" cap="none" dirty="0">
                <a:ea typeface="+mn-lt"/>
                <a:cs typeface="+mn-lt"/>
              </a:rPr>
              <a:t>  In the course of improving performance:</a:t>
            </a:r>
          </a:p>
          <a:p>
            <a:pPr algn="l">
              <a:buChar char="•"/>
            </a:pPr>
            <a:r>
              <a:rPr lang="en-US" sz="1600" dirty="0">
                <a:ea typeface="+mn-lt"/>
                <a:cs typeface="+mn-lt"/>
              </a:rPr>
              <a:t>1. </a:t>
            </a:r>
            <a:r>
              <a:rPr lang="en-US" sz="1600" cap="none" dirty="0">
                <a:ea typeface="+mn-lt"/>
                <a:cs typeface="+mn-lt"/>
              </a:rPr>
              <a:t>data is preprocessed-words containing upper cases and punctuations normalized using comman</a:t>
            </a:r>
            <a:r>
              <a:rPr lang="en-US" sz="1600" dirty="0">
                <a:ea typeface="+mn-lt"/>
                <a:cs typeface="+mn-lt"/>
              </a:rPr>
              <a:t>d line tools sed and tr.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2.</a:t>
            </a:r>
            <a:r>
              <a:rPr lang="en-US" sz="1600" b="1" dirty="0"/>
              <a:t> </a:t>
            </a:r>
            <a:r>
              <a:rPr lang="en-US" sz="1600" dirty="0">
                <a:ea typeface="+mn-lt"/>
                <a:cs typeface="+mn-lt"/>
              </a:rPr>
              <a:t>Setting epoch to -25, as learning rate increases with epoch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3. word n gram: from unigram to bigram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4.Hierarchical </a:t>
            </a:r>
            <a:r>
              <a:rPr lang="en-US" sz="1600" dirty="0" err="1">
                <a:ea typeface="+mn-lt"/>
                <a:cs typeface="+mn-lt"/>
              </a:rPr>
              <a:t>softmax</a:t>
            </a:r>
            <a:endParaRPr lang="en-US" sz="1600" dirty="0">
              <a:ea typeface="+mn-lt"/>
              <a:cs typeface="+mn-lt"/>
            </a:endParaRPr>
          </a:p>
          <a:p>
            <a:pPr algn="l"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algn="l">
              <a:buChar char="•"/>
            </a:pPr>
            <a:r>
              <a:rPr lang="en-US" sz="1600" dirty="0">
                <a:ea typeface="+mn-lt"/>
                <a:cs typeface="+mn-lt"/>
              </a:rPr>
              <a:t>Results </a:t>
            </a:r>
            <a:r>
              <a:rPr lang="en-US" sz="1600" dirty="0" err="1">
                <a:ea typeface="+mn-lt"/>
                <a:cs typeface="+mn-lt"/>
              </a:rPr>
              <a:t>Tablulated</a:t>
            </a:r>
            <a:r>
              <a:rPr lang="en-US" sz="1600" dirty="0">
                <a:ea typeface="+mn-lt"/>
                <a:cs typeface="+mn-lt"/>
              </a:rPr>
              <a:t> </a:t>
            </a:r>
          </a:p>
          <a:p>
            <a:pPr algn="l">
              <a:buChar char="•"/>
            </a:pPr>
            <a:endParaRPr lang="en-US" sz="1600" cap="none" dirty="0">
              <a:cs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9"/>
            <a:ext cx="10058400" cy="771842"/>
          </a:xfrm>
        </p:spPr>
        <p:txBody>
          <a:bodyPr>
            <a:normAutofit/>
          </a:bodyPr>
          <a:lstStyle/>
          <a:p>
            <a:pPr algn="l"/>
            <a:r>
              <a:rPr lang="en-US" sz="4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Replication of Original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A1FFC-CD2D-4A9E-8525-D61A517DA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7083"/>
              </p:ext>
            </p:extLst>
          </p:nvPr>
        </p:nvGraphicFramePr>
        <p:xfrm>
          <a:off x="6635931" y="4015409"/>
          <a:ext cx="4853704" cy="2213980"/>
        </p:xfrm>
        <a:graphic>
          <a:graphicData uri="http://schemas.openxmlformats.org/drawingml/2006/table">
            <a:tbl>
              <a:tblPr/>
              <a:tblGrid>
                <a:gridCol w="2093451">
                  <a:extLst>
                    <a:ext uri="{9D8B030D-6E8A-4147-A177-3AD203B41FA5}">
                      <a16:colId xmlns:a16="http://schemas.microsoft.com/office/drawing/2014/main" val="4225079452"/>
                    </a:ext>
                  </a:extLst>
                </a:gridCol>
                <a:gridCol w="1519689">
                  <a:extLst>
                    <a:ext uri="{9D8B030D-6E8A-4147-A177-3AD203B41FA5}">
                      <a16:colId xmlns:a16="http://schemas.microsoft.com/office/drawing/2014/main" val="2646225771"/>
                    </a:ext>
                  </a:extLst>
                </a:gridCol>
                <a:gridCol w="1240564">
                  <a:extLst>
                    <a:ext uri="{9D8B030D-6E8A-4147-A177-3AD203B41FA5}">
                      <a16:colId xmlns:a16="http://schemas.microsoft.com/office/drawing/2014/main" val="2763945733"/>
                    </a:ext>
                  </a:extLst>
                </a:gridCol>
              </a:tblGrid>
              <a:tr h="17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24550"/>
                  </a:ext>
                </a:extLst>
              </a:tr>
              <a:tr h="17382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Dataset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50307"/>
                  </a:ext>
                </a:extLst>
              </a:tr>
              <a:tr h="17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 recall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639707"/>
                  </a:ext>
                </a:extLst>
              </a:tr>
              <a:tr h="17382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Processed Validation Dataset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681843"/>
                  </a:ext>
                </a:extLst>
              </a:tr>
              <a:tr h="17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 recall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64019"/>
                  </a:ext>
                </a:extLst>
              </a:tr>
              <a:tr h="17382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 -25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55422"/>
                  </a:ext>
                </a:extLst>
              </a:tr>
              <a:tr h="17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 recall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730081"/>
                  </a:ext>
                </a:extLst>
              </a:tr>
              <a:tr h="2037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word n-grams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529803"/>
                  </a:ext>
                </a:extLst>
              </a:tr>
              <a:tr h="17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 recall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33636"/>
                  </a:ext>
                </a:extLst>
              </a:tr>
              <a:tr h="4329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hierarchical softmax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38942"/>
                  </a:ext>
                </a:extLst>
              </a:tr>
              <a:tr h="17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 recall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5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80F3-5A8D-4E5C-8AE6-E6E278513B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75657"/>
            <a:ext cx="10515600" cy="50013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29DA-D320-4D1A-94E6-A125BDB1B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6785" y="442155"/>
            <a:ext cx="10058400" cy="4655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b="1" dirty="0">
                <a:latin typeface="Calibri"/>
                <a:cs typeface="Calibri"/>
              </a:rPr>
            </a:br>
            <a:br>
              <a:rPr lang="en-US" sz="2800" b="1" dirty="0">
                <a:latin typeface="Calibri"/>
                <a:cs typeface="Calibri"/>
              </a:rPr>
            </a:br>
            <a:br>
              <a:rPr lang="en-US" sz="2800" b="1" dirty="0">
                <a:latin typeface="Calibri"/>
                <a:cs typeface="Calibri"/>
              </a:rPr>
            </a:br>
            <a:br>
              <a:rPr lang="en-US" sz="2800" b="1" dirty="0">
                <a:latin typeface="Calibri"/>
                <a:cs typeface="Calibri"/>
              </a:rPr>
            </a:br>
            <a:br>
              <a:rPr lang="en-US" sz="2800" b="1" dirty="0">
                <a:latin typeface="Calibri"/>
                <a:cs typeface="Calibri"/>
              </a:rPr>
            </a:br>
            <a:r>
              <a:rPr lang="en-US" sz="2800" b="1" dirty="0">
                <a:latin typeface="Calibri"/>
                <a:cs typeface="Calibri"/>
              </a:rPr>
              <a:t>Problems Encountered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580E5C-8134-45E2-A0D9-0222E4CF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1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684F838-49DA-48BD-B6CD-CF55ABF1C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90667"/>
              </p:ext>
            </p:extLst>
          </p:nvPr>
        </p:nvGraphicFramePr>
        <p:xfrm>
          <a:off x="1063487" y="1033671"/>
          <a:ext cx="10167730" cy="48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404">
                  <a:extLst>
                    <a:ext uri="{9D8B030D-6E8A-4147-A177-3AD203B41FA5}">
                      <a16:colId xmlns:a16="http://schemas.microsoft.com/office/drawing/2014/main" val="208588580"/>
                    </a:ext>
                  </a:extLst>
                </a:gridCol>
                <a:gridCol w="4903083">
                  <a:extLst>
                    <a:ext uri="{9D8B030D-6E8A-4147-A177-3AD203B41FA5}">
                      <a16:colId xmlns:a16="http://schemas.microsoft.com/office/drawing/2014/main" val="825609164"/>
                    </a:ext>
                  </a:extLst>
                </a:gridCol>
                <a:gridCol w="3389243">
                  <a:extLst>
                    <a:ext uri="{9D8B030D-6E8A-4147-A177-3AD203B41FA5}">
                      <a16:colId xmlns:a16="http://schemas.microsoft.com/office/drawing/2014/main" val="1531844707"/>
                    </a:ext>
                  </a:extLst>
                </a:gridCol>
              </a:tblGrid>
              <a:tr h="653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61307"/>
                  </a:ext>
                </a:extLst>
              </a:tr>
              <a:tr h="2189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Calibri"/>
                        </a:rPr>
                        <a:t>Std::</a:t>
                      </a:r>
                      <a:r>
                        <a:rPr lang="en-US" sz="1800" dirty="0" err="1">
                          <a:cs typeface="Calibri"/>
                        </a:rPr>
                        <a:t>bad_alloc</a:t>
                      </a:r>
                      <a:r>
                        <a:rPr lang="en-US" sz="1800" dirty="0">
                          <a:cs typeface="Calibri"/>
                        </a:rPr>
                        <a:t> Exception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cs typeface="Calibri"/>
                        </a:rPr>
                        <a:t>Wordngrams</a:t>
                      </a:r>
                      <a:r>
                        <a:rPr lang="en-US" sz="1800" dirty="0">
                          <a:cs typeface="Calibri"/>
                        </a:rPr>
                        <a:t> requires word-vector-example.sh which takes approximately 1.2GB of memory.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lower this memory requirement by changing the -bucket option from 2M to 1M or 500K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80027"/>
                  </a:ext>
                </a:extLst>
              </a:tr>
              <a:tr h="1977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Calibri"/>
                        </a:rPr>
                        <a:t>Dataset format issues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 usable dataset, As original source contains only tags, and questions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scarpping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formatting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labels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Questions Questions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759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8D4E105-31A8-440C-B906-2B8AAA33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72" y="2522848"/>
            <a:ext cx="4186656" cy="1144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00B2-5E77-4D6B-80C3-73459EF8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62" y="4466879"/>
            <a:ext cx="4595813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30F-0778-4024-A939-0E5EE78F07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558" y="75464"/>
            <a:ext cx="10280469" cy="59302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cs typeface="Calibri"/>
              </a:rPr>
              <a:t> New Datasets: All the question from the below sources with tags ( which will be taken as labels)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          Coffee:   </a:t>
            </a:r>
            <a:r>
              <a:rPr lang="en-US" sz="1800" dirty="0">
                <a:ea typeface="+mn-lt"/>
                <a:cs typeface="+mn-lt"/>
                <a:hlinkClick r:id="rId2"/>
              </a:rPr>
              <a:t>https://coffee.stackexchange.com/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    Pets: </a:t>
            </a:r>
            <a:r>
              <a:rPr lang="en-US" sz="1800" dirty="0">
                <a:ea typeface="+mn-lt"/>
                <a:cs typeface="+mn-lt"/>
                <a:hlinkClick r:id="rId3"/>
              </a:rPr>
              <a:t>https://pets.stackexchange.com/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    Travel:  </a:t>
            </a:r>
            <a:r>
              <a:rPr lang="en-US" sz="1800" dirty="0">
                <a:ea typeface="+mn-lt"/>
                <a:cs typeface="+mn-lt"/>
                <a:hlinkClick r:id="rId4"/>
              </a:rPr>
              <a:t>https://travel.stackexchange.com/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Stackexchange</a:t>
            </a:r>
            <a:r>
              <a:rPr lang="en-US" sz="1800" dirty="0">
                <a:ea typeface="+mn-lt"/>
                <a:cs typeface="+mn-lt"/>
              </a:rPr>
              <a:t> API, </a:t>
            </a:r>
            <a:r>
              <a:rPr lang="en-US" sz="1800" dirty="0" err="1">
                <a:ea typeface="+mn-lt"/>
                <a:cs typeface="+mn-lt"/>
              </a:rPr>
              <a:t>Beautifulsoup</a:t>
            </a:r>
            <a:r>
              <a:rPr lang="en-US" sz="1800" dirty="0">
                <a:ea typeface="+mn-lt"/>
                <a:cs typeface="+mn-lt"/>
              </a:rPr>
              <a:t> is used to scrap data from the mentioned dataset sources.</a:t>
            </a:r>
          </a:p>
          <a:p>
            <a:pPr marL="285750" indent="-285750"/>
            <a:r>
              <a:rPr lang="en-US" sz="1800" dirty="0">
                <a:ea typeface="+mn-lt"/>
                <a:cs typeface="+mn-lt"/>
              </a:rPr>
              <a:t>Following is the flow of generating new dataset from the source.</a:t>
            </a:r>
          </a:p>
          <a:p>
            <a:pPr marL="285750" indent="-285750"/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  Stack Exchange Source                                             JSON Data                                              Formatted Dataset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                                              Stack Exchange API                             JSON (Python Package)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a typeface="+mn-lt"/>
                <a:cs typeface="+mn-lt"/>
              </a:rPr>
              <a:t>   Required Dataset Format:  __Label___ "TAG"  QUESTION???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a typeface="+mn-lt"/>
                <a:cs typeface="+mn-lt"/>
              </a:rPr>
              <a:t>Git hub repository : https://github.com/Application-of-data-science/Group-L.git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8EC42-45AF-4AF9-BB1D-D3E36962E4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6896" y="75465"/>
            <a:ext cx="10495721" cy="5575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/>
                <a:cs typeface="Calibri"/>
              </a:rPr>
              <a:t>New dataset Construction </a:t>
            </a:r>
            <a:endParaRPr lang="en-US" b="1" dirty="0">
              <a:cs typeface="Calibri Light" panose="020F0302020204030204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3D9763-13B4-472B-8EE2-54081E3CE140}"/>
              </a:ext>
            </a:extLst>
          </p:cNvPr>
          <p:cNvCxnSpPr/>
          <p:nvPr/>
        </p:nvCxnSpPr>
        <p:spPr>
          <a:xfrm>
            <a:off x="3542499" y="3789076"/>
            <a:ext cx="873209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C822EB-20D6-4038-8B40-7BDAEE181657}"/>
              </a:ext>
            </a:extLst>
          </p:cNvPr>
          <p:cNvCxnSpPr/>
          <p:nvPr/>
        </p:nvCxnSpPr>
        <p:spPr>
          <a:xfrm flipV="1">
            <a:off x="6913381" y="3787016"/>
            <a:ext cx="862913" cy="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72642-0078-4A20-9C5B-94C6E2CB4D00}"/>
              </a:ext>
            </a:extLst>
          </p:cNvPr>
          <p:cNvCxnSpPr/>
          <p:nvPr/>
        </p:nvCxnSpPr>
        <p:spPr>
          <a:xfrm flipH="1" flipV="1">
            <a:off x="3914740" y="3890858"/>
            <a:ext cx="2060" cy="49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6A6D95-17BF-468E-9937-02C63C48BF5F}"/>
              </a:ext>
            </a:extLst>
          </p:cNvPr>
          <p:cNvCxnSpPr/>
          <p:nvPr/>
        </p:nvCxnSpPr>
        <p:spPr>
          <a:xfrm flipH="1" flipV="1">
            <a:off x="7322147" y="3890858"/>
            <a:ext cx="12357" cy="46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31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</TotalTime>
  <Words>164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Wingdings</vt:lpstr>
      <vt:lpstr>Retrospect</vt:lpstr>
      <vt:lpstr>   Text Classification - fastText</vt:lpstr>
      <vt:lpstr>Replication of Original work</vt:lpstr>
      <vt:lpstr>     Problems Encountered</vt:lpstr>
      <vt:lpstr>New dataset Construction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Sakthishanmugaram Muthukumaran</cp:lastModifiedBy>
  <cp:revision>363</cp:revision>
  <dcterms:created xsi:type="dcterms:W3CDTF">2013-07-15T20:26:40Z</dcterms:created>
  <dcterms:modified xsi:type="dcterms:W3CDTF">2019-10-15T06:59:30Z</dcterms:modified>
</cp:coreProperties>
</file>