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6362700"/>
            <a:ext cx="10464800" cy="461366"/>
          </a:xfrm>
          <a:prstGeom prst="rect">
            <a:avLst/>
          </a:prstGeom>
        </p:spPr>
        <p:txBody>
          <a:bodyPr anchor="t"/>
          <a:lstStyle>
            <a:lvl1pPr marL="0" indent="0" algn="ctr">
              <a:spcBef>
                <a:spcPts val="0"/>
              </a:spcBef>
              <a:buSzTx/>
              <a:buNone/>
              <a:defRPr i="1" sz="2400"/>
            </a:lvl1pPr>
            <a:lvl2pPr marL="777875" indent="-333375" algn="ctr">
              <a:spcBef>
                <a:spcPts val="0"/>
              </a:spcBef>
              <a:defRPr i="1" sz="2400"/>
            </a:lvl2pPr>
            <a:lvl3pPr marL="1222375" indent="-333375" algn="ctr">
              <a:spcBef>
                <a:spcPts val="0"/>
              </a:spcBef>
              <a:defRPr i="1" sz="2400"/>
            </a:lvl3pPr>
            <a:lvl4pPr marL="1666875" indent="-333375" algn="ctr">
              <a:spcBef>
                <a:spcPts val="0"/>
              </a:spcBef>
              <a:defRPr i="1" sz="2400"/>
            </a:lvl4pPr>
            <a:lvl5pPr marL="2111375" indent="-333375" algn="ctr">
              <a:spcBef>
                <a:spcPts val="0"/>
              </a:spcBef>
              <a:defRPr i="1" sz="2400"/>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13"/>
          </p:nvPr>
        </p:nvSpPr>
        <p:spPr>
          <a:xfrm>
            <a:off x="1270000" y="4267112"/>
            <a:ext cx="10464800" cy="609777"/>
          </a:xfrm>
          <a:prstGeom prst="rect">
            <a:avLst/>
          </a:prstGeom>
        </p:spPr>
        <p:txBody>
          <a:bodyPr/>
          <a:lstStyle/>
          <a:p>
            <a:pPr marL="0" indent="0" algn="ctr">
              <a:spcBef>
                <a:spcPts val="0"/>
              </a:spcBef>
              <a:buSzTx/>
              <a:buNone/>
              <a:defRPr sz="3400">
                <a:latin typeface="Helvetica Neue Medium"/>
                <a:ea typeface="Helvetica Neue Medium"/>
                <a:cs typeface="Helvetica Neue Medium"/>
                <a:sym typeface="Helvetica Neue Medium"/>
              </a:defRPr>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urt.walsh@ast.myflorida.com"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tif"/><Relationship Id="rId3"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tif"/><Relationship Id="rId3" Type="http://schemas.openxmlformats.org/officeDocument/2006/relationships/image" Target="../media/image8.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tif"/></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tif"/><Relationship Id="rId3" Type="http://schemas.openxmlformats.org/officeDocument/2006/relationships/image" Target="../media/image9.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tif"/><Relationship Id="rId3" Type="http://schemas.openxmlformats.org/officeDocument/2006/relationships/image" Target="../media/image1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tif"/><Relationship Id="rId3" Type="http://schemas.openxmlformats.org/officeDocument/2006/relationships/image" Target="../media/image1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tif"/><Relationship Id="rId3" Type="http://schemas.openxmlformats.org/officeDocument/2006/relationships/image" Target="../media/image13.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tif"/><Relationship Id="rId3" Type="http://schemas.openxmlformats.org/officeDocument/2006/relationships/image" Target="../media/image1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tif"/><Relationship Id="rId3" Type="http://schemas.openxmlformats.org/officeDocument/2006/relationships/image" Target="../media/image15.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 Id="rId3" Type="http://schemas.openxmlformats.org/officeDocument/2006/relationships/image" Target="../media/image17.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tif"/><Relationship Id="rId3" Type="http://schemas.openxmlformats.org/officeDocument/2006/relationships/image" Target="../media/image18.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tif"/><Relationship Id="rId3" Type="http://schemas.openxmlformats.org/officeDocument/2006/relationships/image" Target="../media/image19.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tif"/><Relationship Id="rId3" Type="http://schemas.openxmlformats.org/officeDocument/2006/relationships/image" Target="../media/image20.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tif"/><Relationship Id="rId3" Type="http://schemas.openxmlformats.org/officeDocument/2006/relationships/image" Target="../media/image21.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tif"/><Relationship Id="rId3" Type="http://schemas.openxmlformats.org/officeDocument/2006/relationships/image" Target="../media/image22.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tif"/><Relationship Id="rId3" Type="http://schemas.openxmlformats.org/officeDocument/2006/relationships/image" Target="../media/image2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 Id="rId3" Type="http://schemas.openxmlformats.org/officeDocument/2006/relationships/image" Target="../media/image1.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tif"/><Relationship Id="rId3" Type="http://schemas.openxmlformats.org/officeDocument/2006/relationships/image" Target="../media/image24.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tif"/><Relationship Id="rId3" Type="http://schemas.openxmlformats.org/officeDocument/2006/relationships/image" Target="../media/image25.png"/><Relationship Id="rId4" Type="http://schemas.openxmlformats.org/officeDocument/2006/relationships/image" Target="../media/image24.tif"/><Relationship Id="rId5" Type="http://schemas.openxmlformats.org/officeDocument/2006/relationships/image" Target="../media/image26.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martinfowler.com/articles/microservices.html" TargetMode="Externa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 Id="rId3" Type="http://schemas.openxmlformats.org/officeDocument/2006/relationships/image" Target="../media/image17.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tif"/><Relationship Id="rId3" Type="http://schemas.openxmlformats.org/officeDocument/2006/relationships/image" Target="../media/image27.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tif"/><Relationship Id="rId3" Type="http://schemas.openxmlformats.org/officeDocument/2006/relationships/image" Target="../media/image28.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tif"/><Relationship Id="rId3" Type="http://schemas.openxmlformats.org/officeDocument/2006/relationships/image" Target="../media/image29.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tif"/><Relationship Id="rId3" Type="http://schemas.openxmlformats.org/officeDocument/2006/relationships/image" Target="../media/image30.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tif"/></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serversforhackers.com/dockerized-app/docker-compose" TargetMode="External"/><Relationship Id="rId3" Type="http://schemas.openxmlformats.org/officeDocument/2006/relationships/hyperlink" Target="https://www.udemy.com/docker-mastery/" TargetMode="External"/><Relationship Id="rId4" Type="http://schemas.openxmlformats.org/officeDocument/2006/relationships/hyperlink" Target="https://www.docker.com/" TargetMode="External"/><Relationship Id="rId5" Type="http://schemas.openxmlformats.org/officeDocument/2006/relationships/hyperlink" Target="https://hub.docker.com/"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 Id="rId3" Type="http://schemas.openxmlformats.org/officeDocument/2006/relationships/image" Target="../media/image2.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docs.docker.com/engine/swarm/" TargetMode="External"/><Relationship Id="rId3" Type="http://schemas.openxmlformats.org/officeDocument/2006/relationships/hyperlink" Target="https://nodejs.org/en/" TargetMode="External"/><Relationship Id="rId4" Type="http://schemas.openxmlformats.org/officeDocument/2006/relationships/hyperlink" Target="https://github.com/burtwalsh/dockertutorial"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tif"/><Relationship Id="rId3"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tif"/><Relationship Id="rId3"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tif"/><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Introduction to Docker"/>
          <p:cNvSpPr txBox="1"/>
          <p:nvPr>
            <p:ph type="ctrTitle"/>
          </p:nvPr>
        </p:nvSpPr>
        <p:spPr>
          <a:prstGeom prst="rect">
            <a:avLst/>
          </a:prstGeom>
        </p:spPr>
        <p:txBody>
          <a:bodyPr/>
          <a:lstStyle/>
          <a:p>
            <a:pPr/>
            <a:r>
              <a:t>Introduction to Docker</a:t>
            </a:r>
          </a:p>
        </p:txBody>
      </p:sp>
      <p:sp>
        <p:nvSpPr>
          <p:cNvPr id="120" name="burt.walsh@ast.myflorida.com"/>
          <p:cNvSpPr txBox="1"/>
          <p:nvPr>
            <p:ph type="subTitle" sz="quarter" idx="1"/>
          </p:nvPr>
        </p:nvSpPr>
        <p:spPr>
          <a:prstGeom prst="rect">
            <a:avLst/>
          </a:prstGeom>
        </p:spPr>
        <p:txBody>
          <a:bodyPr/>
          <a:lstStyle>
            <a:lvl1pPr>
              <a:defRPr u="sng">
                <a:solidFill>
                  <a:srgbClr val="0000FF"/>
                </a:solidFill>
                <a:uFill>
                  <a:solidFill>
                    <a:srgbClr val="0000FF"/>
                  </a:solidFill>
                </a:uFill>
                <a:hlinkClick r:id="rId2" invalidUrl="" action="" tgtFrame="" tooltip="" history="1" highlightClick="0" endSnd="0"/>
              </a:defRPr>
            </a:lvl1pPr>
          </a:lstStyle>
          <a:p>
            <a:pPr>
              <a:defRPr>
                <a:solidFill>
                  <a:srgbClr val="000000"/>
                </a:solidFill>
                <a:uFillTx/>
              </a:defRPr>
            </a:pPr>
            <a:r>
              <a:rPr>
                <a:solidFill>
                  <a:srgbClr val="0000FF"/>
                </a:solidFill>
                <a:uFill>
                  <a:solidFill>
                    <a:srgbClr val="0000FF"/>
                  </a:solidFill>
                </a:uFill>
                <a:hlinkClick r:id="rId2" invalidUrl="" action="" tgtFrame="" tooltip="" history="1" highlightClick="0" endSnd="0"/>
              </a:rPr>
              <a:t>burt.walsh@ast.myflorida.com</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ite is not accessible"/>
          <p:cNvSpPr txBox="1"/>
          <p:nvPr>
            <p:ph type="title"/>
          </p:nvPr>
        </p:nvSpPr>
        <p:spPr>
          <a:prstGeom prst="rect">
            <a:avLst/>
          </a:prstGeom>
        </p:spPr>
        <p:txBody>
          <a:bodyPr/>
          <a:lstStyle/>
          <a:p>
            <a:pPr/>
            <a:r>
              <a:t>Site is not accessible</a:t>
            </a:r>
          </a:p>
        </p:txBody>
      </p:sp>
      <p:grpSp>
        <p:nvGrpSpPr>
          <p:cNvPr id="159" name="Image"/>
          <p:cNvGrpSpPr/>
          <p:nvPr/>
        </p:nvGrpSpPr>
        <p:grpSpPr>
          <a:xfrm>
            <a:off x="685799" y="2682710"/>
            <a:ext cx="12139966" cy="5093593"/>
            <a:chOff x="0" y="0"/>
            <a:chExt cx="12139964" cy="5093591"/>
          </a:xfrm>
        </p:grpSpPr>
        <p:pic>
          <p:nvPicPr>
            <p:cNvPr id="157" name="Image" descr="Image"/>
            <p:cNvPicPr>
              <a:picLocks noChangeAspect="1"/>
            </p:cNvPicPr>
            <p:nvPr/>
          </p:nvPicPr>
          <p:blipFill>
            <a:blip r:embed="rId2">
              <a:extLst/>
            </a:blip>
            <a:stretch>
              <a:fillRect/>
            </a:stretch>
          </p:blipFill>
          <p:spPr>
            <a:xfrm>
              <a:off x="215899" y="139700"/>
              <a:ext cx="11708166" cy="4534791"/>
            </a:xfrm>
            <a:prstGeom prst="rect">
              <a:avLst/>
            </a:prstGeom>
            <a:ln w="12700" cap="flat">
              <a:noFill/>
              <a:miter lim="400000"/>
            </a:ln>
            <a:effectLst/>
          </p:spPr>
        </p:pic>
        <p:pic>
          <p:nvPicPr>
            <p:cNvPr id="158" name="Image" descr="Image"/>
            <p:cNvPicPr>
              <a:picLocks noChangeAspect="1"/>
            </p:cNvPicPr>
            <p:nvPr/>
          </p:nvPicPr>
          <p:blipFill>
            <a:blip r:embed="rId3">
              <a:extLst/>
            </a:blip>
            <a:stretch>
              <a:fillRect/>
            </a:stretch>
          </p:blipFill>
          <p:spPr>
            <a:xfrm>
              <a:off x="-1" y="-1"/>
              <a:ext cx="12139966" cy="5093592"/>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Inspecting the Container"/>
          <p:cNvSpPr txBox="1"/>
          <p:nvPr>
            <p:ph type="title"/>
          </p:nvPr>
        </p:nvSpPr>
        <p:spPr>
          <a:prstGeom prst="rect">
            <a:avLst/>
          </a:prstGeom>
        </p:spPr>
        <p:txBody>
          <a:bodyPr/>
          <a:lstStyle>
            <a:lvl1pPr defTabSz="554990">
              <a:defRPr sz="7600"/>
            </a:lvl1pPr>
          </a:lstStyle>
          <a:p>
            <a:pPr/>
            <a:r>
              <a:t>Inspecting the Container</a:t>
            </a:r>
          </a:p>
        </p:txBody>
      </p:sp>
      <p:grpSp>
        <p:nvGrpSpPr>
          <p:cNvPr id="164" name="Image"/>
          <p:cNvGrpSpPr/>
          <p:nvPr/>
        </p:nvGrpSpPr>
        <p:grpSpPr>
          <a:xfrm>
            <a:off x="774700" y="1917700"/>
            <a:ext cx="11455400" cy="7696200"/>
            <a:chOff x="0" y="0"/>
            <a:chExt cx="11455400" cy="7696200"/>
          </a:xfrm>
        </p:grpSpPr>
        <p:pic>
          <p:nvPicPr>
            <p:cNvPr id="162" name="Image" descr="Image"/>
            <p:cNvPicPr>
              <a:picLocks noChangeAspect="1"/>
            </p:cNvPicPr>
            <p:nvPr/>
          </p:nvPicPr>
          <p:blipFill>
            <a:blip r:embed="rId2">
              <a:extLst/>
            </a:blip>
            <a:stretch>
              <a:fillRect/>
            </a:stretch>
          </p:blipFill>
          <p:spPr>
            <a:xfrm>
              <a:off x="215900" y="139700"/>
              <a:ext cx="11023600" cy="7137400"/>
            </a:xfrm>
            <a:prstGeom prst="rect">
              <a:avLst/>
            </a:prstGeom>
            <a:ln w="12700" cap="flat">
              <a:noFill/>
              <a:miter lim="400000"/>
            </a:ln>
            <a:effectLst/>
          </p:spPr>
        </p:pic>
        <p:pic>
          <p:nvPicPr>
            <p:cNvPr id="163" name="Image" descr="Image"/>
            <p:cNvPicPr>
              <a:picLocks noChangeAspect="1"/>
            </p:cNvPicPr>
            <p:nvPr/>
          </p:nvPicPr>
          <p:blipFill>
            <a:blip r:embed="rId3">
              <a:extLst/>
            </a:blip>
            <a:stretch>
              <a:fillRect/>
            </a:stretch>
          </p:blipFill>
          <p:spPr>
            <a:xfrm>
              <a:off x="0" y="0"/>
              <a:ext cx="11455400" cy="769620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Looking at Networks"/>
          <p:cNvSpPr txBox="1"/>
          <p:nvPr>
            <p:ph type="title"/>
          </p:nvPr>
        </p:nvSpPr>
        <p:spPr>
          <a:prstGeom prst="rect">
            <a:avLst/>
          </a:prstGeom>
        </p:spPr>
        <p:txBody>
          <a:bodyPr/>
          <a:lstStyle/>
          <a:p>
            <a:pPr/>
            <a:r>
              <a:t>Looking at Networks</a:t>
            </a:r>
          </a:p>
        </p:txBody>
      </p:sp>
      <p:pic>
        <p:nvPicPr>
          <p:cNvPr id="167" name="Image" descr="Image"/>
          <p:cNvPicPr>
            <a:picLocks noChangeAspect="1"/>
          </p:cNvPicPr>
          <p:nvPr/>
        </p:nvPicPr>
        <p:blipFill>
          <a:blip r:embed="rId2">
            <a:extLst/>
          </a:blip>
          <a:stretch>
            <a:fillRect/>
          </a:stretch>
        </p:blipFill>
        <p:spPr>
          <a:xfrm>
            <a:off x="1625600" y="3219450"/>
            <a:ext cx="6426200" cy="18415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Running with Network Address Translation (NAT)…"/>
          <p:cNvSpPr txBox="1"/>
          <p:nvPr>
            <p:ph type="title"/>
          </p:nvPr>
        </p:nvSpPr>
        <p:spPr>
          <a:prstGeom prst="rect">
            <a:avLst/>
          </a:prstGeom>
        </p:spPr>
        <p:txBody>
          <a:bodyPr/>
          <a:lstStyle/>
          <a:p>
            <a:pPr defTabSz="321309">
              <a:defRPr sz="4400"/>
            </a:pPr>
            <a:r>
              <a:t>Running with Network Address Translation (NAT)</a:t>
            </a:r>
          </a:p>
          <a:p>
            <a:pPr defTabSz="321309">
              <a:defRPr sz="4400"/>
            </a:pPr>
            <a:r>
              <a:t>Bridge Network</a:t>
            </a:r>
          </a:p>
        </p:txBody>
      </p:sp>
      <p:grpSp>
        <p:nvGrpSpPr>
          <p:cNvPr id="172" name="Image"/>
          <p:cNvGrpSpPr/>
          <p:nvPr/>
        </p:nvGrpSpPr>
        <p:grpSpPr>
          <a:xfrm>
            <a:off x="736599" y="2897434"/>
            <a:ext cx="11986422" cy="4949333"/>
            <a:chOff x="0" y="0"/>
            <a:chExt cx="11986420" cy="4949332"/>
          </a:xfrm>
        </p:grpSpPr>
        <p:pic>
          <p:nvPicPr>
            <p:cNvPr id="170" name="Image" descr="Image"/>
            <p:cNvPicPr>
              <a:picLocks noChangeAspect="1"/>
            </p:cNvPicPr>
            <p:nvPr/>
          </p:nvPicPr>
          <p:blipFill>
            <a:blip r:embed="rId2">
              <a:extLst/>
            </a:blip>
            <a:stretch>
              <a:fillRect/>
            </a:stretch>
          </p:blipFill>
          <p:spPr>
            <a:xfrm>
              <a:off x="215899" y="139700"/>
              <a:ext cx="11554622" cy="4390533"/>
            </a:xfrm>
            <a:prstGeom prst="rect">
              <a:avLst/>
            </a:prstGeom>
            <a:ln w="12700" cap="flat">
              <a:noFill/>
              <a:miter lim="400000"/>
            </a:ln>
            <a:effectLst/>
          </p:spPr>
        </p:pic>
        <p:pic>
          <p:nvPicPr>
            <p:cNvPr id="171" name="Image" descr="Image"/>
            <p:cNvPicPr>
              <a:picLocks noChangeAspect="1"/>
            </p:cNvPicPr>
            <p:nvPr/>
          </p:nvPicPr>
          <p:blipFill>
            <a:blip r:embed="rId3">
              <a:extLst/>
            </a:blip>
            <a:stretch>
              <a:fillRect/>
            </a:stretch>
          </p:blipFill>
          <p:spPr>
            <a:xfrm>
              <a:off x="-1" y="0"/>
              <a:ext cx="11986422" cy="4949333"/>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NAT in Action"/>
          <p:cNvSpPr txBox="1"/>
          <p:nvPr>
            <p:ph type="title"/>
          </p:nvPr>
        </p:nvSpPr>
        <p:spPr>
          <a:prstGeom prst="rect">
            <a:avLst/>
          </a:prstGeom>
        </p:spPr>
        <p:txBody>
          <a:bodyPr/>
          <a:lstStyle>
            <a:lvl1pPr algn="l"/>
          </a:lstStyle>
          <a:p>
            <a:pPr/>
            <a:r>
              <a:t>NAT in Action</a:t>
            </a:r>
          </a:p>
        </p:txBody>
      </p:sp>
      <p:pic>
        <p:nvPicPr>
          <p:cNvPr id="175" name="Image" descr="Image"/>
          <p:cNvPicPr>
            <a:picLocks noChangeAspect="1"/>
          </p:cNvPicPr>
          <p:nvPr/>
        </p:nvPicPr>
        <p:blipFill>
          <a:blip r:embed="rId2">
            <a:extLst/>
          </a:blip>
          <a:stretch>
            <a:fillRect/>
          </a:stretch>
        </p:blipFill>
        <p:spPr>
          <a:xfrm>
            <a:off x="812800" y="2749550"/>
            <a:ext cx="9321800" cy="3517900"/>
          </a:xfrm>
          <a:prstGeom prst="rect">
            <a:avLst/>
          </a:prstGeom>
          <a:ln w="12700">
            <a:miter lim="400000"/>
          </a:ln>
          <a:effectLst>
            <a:outerShdw sx="100000" sy="100000" kx="0" ky="0" algn="b" rotWithShape="0" blurRad="63500" dist="25400" dir="5400000">
              <a:srgbClr val="000000">
                <a:alpha val="50000"/>
              </a:srgbClr>
            </a:outerShdw>
          </a:effectLst>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Docker Files"/>
          <p:cNvSpPr txBox="1"/>
          <p:nvPr>
            <p:ph type="title"/>
          </p:nvPr>
        </p:nvSpPr>
        <p:spPr>
          <a:prstGeom prst="rect">
            <a:avLst/>
          </a:prstGeom>
        </p:spPr>
        <p:txBody>
          <a:bodyPr/>
          <a:lstStyle/>
          <a:p>
            <a:pPr/>
            <a:r>
              <a:t>Docker Files</a:t>
            </a:r>
          </a:p>
        </p:txBody>
      </p:sp>
      <p:sp>
        <p:nvSpPr>
          <p:cNvPr id="178" name="Descriptive instructions for creation of a docker image…"/>
          <p:cNvSpPr txBox="1"/>
          <p:nvPr>
            <p:ph type="body" idx="1"/>
          </p:nvPr>
        </p:nvSpPr>
        <p:spPr>
          <a:prstGeom prst="rect">
            <a:avLst/>
          </a:prstGeom>
        </p:spPr>
        <p:txBody>
          <a:bodyPr/>
          <a:lstStyle/>
          <a:p>
            <a:pPr>
              <a:buSzPct val="50000"/>
              <a:buBlip>
                <a:blip r:embed="rId2"/>
              </a:buBlip>
            </a:pPr>
            <a:r>
              <a:t>Descriptive instructions for creation of a docker image</a:t>
            </a:r>
          </a:p>
          <a:p>
            <a:pPr>
              <a:buSzPct val="50000"/>
              <a:buBlip>
                <a:blip r:embed="rId2"/>
              </a:buBlip>
            </a:pPr>
            <a:r>
              <a:t>Install software</a:t>
            </a:r>
          </a:p>
          <a:p>
            <a:pPr>
              <a:buSzPct val="50000"/>
              <a:buBlip>
                <a:blip r:embed="rId2"/>
              </a:buBlip>
            </a:pPr>
            <a:r>
              <a:t>Start processes</a:t>
            </a:r>
          </a:p>
          <a:p>
            <a:pPr>
              <a:buSzPct val="50000"/>
              <a:buBlip>
                <a:blip r:embed="rId2"/>
              </a:buBlip>
            </a:pPr>
            <a:r>
              <a:t>Expose ports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Example Dockerfile"/>
          <p:cNvSpPr txBox="1"/>
          <p:nvPr>
            <p:ph type="title"/>
          </p:nvPr>
        </p:nvSpPr>
        <p:spPr>
          <a:prstGeom prst="rect">
            <a:avLst/>
          </a:prstGeom>
        </p:spPr>
        <p:txBody>
          <a:bodyPr/>
          <a:lstStyle/>
          <a:p>
            <a:pPr/>
            <a:r>
              <a:t>Example Dockerfile</a:t>
            </a:r>
          </a:p>
        </p:txBody>
      </p:sp>
      <p:grpSp>
        <p:nvGrpSpPr>
          <p:cNvPr id="183" name="Image"/>
          <p:cNvGrpSpPr/>
          <p:nvPr/>
        </p:nvGrpSpPr>
        <p:grpSpPr>
          <a:xfrm>
            <a:off x="1873250" y="2438400"/>
            <a:ext cx="7200900" cy="6654800"/>
            <a:chOff x="0" y="0"/>
            <a:chExt cx="7200900" cy="6654800"/>
          </a:xfrm>
        </p:grpSpPr>
        <p:pic>
          <p:nvPicPr>
            <p:cNvPr id="181" name="Image" descr="Image"/>
            <p:cNvPicPr>
              <a:picLocks noChangeAspect="1"/>
            </p:cNvPicPr>
            <p:nvPr/>
          </p:nvPicPr>
          <p:blipFill>
            <a:blip r:embed="rId2">
              <a:extLst/>
            </a:blip>
            <a:stretch>
              <a:fillRect/>
            </a:stretch>
          </p:blipFill>
          <p:spPr>
            <a:xfrm>
              <a:off x="215900" y="139700"/>
              <a:ext cx="6769100" cy="6096000"/>
            </a:xfrm>
            <a:prstGeom prst="rect">
              <a:avLst/>
            </a:prstGeom>
            <a:ln w="12700" cap="flat">
              <a:noFill/>
              <a:miter lim="400000"/>
            </a:ln>
            <a:effectLst/>
          </p:spPr>
        </p:pic>
        <p:pic>
          <p:nvPicPr>
            <p:cNvPr id="182" name="Image" descr="Image"/>
            <p:cNvPicPr>
              <a:picLocks noChangeAspect="1"/>
            </p:cNvPicPr>
            <p:nvPr/>
          </p:nvPicPr>
          <p:blipFill>
            <a:blip r:embed="rId3">
              <a:extLst/>
            </a:blip>
            <a:stretch>
              <a:fillRect/>
            </a:stretch>
          </p:blipFill>
          <p:spPr>
            <a:xfrm>
              <a:off x="0" y="0"/>
              <a:ext cx="7200900" cy="665480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Building the Image"/>
          <p:cNvSpPr txBox="1"/>
          <p:nvPr>
            <p:ph type="title"/>
          </p:nvPr>
        </p:nvSpPr>
        <p:spPr>
          <a:prstGeom prst="rect">
            <a:avLst/>
          </a:prstGeom>
        </p:spPr>
        <p:txBody>
          <a:bodyPr/>
          <a:lstStyle/>
          <a:p>
            <a:pPr/>
            <a:r>
              <a:t>Building the Image</a:t>
            </a:r>
          </a:p>
        </p:txBody>
      </p:sp>
      <p:grpSp>
        <p:nvGrpSpPr>
          <p:cNvPr id="188" name="Image"/>
          <p:cNvGrpSpPr/>
          <p:nvPr/>
        </p:nvGrpSpPr>
        <p:grpSpPr>
          <a:xfrm>
            <a:off x="2070100" y="1936750"/>
            <a:ext cx="8483600" cy="8293100"/>
            <a:chOff x="0" y="0"/>
            <a:chExt cx="8483600" cy="8293100"/>
          </a:xfrm>
        </p:grpSpPr>
        <p:pic>
          <p:nvPicPr>
            <p:cNvPr id="186" name="Image" descr="Image"/>
            <p:cNvPicPr>
              <a:picLocks noChangeAspect="1"/>
            </p:cNvPicPr>
            <p:nvPr/>
          </p:nvPicPr>
          <p:blipFill>
            <a:blip r:embed="rId2">
              <a:extLst/>
            </a:blip>
            <a:stretch>
              <a:fillRect/>
            </a:stretch>
          </p:blipFill>
          <p:spPr>
            <a:xfrm>
              <a:off x="215900" y="139700"/>
              <a:ext cx="8051800" cy="7734300"/>
            </a:xfrm>
            <a:prstGeom prst="rect">
              <a:avLst/>
            </a:prstGeom>
            <a:ln w="12700" cap="flat">
              <a:noFill/>
              <a:miter lim="400000"/>
            </a:ln>
            <a:effectLst/>
          </p:spPr>
        </p:pic>
        <p:pic>
          <p:nvPicPr>
            <p:cNvPr id="187" name="Image" descr="Image"/>
            <p:cNvPicPr>
              <a:picLocks noChangeAspect="1"/>
            </p:cNvPicPr>
            <p:nvPr/>
          </p:nvPicPr>
          <p:blipFill>
            <a:blip r:embed="rId3">
              <a:extLst/>
            </a:blip>
            <a:stretch>
              <a:fillRect/>
            </a:stretch>
          </p:blipFill>
          <p:spPr>
            <a:xfrm>
              <a:off x="0" y="0"/>
              <a:ext cx="8483600" cy="829310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Running the Image"/>
          <p:cNvSpPr txBox="1"/>
          <p:nvPr>
            <p:ph type="title"/>
          </p:nvPr>
        </p:nvSpPr>
        <p:spPr>
          <a:prstGeom prst="rect">
            <a:avLst/>
          </a:prstGeom>
        </p:spPr>
        <p:txBody>
          <a:bodyPr/>
          <a:lstStyle/>
          <a:p>
            <a:pPr/>
            <a:r>
              <a:t>Running the Image</a:t>
            </a:r>
          </a:p>
        </p:txBody>
      </p:sp>
      <p:grpSp>
        <p:nvGrpSpPr>
          <p:cNvPr id="193" name="Image"/>
          <p:cNvGrpSpPr/>
          <p:nvPr/>
        </p:nvGrpSpPr>
        <p:grpSpPr>
          <a:xfrm>
            <a:off x="38918" y="3330248"/>
            <a:ext cx="12926965" cy="3664605"/>
            <a:chOff x="0" y="0"/>
            <a:chExt cx="12926964" cy="3664604"/>
          </a:xfrm>
        </p:grpSpPr>
        <p:pic>
          <p:nvPicPr>
            <p:cNvPr id="191" name="Image" descr="Image"/>
            <p:cNvPicPr>
              <a:picLocks noChangeAspect="1"/>
            </p:cNvPicPr>
            <p:nvPr/>
          </p:nvPicPr>
          <p:blipFill>
            <a:blip r:embed="rId2">
              <a:extLst/>
            </a:blip>
            <a:stretch>
              <a:fillRect/>
            </a:stretch>
          </p:blipFill>
          <p:spPr>
            <a:xfrm>
              <a:off x="215900" y="139700"/>
              <a:ext cx="12495165" cy="3105805"/>
            </a:xfrm>
            <a:prstGeom prst="rect">
              <a:avLst/>
            </a:prstGeom>
            <a:ln w="12700" cap="flat">
              <a:noFill/>
              <a:miter lim="400000"/>
            </a:ln>
            <a:effectLst/>
          </p:spPr>
        </p:pic>
        <p:pic>
          <p:nvPicPr>
            <p:cNvPr id="192" name="Image" descr="Image"/>
            <p:cNvPicPr>
              <a:picLocks noChangeAspect="1"/>
            </p:cNvPicPr>
            <p:nvPr/>
          </p:nvPicPr>
          <p:blipFill>
            <a:blip r:embed="rId3">
              <a:extLst/>
            </a:blip>
            <a:stretch>
              <a:fillRect/>
            </a:stretch>
          </p:blipFill>
          <p:spPr>
            <a:xfrm>
              <a:off x="0" y="0"/>
              <a:ext cx="12926965" cy="3664605"/>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Netstat to see the WebServer"/>
          <p:cNvSpPr txBox="1"/>
          <p:nvPr>
            <p:ph type="title"/>
          </p:nvPr>
        </p:nvSpPr>
        <p:spPr>
          <a:prstGeom prst="rect">
            <a:avLst/>
          </a:prstGeom>
        </p:spPr>
        <p:txBody>
          <a:bodyPr/>
          <a:lstStyle>
            <a:lvl1pPr defTabSz="484886">
              <a:defRPr sz="6600"/>
            </a:lvl1pPr>
          </a:lstStyle>
          <a:p>
            <a:pPr/>
            <a:r>
              <a:t>Netstat to see the WebServer</a:t>
            </a:r>
          </a:p>
        </p:txBody>
      </p:sp>
      <p:grpSp>
        <p:nvGrpSpPr>
          <p:cNvPr id="198" name="Image"/>
          <p:cNvGrpSpPr/>
          <p:nvPr/>
        </p:nvGrpSpPr>
        <p:grpSpPr>
          <a:xfrm>
            <a:off x="2736850" y="4032250"/>
            <a:ext cx="7531100" cy="2209800"/>
            <a:chOff x="0" y="0"/>
            <a:chExt cx="7531100" cy="2209800"/>
          </a:xfrm>
        </p:grpSpPr>
        <p:pic>
          <p:nvPicPr>
            <p:cNvPr id="196" name="Image" descr="Image"/>
            <p:cNvPicPr>
              <a:picLocks noChangeAspect="1"/>
            </p:cNvPicPr>
            <p:nvPr/>
          </p:nvPicPr>
          <p:blipFill>
            <a:blip r:embed="rId2">
              <a:extLst/>
            </a:blip>
            <a:stretch>
              <a:fillRect/>
            </a:stretch>
          </p:blipFill>
          <p:spPr>
            <a:xfrm>
              <a:off x="215900" y="139700"/>
              <a:ext cx="7099300" cy="1651000"/>
            </a:xfrm>
            <a:prstGeom prst="rect">
              <a:avLst/>
            </a:prstGeom>
            <a:ln w="12700" cap="flat">
              <a:noFill/>
              <a:miter lim="400000"/>
            </a:ln>
            <a:effectLst/>
          </p:spPr>
        </p:pic>
        <p:pic>
          <p:nvPicPr>
            <p:cNvPr id="197" name="Image" descr="Image"/>
            <p:cNvPicPr>
              <a:picLocks noChangeAspect="1"/>
            </p:cNvPicPr>
            <p:nvPr/>
          </p:nvPicPr>
          <p:blipFill>
            <a:blip r:embed="rId3">
              <a:extLst/>
            </a:blip>
            <a:stretch>
              <a:fillRect/>
            </a:stretch>
          </p:blipFill>
          <p:spPr>
            <a:xfrm>
              <a:off x="0" y="0"/>
              <a:ext cx="7531100" cy="220980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Docker Approach"/>
          <p:cNvSpPr txBox="1"/>
          <p:nvPr>
            <p:ph type="title"/>
          </p:nvPr>
        </p:nvSpPr>
        <p:spPr>
          <a:prstGeom prst="rect">
            <a:avLst/>
          </a:prstGeom>
        </p:spPr>
        <p:txBody>
          <a:bodyPr/>
          <a:lstStyle/>
          <a:p>
            <a:pPr/>
            <a:r>
              <a:t>Docker Approach</a:t>
            </a:r>
          </a:p>
        </p:txBody>
      </p:sp>
      <p:pic>
        <p:nvPicPr>
          <p:cNvPr id="123" name="Image" descr="Image"/>
          <p:cNvPicPr>
            <a:picLocks noChangeAspect="1"/>
          </p:cNvPicPr>
          <p:nvPr/>
        </p:nvPicPr>
        <p:blipFill>
          <a:blip r:embed="rId2">
            <a:extLst/>
          </a:blip>
          <a:stretch>
            <a:fillRect/>
          </a:stretch>
        </p:blipFill>
        <p:spPr>
          <a:xfrm>
            <a:off x="1612900" y="2984500"/>
            <a:ext cx="9779000" cy="5511800"/>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Accessing the WebServer"/>
          <p:cNvSpPr txBox="1"/>
          <p:nvPr>
            <p:ph type="title"/>
          </p:nvPr>
        </p:nvSpPr>
        <p:spPr>
          <a:prstGeom prst="rect">
            <a:avLst/>
          </a:prstGeom>
        </p:spPr>
        <p:txBody>
          <a:bodyPr/>
          <a:lstStyle>
            <a:lvl1pPr defTabSz="531622">
              <a:defRPr sz="7200"/>
            </a:lvl1pPr>
          </a:lstStyle>
          <a:p>
            <a:pPr/>
            <a:r>
              <a:t>Accessing the WebServer</a:t>
            </a:r>
          </a:p>
        </p:txBody>
      </p:sp>
      <p:grpSp>
        <p:nvGrpSpPr>
          <p:cNvPr id="203" name="Image"/>
          <p:cNvGrpSpPr/>
          <p:nvPr/>
        </p:nvGrpSpPr>
        <p:grpSpPr>
          <a:xfrm>
            <a:off x="876300" y="2971800"/>
            <a:ext cx="9372600" cy="2273300"/>
            <a:chOff x="0" y="0"/>
            <a:chExt cx="9372600" cy="2273300"/>
          </a:xfrm>
        </p:grpSpPr>
        <p:pic>
          <p:nvPicPr>
            <p:cNvPr id="201" name="Image" descr="Image"/>
            <p:cNvPicPr>
              <a:picLocks noChangeAspect="1"/>
            </p:cNvPicPr>
            <p:nvPr/>
          </p:nvPicPr>
          <p:blipFill>
            <a:blip r:embed="rId2">
              <a:extLst/>
            </a:blip>
            <a:stretch>
              <a:fillRect/>
            </a:stretch>
          </p:blipFill>
          <p:spPr>
            <a:xfrm>
              <a:off x="215900" y="139700"/>
              <a:ext cx="8940800" cy="1714500"/>
            </a:xfrm>
            <a:prstGeom prst="rect">
              <a:avLst/>
            </a:prstGeom>
            <a:ln w="12700" cap="flat">
              <a:noFill/>
              <a:miter lim="400000"/>
            </a:ln>
            <a:effectLst/>
          </p:spPr>
        </p:pic>
        <p:pic>
          <p:nvPicPr>
            <p:cNvPr id="202" name="Image" descr="Image"/>
            <p:cNvPicPr>
              <a:picLocks noChangeAspect="1"/>
            </p:cNvPicPr>
            <p:nvPr/>
          </p:nvPicPr>
          <p:blipFill>
            <a:blip r:embed="rId3">
              <a:extLst/>
            </a:blip>
            <a:stretch>
              <a:fillRect/>
            </a:stretch>
          </p:blipFill>
          <p:spPr>
            <a:xfrm>
              <a:off x="0" y="0"/>
              <a:ext cx="9372600" cy="227330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Docker Compose"/>
          <p:cNvSpPr txBox="1"/>
          <p:nvPr>
            <p:ph type="title"/>
          </p:nvPr>
        </p:nvSpPr>
        <p:spPr>
          <a:prstGeom prst="rect">
            <a:avLst/>
          </a:prstGeom>
        </p:spPr>
        <p:txBody>
          <a:bodyPr/>
          <a:lstStyle/>
          <a:p>
            <a:pPr/>
            <a:r>
              <a:t>Docker Compose</a:t>
            </a:r>
          </a:p>
        </p:txBody>
      </p:sp>
      <p:sp>
        <p:nvSpPr>
          <p:cNvPr id="206" name="Docker compose lets you define a group of containers and relationships between them…"/>
          <p:cNvSpPr txBox="1"/>
          <p:nvPr>
            <p:ph type="body" idx="1"/>
          </p:nvPr>
        </p:nvSpPr>
        <p:spPr>
          <a:prstGeom prst="rect">
            <a:avLst/>
          </a:prstGeom>
        </p:spPr>
        <p:txBody>
          <a:bodyPr/>
          <a:lstStyle/>
          <a:p>
            <a:pPr>
              <a:buSzPct val="50000"/>
              <a:buBlip>
                <a:blip r:embed="rId2"/>
              </a:buBlip>
            </a:pPr>
            <a:r>
              <a:t>Docker compose lets you define a group of containers and relationships between them</a:t>
            </a:r>
          </a:p>
          <a:p>
            <a:pPr>
              <a:buSzPct val="50000"/>
              <a:buBlip>
                <a:blip r:embed="rId2"/>
              </a:buBlip>
            </a:pPr>
            <a:r>
              <a:t>You can bring up the group, restart the group, stop the group as a unit</a:t>
            </a:r>
          </a:p>
          <a:p>
            <a:pPr>
              <a:buSzPct val="50000"/>
              <a:buBlip>
                <a:blip r:embed="rId2"/>
              </a:buBlip>
            </a:pPr>
            <a:r>
              <a:t>This is defined in a simple YAML file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Architecture"/>
          <p:cNvSpPr txBox="1"/>
          <p:nvPr>
            <p:ph type="title"/>
          </p:nvPr>
        </p:nvSpPr>
        <p:spPr>
          <a:prstGeom prst="rect">
            <a:avLst/>
          </a:prstGeom>
        </p:spPr>
        <p:txBody>
          <a:bodyPr/>
          <a:lstStyle/>
          <a:p>
            <a:pPr/>
            <a:r>
              <a:t>Architecture</a:t>
            </a:r>
          </a:p>
        </p:txBody>
      </p:sp>
      <p:grpSp>
        <p:nvGrpSpPr>
          <p:cNvPr id="211" name="Nginx (load balancer)"/>
          <p:cNvGrpSpPr/>
          <p:nvPr/>
        </p:nvGrpSpPr>
        <p:grpSpPr>
          <a:xfrm>
            <a:off x="5215432" y="5048249"/>
            <a:ext cx="2904135" cy="1675510"/>
            <a:chOff x="0" y="0"/>
            <a:chExt cx="2904133" cy="1675508"/>
          </a:xfrm>
        </p:grpSpPr>
        <p:sp>
          <p:nvSpPr>
            <p:cNvPr id="209" name="Rectangle"/>
            <p:cNvSpPr/>
            <p:nvPr/>
          </p:nvSpPr>
          <p:spPr>
            <a:xfrm>
              <a:off x="0" y="-1"/>
              <a:ext cx="2904134" cy="167551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defRPr>
              </a:pPr>
            </a:p>
          </p:txBody>
        </p:sp>
        <p:sp>
          <p:nvSpPr>
            <p:cNvPr id="210" name="Nginx (load balancer)"/>
            <p:cNvSpPr txBox="1"/>
            <p:nvPr/>
          </p:nvSpPr>
          <p:spPr>
            <a:xfrm>
              <a:off x="0" y="619556"/>
              <a:ext cx="2904134" cy="4363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defRPr>
              </a:lvl1pPr>
            </a:lstStyle>
            <a:p>
              <a:pPr/>
              <a:r>
                <a:t>Nginx (load balancer)</a:t>
              </a:r>
            </a:p>
          </p:txBody>
        </p:sp>
      </p:grpSp>
      <p:grpSp>
        <p:nvGrpSpPr>
          <p:cNvPr id="214" name="WebServer1"/>
          <p:cNvGrpSpPr/>
          <p:nvPr/>
        </p:nvGrpSpPr>
        <p:grpSpPr>
          <a:xfrm>
            <a:off x="2387848" y="8224935"/>
            <a:ext cx="2904134" cy="1381127"/>
            <a:chOff x="0" y="0"/>
            <a:chExt cx="2904133" cy="1381126"/>
          </a:xfrm>
        </p:grpSpPr>
        <p:sp>
          <p:nvSpPr>
            <p:cNvPr id="212" name="Rectangle"/>
            <p:cNvSpPr/>
            <p:nvPr/>
          </p:nvSpPr>
          <p:spPr>
            <a:xfrm>
              <a:off x="-1" y="-1"/>
              <a:ext cx="2904135" cy="1381128"/>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defRPr>
              </a:pPr>
            </a:p>
          </p:txBody>
        </p:sp>
        <p:sp>
          <p:nvSpPr>
            <p:cNvPr id="213" name="WebServer1"/>
            <p:cNvSpPr txBox="1"/>
            <p:nvPr/>
          </p:nvSpPr>
          <p:spPr>
            <a:xfrm>
              <a:off x="-1" y="472365"/>
              <a:ext cx="2904135" cy="4363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defRPr>
              </a:lvl1pPr>
            </a:lstStyle>
            <a:p>
              <a:pPr/>
              <a:r>
                <a:t>WebServer1</a:t>
              </a:r>
            </a:p>
          </p:txBody>
        </p:sp>
      </p:grpSp>
      <p:grpSp>
        <p:nvGrpSpPr>
          <p:cNvPr id="217" name="WebServer2"/>
          <p:cNvGrpSpPr/>
          <p:nvPr/>
        </p:nvGrpSpPr>
        <p:grpSpPr>
          <a:xfrm>
            <a:off x="7634089" y="8224935"/>
            <a:ext cx="2904134" cy="1381127"/>
            <a:chOff x="0" y="0"/>
            <a:chExt cx="2904133" cy="1381126"/>
          </a:xfrm>
        </p:grpSpPr>
        <p:sp>
          <p:nvSpPr>
            <p:cNvPr id="215" name="Rectangle"/>
            <p:cNvSpPr/>
            <p:nvPr/>
          </p:nvSpPr>
          <p:spPr>
            <a:xfrm>
              <a:off x="-1" y="-1"/>
              <a:ext cx="2904135" cy="1381128"/>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defRPr>
              </a:pPr>
            </a:p>
          </p:txBody>
        </p:sp>
        <p:sp>
          <p:nvSpPr>
            <p:cNvPr id="216" name="WebServer2"/>
            <p:cNvSpPr txBox="1"/>
            <p:nvPr/>
          </p:nvSpPr>
          <p:spPr>
            <a:xfrm>
              <a:off x="-1" y="472365"/>
              <a:ext cx="2904135" cy="4363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defRPr>
              </a:lvl1pPr>
            </a:lstStyle>
            <a:p>
              <a:pPr/>
              <a:r>
                <a:t>WebServer2</a:t>
              </a:r>
            </a:p>
          </p:txBody>
        </p:sp>
      </p:grpSp>
      <p:sp>
        <p:nvSpPr>
          <p:cNvPr id="218" name="Line"/>
          <p:cNvSpPr/>
          <p:nvPr/>
        </p:nvSpPr>
        <p:spPr>
          <a:xfrm>
            <a:off x="3002855" y="4146748"/>
            <a:ext cx="7557890" cy="1"/>
          </a:xfrm>
          <a:prstGeom prst="line">
            <a:avLst/>
          </a:prstGeom>
          <a:ln w="25400">
            <a:solidFill>
              <a:srgbClr val="000000"/>
            </a:solidFill>
            <a:miter lim="400000"/>
          </a:ln>
        </p:spPr>
        <p:txBody>
          <a:bodyPr lIns="45718" tIns="45718" rIns="45718" bIns="45718"/>
          <a:lstStyle/>
          <a:p>
            <a:pPr/>
          </a:p>
        </p:txBody>
      </p:sp>
      <p:sp>
        <p:nvSpPr>
          <p:cNvPr id="219" name="Line"/>
          <p:cNvSpPr/>
          <p:nvPr/>
        </p:nvSpPr>
        <p:spPr>
          <a:xfrm flipV="1">
            <a:off x="6781800" y="2707307"/>
            <a:ext cx="1" cy="1675509"/>
          </a:xfrm>
          <a:prstGeom prst="line">
            <a:avLst/>
          </a:prstGeom>
          <a:ln w="25400">
            <a:solidFill>
              <a:srgbClr val="000000"/>
            </a:solidFill>
            <a:miter lim="400000"/>
            <a:headEnd type="triangle"/>
            <a:tailEnd type="triangle"/>
          </a:ln>
        </p:spPr>
        <p:txBody>
          <a:bodyPr lIns="45718" tIns="45718" rIns="45718" bIns="45718"/>
          <a:lstStyle/>
          <a:p>
            <a:pPr/>
          </a:p>
        </p:txBody>
      </p:sp>
      <p:grpSp>
        <p:nvGrpSpPr>
          <p:cNvPr id="222" name="NAT"/>
          <p:cNvGrpSpPr/>
          <p:nvPr/>
        </p:nvGrpSpPr>
        <p:grpSpPr>
          <a:xfrm>
            <a:off x="5501131" y="2890594"/>
            <a:ext cx="1164337" cy="1045260"/>
            <a:chOff x="0" y="0"/>
            <a:chExt cx="1164336" cy="1045258"/>
          </a:xfrm>
        </p:grpSpPr>
        <p:sp>
          <p:nvSpPr>
            <p:cNvPr id="221" name="NAT"/>
            <p:cNvSpPr txBox="1"/>
            <p:nvPr/>
          </p:nvSpPr>
          <p:spPr>
            <a:xfrm>
              <a:off x="215899" y="139700"/>
              <a:ext cx="732538" cy="486459"/>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atin typeface="+mn-lt"/>
                  <a:ea typeface="+mn-ea"/>
                  <a:cs typeface="+mn-cs"/>
                  <a:sym typeface="Helvetica Neue"/>
                </a:defRPr>
              </a:lvl1pPr>
            </a:lstStyle>
            <a:p>
              <a:pPr/>
              <a:r>
                <a:t>NAT</a:t>
              </a:r>
            </a:p>
          </p:txBody>
        </p:sp>
        <p:pic>
          <p:nvPicPr>
            <p:cNvPr id="220" name="NAT" descr="NAT"/>
            <p:cNvPicPr>
              <a:picLocks noChangeAspect="0"/>
            </p:cNvPicPr>
            <p:nvPr/>
          </p:nvPicPr>
          <p:blipFill>
            <a:blip r:embed="rId2">
              <a:extLst/>
            </a:blip>
            <a:stretch>
              <a:fillRect/>
            </a:stretch>
          </p:blipFill>
          <p:spPr>
            <a:xfrm>
              <a:off x="-1" y="-1"/>
              <a:ext cx="1164337" cy="1045260"/>
            </a:xfrm>
            <a:prstGeom prst="rect">
              <a:avLst/>
            </a:prstGeom>
            <a:effectLst/>
          </p:spPr>
        </p:pic>
      </p:grpSp>
      <p:grpSp>
        <p:nvGrpSpPr>
          <p:cNvPr id="225" name="Border of created my network"/>
          <p:cNvGrpSpPr/>
          <p:nvPr/>
        </p:nvGrpSpPr>
        <p:grpSpPr>
          <a:xfrm>
            <a:off x="7977681" y="4214469"/>
            <a:ext cx="4923439" cy="1045262"/>
            <a:chOff x="0" y="0"/>
            <a:chExt cx="4923437" cy="1045261"/>
          </a:xfrm>
        </p:grpSpPr>
        <p:sp>
          <p:nvSpPr>
            <p:cNvPr id="223" name="Border of created my network"/>
            <p:cNvSpPr txBox="1"/>
            <p:nvPr/>
          </p:nvSpPr>
          <p:spPr>
            <a:xfrm>
              <a:off x="228600" y="152400"/>
              <a:ext cx="4466236"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atin typeface="+mn-lt"/>
                  <a:ea typeface="+mn-ea"/>
                  <a:cs typeface="+mn-cs"/>
                  <a:sym typeface="Helvetica Neue"/>
                </a:defRPr>
              </a:lvl1pPr>
            </a:lstStyle>
            <a:p>
              <a:pPr/>
              <a:r>
                <a:t>Border of created my network</a:t>
              </a:r>
            </a:p>
          </p:txBody>
        </p:sp>
        <p:pic>
          <p:nvPicPr>
            <p:cNvPr id="224" name="Border of created my network" descr="Border of created my network"/>
            <p:cNvPicPr>
              <a:picLocks noChangeAspect="1"/>
            </p:cNvPicPr>
            <p:nvPr/>
          </p:nvPicPr>
          <p:blipFill>
            <a:blip r:embed="rId3">
              <a:extLst/>
            </a:blip>
            <a:stretch>
              <a:fillRect/>
            </a:stretch>
          </p:blipFill>
          <p:spPr>
            <a:xfrm>
              <a:off x="-1" y="0"/>
              <a:ext cx="4923438" cy="1045262"/>
            </a:xfrm>
            <a:prstGeom prst="rect">
              <a:avLst/>
            </a:prstGeom>
            <a:ln w="12700" cap="flat">
              <a:noFill/>
              <a:miter lim="400000"/>
            </a:ln>
            <a:effectLst/>
          </p:spPr>
        </p:pic>
      </p:grpSp>
      <p:sp>
        <p:nvSpPr>
          <p:cNvPr id="226" name="Line"/>
          <p:cNvSpPr/>
          <p:nvPr/>
        </p:nvSpPr>
        <p:spPr>
          <a:xfrm flipV="1">
            <a:off x="4559300" y="6612905"/>
            <a:ext cx="791072" cy="1884711"/>
          </a:xfrm>
          <a:prstGeom prst="line">
            <a:avLst/>
          </a:prstGeom>
          <a:ln w="25400">
            <a:solidFill>
              <a:srgbClr val="000000"/>
            </a:solidFill>
            <a:miter lim="400000"/>
            <a:headEnd type="triangle"/>
            <a:tailEnd type="triangle"/>
          </a:ln>
        </p:spPr>
        <p:txBody>
          <a:bodyPr lIns="45718" tIns="45718" rIns="45718" bIns="45718"/>
          <a:lstStyle/>
          <a:p>
            <a:pPr/>
          </a:p>
        </p:txBody>
      </p:sp>
      <p:sp>
        <p:nvSpPr>
          <p:cNvPr id="227" name="Line"/>
          <p:cNvSpPr/>
          <p:nvPr/>
        </p:nvSpPr>
        <p:spPr>
          <a:xfrm flipH="1" flipV="1">
            <a:off x="7905700" y="6717506"/>
            <a:ext cx="920801" cy="1675509"/>
          </a:xfrm>
          <a:prstGeom prst="line">
            <a:avLst/>
          </a:prstGeom>
          <a:ln w="25400">
            <a:solidFill>
              <a:srgbClr val="000000"/>
            </a:solidFill>
            <a:miter lim="400000"/>
            <a:headEnd type="triangle"/>
            <a:tailEnd type="triangle"/>
          </a:ln>
        </p:spPr>
        <p:txBody>
          <a:bodyPr lIns="45718" tIns="45718" rIns="45718" bIns="45718"/>
          <a:lstStyle/>
          <a:p>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WebServer Code"/>
          <p:cNvSpPr txBox="1"/>
          <p:nvPr>
            <p:ph type="title"/>
          </p:nvPr>
        </p:nvSpPr>
        <p:spPr>
          <a:prstGeom prst="rect">
            <a:avLst/>
          </a:prstGeom>
        </p:spPr>
        <p:txBody>
          <a:bodyPr/>
          <a:lstStyle/>
          <a:p>
            <a:pPr/>
            <a:r>
              <a:t>WebServer Code</a:t>
            </a:r>
          </a:p>
        </p:txBody>
      </p:sp>
      <p:grpSp>
        <p:nvGrpSpPr>
          <p:cNvPr id="232" name="Image"/>
          <p:cNvGrpSpPr/>
          <p:nvPr/>
        </p:nvGrpSpPr>
        <p:grpSpPr>
          <a:xfrm>
            <a:off x="2501900" y="2501900"/>
            <a:ext cx="8229600" cy="5956300"/>
            <a:chOff x="0" y="0"/>
            <a:chExt cx="8229600" cy="5956300"/>
          </a:xfrm>
        </p:grpSpPr>
        <p:pic>
          <p:nvPicPr>
            <p:cNvPr id="230" name="Image" descr="Image"/>
            <p:cNvPicPr>
              <a:picLocks noChangeAspect="1"/>
            </p:cNvPicPr>
            <p:nvPr/>
          </p:nvPicPr>
          <p:blipFill>
            <a:blip r:embed="rId2">
              <a:extLst/>
            </a:blip>
            <a:stretch>
              <a:fillRect/>
            </a:stretch>
          </p:blipFill>
          <p:spPr>
            <a:xfrm>
              <a:off x="215900" y="139700"/>
              <a:ext cx="7797800" cy="5397500"/>
            </a:xfrm>
            <a:prstGeom prst="rect">
              <a:avLst/>
            </a:prstGeom>
            <a:ln w="12700" cap="flat">
              <a:noFill/>
              <a:miter lim="400000"/>
            </a:ln>
            <a:effectLst/>
          </p:spPr>
        </p:pic>
        <p:pic>
          <p:nvPicPr>
            <p:cNvPr id="231" name="Image" descr="Image"/>
            <p:cNvPicPr>
              <a:picLocks noChangeAspect="1"/>
            </p:cNvPicPr>
            <p:nvPr/>
          </p:nvPicPr>
          <p:blipFill>
            <a:blip r:embed="rId3">
              <a:extLst/>
            </a:blip>
            <a:stretch>
              <a:fillRect/>
            </a:stretch>
          </p:blipFill>
          <p:spPr>
            <a:xfrm>
              <a:off x="0" y="0"/>
              <a:ext cx="8229600" cy="595630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Nginx"/>
          <p:cNvSpPr txBox="1"/>
          <p:nvPr>
            <p:ph type="title"/>
          </p:nvPr>
        </p:nvSpPr>
        <p:spPr>
          <a:prstGeom prst="rect">
            <a:avLst/>
          </a:prstGeom>
        </p:spPr>
        <p:txBody>
          <a:bodyPr/>
          <a:lstStyle/>
          <a:p>
            <a:pPr/>
            <a:r>
              <a:t>Nginx</a:t>
            </a:r>
          </a:p>
        </p:txBody>
      </p:sp>
      <p:sp>
        <p:nvSpPr>
          <p:cNvPr id="235" name="Will be a container like our webservers…"/>
          <p:cNvSpPr txBox="1"/>
          <p:nvPr>
            <p:ph type="body" idx="1"/>
          </p:nvPr>
        </p:nvSpPr>
        <p:spPr>
          <a:prstGeom prst="rect">
            <a:avLst/>
          </a:prstGeom>
        </p:spPr>
        <p:txBody>
          <a:bodyPr/>
          <a:lstStyle/>
          <a:p>
            <a:pPr marL="413384" indent="-413384" defTabSz="543305">
              <a:spcBef>
                <a:spcPts val="3900"/>
              </a:spcBef>
              <a:buSzPct val="50000"/>
              <a:buBlip>
                <a:blip r:embed="rId2"/>
              </a:buBlip>
              <a:defRPr sz="2900"/>
            </a:pPr>
          </a:p>
          <a:p>
            <a:pPr marL="413384" indent="-413384" defTabSz="543305">
              <a:spcBef>
                <a:spcPts val="3900"/>
              </a:spcBef>
              <a:buSzPct val="50000"/>
              <a:buBlip>
                <a:blip r:embed="rId2"/>
              </a:buBlip>
              <a:defRPr sz="2900"/>
            </a:pPr>
            <a:r>
              <a:t>Will be a container like our webservers</a:t>
            </a:r>
          </a:p>
          <a:p>
            <a:pPr marL="413384" indent="-413384" defTabSz="543305">
              <a:spcBef>
                <a:spcPts val="3900"/>
              </a:spcBef>
              <a:buSzPct val="50000"/>
              <a:buBlip>
                <a:blip r:embed="rId2"/>
              </a:buBlip>
              <a:defRPr sz="2900"/>
            </a:pPr>
            <a:r>
              <a:t>Acts as a load balancer (reverse proxy)</a:t>
            </a:r>
          </a:p>
          <a:p>
            <a:pPr marL="413384" indent="-413384" defTabSz="543305">
              <a:spcBef>
                <a:spcPts val="3900"/>
              </a:spcBef>
              <a:buSzPct val="50000"/>
              <a:buBlip>
                <a:blip r:embed="rId2"/>
              </a:buBlip>
              <a:defRPr sz="2900"/>
            </a:pPr>
            <a:r>
              <a:t>Will shift requests between our two web servers</a:t>
            </a:r>
          </a:p>
          <a:p>
            <a:pPr marL="0" indent="0" algn="just" defTabSz="543305">
              <a:spcBef>
                <a:spcPts val="3900"/>
              </a:spcBef>
              <a:buSzTx/>
              <a:buNone/>
              <a:defRPr sz="2100">
                <a:latin typeface="Andale Mono"/>
                <a:ea typeface="Andale Mono"/>
                <a:cs typeface="Andale Mono"/>
                <a:sym typeface="Andale Mono"/>
              </a:defRPr>
            </a:pPr>
            <a:r>
              <a:t>Note:  A proxy hides the client.  Servers think they are talking with the proxy not the client; the proxy makes requests on behalf of the client.  </a:t>
            </a:r>
          </a:p>
          <a:p>
            <a:pPr marL="0" indent="0" algn="just" defTabSz="543305">
              <a:spcBef>
                <a:spcPts val="3900"/>
              </a:spcBef>
              <a:buSzTx/>
              <a:buNone/>
              <a:defRPr sz="2100">
                <a:latin typeface="Andale Mono"/>
                <a:ea typeface="Andale Mono"/>
                <a:cs typeface="Andale Mono"/>
                <a:sym typeface="Andale Mono"/>
              </a:defRPr>
            </a:pPr>
            <a:r>
              <a:t>A reverse proxy hides servers the client talks to a server though the reverse proxy.  The true server fielding the request is hidden from the client.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Directory for Nginx Resources"/>
          <p:cNvSpPr txBox="1"/>
          <p:nvPr>
            <p:ph type="title"/>
          </p:nvPr>
        </p:nvSpPr>
        <p:spPr>
          <a:prstGeom prst="rect">
            <a:avLst/>
          </a:prstGeom>
        </p:spPr>
        <p:txBody>
          <a:bodyPr/>
          <a:lstStyle>
            <a:lvl1pPr defTabSz="484886">
              <a:defRPr sz="6600"/>
            </a:lvl1pPr>
          </a:lstStyle>
          <a:p>
            <a:pPr/>
            <a:r>
              <a:t>Directory for Nginx Resources</a:t>
            </a:r>
          </a:p>
        </p:txBody>
      </p:sp>
      <p:grpSp>
        <p:nvGrpSpPr>
          <p:cNvPr id="240" name="Image"/>
          <p:cNvGrpSpPr/>
          <p:nvPr/>
        </p:nvGrpSpPr>
        <p:grpSpPr>
          <a:xfrm>
            <a:off x="63500" y="3924300"/>
            <a:ext cx="13131800" cy="2184400"/>
            <a:chOff x="0" y="0"/>
            <a:chExt cx="13131800" cy="2184400"/>
          </a:xfrm>
        </p:grpSpPr>
        <p:pic>
          <p:nvPicPr>
            <p:cNvPr id="238" name="Image" descr="Image"/>
            <p:cNvPicPr>
              <a:picLocks noChangeAspect="1"/>
            </p:cNvPicPr>
            <p:nvPr/>
          </p:nvPicPr>
          <p:blipFill>
            <a:blip r:embed="rId2">
              <a:extLst/>
            </a:blip>
            <a:stretch>
              <a:fillRect/>
            </a:stretch>
          </p:blipFill>
          <p:spPr>
            <a:xfrm>
              <a:off x="215900" y="139700"/>
              <a:ext cx="12700000" cy="1625600"/>
            </a:xfrm>
            <a:prstGeom prst="rect">
              <a:avLst/>
            </a:prstGeom>
            <a:ln w="12700" cap="flat">
              <a:noFill/>
              <a:miter lim="400000"/>
            </a:ln>
            <a:effectLst/>
          </p:spPr>
        </p:pic>
        <p:pic>
          <p:nvPicPr>
            <p:cNvPr id="239" name="Image" descr="Image"/>
            <p:cNvPicPr>
              <a:picLocks noChangeAspect="1"/>
            </p:cNvPicPr>
            <p:nvPr/>
          </p:nvPicPr>
          <p:blipFill>
            <a:blip r:embed="rId3">
              <a:extLst/>
            </a:blip>
            <a:stretch>
              <a:fillRect/>
            </a:stretch>
          </p:blipFill>
          <p:spPr>
            <a:xfrm>
              <a:off x="0" y="0"/>
              <a:ext cx="13131800" cy="218440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Nginx Config"/>
          <p:cNvSpPr txBox="1"/>
          <p:nvPr>
            <p:ph type="title"/>
          </p:nvPr>
        </p:nvSpPr>
        <p:spPr>
          <a:prstGeom prst="rect">
            <a:avLst/>
          </a:prstGeom>
        </p:spPr>
        <p:txBody>
          <a:bodyPr/>
          <a:lstStyle/>
          <a:p>
            <a:pPr/>
            <a:r>
              <a:t>Nginx Config</a:t>
            </a:r>
          </a:p>
        </p:txBody>
      </p:sp>
      <p:grpSp>
        <p:nvGrpSpPr>
          <p:cNvPr id="245" name="Image"/>
          <p:cNvGrpSpPr/>
          <p:nvPr/>
        </p:nvGrpSpPr>
        <p:grpSpPr>
          <a:xfrm>
            <a:off x="2355850" y="2990850"/>
            <a:ext cx="8293100" cy="5105400"/>
            <a:chOff x="0" y="0"/>
            <a:chExt cx="8293100" cy="5105400"/>
          </a:xfrm>
        </p:grpSpPr>
        <p:pic>
          <p:nvPicPr>
            <p:cNvPr id="243" name="Image" descr="Image"/>
            <p:cNvPicPr>
              <a:picLocks noChangeAspect="1"/>
            </p:cNvPicPr>
            <p:nvPr/>
          </p:nvPicPr>
          <p:blipFill>
            <a:blip r:embed="rId2">
              <a:extLst/>
            </a:blip>
            <a:stretch>
              <a:fillRect/>
            </a:stretch>
          </p:blipFill>
          <p:spPr>
            <a:xfrm>
              <a:off x="215900" y="139700"/>
              <a:ext cx="7861300" cy="4546600"/>
            </a:xfrm>
            <a:prstGeom prst="rect">
              <a:avLst/>
            </a:prstGeom>
            <a:ln w="12700" cap="flat">
              <a:noFill/>
              <a:miter lim="400000"/>
            </a:ln>
            <a:effectLst/>
          </p:spPr>
        </p:pic>
        <p:pic>
          <p:nvPicPr>
            <p:cNvPr id="244" name="Image" descr="Image"/>
            <p:cNvPicPr>
              <a:picLocks noChangeAspect="1"/>
            </p:cNvPicPr>
            <p:nvPr/>
          </p:nvPicPr>
          <p:blipFill>
            <a:blip r:embed="rId3">
              <a:extLst/>
            </a:blip>
            <a:stretch>
              <a:fillRect/>
            </a:stretch>
          </p:blipFill>
          <p:spPr>
            <a:xfrm>
              <a:off x="0" y="0"/>
              <a:ext cx="8293100" cy="510540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Docker Compose File"/>
          <p:cNvSpPr txBox="1"/>
          <p:nvPr>
            <p:ph type="title"/>
          </p:nvPr>
        </p:nvSpPr>
        <p:spPr>
          <a:prstGeom prst="rect">
            <a:avLst/>
          </a:prstGeom>
        </p:spPr>
        <p:txBody>
          <a:bodyPr/>
          <a:lstStyle/>
          <a:p>
            <a:pPr/>
            <a:r>
              <a:t>Docker Compose File</a:t>
            </a:r>
          </a:p>
        </p:txBody>
      </p:sp>
      <p:grpSp>
        <p:nvGrpSpPr>
          <p:cNvPr id="250" name="Image"/>
          <p:cNvGrpSpPr/>
          <p:nvPr/>
        </p:nvGrpSpPr>
        <p:grpSpPr>
          <a:xfrm>
            <a:off x="1149350" y="2152650"/>
            <a:ext cx="11239500" cy="7378700"/>
            <a:chOff x="0" y="0"/>
            <a:chExt cx="11239500" cy="7378700"/>
          </a:xfrm>
        </p:grpSpPr>
        <p:pic>
          <p:nvPicPr>
            <p:cNvPr id="248" name="Image" descr="Image"/>
            <p:cNvPicPr>
              <a:picLocks noChangeAspect="1"/>
            </p:cNvPicPr>
            <p:nvPr/>
          </p:nvPicPr>
          <p:blipFill>
            <a:blip r:embed="rId2">
              <a:extLst/>
            </a:blip>
            <a:stretch>
              <a:fillRect/>
            </a:stretch>
          </p:blipFill>
          <p:spPr>
            <a:xfrm>
              <a:off x="215900" y="139700"/>
              <a:ext cx="10807700" cy="6819900"/>
            </a:xfrm>
            <a:prstGeom prst="rect">
              <a:avLst/>
            </a:prstGeom>
            <a:ln w="12700" cap="flat">
              <a:noFill/>
              <a:miter lim="400000"/>
            </a:ln>
            <a:effectLst/>
          </p:spPr>
        </p:pic>
        <p:pic>
          <p:nvPicPr>
            <p:cNvPr id="249" name="Image" descr="Image"/>
            <p:cNvPicPr>
              <a:picLocks noChangeAspect="1"/>
            </p:cNvPicPr>
            <p:nvPr/>
          </p:nvPicPr>
          <p:blipFill>
            <a:blip r:embed="rId3">
              <a:extLst/>
            </a:blip>
            <a:stretch>
              <a:fillRect/>
            </a:stretch>
          </p:blipFill>
          <p:spPr>
            <a:xfrm>
              <a:off x="0" y="0"/>
              <a:ext cx="11239500" cy="737870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Created Network"/>
          <p:cNvSpPr txBox="1"/>
          <p:nvPr>
            <p:ph type="title"/>
          </p:nvPr>
        </p:nvSpPr>
        <p:spPr>
          <a:prstGeom prst="rect">
            <a:avLst/>
          </a:prstGeom>
        </p:spPr>
        <p:txBody>
          <a:bodyPr/>
          <a:lstStyle/>
          <a:p>
            <a:pPr/>
            <a:r>
              <a:t>Created Network</a:t>
            </a:r>
          </a:p>
        </p:txBody>
      </p:sp>
      <p:grpSp>
        <p:nvGrpSpPr>
          <p:cNvPr id="255" name="Image"/>
          <p:cNvGrpSpPr/>
          <p:nvPr/>
        </p:nvGrpSpPr>
        <p:grpSpPr>
          <a:xfrm>
            <a:off x="2381250" y="3924300"/>
            <a:ext cx="6692900" cy="2184400"/>
            <a:chOff x="0" y="0"/>
            <a:chExt cx="6692900" cy="2184400"/>
          </a:xfrm>
        </p:grpSpPr>
        <p:pic>
          <p:nvPicPr>
            <p:cNvPr id="253" name="Image" descr="Image"/>
            <p:cNvPicPr>
              <a:picLocks noChangeAspect="1"/>
            </p:cNvPicPr>
            <p:nvPr/>
          </p:nvPicPr>
          <p:blipFill>
            <a:blip r:embed="rId2">
              <a:extLst/>
            </a:blip>
            <a:stretch>
              <a:fillRect/>
            </a:stretch>
          </p:blipFill>
          <p:spPr>
            <a:xfrm>
              <a:off x="215900" y="139700"/>
              <a:ext cx="6261100" cy="1625600"/>
            </a:xfrm>
            <a:prstGeom prst="rect">
              <a:avLst/>
            </a:prstGeom>
            <a:ln w="12700" cap="flat">
              <a:noFill/>
              <a:miter lim="400000"/>
            </a:ln>
            <a:effectLst/>
          </p:spPr>
        </p:pic>
        <p:pic>
          <p:nvPicPr>
            <p:cNvPr id="254" name="Image" descr="Image"/>
            <p:cNvPicPr>
              <a:picLocks noChangeAspect="1"/>
            </p:cNvPicPr>
            <p:nvPr/>
          </p:nvPicPr>
          <p:blipFill>
            <a:blip r:embed="rId3">
              <a:extLst/>
            </a:blip>
            <a:stretch>
              <a:fillRect/>
            </a:stretch>
          </p:blipFill>
          <p:spPr>
            <a:xfrm>
              <a:off x="0" y="0"/>
              <a:ext cx="6692900" cy="218440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The containers"/>
          <p:cNvSpPr txBox="1"/>
          <p:nvPr>
            <p:ph type="title"/>
          </p:nvPr>
        </p:nvSpPr>
        <p:spPr>
          <a:prstGeom prst="rect">
            <a:avLst/>
          </a:prstGeom>
        </p:spPr>
        <p:txBody>
          <a:bodyPr/>
          <a:lstStyle/>
          <a:p>
            <a:pPr/>
            <a:r>
              <a:t>The containers</a:t>
            </a:r>
          </a:p>
        </p:txBody>
      </p:sp>
      <p:grpSp>
        <p:nvGrpSpPr>
          <p:cNvPr id="260" name="Image"/>
          <p:cNvGrpSpPr/>
          <p:nvPr/>
        </p:nvGrpSpPr>
        <p:grpSpPr>
          <a:xfrm>
            <a:off x="-38100" y="4395315"/>
            <a:ext cx="13436600" cy="1458270"/>
            <a:chOff x="0" y="0"/>
            <a:chExt cx="13436600" cy="1458268"/>
          </a:xfrm>
        </p:grpSpPr>
        <p:pic>
          <p:nvPicPr>
            <p:cNvPr id="258" name="Image" descr="Image"/>
            <p:cNvPicPr>
              <a:picLocks noChangeAspect="1"/>
            </p:cNvPicPr>
            <p:nvPr/>
          </p:nvPicPr>
          <p:blipFill>
            <a:blip r:embed="rId2">
              <a:extLst/>
            </a:blip>
            <a:stretch>
              <a:fillRect/>
            </a:stretch>
          </p:blipFill>
          <p:spPr>
            <a:xfrm>
              <a:off x="215900" y="139700"/>
              <a:ext cx="13004800" cy="899469"/>
            </a:xfrm>
            <a:prstGeom prst="rect">
              <a:avLst/>
            </a:prstGeom>
            <a:ln w="12700" cap="flat">
              <a:noFill/>
              <a:miter lim="400000"/>
            </a:ln>
            <a:effectLst/>
          </p:spPr>
        </p:pic>
        <p:pic>
          <p:nvPicPr>
            <p:cNvPr id="259" name="Image" descr="Image"/>
            <p:cNvPicPr>
              <a:picLocks noChangeAspect="1"/>
            </p:cNvPicPr>
            <p:nvPr/>
          </p:nvPicPr>
          <p:blipFill>
            <a:blip r:embed="rId3">
              <a:extLst/>
            </a:blip>
            <a:stretch>
              <a:fillRect/>
            </a:stretch>
          </p:blipFill>
          <p:spPr>
            <a:xfrm>
              <a:off x="0" y="0"/>
              <a:ext cx="13436600" cy="1458269"/>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Where to Get Docker"/>
          <p:cNvSpPr txBox="1"/>
          <p:nvPr>
            <p:ph type="title"/>
          </p:nvPr>
        </p:nvSpPr>
        <p:spPr>
          <a:prstGeom prst="rect">
            <a:avLst/>
          </a:prstGeom>
        </p:spPr>
        <p:txBody>
          <a:bodyPr/>
          <a:lstStyle/>
          <a:p>
            <a:pPr/>
            <a:r>
              <a:t>Where to Get Docker</a:t>
            </a:r>
          </a:p>
        </p:txBody>
      </p:sp>
      <p:grpSp>
        <p:nvGrpSpPr>
          <p:cNvPr id="128" name="Image"/>
          <p:cNvGrpSpPr/>
          <p:nvPr/>
        </p:nvGrpSpPr>
        <p:grpSpPr>
          <a:xfrm>
            <a:off x="-215900" y="2886375"/>
            <a:ext cx="13436600" cy="4425351"/>
            <a:chOff x="0" y="0"/>
            <a:chExt cx="13436600" cy="4425349"/>
          </a:xfrm>
        </p:grpSpPr>
        <p:pic>
          <p:nvPicPr>
            <p:cNvPr id="126" name="Image" descr="Image"/>
            <p:cNvPicPr>
              <a:picLocks noChangeAspect="1"/>
            </p:cNvPicPr>
            <p:nvPr/>
          </p:nvPicPr>
          <p:blipFill>
            <a:blip r:embed="rId2">
              <a:extLst/>
            </a:blip>
            <a:stretch>
              <a:fillRect/>
            </a:stretch>
          </p:blipFill>
          <p:spPr>
            <a:xfrm>
              <a:off x="215900" y="139700"/>
              <a:ext cx="13004800" cy="3866549"/>
            </a:xfrm>
            <a:prstGeom prst="rect">
              <a:avLst/>
            </a:prstGeom>
            <a:ln w="12700" cap="flat">
              <a:noFill/>
              <a:miter lim="400000"/>
            </a:ln>
            <a:effectLst/>
          </p:spPr>
        </p:pic>
        <p:pic>
          <p:nvPicPr>
            <p:cNvPr id="127" name="Image" descr="Image"/>
            <p:cNvPicPr>
              <a:picLocks noChangeAspect="1"/>
            </p:cNvPicPr>
            <p:nvPr/>
          </p:nvPicPr>
          <p:blipFill>
            <a:blip r:embed="rId3">
              <a:extLst/>
            </a:blip>
            <a:stretch>
              <a:fillRect/>
            </a:stretch>
          </p:blipFill>
          <p:spPr>
            <a:xfrm>
              <a:off x="0" y="-1"/>
              <a:ext cx="13436600" cy="4425351"/>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Mounted Volumes"/>
          <p:cNvSpPr txBox="1"/>
          <p:nvPr>
            <p:ph type="title"/>
          </p:nvPr>
        </p:nvSpPr>
        <p:spPr>
          <a:prstGeom prst="rect">
            <a:avLst/>
          </a:prstGeom>
        </p:spPr>
        <p:txBody>
          <a:bodyPr/>
          <a:lstStyle/>
          <a:p>
            <a:pPr/>
            <a:r>
              <a:t>Mounted Volumes</a:t>
            </a:r>
          </a:p>
        </p:txBody>
      </p:sp>
      <p:grpSp>
        <p:nvGrpSpPr>
          <p:cNvPr id="265" name="Image"/>
          <p:cNvGrpSpPr/>
          <p:nvPr/>
        </p:nvGrpSpPr>
        <p:grpSpPr>
          <a:xfrm>
            <a:off x="692150" y="4286250"/>
            <a:ext cx="11620500" cy="1701800"/>
            <a:chOff x="0" y="0"/>
            <a:chExt cx="11620500" cy="1701800"/>
          </a:xfrm>
        </p:grpSpPr>
        <p:pic>
          <p:nvPicPr>
            <p:cNvPr id="263" name="Image" descr="Image"/>
            <p:cNvPicPr>
              <a:picLocks noChangeAspect="1"/>
            </p:cNvPicPr>
            <p:nvPr/>
          </p:nvPicPr>
          <p:blipFill>
            <a:blip r:embed="rId2">
              <a:extLst/>
            </a:blip>
            <a:stretch>
              <a:fillRect/>
            </a:stretch>
          </p:blipFill>
          <p:spPr>
            <a:xfrm>
              <a:off x="215900" y="139700"/>
              <a:ext cx="11188700" cy="1143000"/>
            </a:xfrm>
            <a:prstGeom prst="rect">
              <a:avLst/>
            </a:prstGeom>
            <a:ln w="12700" cap="flat">
              <a:noFill/>
              <a:miter lim="400000"/>
            </a:ln>
            <a:effectLst/>
          </p:spPr>
        </p:pic>
        <p:pic>
          <p:nvPicPr>
            <p:cNvPr id="264" name="Image" descr="Image"/>
            <p:cNvPicPr>
              <a:picLocks noChangeAspect="1"/>
            </p:cNvPicPr>
            <p:nvPr/>
          </p:nvPicPr>
          <p:blipFill>
            <a:blip r:embed="rId3">
              <a:extLst/>
            </a:blip>
            <a:stretch>
              <a:fillRect/>
            </a:stretch>
          </p:blipFill>
          <p:spPr>
            <a:xfrm>
              <a:off x="0" y="0"/>
              <a:ext cx="11620500" cy="170180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Alternation between WebServers"/>
          <p:cNvSpPr txBox="1"/>
          <p:nvPr>
            <p:ph type="title"/>
          </p:nvPr>
        </p:nvSpPr>
        <p:spPr>
          <a:prstGeom prst="rect">
            <a:avLst/>
          </a:prstGeom>
        </p:spPr>
        <p:txBody>
          <a:bodyPr/>
          <a:lstStyle>
            <a:lvl1pPr defTabSz="484886">
              <a:defRPr sz="6600"/>
            </a:lvl1pPr>
          </a:lstStyle>
          <a:p>
            <a:pPr/>
            <a:r>
              <a:t>Alternation between WebServers</a:t>
            </a:r>
          </a:p>
        </p:txBody>
      </p:sp>
      <p:grpSp>
        <p:nvGrpSpPr>
          <p:cNvPr id="270" name="Image"/>
          <p:cNvGrpSpPr/>
          <p:nvPr/>
        </p:nvGrpSpPr>
        <p:grpSpPr>
          <a:xfrm>
            <a:off x="1593850" y="3067050"/>
            <a:ext cx="9486900" cy="2133600"/>
            <a:chOff x="0" y="0"/>
            <a:chExt cx="9486900" cy="2133600"/>
          </a:xfrm>
        </p:grpSpPr>
        <p:pic>
          <p:nvPicPr>
            <p:cNvPr id="268" name="Image" descr="Image"/>
            <p:cNvPicPr>
              <a:picLocks noChangeAspect="1"/>
            </p:cNvPicPr>
            <p:nvPr/>
          </p:nvPicPr>
          <p:blipFill>
            <a:blip r:embed="rId2">
              <a:extLst/>
            </a:blip>
            <a:stretch>
              <a:fillRect/>
            </a:stretch>
          </p:blipFill>
          <p:spPr>
            <a:xfrm>
              <a:off x="215900" y="139700"/>
              <a:ext cx="9055100" cy="1574800"/>
            </a:xfrm>
            <a:prstGeom prst="rect">
              <a:avLst/>
            </a:prstGeom>
            <a:ln w="12700" cap="flat">
              <a:noFill/>
              <a:miter lim="400000"/>
            </a:ln>
            <a:effectLst/>
          </p:spPr>
        </p:pic>
        <p:pic>
          <p:nvPicPr>
            <p:cNvPr id="269" name="Image" descr="Image"/>
            <p:cNvPicPr>
              <a:picLocks noChangeAspect="1"/>
            </p:cNvPicPr>
            <p:nvPr/>
          </p:nvPicPr>
          <p:blipFill>
            <a:blip r:embed="rId3">
              <a:extLst/>
            </a:blip>
            <a:stretch>
              <a:fillRect/>
            </a:stretch>
          </p:blipFill>
          <p:spPr>
            <a:xfrm>
              <a:off x="0" y="0"/>
              <a:ext cx="9486900" cy="2133600"/>
            </a:xfrm>
            <a:prstGeom prst="rect">
              <a:avLst/>
            </a:prstGeom>
            <a:ln w="12700" cap="flat">
              <a:noFill/>
              <a:miter lim="400000"/>
            </a:ln>
            <a:effectLst/>
          </p:spPr>
        </p:pic>
      </p:grpSp>
      <p:grpSp>
        <p:nvGrpSpPr>
          <p:cNvPr id="273" name="Image"/>
          <p:cNvGrpSpPr/>
          <p:nvPr/>
        </p:nvGrpSpPr>
        <p:grpSpPr>
          <a:xfrm>
            <a:off x="1562100" y="5543550"/>
            <a:ext cx="9550400" cy="2489200"/>
            <a:chOff x="0" y="0"/>
            <a:chExt cx="9550400" cy="2489200"/>
          </a:xfrm>
        </p:grpSpPr>
        <p:pic>
          <p:nvPicPr>
            <p:cNvPr id="271" name="Image" descr="Image"/>
            <p:cNvPicPr>
              <a:picLocks noChangeAspect="1"/>
            </p:cNvPicPr>
            <p:nvPr/>
          </p:nvPicPr>
          <p:blipFill>
            <a:blip r:embed="rId4">
              <a:extLst/>
            </a:blip>
            <a:stretch>
              <a:fillRect/>
            </a:stretch>
          </p:blipFill>
          <p:spPr>
            <a:xfrm>
              <a:off x="215900" y="139700"/>
              <a:ext cx="9118600" cy="1930400"/>
            </a:xfrm>
            <a:prstGeom prst="rect">
              <a:avLst/>
            </a:prstGeom>
            <a:ln w="12700" cap="flat">
              <a:noFill/>
              <a:miter lim="400000"/>
            </a:ln>
            <a:effectLst/>
          </p:spPr>
        </p:pic>
        <p:pic>
          <p:nvPicPr>
            <p:cNvPr id="272" name="Image" descr="Image"/>
            <p:cNvPicPr>
              <a:picLocks noChangeAspect="1"/>
            </p:cNvPicPr>
            <p:nvPr/>
          </p:nvPicPr>
          <p:blipFill>
            <a:blip r:embed="rId5">
              <a:extLst/>
            </a:blip>
            <a:stretch>
              <a:fillRect/>
            </a:stretch>
          </p:blipFill>
          <p:spPr>
            <a:xfrm>
              <a:off x="0" y="0"/>
              <a:ext cx="9550400" cy="248920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MicroServices"/>
          <p:cNvSpPr txBox="1"/>
          <p:nvPr>
            <p:ph type="title"/>
          </p:nvPr>
        </p:nvSpPr>
        <p:spPr>
          <a:xfrm>
            <a:off x="952500" y="63500"/>
            <a:ext cx="11099800" cy="2159000"/>
          </a:xfrm>
          <a:prstGeom prst="rect">
            <a:avLst/>
          </a:prstGeom>
        </p:spPr>
        <p:txBody>
          <a:bodyPr/>
          <a:lstStyle/>
          <a:p>
            <a:pPr/>
            <a:r>
              <a:t>MicroServices</a:t>
            </a:r>
          </a:p>
        </p:txBody>
      </p:sp>
      <p:sp>
        <p:nvSpPr>
          <p:cNvPr id="276" name="In short, the 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
          <p:cNvSpPr txBox="1"/>
          <p:nvPr>
            <p:ph type="body" idx="1"/>
          </p:nvPr>
        </p:nvSpPr>
        <p:spPr>
          <a:prstGeom prst="rect">
            <a:avLst/>
          </a:prstGeom>
          <a:ln w="9525">
            <a:round/>
          </a:ln>
        </p:spPr>
        <p:txBody>
          <a:bodyPr/>
          <a:lstStyle/>
          <a:p>
            <a:pPr marL="0" indent="0" defTabSz="457200">
              <a:lnSpc>
                <a:spcPts val="3700"/>
              </a:lnSpc>
              <a:spcBef>
                <a:spcPts val="0"/>
              </a:spcBef>
              <a:buSzTx/>
              <a:buNone/>
              <a:defRPr i="1" sz="1600">
                <a:solidFill>
                  <a:srgbClr val="303633"/>
                </a:solidFill>
                <a:latin typeface="Courier"/>
                <a:ea typeface="Courier"/>
                <a:cs typeface="Courier"/>
                <a:sym typeface="Courier"/>
              </a:defRPr>
            </a:pPr>
            <a:r>
              <a:t>In short, the 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a:t>
            </a:r>
          </a:p>
          <a:p>
            <a:pPr marL="0" indent="0" defTabSz="457200">
              <a:lnSpc>
                <a:spcPts val="3700"/>
              </a:lnSpc>
              <a:spcBef>
                <a:spcPts val="0"/>
              </a:spcBef>
              <a:buSzTx/>
              <a:buNone/>
              <a:defRPr i="1" sz="1600">
                <a:solidFill>
                  <a:srgbClr val="303633"/>
                </a:solidFill>
                <a:latin typeface="Courier"/>
                <a:ea typeface="Courier"/>
                <a:cs typeface="Courier"/>
                <a:sym typeface="Courier"/>
              </a:defRPr>
            </a:pPr>
          </a:p>
          <a:p>
            <a:pPr marL="0" indent="0" defTabSz="457200">
              <a:lnSpc>
                <a:spcPts val="3700"/>
              </a:lnSpc>
              <a:spcBef>
                <a:spcPts val="0"/>
              </a:spcBef>
              <a:buSzTx/>
              <a:buNone/>
              <a:defRPr i="1" sz="1600">
                <a:solidFill>
                  <a:srgbClr val="303633"/>
                </a:solidFill>
                <a:latin typeface="Courier"/>
                <a:ea typeface="Courier"/>
                <a:cs typeface="Courier"/>
                <a:sym typeface="Courier"/>
              </a:defRPr>
            </a:pPr>
          </a:p>
          <a:p>
            <a:pPr marL="0" indent="0" defTabSz="457200">
              <a:lnSpc>
                <a:spcPts val="3700"/>
              </a:lnSpc>
              <a:spcBef>
                <a:spcPts val="0"/>
              </a:spcBef>
              <a:buSzTx/>
              <a:buNone/>
              <a:defRPr i="1" sz="1600">
                <a:solidFill>
                  <a:srgbClr val="303633"/>
                </a:solidFill>
                <a:latin typeface="Courier"/>
                <a:ea typeface="Courier"/>
                <a:cs typeface="Courier"/>
                <a:sym typeface="Courier"/>
              </a:defRPr>
            </a:pPr>
            <a:r>
              <a:rPr u="sng">
                <a:solidFill>
                  <a:srgbClr val="0000FF"/>
                </a:solidFill>
                <a:uFill>
                  <a:solidFill>
                    <a:srgbClr val="0000FF"/>
                  </a:solidFill>
                </a:uFill>
                <a:hlinkClick r:id="rId2" invalidUrl="" action="" tgtFrame="" tooltip="" history="1" highlightClick="0" endSnd="0"/>
              </a:rPr>
              <a:t>https://martinfowler.com/articles/microservices.html</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Architecture"/>
          <p:cNvSpPr txBox="1"/>
          <p:nvPr>
            <p:ph type="title"/>
          </p:nvPr>
        </p:nvSpPr>
        <p:spPr>
          <a:prstGeom prst="rect">
            <a:avLst/>
          </a:prstGeom>
        </p:spPr>
        <p:txBody>
          <a:bodyPr/>
          <a:lstStyle/>
          <a:p>
            <a:pPr/>
            <a:r>
              <a:t>New Architecture</a:t>
            </a:r>
          </a:p>
        </p:txBody>
      </p:sp>
      <p:grpSp>
        <p:nvGrpSpPr>
          <p:cNvPr id="281" name="Nginx (load balancer)"/>
          <p:cNvGrpSpPr/>
          <p:nvPr/>
        </p:nvGrpSpPr>
        <p:grpSpPr>
          <a:xfrm>
            <a:off x="4859833" y="4039046"/>
            <a:ext cx="2904135" cy="1675509"/>
            <a:chOff x="0" y="0"/>
            <a:chExt cx="2904133" cy="1675508"/>
          </a:xfrm>
        </p:grpSpPr>
        <p:sp>
          <p:nvSpPr>
            <p:cNvPr id="279" name="Rectangle"/>
            <p:cNvSpPr/>
            <p:nvPr/>
          </p:nvSpPr>
          <p:spPr>
            <a:xfrm>
              <a:off x="0" y="-1"/>
              <a:ext cx="2904134" cy="1675510"/>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defRPr>
              </a:pPr>
            </a:p>
          </p:txBody>
        </p:sp>
        <p:sp>
          <p:nvSpPr>
            <p:cNvPr id="280" name="Nginx (load balancer)"/>
            <p:cNvSpPr txBox="1"/>
            <p:nvPr/>
          </p:nvSpPr>
          <p:spPr>
            <a:xfrm>
              <a:off x="0" y="619556"/>
              <a:ext cx="2904134" cy="4363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defRPr>
              </a:lvl1pPr>
            </a:lstStyle>
            <a:p>
              <a:pPr/>
              <a:r>
                <a:t>Nginx (load balancer)</a:t>
              </a:r>
            </a:p>
          </p:txBody>
        </p:sp>
      </p:grpSp>
      <p:grpSp>
        <p:nvGrpSpPr>
          <p:cNvPr id="284" name="WebServer1"/>
          <p:cNvGrpSpPr/>
          <p:nvPr/>
        </p:nvGrpSpPr>
        <p:grpSpPr>
          <a:xfrm>
            <a:off x="2362448" y="6281996"/>
            <a:ext cx="2904134" cy="1381127"/>
            <a:chOff x="0" y="0"/>
            <a:chExt cx="2904133" cy="1381126"/>
          </a:xfrm>
        </p:grpSpPr>
        <p:sp>
          <p:nvSpPr>
            <p:cNvPr id="282" name="Rectangle"/>
            <p:cNvSpPr/>
            <p:nvPr/>
          </p:nvSpPr>
          <p:spPr>
            <a:xfrm>
              <a:off x="-1" y="-1"/>
              <a:ext cx="2904135" cy="1381128"/>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defRPr>
              </a:pPr>
            </a:p>
          </p:txBody>
        </p:sp>
        <p:sp>
          <p:nvSpPr>
            <p:cNvPr id="283" name="WebServer1"/>
            <p:cNvSpPr txBox="1"/>
            <p:nvPr/>
          </p:nvSpPr>
          <p:spPr>
            <a:xfrm>
              <a:off x="-1" y="472365"/>
              <a:ext cx="2904135" cy="4363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defRPr>
              </a:lvl1pPr>
            </a:lstStyle>
            <a:p>
              <a:pPr/>
              <a:r>
                <a:t>WebServer1</a:t>
              </a:r>
            </a:p>
          </p:txBody>
        </p:sp>
      </p:grpSp>
      <p:grpSp>
        <p:nvGrpSpPr>
          <p:cNvPr id="287" name="WebServer2"/>
          <p:cNvGrpSpPr/>
          <p:nvPr/>
        </p:nvGrpSpPr>
        <p:grpSpPr>
          <a:xfrm>
            <a:off x="7303889" y="6281996"/>
            <a:ext cx="2904134" cy="1381127"/>
            <a:chOff x="0" y="0"/>
            <a:chExt cx="2904133" cy="1381126"/>
          </a:xfrm>
        </p:grpSpPr>
        <p:sp>
          <p:nvSpPr>
            <p:cNvPr id="285" name="Rectangle"/>
            <p:cNvSpPr/>
            <p:nvPr/>
          </p:nvSpPr>
          <p:spPr>
            <a:xfrm>
              <a:off x="-1" y="-1"/>
              <a:ext cx="2904135" cy="1381128"/>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defRPr>
              </a:pPr>
            </a:p>
          </p:txBody>
        </p:sp>
        <p:sp>
          <p:nvSpPr>
            <p:cNvPr id="286" name="WebServer2"/>
            <p:cNvSpPr txBox="1"/>
            <p:nvPr/>
          </p:nvSpPr>
          <p:spPr>
            <a:xfrm>
              <a:off x="-1" y="472365"/>
              <a:ext cx="2904135" cy="4363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defRPr>
              </a:lvl1pPr>
            </a:lstStyle>
            <a:p>
              <a:pPr/>
              <a:r>
                <a:t>WebServer2</a:t>
              </a:r>
            </a:p>
          </p:txBody>
        </p:sp>
      </p:grpSp>
      <p:sp>
        <p:nvSpPr>
          <p:cNvPr id="288" name="Line"/>
          <p:cNvSpPr/>
          <p:nvPr/>
        </p:nvSpPr>
        <p:spPr>
          <a:xfrm>
            <a:off x="2888554" y="3313734"/>
            <a:ext cx="7557891" cy="1"/>
          </a:xfrm>
          <a:prstGeom prst="line">
            <a:avLst/>
          </a:prstGeom>
          <a:ln w="25400">
            <a:solidFill>
              <a:srgbClr val="000000"/>
            </a:solidFill>
            <a:miter lim="400000"/>
          </a:ln>
        </p:spPr>
        <p:txBody>
          <a:bodyPr lIns="45718" tIns="45718" rIns="45718" bIns="45718"/>
          <a:lstStyle/>
          <a:p>
            <a:pPr/>
          </a:p>
        </p:txBody>
      </p:sp>
      <p:sp>
        <p:nvSpPr>
          <p:cNvPr id="289" name="Line"/>
          <p:cNvSpPr/>
          <p:nvPr/>
        </p:nvSpPr>
        <p:spPr>
          <a:xfrm flipV="1">
            <a:off x="6311900" y="2054769"/>
            <a:ext cx="1" cy="1675509"/>
          </a:xfrm>
          <a:prstGeom prst="line">
            <a:avLst/>
          </a:prstGeom>
          <a:ln w="25400">
            <a:solidFill>
              <a:srgbClr val="000000"/>
            </a:solidFill>
            <a:miter lim="400000"/>
            <a:headEnd type="triangle"/>
            <a:tailEnd type="triangle"/>
          </a:ln>
        </p:spPr>
        <p:txBody>
          <a:bodyPr lIns="45718" tIns="45718" rIns="45718" bIns="45718"/>
          <a:lstStyle/>
          <a:p>
            <a:pPr/>
          </a:p>
        </p:txBody>
      </p:sp>
      <p:grpSp>
        <p:nvGrpSpPr>
          <p:cNvPr id="292" name="NAT"/>
          <p:cNvGrpSpPr/>
          <p:nvPr/>
        </p:nvGrpSpPr>
        <p:grpSpPr>
          <a:xfrm>
            <a:off x="4485131" y="2509594"/>
            <a:ext cx="1164337" cy="1045260"/>
            <a:chOff x="0" y="0"/>
            <a:chExt cx="1164336" cy="1045258"/>
          </a:xfrm>
        </p:grpSpPr>
        <p:sp>
          <p:nvSpPr>
            <p:cNvPr id="291" name="NAT"/>
            <p:cNvSpPr txBox="1"/>
            <p:nvPr/>
          </p:nvSpPr>
          <p:spPr>
            <a:xfrm>
              <a:off x="215899" y="139700"/>
              <a:ext cx="732538" cy="486459"/>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atin typeface="+mn-lt"/>
                  <a:ea typeface="+mn-ea"/>
                  <a:cs typeface="+mn-cs"/>
                  <a:sym typeface="Helvetica Neue"/>
                </a:defRPr>
              </a:lvl1pPr>
            </a:lstStyle>
            <a:p>
              <a:pPr/>
              <a:r>
                <a:t>NAT</a:t>
              </a:r>
            </a:p>
          </p:txBody>
        </p:sp>
        <p:pic>
          <p:nvPicPr>
            <p:cNvPr id="290" name="NAT" descr="NAT"/>
            <p:cNvPicPr>
              <a:picLocks noChangeAspect="0"/>
            </p:cNvPicPr>
            <p:nvPr/>
          </p:nvPicPr>
          <p:blipFill>
            <a:blip r:embed="rId2">
              <a:extLst/>
            </a:blip>
            <a:stretch>
              <a:fillRect/>
            </a:stretch>
          </p:blipFill>
          <p:spPr>
            <a:xfrm>
              <a:off x="-1" y="-1"/>
              <a:ext cx="1164337" cy="1045260"/>
            </a:xfrm>
            <a:prstGeom prst="rect">
              <a:avLst/>
            </a:prstGeom>
            <a:effectLst/>
          </p:spPr>
        </p:pic>
      </p:grpSp>
      <p:grpSp>
        <p:nvGrpSpPr>
          <p:cNvPr id="295" name="Border of created my network"/>
          <p:cNvGrpSpPr/>
          <p:nvPr/>
        </p:nvGrpSpPr>
        <p:grpSpPr>
          <a:xfrm>
            <a:off x="7977681" y="4214469"/>
            <a:ext cx="4923439" cy="1045262"/>
            <a:chOff x="0" y="0"/>
            <a:chExt cx="4923437" cy="1045261"/>
          </a:xfrm>
        </p:grpSpPr>
        <p:sp>
          <p:nvSpPr>
            <p:cNvPr id="293" name="Border of created my network"/>
            <p:cNvSpPr txBox="1"/>
            <p:nvPr/>
          </p:nvSpPr>
          <p:spPr>
            <a:xfrm>
              <a:off x="228600" y="152400"/>
              <a:ext cx="4466236"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atin typeface="+mn-lt"/>
                  <a:ea typeface="+mn-ea"/>
                  <a:cs typeface="+mn-cs"/>
                  <a:sym typeface="Helvetica Neue"/>
                </a:defRPr>
              </a:lvl1pPr>
            </a:lstStyle>
            <a:p>
              <a:pPr/>
              <a:r>
                <a:t>Border of created my network</a:t>
              </a:r>
            </a:p>
          </p:txBody>
        </p:sp>
        <p:pic>
          <p:nvPicPr>
            <p:cNvPr id="294" name="Border of created my network" descr="Border of created my network"/>
            <p:cNvPicPr>
              <a:picLocks noChangeAspect="1"/>
            </p:cNvPicPr>
            <p:nvPr/>
          </p:nvPicPr>
          <p:blipFill>
            <a:blip r:embed="rId3">
              <a:extLst/>
            </a:blip>
            <a:stretch>
              <a:fillRect/>
            </a:stretch>
          </p:blipFill>
          <p:spPr>
            <a:xfrm>
              <a:off x="-1" y="0"/>
              <a:ext cx="4923438" cy="1045262"/>
            </a:xfrm>
            <a:prstGeom prst="rect">
              <a:avLst/>
            </a:prstGeom>
            <a:ln w="12700" cap="flat">
              <a:noFill/>
              <a:miter lim="400000"/>
            </a:ln>
            <a:effectLst/>
          </p:spPr>
        </p:pic>
      </p:grpSp>
      <p:grpSp>
        <p:nvGrpSpPr>
          <p:cNvPr id="298" name="WebServer2"/>
          <p:cNvGrpSpPr/>
          <p:nvPr/>
        </p:nvGrpSpPr>
        <p:grpSpPr>
          <a:xfrm>
            <a:off x="4859833" y="8230565"/>
            <a:ext cx="2904134" cy="1381127"/>
            <a:chOff x="0" y="0"/>
            <a:chExt cx="2904133" cy="1381126"/>
          </a:xfrm>
        </p:grpSpPr>
        <p:sp>
          <p:nvSpPr>
            <p:cNvPr id="296" name="Rectangle"/>
            <p:cNvSpPr/>
            <p:nvPr/>
          </p:nvSpPr>
          <p:spPr>
            <a:xfrm>
              <a:off x="-1" y="-1"/>
              <a:ext cx="2904135" cy="1381128"/>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defRPr>
              </a:pPr>
            </a:p>
          </p:txBody>
        </p:sp>
        <p:sp>
          <p:nvSpPr>
            <p:cNvPr id="297" name="API Gateway"/>
            <p:cNvSpPr txBox="1"/>
            <p:nvPr/>
          </p:nvSpPr>
          <p:spPr>
            <a:xfrm>
              <a:off x="-1" y="472365"/>
              <a:ext cx="2904135" cy="4363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solidFill>
                    <a:srgbClr val="FFFFFF"/>
                  </a:solidFill>
                </a:defRPr>
              </a:lvl1pPr>
            </a:lstStyle>
            <a:p>
              <a:pPr/>
              <a:r>
                <a:t>API Gateway</a:t>
              </a:r>
            </a:p>
          </p:txBody>
        </p:sp>
      </p:grpSp>
      <p:sp>
        <p:nvSpPr>
          <p:cNvPr id="299" name="Line"/>
          <p:cNvSpPr/>
          <p:nvPr/>
        </p:nvSpPr>
        <p:spPr>
          <a:xfrm flipV="1">
            <a:off x="4229099" y="5461541"/>
            <a:ext cx="1164337" cy="1164337"/>
          </a:xfrm>
          <a:prstGeom prst="line">
            <a:avLst/>
          </a:prstGeom>
          <a:ln w="25400">
            <a:solidFill>
              <a:srgbClr val="000000"/>
            </a:solidFill>
            <a:miter lim="400000"/>
            <a:headEnd type="triangle"/>
            <a:tailEnd type="triangle"/>
          </a:ln>
        </p:spPr>
        <p:txBody>
          <a:bodyPr lIns="45718" tIns="45718" rIns="45718" bIns="45718"/>
          <a:lstStyle/>
          <a:p>
            <a:pPr/>
          </a:p>
        </p:txBody>
      </p:sp>
      <p:sp>
        <p:nvSpPr>
          <p:cNvPr id="300" name="Line"/>
          <p:cNvSpPr/>
          <p:nvPr/>
        </p:nvSpPr>
        <p:spPr>
          <a:xfrm flipH="1" flipV="1">
            <a:off x="7337619" y="5334541"/>
            <a:ext cx="1418337" cy="1418337"/>
          </a:xfrm>
          <a:prstGeom prst="line">
            <a:avLst/>
          </a:prstGeom>
          <a:ln w="25400">
            <a:solidFill>
              <a:srgbClr val="000000"/>
            </a:solidFill>
            <a:miter lim="400000"/>
            <a:headEnd type="triangle"/>
            <a:tailEnd type="triangle"/>
          </a:ln>
        </p:spPr>
        <p:txBody>
          <a:bodyPr lIns="45718" tIns="45718" rIns="45718" bIns="45718"/>
          <a:lstStyle/>
          <a:p>
            <a:pPr/>
          </a:p>
        </p:txBody>
      </p:sp>
      <p:sp>
        <p:nvSpPr>
          <p:cNvPr id="301" name="Line"/>
          <p:cNvSpPr/>
          <p:nvPr/>
        </p:nvSpPr>
        <p:spPr>
          <a:xfrm flipV="1">
            <a:off x="5067299" y="7340600"/>
            <a:ext cx="1" cy="1045259"/>
          </a:xfrm>
          <a:prstGeom prst="line">
            <a:avLst/>
          </a:prstGeom>
          <a:ln w="25400">
            <a:solidFill>
              <a:srgbClr val="000000"/>
            </a:solidFill>
            <a:miter lim="400000"/>
            <a:headEnd type="triangle"/>
            <a:tailEnd type="triangle"/>
          </a:ln>
        </p:spPr>
        <p:txBody>
          <a:bodyPr lIns="45718" tIns="45718" rIns="45718" bIns="45718"/>
          <a:lstStyle/>
          <a:p>
            <a:pPr/>
          </a:p>
        </p:txBody>
      </p:sp>
      <p:sp>
        <p:nvSpPr>
          <p:cNvPr id="302" name="Line"/>
          <p:cNvSpPr/>
          <p:nvPr/>
        </p:nvSpPr>
        <p:spPr>
          <a:xfrm flipV="1">
            <a:off x="7619999" y="7521030"/>
            <a:ext cx="1" cy="1045259"/>
          </a:xfrm>
          <a:prstGeom prst="line">
            <a:avLst/>
          </a:prstGeom>
          <a:ln w="25400">
            <a:solidFill>
              <a:srgbClr val="000000"/>
            </a:solidFill>
            <a:miter lim="400000"/>
            <a:headEnd type="triangle"/>
            <a:tailEnd type="triangle"/>
          </a:ln>
        </p:spPr>
        <p:txBody>
          <a:bodyPr lIns="45718" tIns="45718" rIns="45718" bIns="45718"/>
          <a:lstStyle/>
          <a:p>
            <a:p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Changes to docker-compose.yaml"/>
          <p:cNvSpPr txBox="1"/>
          <p:nvPr>
            <p:ph type="title"/>
          </p:nvPr>
        </p:nvSpPr>
        <p:spPr>
          <a:xfrm>
            <a:off x="850900" y="304800"/>
            <a:ext cx="11099800" cy="2159000"/>
          </a:xfrm>
          <a:prstGeom prst="rect">
            <a:avLst/>
          </a:prstGeom>
        </p:spPr>
        <p:txBody>
          <a:bodyPr/>
          <a:lstStyle>
            <a:lvl1pPr defTabSz="484886">
              <a:defRPr sz="6640"/>
            </a:lvl1pPr>
          </a:lstStyle>
          <a:p>
            <a:pPr/>
            <a:r>
              <a:t>Changes to docker-compose.yaml</a:t>
            </a:r>
          </a:p>
        </p:txBody>
      </p:sp>
      <p:grpSp>
        <p:nvGrpSpPr>
          <p:cNvPr id="307" name="Image"/>
          <p:cNvGrpSpPr/>
          <p:nvPr/>
        </p:nvGrpSpPr>
        <p:grpSpPr>
          <a:xfrm>
            <a:off x="2482850" y="3213100"/>
            <a:ext cx="5321300" cy="5194300"/>
            <a:chOff x="0" y="0"/>
            <a:chExt cx="5321300" cy="5194300"/>
          </a:xfrm>
        </p:grpSpPr>
        <p:pic>
          <p:nvPicPr>
            <p:cNvPr id="306" name="Image" descr="Image"/>
            <p:cNvPicPr>
              <a:picLocks noChangeAspect="1"/>
            </p:cNvPicPr>
            <p:nvPr/>
          </p:nvPicPr>
          <p:blipFill>
            <a:blip r:embed="rId2">
              <a:extLst/>
            </a:blip>
            <a:stretch>
              <a:fillRect/>
            </a:stretch>
          </p:blipFill>
          <p:spPr>
            <a:xfrm>
              <a:off x="215900" y="139700"/>
              <a:ext cx="4889500" cy="4635500"/>
            </a:xfrm>
            <a:prstGeom prst="rect">
              <a:avLst/>
            </a:prstGeom>
            <a:ln>
              <a:noFill/>
            </a:ln>
            <a:effectLst/>
          </p:spPr>
        </p:pic>
        <p:pic>
          <p:nvPicPr>
            <p:cNvPr id="305" name="Image" descr="Image"/>
            <p:cNvPicPr>
              <a:picLocks noChangeAspect="0"/>
            </p:cNvPicPr>
            <p:nvPr/>
          </p:nvPicPr>
          <p:blipFill>
            <a:blip r:embed="rId3">
              <a:extLst/>
            </a:blip>
            <a:stretch>
              <a:fillRect/>
            </a:stretch>
          </p:blipFill>
          <p:spPr>
            <a:xfrm>
              <a:off x="0" y="0"/>
              <a:ext cx="5321300" cy="5194300"/>
            </a:xfrm>
            <a:prstGeom prst="rect">
              <a:avLst/>
            </a:prstGeom>
            <a:effectLst/>
          </p:spPr>
        </p:pic>
      </p:gr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Definition of Service"/>
          <p:cNvSpPr txBox="1"/>
          <p:nvPr>
            <p:ph type="title"/>
          </p:nvPr>
        </p:nvSpPr>
        <p:spPr>
          <a:prstGeom prst="rect">
            <a:avLst/>
          </a:prstGeom>
        </p:spPr>
        <p:txBody>
          <a:bodyPr/>
          <a:lstStyle/>
          <a:p>
            <a:pPr/>
            <a:r>
              <a:t>Definition of Service</a:t>
            </a:r>
          </a:p>
        </p:txBody>
      </p:sp>
      <p:grpSp>
        <p:nvGrpSpPr>
          <p:cNvPr id="312" name="Image"/>
          <p:cNvGrpSpPr/>
          <p:nvPr/>
        </p:nvGrpSpPr>
        <p:grpSpPr>
          <a:xfrm>
            <a:off x="736600" y="2622550"/>
            <a:ext cx="12598400" cy="6654800"/>
            <a:chOff x="0" y="0"/>
            <a:chExt cx="12598400" cy="6654800"/>
          </a:xfrm>
        </p:grpSpPr>
        <p:pic>
          <p:nvPicPr>
            <p:cNvPr id="311" name="Image" descr="Image"/>
            <p:cNvPicPr>
              <a:picLocks noChangeAspect="1"/>
            </p:cNvPicPr>
            <p:nvPr/>
          </p:nvPicPr>
          <p:blipFill>
            <a:blip r:embed="rId2">
              <a:extLst/>
            </a:blip>
            <a:stretch>
              <a:fillRect/>
            </a:stretch>
          </p:blipFill>
          <p:spPr>
            <a:xfrm>
              <a:off x="215900" y="139700"/>
              <a:ext cx="12166600" cy="6096000"/>
            </a:xfrm>
            <a:prstGeom prst="rect">
              <a:avLst/>
            </a:prstGeom>
            <a:ln>
              <a:noFill/>
            </a:ln>
            <a:effectLst/>
          </p:spPr>
        </p:pic>
        <p:pic>
          <p:nvPicPr>
            <p:cNvPr id="310" name="Image" descr="Image"/>
            <p:cNvPicPr>
              <a:picLocks noChangeAspect="0"/>
            </p:cNvPicPr>
            <p:nvPr/>
          </p:nvPicPr>
          <p:blipFill>
            <a:blip r:embed="rId3">
              <a:extLst/>
            </a:blip>
            <a:stretch>
              <a:fillRect/>
            </a:stretch>
          </p:blipFill>
          <p:spPr>
            <a:xfrm>
              <a:off x="0" y="0"/>
              <a:ext cx="12598400" cy="6654800"/>
            </a:xfrm>
            <a:prstGeom prst="rect">
              <a:avLst/>
            </a:prstGeom>
            <a:effectLst/>
          </p:spPr>
        </p:pic>
      </p:gr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Change to WebServer"/>
          <p:cNvSpPr txBox="1"/>
          <p:nvPr>
            <p:ph type="title"/>
          </p:nvPr>
        </p:nvSpPr>
        <p:spPr>
          <a:prstGeom prst="rect">
            <a:avLst/>
          </a:prstGeom>
        </p:spPr>
        <p:txBody>
          <a:bodyPr/>
          <a:lstStyle/>
          <a:p>
            <a:pPr/>
            <a:r>
              <a:t>Change to WebServer</a:t>
            </a:r>
          </a:p>
        </p:txBody>
      </p:sp>
      <p:grpSp>
        <p:nvGrpSpPr>
          <p:cNvPr id="317" name="Image"/>
          <p:cNvGrpSpPr/>
          <p:nvPr/>
        </p:nvGrpSpPr>
        <p:grpSpPr>
          <a:xfrm>
            <a:off x="679450" y="2463800"/>
            <a:ext cx="12992100" cy="7708900"/>
            <a:chOff x="0" y="0"/>
            <a:chExt cx="12992100" cy="7708900"/>
          </a:xfrm>
        </p:grpSpPr>
        <p:pic>
          <p:nvPicPr>
            <p:cNvPr id="316" name="Image" descr="Image"/>
            <p:cNvPicPr>
              <a:picLocks noChangeAspect="1"/>
            </p:cNvPicPr>
            <p:nvPr/>
          </p:nvPicPr>
          <p:blipFill>
            <a:blip r:embed="rId2">
              <a:extLst/>
            </a:blip>
            <a:stretch>
              <a:fillRect/>
            </a:stretch>
          </p:blipFill>
          <p:spPr>
            <a:xfrm>
              <a:off x="215900" y="139700"/>
              <a:ext cx="12560300" cy="7150100"/>
            </a:xfrm>
            <a:prstGeom prst="rect">
              <a:avLst/>
            </a:prstGeom>
            <a:ln>
              <a:noFill/>
            </a:ln>
            <a:effectLst/>
          </p:spPr>
        </p:pic>
        <p:pic>
          <p:nvPicPr>
            <p:cNvPr id="315" name="Image" descr="Image"/>
            <p:cNvPicPr>
              <a:picLocks noChangeAspect="0"/>
            </p:cNvPicPr>
            <p:nvPr/>
          </p:nvPicPr>
          <p:blipFill>
            <a:blip r:embed="rId3">
              <a:extLst/>
            </a:blip>
            <a:stretch>
              <a:fillRect/>
            </a:stretch>
          </p:blipFill>
          <p:spPr>
            <a:xfrm>
              <a:off x="0" y="0"/>
              <a:ext cx="12992100" cy="7708900"/>
            </a:xfrm>
            <a:prstGeom prst="rect">
              <a:avLst/>
            </a:prstGeom>
            <a:effectLst/>
          </p:spPr>
        </p:pic>
      </p:gr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Running the new solution"/>
          <p:cNvSpPr txBox="1"/>
          <p:nvPr>
            <p:ph type="title"/>
          </p:nvPr>
        </p:nvSpPr>
        <p:spPr>
          <a:prstGeom prst="rect">
            <a:avLst/>
          </a:prstGeom>
        </p:spPr>
        <p:txBody>
          <a:bodyPr/>
          <a:lstStyle>
            <a:lvl1pPr defTabSz="537463">
              <a:defRPr sz="7360"/>
            </a:lvl1pPr>
          </a:lstStyle>
          <a:p>
            <a:pPr/>
            <a:r>
              <a:t>Running the new solution</a:t>
            </a:r>
          </a:p>
        </p:txBody>
      </p:sp>
      <p:grpSp>
        <p:nvGrpSpPr>
          <p:cNvPr id="322" name="Image"/>
          <p:cNvGrpSpPr/>
          <p:nvPr/>
        </p:nvGrpSpPr>
        <p:grpSpPr>
          <a:xfrm>
            <a:off x="596900" y="3466055"/>
            <a:ext cx="13436600" cy="2275391"/>
            <a:chOff x="0" y="0"/>
            <a:chExt cx="13436600" cy="2275390"/>
          </a:xfrm>
        </p:grpSpPr>
        <p:pic>
          <p:nvPicPr>
            <p:cNvPr id="321" name="Image" descr="Image"/>
            <p:cNvPicPr>
              <a:picLocks noChangeAspect="1"/>
            </p:cNvPicPr>
            <p:nvPr/>
          </p:nvPicPr>
          <p:blipFill>
            <a:blip r:embed="rId2">
              <a:extLst/>
            </a:blip>
            <a:stretch>
              <a:fillRect/>
            </a:stretch>
          </p:blipFill>
          <p:spPr>
            <a:xfrm>
              <a:off x="215900" y="139700"/>
              <a:ext cx="13004800" cy="1716591"/>
            </a:xfrm>
            <a:prstGeom prst="rect">
              <a:avLst/>
            </a:prstGeom>
            <a:ln>
              <a:noFill/>
            </a:ln>
            <a:effectLst/>
          </p:spPr>
        </p:pic>
        <p:pic>
          <p:nvPicPr>
            <p:cNvPr id="320" name="Image" descr="Image"/>
            <p:cNvPicPr>
              <a:picLocks noChangeAspect="0"/>
            </p:cNvPicPr>
            <p:nvPr/>
          </p:nvPicPr>
          <p:blipFill>
            <a:blip r:embed="rId3">
              <a:extLst/>
            </a:blip>
            <a:stretch>
              <a:fillRect/>
            </a:stretch>
          </p:blipFill>
          <p:spPr>
            <a:xfrm>
              <a:off x="0" y="0"/>
              <a:ext cx="13436600" cy="2275391"/>
            </a:xfrm>
            <a:prstGeom prst="rect">
              <a:avLst/>
            </a:prstGeom>
            <a:effectLst/>
          </p:spPr>
        </p:pic>
      </p:gr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Calling the Business Layer through the WebServer"/>
          <p:cNvSpPr txBox="1"/>
          <p:nvPr>
            <p:ph type="title"/>
          </p:nvPr>
        </p:nvSpPr>
        <p:spPr>
          <a:prstGeom prst="rect">
            <a:avLst/>
          </a:prstGeom>
        </p:spPr>
        <p:txBody>
          <a:bodyPr/>
          <a:lstStyle>
            <a:lvl1pPr defTabSz="484886">
              <a:defRPr sz="6640"/>
            </a:lvl1pPr>
          </a:lstStyle>
          <a:p>
            <a:pPr/>
            <a:r>
              <a:t>Calling the Business Layer through the WebServer</a:t>
            </a:r>
          </a:p>
        </p:txBody>
      </p:sp>
      <p:pic>
        <p:nvPicPr>
          <p:cNvPr id="325" name="Image" descr="Image"/>
          <p:cNvPicPr>
            <a:picLocks noChangeAspect="1"/>
          </p:cNvPicPr>
          <p:nvPr/>
        </p:nvPicPr>
        <p:blipFill>
          <a:blip r:embed="rId2">
            <a:extLst/>
          </a:blip>
          <a:stretch>
            <a:fillRect/>
          </a:stretch>
        </p:blipFill>
        <p:spPr>
          <a:xfrm>
            <a:off x="1257300" y="3695700"/>
            <a:ext cx="9093200" cy="1206500"/>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References"/>
          <p:cNvSpPr txBox="1"/>
          <p:nvPr>
            <p:ph type="title"/>
          </p:nvPr>
        </p:nvSpPr>
        <p:spPr>
          <a:prstGeom prst="rect">
            <a:avLst/>
          </a:prstGeom>
        </p:spPr>
        <p:txBody>
          <a:bodyPr/>
          <a:lstStyle/>
          <a:p>
            <a:pPr/>
            <a:r>
              <a:t>References</a:t>
            </a:r>
          </a:p>
        </p:txBody>
      </p:sp>
      <p:sp>
        <p:nvSpPr>
          <p:cNvPr id="328" name="Three tier web application with docker compose (https://serversforhackers.com/dockerized-app/docker-compose)…"/>
          <p:cNvSpPr txBox="1"/>
          <p:nvPr>
            <p:ph type="body" idx="1"/>
          </p:nvPr>
        </p:nvSpPr>
        <p:spPr>
          <a:prstGeom prst="rect">
            <a:avLst/>
          </a:prstGeom>
        </p:spPr>
        <p:txBody>
          <a:bodyPr/>
          <a:lstStyle/>
          <a:p>
            <a:pPr/>
            <a:r>
              <a:t>Three tier web application with docker compose (</a:t>
            </a:r>
            <a:r>
              <a:rPr u="sng">
                <a:solidFill>
                  <a:srgbClr val="0000FF"/>
                </a:solidFill>
                <a:uFill>
                  <a:solidFill>
                    <a:srgbClr val="0000FF"/>
                  </a:solidFill>
                </a:uFill>
                <a:hlinkClick r:id="rId2" invalidUrl="" action="" tgtFrame="" tooltip="" history="1" highlightClick="0" endSnd="0"/>
              </a:rPr>
              <a:t>https://serversforhackers.com/dockerized-app/docker-compose</a:t>
            </a:r>
            <a:r>
              <a:t>)</a:t>
            </a:r>
          </a:p>
          <a:p>
            <a:pPr/>
            <a:r>
              <a:t>Great tutorial for around $10 (</a:t>
            </a:r>
            <a:r>
              <a:rPr u="sng">
                <a:solidFill>
                  <a:srgbClr val="0000FF"/>
                </a:solidFill>
                <a:uFill>
                  <a:solidFill>
                    <a:srgbClr val="0000FF"/>
                  </a:solidFill>
                </a:uFill>
                <a:hlinkClick r:id="rId3" invalidUrl="" action="" tgtFrame="" tooltip="" history="1" highlightClick="0" endSnd="0"/>
              </a:rPr>
              <a:t>https://www.udemy.com/docker-mastery/</a:t>
            </a:r>
            <a:r>
              <a:t>)</a:t>
            </a:r>
          </a:p>
          <a:p>
            <a:pPr/>
            <a:r>
              <a:t>Main docker site (</a:t>
            </a:r>
            <a:r>
              <a:rPr u="sng">
                <a:solidFill>
                  <a:srgbClr val="0000FF"/>
                </a:solidFill>
                <a:uFill>
                  <a:solidFill>
                    <a:srgbClr val="0000FF"/>
                  </a:solidFill>
                </a:uFill>
                <a:hlinkClick r:id="rId4" invalidUrl="" action="" tgtFrame="" tooltip="" history="1" highlightClick="0" endSnd="0"/>
              </a:rPr>
              <a:t>https://www.docker.com/</a:t>
            </a:r>
            <a:r>
              <a:t>)</a:t>
            </a:r>
          </a:p>
          <a:p>
            <a:pPr/>
            <a:r>
              <a:t>Docker hub for publishing and pulling (</a:t>
            </a:r>
            <a:r>
              <a:rPr u="sng">
                <a:solidFill>
                  <a:srgbClr val="0000FF"/>
                </a:solidFill>
                <a:uFill>
                  <a:solidFill>
                    <a:srgbClr val="0000FF"/>
                  </a:solidFill>
                </a:uFill>
                <a:hlinkClick r:id="rId5" invalidUrl="" action="" tgtFrame="" tooltip="" history="1" highlightClick="0" endSnd="0"/>
              </a:rPr>
              <a:t>https://hub.docker.com/</a:t>
            </a:r>
            <a: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tarting the Docker Machine"/>
          <p:cNvSpPr txBox="1"/>
          <p:nvPr>
            <p:ph type="title"/>
          </p:nvPr>
        </p:nvSpPr>
        <p:spPr>
          <a:prstGeom prst="rect">
            <a:avLst/>
          </a:prstGeom>
        </p:spPr>
        <p:txBody>
          <a:bodyPr/>
          <a:lstStyle>
            <a:lvl1pPr defTabSz="484886">
              <a:defRPr sz="6600"/>
            </a:lvl1pPr>
          </a:lstStyle>
          <a:p>
            <a:pPr/>
            <a:r>
              <a:t>Starting the Docker Machine</a:t>
            </a:r>
          </a:p>
        </p:txBody>
      </p:sp>
      <p:grpSp>
        <p:nvGrpSpPr>
          <p:cNvPr id="133" name="Image"/>
          <p:cNvGrpSpPr/>
          <p:nvPr/>
        </p:nvGrpSpPr>
        <p:grpSpPr>
          <a:xfrm>
            <a:off x="1028700" y="2882900"/>
            <a:ext cx="10947400" cy="4826000"/>
            <a:chOff x="0" y="0"/>
            <a:chExt cx="10947400" cy="4826000"/>
          </a:xfrm>
        </p:grpSpPr>
        <p:pic>
          <p:nvPicPr>
            <p:cNvPr id="131" name="Image" descr="Image"/>
            <p:cNvPicPr>
              <a:picLocks noChangeAspect="1"/>
            </p:cNvPicPr>
            <p:nvPr/>
          </p:nvPicPr>
          <p:blipFill>
            <a:blip r:embed="rId2">
              <a:extLst/>
            </a:blip>
            <a:stretch>
              <a:fillRect/>
            </a:stretch>
          </p:blipFill>
          <p:spPr>
            <a:xfrm>
              <a:off x="215900" y="139700"/>
              <a:ext cx="10515600" cy="4267200"/>
            </a:xfrm>
            <a:prstGeom prst="rect">
              <a:avLst/>
            </a:prstGeom>
            <a:ln w="12700" cap="flat">
              <a:noFill/>
              <a:miter lim="400000"/>
            </a:ln>
            <a:effectLst/>
          </p:spPr>
        </p:pic>
        <p:pic>
          <p:nvPicPr>
            <p:cNvPr id="132" name="Image" descr="Image"/>
            <p:cNvPicPr>
              <a:picLocks noChangeAspect="1"/>
            </p:cNvPicPr>
            <p:nvPr/>
          </p:nvPicPr>
          <p:blipFill>
            <a:blip r:embed="rId3">
              <a:extLst/>
            </a:blip>
            <a:stretch>
              <a:fillRect/>
            </a:stretch>
          </p:blipFill>
          <p:spPr>
            <a:xfrm>
              <a:off x="0" y="0"/>
              <a:ext cx="10947400" cy="482600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Other Things to Look At"/>
          <p:cNvSpPr txBox="1"/>
          <p:nvPr>
            <p:ph type="title"/>
          </p:nvPr>
        </p:nvSpPr>
        <p:spPr>
          <a:prstGeom prst="rect">
            <a:avLst/>
          </a:prstGeom>
        </p:spPr>
        <p:txBody>
          <a:bodyPr/>
          <a:lstStyle>
            <a:lvl1pPr defTabSz="572516">
              <a:defRPr sz="7800"/>
            </a:lvl1pPr>
          </a:lstStyle>
          <a:p>
            <a:pPr/>
            <a:r>
              <a:t>Other Things to Look At</a:t>
            </a:r>
          </a:p>
        </p:txBody>
      </p:sp>
      <p:sp>
        <p:nvSpPr>
          <p:cNvPr id="331" name="Docker Swarm (https://docs.docker.com/engine/swarm/)…"/>
          <p:cNvSpPr txBox="1"/>
          <p:nvPr>
            <p:ph type="body" idx="1"/>
          </p:nvPr>
        </p:nvSpPr>
        <p:spPr>
          <a:xfrm>
            <a:off x="952500" y="2628900"/>
            <a:ext cx="11099800" cy="6286500"/>
          </a:xfrm>
          <a:prstGeom prst="rect">
            <a:avLst/>
          </a:prstGeom>
        </p:spPr>
        <p:txBody>
          <a:bodyPr/>
          <a:lstStyle/>
          <a:p>
            <a:pPr/>
            <a:r>
              <a:t>Docker Swarm (</a:t>
            </a:r>
            <a:r>
              <a:rPr u="sng">
                <a:solidFill>
                  <a:srgbClr val="0000FF"/>
                </a:solidFill>
                <a:uFill>
                  <a:solidFill>
                    <a:srgbClr val="0000FF"/>
                  </a:solidFill>
                </a:uFill>
                <a:hlinkClick r:id="rId2" invalidUrl="" action="" tgtFrame="" tooltip="" history="1" highlightClick="0" endSnd="0"/>
              </a:rPr>
              <a:t>https://docs.docker.com/engine/swarm/</a:t>
            </a:r>
            <a:r>
              <a:t>)</a:t>
            </a:r>
          </a:p>
          <a:p>
            <a:pPr/>
            <a:r>
              <a:t>Nodejs (</a:t>
            </a:r>
            <a:r>
              <a:rPr u="sng">
                <a:solidFill>
                  <a:srgbClr val="0000FF"/>
                </a:solidFill>
                <a:uFill>
                  <a:solidFill>
                    <a:srgbClr val="0000FF"/>
                  </a:solidFill>
                </a:uFill>
                <a:hlinkClick r:id="rId3" invalidUrl="" action="" tgtFrame="" tooltip="" history="1" highlightClick="0" endSnd="0"/>
              </a:rPr>
              <a:t>https://nodejs.org/en/</a:t>
            </a:r>
            <a:r>
              <a:t>)</a:t>
            </a:r>
          </a:p>
          <a:p>
            <a:pPr/>
            <a:r>
              <a:t>Source code and slides (</a:t>
            </a:r>
            <a:r>
              <a:rPr u="sng">
                <a:solidFill>
                  <a:srgbClr val="0000FF"/>
                </a:solidFill>
                <a:uFill>
                  <a:solidFill>
                    <a:srgbClr val="0000FF"/>
                  </a:solidFill>
                </a:uFill>
                <a:hlinkClick r:id="rId4" invalidUrl="" action="" tgtFrame="" tooltip="" history="1" highlightClick="0" endSnd="0"/>
              </a:rPr>
              <a:t>https://github.com/burtwalsh/dockertutorial</a:t>
            </a:r>
            <a:r>
              <a:t>)</a:t>
            </a:r>
          </a:p>
          <a:p>
            <a:pPr/>
            <a:r>
              <a:t>https://moleculer.services/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37" name="Image"/>
          <p:cNvGrpSpPr/>
          <p:nvPr/>
        </p:nvGrpSpPr>
        <p:grpSpPr>
          <a:xfrm>
            <a:off x="158353" y="2431666"/>
            <a:ext cx="12433847" cy="5220469"/>
            <a:chOff x="0" y="0"/>
            <a:chExt cx="12433846" cy="5220467"/>
          </a:xfrm>
        </p:grpSpPr>
        <p:pic>
          <p:nvPicPr>
            <p:cNvPr id="135" name="Image" descr="Image"/>
            <p:cNvPicPr>
              <a:picLocks noChangeAspect="1"/>
            </p:cNvPicPr>
            <p:nvPr/>
          </p:nvPicPr>
          <p:blipFill>
            <a:blip r:embed="rId2">
              <a:extLst/>
            </a:blip>
            <a:stretch>
              <a:fillRect/>
            </a:stretch>
          </p:blipFill>
          <p:spPr>
            <a:xfrm>
              <a:off x="215900" y="139700"/>
              <a:ext cx="12002047" cy="4661667"/>
            </a:xfrm>
            <a:prstGeom prst="rect">
              <a:avLst/>
            </a:prstGeom>
            <a:ln w="12700" cap="flat">
              <a:noFill/>
              <a:miter lim="400000"/>
            </a:ln>
            <a:effectLst/>
          </p:spPr>
        </p:pic>
        <p:pic>
          <p:nvPicPr>
            <p:cNvPr id="136" name="Image" descr="Image"/>
            <p:cNvPicPr>
              <a:picLocks noChangeAspect="1"/>
            </p:cNvPicPr>
            <p:nvPr/>
          </p:nvPicPr>
          <p:blipFill>
            <a:blip r:embed="rId3">
              <a:extLst/>
            </a:blip>
            <a:stretch>
              <a:fillRect/>
            </a:stretch>
          </p:blipFill>
          <p:spPr>
            <a:xfrm>
              <a:off x="0" y="-1"/>
              <a:ext cx="12433847" cy="5220468"/>
            </a:xfrm>
            <a:prstGeom prst="rect">
              <a:avLst/>
            </a:prstGeom>
            <a:ln w="12700" cap="flat">
              <a:noFill/>
              <a:miter lim="400000"/>
            </a:ln>
            <a:effectLst/>
          </p:spPr>
        </p:pic>
      </p:grpSp>
      <p:sp>
        <p:nvSpPr>
          <p:cNvPr id="138" name="What no containers?  Lets start one and log on!"/>
          <p:cNvSpPr txBox="1"/>
          <p:nvPr/>
        </p:nvSpPr>
        <p:spPr>
          <a:xfrm>
            <a:off x="329487" y="1725270"/>
            <a:ext cx="9429737" cy="4610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a:latin typeface="+mn-lt"/>
                <a:ea typeface="+mn-ea"/>
                <a:cs typeface="+mn-cs"/>
                <a:sym typeface="Helvetica Neue"/>
              </a:defRPr>
            </a:lvl1pPr>
          </a:lstStyle>
          <a:p>
            <a:pPr/>
            <a:r>
              <a:t>What no containers?  Lets start one and log 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Lets install some software"/>
          <p:cNvSpPr txBox="1"/>
          <p:nvPr>
            <p:ph type="title"/>
          </p:nvPr>
        </p:nvSpPr>
        <p:spPr>
          <a:prstGeom prst="rect">
            <a:avLst/>
          </a:prstGeom>
        </p:spPr>
        <p:txBody>
          <a:bodyPr/>
          <a:lstStyle>
            <a:lvl1pPr defTabSz="519937">
              <a:defRPr sz="7100"/>
            </a:lvl1pPr>
          </a:lstStyle>
          <a:p>
            <a:pPr/>
            <a:r>
              <a:t>Lets install some software</a:t>
            </a:r>
          </a:p>
        </p:txBody>
      </p:sp>
      <p:sp>
        <p:nvSpPr>
          <p:cNvPr id="141" name="apt-get update -y             (updates all current packages)…"/>
          <p:cNvSpPr txBox="1"/>
          <p:nvPr>
            <p:ph type="body" idx="1"/>
          </p:nvPr>
        </p:nvSpPr>
        <p:spPr>
          <a:prstGeom prst="rect">
            <a:avLst/>
          </a:prstGeom>
        </p:spPr>
        <p:txBody>
          <a:bodyPr/>
          <a:lstStyle/>
          <a:p>
            <a:pPr>
              <a:lnSpc>
                <a:spcPct val="20000"/>
              </a:lnSpc>
              <a:buSzPct val="50000"/>
              <a:buBlip>
                <a:blip r:embed="rId2"/>
              </a:buBlip>
              <a:defRPr spc="-100"/>
            </a:pPr>
            <a:r>
              <a:t>apt-get update -y             (updates all current packages)</a:t>
            </a:r>
            <a:endParaRPr spc="-32"/>
          </a:p>
          <a:p>
            <a:pPr>
              <a:lnSpc>
                <a:spcPct val="20000"/>
              </a:lnSpc>
              <a:buSzPct val="50000"/>
              <a:buBlip>
                <a:blip r:embed="rId2"/>
              </a:buBlip>
              <a:defRPr spc="-100"/>
            </a:pPr>
            <a:r>
              <a:t>apt-get install -y nodejs   (installs nodejs)</a:t>
            </a:r>
            <a:endParaRPr spc="-32"/>
          </a:p>
          <a:p>
            <a:pPr>
              <a:lnSpc>
                <a:spcPct val="20000"/>
              </a:lnSpc>
              <a:buSzPct val="50000"/>
              <a:buBlip>
                <a:blip r:embed="rId2"/>
              </a:buBlip>
              <a:defRPr spc="-100"/>
            </a:pPr>
            <a:r>
              <a:t>apt-get install -y npm.      (installs package manager)</a:t>
            </a:r>
            <a:endParaRPr spc="-32"/>
          </a:p>
          <a:p>
            <a:pPr>
              <a:lnSpc>
                <a:spcPct val="20000"/>
              </a:lnSpc>
              <a:buSzPct val="50000"/>
              <a:buBlip>
                <a:blip r:embed="rId2"/>
              </a:buBlip>
              <a:defRPr spc="-100"/>
            </a:pPr>
            <a:r>
              <a:t>mkdir myweb                   (creates a new directory)</a:t>
            </a:r>
            <a:endParaRPr spc="-32"/>
          </a:p>
          <a:p>
            <a:pPr>
              <a:lnSpc>
                <a:spcPct val="20000"/>
              </a:lnSpc>
              <a:buSzPct val="50000"/>
              <a:buBlip>
                <a:blip r:embed="rId2"/>
              </a:buBlip>
              <a:defRPr spc="-100"/>
            </a:pPr>
            <a:r>
              <a:t>cd myweb                         (changes directory)</a:t>
            </a:r>
            <a:endParaRPr spc="-32"/>
          </a:p>
          <a:p>
            <a:pPr>
              <a:lnSpc>
                <a:spcPct val="20000"/>
              </a:lnSpc>
              <a:buSzPct val="50000"/>
              <a:buBlip>
                <a:blip r:embed="rId2"/>
              </a:buBlip>
              <a:defRPr spc="-100"/>
            </a:pPr>
            <a:r>
              <a:t>npm init                             (create a node project)</a:t>
            </a:r>
            <a:endParaRPr spc="-32"/>
          </a:p>
          <a:p>
            <a:pPr>
              <a:lnSpc>
                <a:spcPct val="20000"/>
              </a:lnSpc>
              <a:buSzPct val="50000"/>
              <a:buBlip>
                <a:blip r:embed="rId2"/>
              </a:buBlip>
              <a:defRPr spc="-100"/>
            </a:pPr>
            <a:r>
              <a:t>npm install -y express —save  (install web software)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45" name="Image"/>
          <p:cNvGrpSpPr/>
          <p:nvPr/>
        </p:nvGrpSpPr>
        <p:grpSpPr>
          <a:xfrm>
            <a:off x="1257300" y="1803400"/>
            <a:ext cx="10261600" cy="7162800"/>
            <a:chOff x="0" y="0"/>
            <a:chExt cx="10261600" cy="7162800"/>
          </a:xfrm>
        </p:grpSpPr>
        <p:pic>
          <p:nvPicPr>
            <p:cNvPr id="143" name="Image" descr="Image"/>
            <p:cNvPicPr>
              <a:picLocks noChangeAspect="1"/>
            </p:cNvPicPr>
            <p:nvPr/>
          </p:nvPicPr>
          <p:blipFill>
            <a:blip r:embed="rId2">
              <a:extLst/>
            </a:blip>
            <a:stretch>
              <a:fillRect/>
            </a:stretch>
          </p:blipFill>
          <p:spPr>
            <a:xfrm>
              <a:off x="215900" y="139700"/>
              <a:ext cx="9829800" cy="6604000"/>
            </a:xfrm>
            <a:prstGeom prst="rect">
              <a:avLst/>
            </a:prstGeom>
            <a:ln w="12700" cap="flat">
              <a:noFill/>
              <a:miter lim="400000"/>
            </a:ln>
            <a:effectLst/>
          </p:spPr>
        </p:pic>
        <p:pic>
          <p:nvPicPr>
            <p:cNvPr id="144" name="Image" descr="Image"/>
            <p:cNvPicPr>
              <a:picLocks noChangeAspect="1"/>
            </p:cNvPicPr>
            <p:nvPr/>
          </p:nvPicPr>
          <p:blipFill>
            <a:blip r:embed="rId3">
              <a:extLst/>
            </a:blip>
            <a:stretch>
              <a:fillRect/>
            </a:stretch>
          </p:blipFill>
          <p:spPr>
            <a:xfrm>
              <a:off x="0" y="0"/>
              <a:ext cx="10261600" cy="7162800"/>
            </a:xfrm>
            <a:prstGeom prst="rect">
              <a:avLst/>
            </a:prstGeom>
            <a:ln w="12700" cap="flat">
              <a:noFill/>
              <a:miter lim="400000"/>
            </a:ln>
            <a:effectLst/>
          </p:spPr>
        </p:pic>
      </p:grpSp>
      <p:sp>
        <p:nvSpPr>
          <p:cNvPr id="146" name="Now that we are in the container… lets load some software"/>
          <p:cNvSpPr txBox="1"/>
          <p:nvPr/>
        </p:nvSpPr>
        <p:spPr>
          <a:xfrm>
            <a:off x="1424482" y="537820"/>
            <a:ext cx="5379693" cy="8293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1">
                <a:latin typeface="+mn-lt"/>
                <a:ea typeface="+mn-ea"/>
                <a:cs typeface="+mn-cs"/>
                <a:sym typeface="Helvetica Neue"/>
              </a:defRPr>
            </a:lvl1pPr>
          </a:lstStyle>
          <a:p>
            <a:pPr/>
            <a:r>
              <a:t>Now that we are in the container… lets load some software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Create a WebServer Host and Run it"/>
          <p:cNvSpPr txBox="1"/>
          <p:nvPr>
            <p:ph type="title"/>
          </p:nvPr>
        </p:nvSpPr>
        <p:spPr>
          <a:prstGeom prst="rect">
            <a:avLst/>
          </a:prstGeom>
        </p:spPr>
        <p:txBody>
          <a:bodyPr/>
          <a:lstStyle>
            <a:lvl1pPr defTabSz="484886">
              <a:defRPr sz="6600"/>
            </a:lvl1pPr>
          </a:lstStyle>
          <a:p>
            <a:pPr/>
            <a:r>
              <a:t>Create a WebServer Host and Run it</a:t>
            </a:r>
          </a:p>
        </p:txBody>
      </p:sp>
      <p:sp>
        <p:nvSpPr>
          <p:cNvPr id="149" name="Create a source file with instructions to start a web server (SampleServer.js)…"/>
          <p:cNvSpPr txBox="1"/>
          <p:nvPr>
            <p:ph type="body" idx="1"/>
          </p:nvPr>
        </p:nvSpPr>
        <p:spPr>
          <a:prstGeom prst="rect">
            <a:avLst/>
          </a:prstGeom>
        </p:spPr>
        <p:txBody>
          <a:bodyPr/>
          <a:lstStyle/>
          <a:p>
            <a:pPr>
              <a:buSzPct val="50000"/>
              <a:buBlip>
                <a:blip r:embed="rId2"/>
              </a:buBlip>
            </a:pPr>
            <a:r>
              <a:t>Create a source file with instructions to start a web server (SampleServer.js)</a:t>
            </a:r>
          </a:p>
          <a:p>
            <a:pPr>
              <a:buSzPct val="50000"/>
              <a:buBlip>
                <a:blip r:embed="rId2"/>
              </a:buBlip>
            </a:pPr>
            <a:r>
              <a:t>Start the server under nodejs (container port 3000)</a:t>
            </a:r>
          </a:p>
          <a:p>
            <a:pPr>
              <a:buSzPct val="50000"/>
              <a:buBlip>
                <a:blip r:embed="rId2"/>
              </a:buBlip>
            </a:pPr>
            <a:r>
              <a:t>Save the running container as an image so we can reuse it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Accessing the WebServer"/>
          <p:cNvSpPr txBox="1"/>
          <p:nvPr>
            <p:ph type="title"/>
          </p:nvPr>
        </p:nvSpPr>
        <p:spPr>
          <a:prstGeom prst="rect">
            <a:avLst/>
          </a:prstGeom>
        </p:spPr>
        <p:txBody>
          <a:bodyPr/>
          <a:lstStyle>
            <a:lvl1pPr defTabSz="531622">
              <a:defRPr sz="7200"/>
            </a:lvl1pPr>
          </a:lstStyle>
          <a:p>
            <a:pPr/>
            <a:r>
              <a:t>Accessing the WebServer</a:t>
            </a:r>
          </a:p>
        </p:txBody>
      </p:sp>
      <p:grpSp>
        <p:nvGrpSpPr>
          <p:cNvPr id="154" name="Image"/>
          <p:cNvGrpSpPr/>
          <p:nvPr/>
        </p:nvGrpSpPr>
        <p:grpSpPr>
          <a:xfrm>
            <a:off x="520700" y="2320207"/>
            <a:ext cx="13436600" cy="6662588"/>
            <a:chOff x="0" y="0"/>
            <a:chExt cx="13436600" cy="6662587"/>
          </a:xfrm>
        </p:grpSpPr>
        <p:pic>
          <p:nvPicPr>
            <p:cNvPr id="152" name="Image" descr="Image"/>
            <p:cNvPicPr>
              <a:picLocks noChangeAspect="1"/>
            </p:cNvPicPr>
            <p:nvPr/>
          </p:nvPicPr>
          <p:blipFill>
            <a:blip r:embed="rId2">
              <a:extLst/>
            </a:blip>
            <a:stretch>
              <a:fillRect/>
            </a:stretch>
          </p:blipFill>
          <p:spPr>
            <a:xfrm>
              <a:off x="215900" y="139700"/>
              <a:ext cx="13004800" cy="6103788"/>
            </a:xfrm>
            <a:prstGeom prst="rect">
              <a:avLst/>
            </a:prstGeom>
            <a:ln w="12700" cap="flat">
              <a:noFill/>
              <a:miter lim="400000"/>
            </a:ln>
            <a:effectLst/>
          </p:spPr>
        </p:pic>
        <p:pic>
          <p:nvPicPr>
            <p:cNvPr id="153" name="Image" descr="Image"/>
            <p:cNvPicPr>
              <a:picLocks noChangeAspect="1"/>
            </p:cNvPicPr>
            <p:nvPr/>
          </p:nvPicPr>
          <p:blipFill>
            <a:blip r:embed="rId3">
              <a:extLst/>
            </a:blip>
            <a:stretch>
              <a:fillRect/>
            </a:stretch>
          </p:blipFill>
          <p:spPr>
            <a:xfrm>
              <a:off x="0" y="0"/>
              <a:ext cx="13436600" cy="6662588"/>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