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7" r:id="rId2"/>
    <p:sldId id="298" r:id="rId3"/>
    <p:sldId id="256" r:id="rId4"/>
    <p:sldId id="292" r:id="rId5"/>
    <p:sldId id="293" r:id="rId6"/>
    <p:sldId id="270" r:id="rId7"/>
    <p:sldId id="274" r:id="rId8"/>
    <p:sldId id="260" r:id="rId9"/>
    <p:sldId id="259" r:id="rId10"/>
    <p:sldId id="267" r:id="rId11"/>
    <p:sldId id="268" r:id="rId12"/>
    <p:sldId id="272" r:id="rId13"/>
    <p:sldId id="285" r:id="rId14"/>
    <p:sldId id="277" r:id="rId15"/>
    <p:sldId id="290" r:id="rId16"/>
    <p:sldId id="291" r:id="rId17"/>
    <p:sldId id="289" r:id="rId18"/>
    <p:sldId id="282" r:id="rId19"/>
    <p:sldId id="284" r:id="rId20"/>
    <p:sldId id="283" r:id="rId21"/>
    <p:sldId id="301" r:id="rId22"/>
    <p:sldId id="302" r:id="rId23"/>
    <p:sldId id="294" r:id="rId24"/>
    <p:sldId id="299" r:id="rId25"/>
    <p:sldId id="304" r:id="rId26"/>
    <p:sldId id="308" r:id="rId27"/>
    <p:sldId id="305" r:id="rId28"/>
    <p:sldId id="306" r:id="rId29"/>
    <p:sldId id="280" r:id="rId30"/>
    <p:sldId id="265" r:id="rId31"/>
    <p:sldId id="286" r:id="rId32"/>
    <p:sldId id="309" r:id="rId33"/>
    <p:sldId id="310" r:id="rId34"/>
    <p:sldId id="311" r:id="rId35"/>
    <p:sldId id="312" r:id="rId36"/>
    <p:sldId id="319" r:id="rId37"/>
    <p:sldId id="313" r:id="rId38"/>
    <p:sldId id="314" r:id="rId39"/>
    <p:sldId id="315" r:id="rId40"/>
    <p:sldId id="316" r:id="rId41"/>
    <p:sldId id="317" r:id="rId42"/>
    <p:sldId id="31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orgi Chkodrov" initial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756" autoAdjust="0"/>
    <p:restoredTop sz="94660"/>
  </p:normalViewPr>
  <p:slideViewPr>
    <p:cSldViewPr>
      <p:cViewPr varScale="1">
        <p:scale>
          <a:sx n="73" d="100"/>
          <a:sy n="73" d="100"/>
        </p:scale>
        <p:origin x="-804" y="-102"/>
      </p:cViewPr>
      <p:guideLst>
        <p:guide orient="horz" pos="2160"/>
        <p:guide pos="2880"/>
      </p:guideLst>
    </p:cSldViewPr>
  </p:slideViewPr>
  <p:notesTextViewPr>
    <p:cViewPr>
      <p:scale>
        <a:sx n="1" d="1"/>
        <a:sy n="1" d="1"/>
      </p:scale>
      <p:origin x="0" y="0"/>
    </p:cViewPr>
  </p:notesTextViewPr>
  <p:sorterViewPr>
    <p:cViewPr>
      <p:scale>
        <a:sx n="100" d="100"/>
        <a:sy n="100" d="100"/>
      </p:scale>
      <p:origin x="0" y="60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7-05T18:55:38.049" idx="2">
    <p:pos x="4600" y="3168"/>
    <p:text>We are still thinking how to avod this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6-29T16:49:48.186" idx="1">
    <p:pos x="3917" y="897"/>
    <p:text>Eric, I considered the idea of ToString
The problems with this is that:
a) it ruins the similarity with the other envelopes:
there is no ToDictionary() and ToByteArray()
b) If the left is truly  human language, the format template might be localizable. This is what Event Log does.
In this case you have (Add_Enter, string) -&gt; string, Where the argument is the template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B82BD4-91C3-4A72-B3F5-2FFA91052FE1}" type="datetimeFigureOut">
              <a:rPr lang="en-US" smtClean="0"/>
              <a:t>7/5/2012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023E5A-111A-4D7C-BA2D-3C1C83DEF954}" type="slidenum">
              <a:rPr lang="en-US" smtClean="0"/>
              <a:t>‹#›</a:t>
            </a:fld>
            <a:endParaRPr lang="en-US"/>
          </a:p>
        </p:txBody>
      </p:sp>
    </p:spTree>
    <p:extLst>
      <p:ext uri="{BB962C8B-B14F-4D97-AF65-F5344CB8AC3E}">
        <p14:creationId xmlns:p14="http://schemas.microsoft.com/office/powerpoint/2010/main" val="56035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BDD05-80B4-4329-8195-E244BBFF3400}" type="slidenum">
              <a:rPr lang="en-US" smtClean="0"/>
              <a:t>18</a:t>
            </a:fld>
            <a:endParaRPr lang="en-US"/>
          </a:p>
        </p:txBody>
      </p:sp>
    </p:spTree>
    <p:extLst>
      <p:ext uri="{BB962C8B-B14F-4D97-AF65-F5344CB8AC3E}">
        <p14:creationId xmlns:p14="http://schemas.microsoft.com/office/powerpoint/2010/main" val="176073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C213A-8AAE-4B80-A56A-11F693C9D1C2}" type="datetimeFigureOut">
              <a:rPr lang="en-US" smtClean="0"/>
              <a:t>7/5/2012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15144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213A-8AAE-4B80-A56A-11F693C9D1C2}" type="datetimeFigureOut">
              <a:rPr lang="en-US" smtClean="0"/>
              <a:t>7/5/2012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418444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213A-8AAE-4B80-A56A-11F693C9D1C2}" type="datetimeFigureOut">
              <a:rPr lang="en-US" smtClean="0"/>
              <a:t>7/5/2012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22376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213A-8AAE-4B80-A56A-11F693C9D1C2}" type="datetimeFigureOut">
              <a:rPr lang="en-US" smtClean="0"/>
              <a:t>7/5/2012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297152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C213A-8AAE-4B80-A56A-11F693C9D1C2}" type="datetimeFigureOut">
              <a:rPr lang="en-US" smtClean="0"/>
              <a:t>7/5/2012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145604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C213A-8AAE-4B80-A56A-11F693C9D1C2}" type="datetimeFigureOut">
              <a:rPr lang="en-US" smtClean="0"/>
              <a:t>7/5/2012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183218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C213A-8AAE-4B80-A56A-11F693C9D1C2}" type="datetimeFigureOut">
              <a:rPr lang="en-US" smtClean="0"/>
              <a:t>7/5/2012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226218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C213A-8AAE-4B80-A56A-11F693C9D1C2}" type="datetimeFigureOut">
              <a:rPr lang="en-US" smtClean="0"/>
              <a:t>7/5/2012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133256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C213A-8AAE-4B80-A56A-11F693C9D1C2}" type="datetimeFigureOut">
              <a:rPr lang="en-US" smtClean="0"/>
              <a:t>7/5/2012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215406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C213A-8AAE-4B80-A56A-11F693C9D1C2}" type="datetimeFigureOut">
              <a:rPr lang="en-US" smtClean="0"/>
              <a:t>7/5/2012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249182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C213A-8AAE-4B80-A56A-11F693C9D1C2}" type="datetimeFigureOut">
              <a:rPr lang="en-US" smtClean="0"/>
              <a:t>7/5/2012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28EF6-4D41-47BB-BA51-6B8DD116F030}" type="slidenum">
              <a:rPr lang="en-US" smtClean="0"/>
              <a:t>‹#›</a:t>
            </a:fld>
            <a:endParaRPr lang="en-US"/>
          </a:p>
        </p:txBody>
      </p:sp>
    </p:spTree>
    <p:extLst>
      <p:ext uri="{BB962C8B-B14F-4D97-AF65-F5344CB8AC3E}">
        <p14:creationId xmlns:p14="http://schemas.microsoft.com/office/powerpoint/2010/main" val="382283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213A-8AAE-4B80-A56A-11F693C9D1C2}" type="datetimeFigureOut">
              <a:rPr lang="en-US" smtClean="0"/>
              <a:t>7/5/2012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28EF6-4D41-47BB-BA51-6B8DD116F030}" type="slidenum">
              <a:rPr lang="en-US" smtClean="0"/>
              <a:t>‹#›</a:t>
            </a:fld>
            <a:endParaRPr lang="en-US"/>
          </a:p>
        </p:txBody>
      </p:sp>
    </p:spTree>
    <p:extLst>
      <p:ext uri="{BB962C8B-B14F-4D97-AF65-F5344CB8AC3E}">
        <p14:creationId xmlns:p14="http://schemas.microsoft.com/office/powerpoint/2010/main" val="2106041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ing.com/url?source=images&amp;rch=LYvordkObVFwXiUk5KXg5gscZp4M2vp&amp;url=http://static.flickr.com/4061/4358859769_f97bb29d25_z.jpg&amp;urltarget=_blank&amp;q=win7phone&amp;view=detail&amp;&amp;id=9FCB6D7A1A52C6C3000A0312E7D5EAC1F96CBE22&amp;first=0&amp;FORM=IDFRIR&amp;ssIG=30bfdbaca8bf44e5b17e12cce1bedb6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ing.com/url?source=images&amp;rch=LYvordkObVFwXiUk5KXg5gscZp4M2vp&amp;url=http://static.flickr.com/4061/4358859769_f97bb29d25_z.jpg&amp;urltarget=_blank&amp;q=win7phone&amp;view=detail&amp;&amp;id=9FCB6D7A1A52C6C3000A0312E7D5EAC1F96CBE22&amp;first=0&amp;FORM=IDFRIR&amp;ssIG=30bfdbaca8bf44e5b17e12cce1bedb6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www.linqpad.net/" TargetMode="Externa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Tx</a:t>
            </a:r>
            <a:r>
              <a:rPr lang="en-US" dirty="0" smtClean="0"/>
              <a:t> (LINQ to Traces)</a:t>
            </a:r>
            <a:endParaRPr lang="en-US" dirty="0"/>
          </a:p>
        </p:txBody>
      </p:sp>
      <p:sp>
        <p:nvSpPr>
          <p:cNvPr id="3" name="Subtitle 2"/>
          <p:cNvSpPr>
            <a:spLocks noGrp="1"/>
          </p:cNvSpPr>
          <p:nvPr>
            <p:ph type="subTitle" idx="1"/>
          </p:nvPr>
        </p:nvSpPr>
        <p:spPr/>
        <p:txBody>
          <a:bodyPr/>
          <a:lstStyle/>
          <a:p>
            <a:r>
              <a:rPr lang="en-US" dirty="0" err="1" smtClean="0"/>
              <a:t>Georgis</a:t>
            </a:r>
            <a:r>
              <a:rPr lang="en-US" dirty="0" smtClean="0"/>
              <a:t>, </a:t>
            </a:r>
            <a:r>
              <a:rPr lang="en-US" dirty="0" err="1" smtClean="0"/>
              <a:t>Emeijer</a:t>
            </a:r>
            <a:endParaRPr lang="en-US" dirty="0"/>
          </a:p>
        </p:txBody>
      </p:sp>
    </p:spTree>
    <p:extLst>
      <p:ext uri="{BB962C8B-B14F-4D97-AF65-F5344CB8AC3E}">
        <p14:creationId xmlns:p14="http://schemas.microsoft.com/office/powerpoint/2010/main" val="3370076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the Envelopes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10" y="1646828"/>
            <a:ext cx="86677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1" y="4014345"/>
            <a:ext cx="43529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735" y="5499247"/>
            <a:ext cx="46196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38200" y="3062861"/>
            <a:ext cx="3213829" cy="369332"/>
          </a:xfrm>
          <a:prstGeom prst="rect">
            <a:avLst/>
          </a:prstGeom>
          <a:noFill/>
        </p:spPr>
        <p:txBody>
          <a:bodyPr wrap="none" rtlCol="0">
            <a:spAutoFit/>
          </a:bodyPr>
          <a:lstStyle/>
          <a:p>
            <a:r>
              <a:rPr lang="en-US" dirty="0" smtClean="0">
                <a:solidFill>
                  <a:srgbClr val="FF0000"/>
                </a:solidFill>
              </a:rPr>
              <a:t>1) “Metadata” becomes C# type</a:t>
            </a:r>
            <a:endParaRPr lang="en-US" dirty="0">
              <a:solidFill>
                <a:srgbClr val="FF0000"/>
              </a:solidFill>
            </a:endParaRPr>
          </a:p>
        </p:txBody>
      </p:sp>
      <p:sp>
        <p:nvSpPr>
          <p:cNvPr id="9" name="Arc 8"/>
          <p:cNvSpPr/>
          <p:nvPr/>
        </p:nvSpPr>
        <p:spPr>
          <a:xfrm rot="10800000">
            <a:off x="3886200" y="2209800"/>
            <a:ext cx="1447800" cy="1066800"/>
          </a:xfrm>
          <a:prstGeom prst="arc">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81000" y="5955268"/>
            <a:ext cx="3705758" cy="369332"/>
          </a:xfrm>
          <a:prstGeom prst="rect">
            <a:avLst/>
          </a:prstGeom>
          <a:noFill/>
        </p:spPr>
        <p:txBody>
          <a:bodyPr wrap="none" rtlCol="0">
            <a:spAutoFit/>
          </a:bodyPr>
          <a:lstStyle/>
          <a:p>
            <a:r>
              <a:rPr lang="en-US" dirty="0" smtClean="0">
                <a:solidFill>
                  <a:srgbClr val="FF0000"/>
                </a:solidFill>
              </a:rPr>
              <a:t>2) Occurrences becomes C# instances</a:t>
            </a:r>
            <a:endParaRPr lang="en-US" dirty="0">
              <a:solidFill>
                <a:srgbClr val="FF0000"/>
              </a:solidFill>
            </a:endParaRPr>
          </a:p>
        </p:txBody>
      </p:sp>
      <p:sp>
        <p:nvSpPr>
          <p:cNvPr id="11" name="Arc 10"/>
          <p:cNvSpPr/>
          <p:nvPr/>
        </p:nvSpPr>
        <p:spPr>
          <a:xfrm rot="10800000">
            <a:off x="3505200" y="4861939"/>
            <a:ext cx="1447800" cy="1066800"/>
          </a:xfrm>
          <a:prstGeom prst="arc">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9754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EtwTypeGen.exe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8" y="1676400"/>
            <a:ext cx="8710317" cy="455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334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a:t>
            </a:r>
            <a:endParaRPr lang="en-US" dirty="0"/>
          </a:p>
        </p:txBody>
      </p:sp>
      <p:sp>
        <p:nvSpPr>
          <p:cNvPr id="5" name="Rectangle 4"/>
          <p:cNvSpPr/>
          <p:nvPr/>
        </p:nvSpPr>
        <p:spPr>
          <a:xfrm>
            <a:off x="228600" y="2209800"/>
            <a:ext cx="8612777" cy="3231654"/>
          </a:xfrm>
          <a:prstGeom prst="rect">
            <a:avLst/>
          </a:prstGeom>
        </p:spPr>
        <p:txBody>
          <a:bodyPr wrap="square">
            <a:spAutoFit/>
          </a:bodyPr>
          <a:lstStyle/>
          <a:p>
            <a:r>
              <a:rPr lang="en-US" dirty="0" smtClean="0">
                <a:solidFill>
                  <a:srgbClr val="2B91AF"/>
                </a:solidFill>
                <a:latin typeface="Consolas"/>
              </a:rPr>
              <a:t>Playback</a:t>
            </a:r>
            <a:r>
              <a:rPr lang="en-US" dirty="0" smtClean="0">
                <a:solidFill>
                  <a:prstClr val="black"/>
                </a:solidFill>
                <a:latin typeface="Consolas"/>
              </a:rPr>
              <a:t> </a:t>
            </a:r>
            <a:r>
              <a:rPr lang="en-US" dirty="0" err="1">
                <a:solidFill>
                  <a:prstClr val="black"/>
                </a:solidFill>
                <a:latin typeface="Consolas"/>
              </a:rPr>
              <a:t>playback</a:t>
            </a:r>
            <a:r>
              <a:rPr lang="en-US" dirty="0">
                <a:solidFill>
                  <a:prstClr val="black"/>
                </a:solidFill>
                <a:latin typeface="Consolas"/>
              </a:rPr>
              <a:t> = </a:t>
            </a:r>
            <a:r>
              <a:rPr lang="en-US" dirty="0" smtClean="0">
                <a:solidFill>
                  <a:srgbClr val="0000FF"/>
                </a:solidFill>
                <a:latin typeface="Consolas"/>
              </a:rPr>
              <a:t>new</a:t>
            </a:r>
            <a:r>
              <a:rPr lang="en-US" dirty="0">
                <a:solidFill>
                  <a:prstClr val="black"/>
                </a:solidFill>
                <a:latin typeface="Consolas"/>
              </a:rPr>
              <a:t> </a:t>
            </a:r>
            <a:r>
              <a:rPr lang="en-US" dirty="0" smtClean="0">
                <a:solidFill>
                  <a:srgbClr val="2B91AF"/>
                </a:solidFill>
                <a:latin typeface="Consolas"/>
              </a:rPr>
              <a:t>Playback</a:t>
            </a:r>
            <a:r>
              <a:rPr lang="en-US" dirty="0">
                <a:solidFill>
                  <a:prstClr val="black"/>
                </a:solidFill>
                <a:latin typeface="Consolas"/>
              </a:rPr>
              <a:t>();</a:t>
            </a:r>
          </a:p>
          <a:p>
            <a:r>
              <a:rPr lang="en-US" dirty="0" err="1" smtClean="0">
                <a:solidFill>
                  <a:prstClr val="black"/>
                </a:solidFill>
                <a:latin typeface="Consolas"/>
              </a:rPr>
              <a:t>playback.AddEtlFiles</a:t>
            </a:r>
            <a:r>
              <a:rPr lang="en-US" dirty="0">
                <a:solidFill>
                  <a:prstClr val="black"/>
                </a:solidFill>
                <a:latin typeface="Consolas"/>
              </a:rPr>
              <a:t>(</a:t>
            </a:r>
            <a:r>
              <a:rPr lang="en-US" dirty="0" smtClean="0">
                <a:solidFill>
                  <a:srgbClr val="A31515"/>
                </a:solidFill>
                <a:latin typeface="Consolas"/>
              </a:rPr>
              <a:t>@"..\..\..\</a:t>
            </a:r>
            <a:r>
              <a:rPr lang="en-US" dirty="0" err="1" smtClean="0">
                <a:solidFill>
                  <a:srgbClr val="A31515"/>
                </a:solidFill>
                <a:latin typeface="Consolas"/>
              </a:rPr>
              <a:t>HTTP_Server.etl</a:t>
            </a:r>
            <a:r>
              <a:rPr lang="en-US" dirty="0" smtClean="0">
                <a:solidFill>
                  <a:srgbClr val="A31515"/>
                </a:solidFill>
                <a:latin typeface="Consolas"/>
              </a:rPr>
              <a:t>"</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2B91AF"/>
                </a:solidFill>
                <a:latin typeface="Consolas"/>
              </a:rPr>
              <a:t>IObservable</a:t>
            </a:r>
            <a:r>
              <a:rPr lang="en-US" dirty="0" smtClean="0">
                <a:solidFill>
                  <a:prstClr val="black"/>
                </a:solidFill>
                <a:latin typeface="Consolas"/>
              </a:rPr>
              <a:t>&lt;</a:t>
            </a:r>
            <a:r>
              <a:rPr lang="en-US" dirty="0" smtClean="0">
                <a:solidFill>
                  <a:srgbClr val="2B91AF"/>
                </a:solidFill>
                <a:latin typeface="Consolas"/>
              </a:rPr>
              <a:t>Deliver</a:t>
            </a:r>
            <a:r>
              <a:rPr lang="en-US" dirty="0">
                <a:solidFill>
                  <a:prstClr val="black"/>
                </a:solidFill>
                <a:latin typeface="Consolas"/>
              </a:rPr>
              <a:t>&gt; </a:t>
            </a:r>
            <a:r>
              <a:rPr lang="en-US" dirty="0" smtClean="0">
                <a:solidFill>
                  <a:prstClr val="black"/>
                </a:solidFill>
                <a:latin typeface="Consolas"/>
              </a:rPr>
              <a:t>starts = </a:t>
            </a:r>
            <a:r>
              <a:rPr lang="en-US" dirty="0" err="1" smtClean="0">
                <a:solidFill>
                  <a:prstClr val="black"/>
                </a:solidFill>
                <a:latin typeface="Consolas"/>
              </a:rPr>
              <a:t>playback.GetObservable</a:t>
            </a:r>
            <a:r>
              <a:rPr lang="en-US" dirty="0" smtClean="0">
                <a:solidFill>
                  <a:prstClr val="black"/>
                </a:solidFill>
                <a:latin typeface="Consolas"/>
              </a:rPr>
              <a:t>&lt;</a:t>
            </a:r>
            <a:r>
              <a:rPr lang="en-US" sz="2400" b="1" dirty="0" smtClean="0">
                <a:solidFill>
                  <a:srgbClr val="2B91AF"/>
                </a:solidFill>
                <a:latin typeface="Consolas"/>
              </a:rPr>
              <a:t>Parse</a:t>
            </a:r>
            <a:r>
              <a:rPr lang="en-US" dirty="0" smtClean="0">
                <a:solidFill>
                  <a:prstClr val="black"/>
                </a:solidFill>
                <a:latin typeface="Consolas"/>
              </a:rPr>
              <a:t>&gt;();</a:t>
            </a:r>
            <a:endParaRPr lang="en-US" dirty="0">
              <a:solidFill>
                <a:prstClr val="black"/>
              </a:solidFill>
              <a:latin typeface="Consolas"/>
            </a:endParaRPr>
          </a:p>
          <a:p>
            <a:r>
              <a:rPr lang="en-US" dirty="0" err="1" smtClean="0">
                <a:solidFill>
                  <a:prstClr val="black"/>
                </a:solidFill>
                <a:latin typeface="Consolas"/>
              </a:rPr>
              <a:t>starts.Subscribe</a:t>
            </a:r>
            <a:r>
              <a:rPr lang="en-US" dirty="0" smtClean="0">
                <a:solidFill>
                  <a:prstClr val="black"/>
                </a:solidFill>
                <a:latin typeface="Consolas"/>
              </a:rPr>
              <a:t>(s </a:t>
            </a:r>
            <a:r>
              <a:rPr lang="en-US" dirty="0">
                <a:solidFill>
                  <a:prstClr val="black"/>
                </a:solidFill>
                <a:latin typeface="Consolas"/>
              </a:rPr>
              <a:t>=&gt; </a:t>
            </a:r>
            <a:r>
              <a:rPr lang="en-US" dirty="0" err="1" smtClean="0">
                <a:solidFill>
                  <a:srgbClr val="2B91AF"/>
                </a:solidFill>
                <a:latin typeface="Consolas"/>
              </a:rPr>
              <a:t>Console</a:t>
            </a:r>
            <a:r>
              <a:rPr lang="en-US" dirty="0" err="1">
                <a:solidFill>
                  <a:prstClr val="black"/>
                </a:solidFill>
                <a:latin typeface="Consolas"/>
              </a:rPr>
              <a:t>.WriteLine</a:t>
            </a:r>
            <a:r>
              <a:rPr lang="en-US" dirty="0">
                <a:solidFill>
                  <a:prstClr val="black"/>
                </a:solidFill>
                <a:latin typeface="Consolas"/>
              </a:rPr>
              <a:t>(</a:t>
            </a:r>
            <a:r>
              <a:rPr lang="en-US" dirty="0" err="1">
                <a:solidFill>
                  <a:prstClr val="black"/>
                </a:solidFill>
                <a:latin typeface="Consolas"/>
              </a:rPr>
              <a:t>s</a:t>
            </a:r>
            <a:r>
              <a:rPr lang="en-US" sz="2400" b="1" dirty="0" err="1">
                <a:solidFill>
                  <a:prstClr val="black"/>
                </a:solidFill>
                <a:latin typeface="Consolas"/>
              </a:rPr>
              <a:t>.Url</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FastSend</a:t>
            </a:r>
            <a:r>
              <a:rPr lang="en-US" dirty="0" smtClean="0">
                <a:solidFill>
                  <a:prstClr val="black"/>
                </a:solidFill>
                <a:latin typeface="Consolas"/>
              </a:rPr>
              <a:t>&gt; ends = </a:t>
            </a:r>
            <a:r>
              <a:rPr lang="en-US" dirty="0" err="1" smtClean="0">
                <a:solidFill>
                  <a:prstClr val="black"/>
                </a:solidFill>
                <a:latin typeface="Consolas"/>
              </a:rPr>
              <a:t>playback.GetObservable</a:t>
            </a:r>
            <a:r>
              <a:rPr lang="en-US" dirty="0" smtClean="0">
                <a:solidFill>
                  <a:prstClr val="black"/>
                </a:solidFill>
                <a:latin typeface="Consolas"/>
              </a:rPr>
              <a:t>&lt;</a:t>
            </a:r>
            <a:r>
              <a:rPr lang="en-US" sz="2400" b="1" dirty="0" err="1" smtClean="0">
                <a:solidFill>
                  <a:srgbClr val="2B91AF"/>
                </a:solidFill>
                <a:latin typeface="Consolas"/>
              </a:rPr>
              <a:t>FastSend</a:t>
            </a:r>
            <a:r>
              <a:rPr lang="en-US" dirty="0" smtClean="0">
                <a:solidFill>
                  <a:prstClr val="black"/>
                </a:solidFill>
                <a:latin typeface="Consolas"/>
              </a:rPr>
              <a:t>&gt;();</a:t>
            </a:r>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ends=&gt; </a:t>
            </a:r>
            <a:r>
              <a:rPr lang="en-US" dirty="0" err="1" smtClean="0">
                <a:solidFill>
                  <a:srgbClr val="2B91AF"/>
                </a:solidFill>
                <a:latin typeface="Consolas"/>
              </a:rPr>
              <a:t>Console</a:t>
            </a:r>
            <a:r>
              <a:rPr lang="en-US" dirty="0" err="1">
                <a:solidFill>
                  <a:prstClr val="black"/>
                </a:solidFill>
                <a:latin typeface="Consolas"/>
              </a:rPr>
              <a:t>.WriteLine</a:t>
            </a:r>
            <a:r>
              <a:rPr lang="en-US" dirty="0">
                <a:solidFill>
                  <a:prstClr val="black"/>
                </a:solidFill>
                <a:latin typeface="Consolas"/>
              </a:rPr>
              <a:t>(</a:t>
            </a:r>
            <a:r>
              <a:rPr lang="en-US" dirty="0" err="1">
                <a:solidFill>
                  <a:prstClr val="black"/>
                </a:solidFill>
                <a:latin typeface="Consolas"/>
              </a:rPr>
              <a:t>e</a:t>
            </a:r>
            <a:r>
              <a:rPr lang="en-US" sz="2400" b="1" dirty="0" err="1">
                <a:solidFill>
                  <a:prstClr val="black"/>
                </a:solidFill>
                <a:latin typeface="Consolas"/>
              </a:rPr>
              <a:t>.StatusCode</a:t>
            </a:r>
            <a:r>
              <a:rPr lang="en-US" dirty="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r>
              <a:rPr lang="en-US" dirty="0" err="1" smtClean="0">
                <a:solidFill>
                  <a:prstClr val="black"/>
                </a:solidFill>
                <a:latin typeface="Consolas"/>
              </a:rPr>
              <a:t>playback.Run</a:t>
            </a:r>
            <a:r>
              <a:rPr lang="en-US" dirty="0">
                <a:solidFill>
                  <a:prstClr val="black"/>
                </a:solidFill>
                <a:latin typeface="Consolas"/>
              </a:rPr>
              <a:t>();</a:t>
            </a:r>
            <a:endParaRPr lang="en-US" dirty="0"/>
          </a:p>
        </p:txBody>
      </p:sp>
    </p:spTree>
    <p:extLst>
      <p:ext uri="{BB962C8B-B14F-4D97-AF65-F5344CB8AC3E}">
        <p14:creationId xmlns:p14="http://schemas.microsoft.com/office/powerpoint/2010/main" val="13578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Playback: multiple formats</a:t>
            </a:r>
            <a:endParaRPr lang="en-US" dirty="0"/>
          </a:p>
        </p:txBody>
      </p:sp>
      <p:sp>
        <p:nvSpPr>
          <p:cNvPr id="5" name="Rectangle 4"/>
          <p:cNvSpPr/>
          <p:nvPr/>
        </p:nvSpPr>
        <p:spPr>
          <a:xfrm>
            <a:off x="341810" y="1828800"/>
            <a:ext cx="8612777" cy="3139321"/>
          </a:xfrm>
          <a:prstGeom prst="rect">
            <a:avLst/>
          </a:prstGeom>
        </p:spPr>
        <p:txBody>
          <a:bodyPr wrap="square">
            <a:spAutoFit/>
          </a:bodyPr>
          <a:lstStyle/>
          <a:p>
            <a:r>
              <a:rPr lang="en-US" dirty="0" smtClean="0">
                <a:solidFill>
                  <a:srgbClr val="2B91AF"/>
                </a:solidFill>
                <a:latin typeface="Consolas"/>
              </a:rPr>
              <a:t>Playback</a:t>
            </a:r>
            <a:r>
              <a:rPr lang="en-US" dirty="0" smtClean="0">
                <a:solidFill>
                  <a:prstClr val="black"/>
                </a:solidFill>
                <a:latin typeface="Consolas"/>
              </a:rPr>
              <a:t> </a:t>
            </a:r>
            <a:r>
              <a:rPr lang="en-US" dirty="0" err="1">
                <a:solidFill>
                  <a:prstClr val="black"/>
                </a:solidFill>
                <a:latin typeface="Consolas"/>
              </a:rPr>
              <a:t>playback</a:t>
            </a:r>
            <a:r>
              <a:rPr lang="en-US" dirty="0">
                <a:solidFill>
                  <a:prstClr val="black"/>
                </a:solidFill>
                <a:latin typeface="Consolas"/>
              </a:rPr>
              <a:t> = </a:t>
            </a:r>
            <a:r>
              <a:rPr lang="en-US" dirty="0" smtClean="0">
                <a:solidFill>
                  <a:srgbClr val="0000FF"/>
                </a:solidFill>
                <a:latin typeface="Consolas"/>
              </a:rPr>
              <a:t>new</a:t>
            </a:r>
            <a:r>
              <a:rPr lang="en-US" dirty="0">
                <a:solidFill>
                  <a:prstClr val="black"/>
                </a:solidFill>
                <a:latin typeface="Consolas"/>
              </a:rPr>
              <a:t> </a:t>
            </a:r>
            <a:r>
              <a:rPr lang="en-US" dirty="0" smtClean="0">
                <a:solidFill>
                  <a:srgbClr val="2B91AF"/>
                </a:solidFill>
                <a:latin typeface="Consolas"/>
              </a:rPr>
              <a:t>Playback</a:t>
            </a:r>
            <a:r>
              <a:rPr lang="en-US" dirty="0" smtClean="0">
                <a:solidFill>
                  <a:prstClr val="black"/>
                </a:solidFill>
                <a:latin typeface="Consolas"/>
              </a:rPr>
              <a:t>();</a:t>
            </a:r>
          </a:p>
          <a:p>
            <a:r>
              <a:rPr lang="en-US" dirty="0" err="1" smtClean="0">
                <a:solidFill>
                  <a:prstClr val="black"/>
                </a:solidFill>
                <a:latin typeface="Consolas"/>
              </a:rPr>
              <a:t>playback.AddEtlFiles</a:t>
            </a:r>
            <a:r>
              <a:rPr lang="en-US" dirty="0" smtClean="0">
                <a:solidFill>
                  <a:prstClr val="black"/>
                </a:solidFill>
                <a:latin typeface="Consolas"/>
              </a:rPr>
              <a:t>(</a:t>
            </a:r>
            <a:r>
              <a:rPr lang="en-US" dirty="0" smtClean="0">
                <a:solidFill>
                  <a:srgbClr val="A31515"/>
                </a:solidFill>
                <a:latin typeface="Consolas"/>
              </a:rPr>
              <a:t>@"..\..\..\</a:t>
            </a:r>
            <a:r>
              <a:rPr lang="en-US" dirty="0" err="1" smtClean="0">
                <a:solidFill>
                  <a:srgbClr val="A31515"/>
                </a:solidFill>
                <a:latin typeface="Consolas"/>
              </a:rPr>
              <a:t>HTTP_Server.</a:t>
            </a:r>
            <a:r>
              <a:rPr lang="en-US" sz="2400" b="1" dirty="0" err="1" smtClean="0">
                <a:solidFill>
                  <a:srgbClr val="A31515"/>
                </a:solidFill>
                <a:latin typeface="Consolas"/>
              </a:rPr>
              <a:t>etl</a:t>
            </a:r>
            <a:r>
              <a:rPr lang="en-US" dirty="0" smtClean="0">
                <a:solidFill>
                  <a:srgbClr val="A31515"/>
                </a:solidFill>
                <a:latin typeface="Consolas"/>
              </a:rPr>
              <a:t>"</a:t>
            </a:r>
            <a:r>
              <a:rPr lang="en-US" dirty="0" smtClean="0">
                <a:solidFill>
                  <a:prstClr val="black"/>
                </a:solidFill>
                <a:latin typeface="Consolas"/>
              </a:rPr>
              <a:t>);</a:t>
            </a:r>
          </a:p>
          <a:p>
            <a:r>
              <a:rPr lang="en-US" dirty="0" err="1" smtClean="0">
                <a:solidFill>
                  <a:prstClr val="black"/>
                </a:solidFill>
                <a:latin typeface="Consolas"/>
              </a:rPr>
              <a:t>playback.AddLogFiles</a:t>
            </a:r>
            <a:r>
              <a:rPr lang="en-US" dirty="0">
                <a:solidFill>
                  <a:prstClr val="black"/>
                </a:solidFill>
                <a:latin typeface="Consolas"/>
              </a:rPr>
              <a:t>(</a:t>
            </a:r>
            <a:r>
              <a:rPr lang="en-US" dirty="0" smtClean="0">
                <a:solidFill>
                  <a:srgbClr val="A31515"/>
                </a:solidFill>
                <a:latin typeface="Consolas"/>
              </a:rPr>
              <a:t>@"..\..\..\</a:t>
            </a:r>
            <a:r>
              <a:rPr lang="en-US" dirty="0" err="1" smtClean="0">
                <a:solidFill>
                  <a:srgbClr val="A31515"/>
                </a:solidFill>
                <a:latin typeface="Consolas"/>
              </a:rPr>
              <a:t>HTTP_Server.</a:t>
            </a:r>
            <a:r>
              <a:rPr lang="en-US" sz="2400" b="1" dirty="0" err="1" smtClean="0">
                <a:solidFill>
                  <a:srgbClr val="A31515"/>
                </a:solidFill>
                <a:latin typeface="Consolas"/>
              </a:rPr>
              <a:t>evtx</a:t>
            </a:r>
            <a:r>
              <a:rPr lang="en-US" dirty="0" smtClean="0">
                <a:solidFill>
                  <a:srgbClr val="A31515"/>
                </a:solidFill>
                <a:latin typeface="Consolas"/>
              </a:rPr>
              <a:t>"</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SystemEvent</a:t>
            </a:r>
            <a:r>
              <a:rPr lang="en-US" dirty="0">
                <a:solidFill>
                  <a:prstClr val="black"/>
                </a:solidFill>
                <a:latin typeface="Consolas"/>
              </a:rPr>
              <a:t>&gt; all = </a:t>
            </a:r>
            <a:r>
              <a:rPr lang="en-US" dirty="0" err="1">
                <a:solidFill>
                  <a:prstClr val="black"/>
                </a:solidFill>
                <a:latin typeface="Consolas"/>
              </a:rPr>
              <a:t>playback.GetObservable</a:t>
            </a:r>
            <a:r>
              <a:rPr lang="en-US" dirty="0">
                <a:solidFill>
                  <a:prstClr val="black"/>
                </a:solidFill>
                <a:latin typeface="Consolas"/>
              </a:rPr>
              <a:t>&lt;</a:t>
            </a:r>
            <a:r>
              <a:rPr lang="en-US" sz="2400" b="1" dirty="0" err="1" smtClean="0">
                <a:solidFill>
                  <a:srgbClr val="2B91AF"/>
                </a:solidFill>
                <a:latin typeface="Consolas"/>
              </a:rPr>
              <a:t>SystemEvent</a:t>
            </a:r>
            <a:r>
              <a:rPr lang="en-US" dirty="0">
                <a:solidFill>
                  <a:prstClr val="black"/>
                </a:solidFill>
                <a:latin typeface="Consolas"/>
              </a:rPr>
              <a:t>&gt;();</a:t>
            </a:r>
          </a:p>
          <a:p>
            <a:endParaRPr lang="en-US" dirty="0">
              <a:solidFill>
                <a:prstClr val="black"/>
              </a:solidFill>
              <a:latin typeface="Consolas"/>
            </a:endParaRPr>
          </a:p>
          <a:p>
            <a:r>
              <a:rPr lang="en-US" dirty="0" err="1" smtClean="0">
                <a:solidFill>
                  <a:prstClr val="black"/>
                </a:solidFill>
                <a:latin typeface="Consolas"/>
              </a:rPr>
              <a:t>all.Count</a:t>
            </a:r>
            <a:r>
              <a:rPr lang="en-US" dirty="0">
                <a:solidFill>
                  <a:prstClr val="black"/>
                </a:solidFill>
                <a:latin typeface="Consolas"/>
              </a:rPr>
              <a:t>().Subscribe(</a:t>
            </a:r>
            <a:r>
              <a:rPr lang="en-US" dirty="0" err="1" smtClean="0">
                <a:solidFill>
                  <a:srgbClr val="2B91AF"/>
                </a:solidFill>
                <a:latin typeface="Consolas"/>
              </a:rPr>
              <a:t>Console</a:t>
            </a:r>
            <a:r>
              <a:rPr lang="en-US" dirty="0" err="1">
                <a:solidFill>
                  <a:prstClr val="black"/>
                </a:solidFill>
                <a:latin typeface="Consolas"/>
              </a:rPr>
              <a:t>.WriteLine</a:t>
            </a:r>
            <a:r>
              <a:rPr lang="en-US" dirty="0">
                <a:solidFill>
                  <a:prstClr val="black"/>
                </a:solidFill>
                <a:latin typeface="Consolas"/>
              </a:rPr>
              <a:t>);</a:t>
            </a:r>
          </a:p>
          <a:p>
            <a:endParaRPr lang="en-US" dirty="0">
              <a:solidFill>
                <a:prstClr val="black"/>
              </a:solidFill>
              <a:latin typeface="Consolas"/>
            </a:endParaRPr>
          </a:p>
          <a:p>
            <a:r>
              <a:rPr lang="en-US" dirty="0" err="1" smtClean="0">
                <a:solidFill>
                  <a:prstClr val="black"/>
                </a:solidFill>
                <a:latin typeface="Consolas"/>
              </a:rPr>
              <a:t>playback.Run</a:t>
            </a:r>
            <a:r>
              <a:rPr lang="en-US" dirty="0">
                <a:solidFill>
                  <a:prstClr val="black"/>
                </a:solidFill>
                <a:latin typeface="Consolas"/>
              </a:rPr>
              <a:t>();</a:t>
            </a:r>
            <a:endParaRPr lang="en-US" dirty="0"/>
          </a:p>
        </p:txBody>
      </p:sp>
    </p:spTree>
    <p:extLst>
      <p:ext uri="{BB962C8B-B14F-4D97-AF65-F5344CB8AC3E}">
        <p14:creationId xmlns:p14="http://schemas.microsoft.com/office/powerpoint/2010/main" val="3589795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 Real-Time</a:t>
            </a:r>
            <a:endParaRPr lang="en-US" dirty="0"/>
          </a:p>
        </p:txBody>
      </p:sp>
      <p:sp>
        <p:nvSpPr>
          <p:cNvPr id="5" name="Rectangle 4"/>
          <p:cNvSpPr/>
          <p:nvPr/>
        </p:nvSpPr>
        <p:spPr>
          <a:xfrm>
            <a:off x="228600" y="1524000"/>
            <a:ext cx="8686800" cy="4893647"/>
          </a:xfrm>
          <a:prstGeom prst="rect">
            <a:avLst/>
          </a:prstGeom>
        </p:spPr>
        <p:txBody>
          <a:bodyPr wrap="square">
            <a:spAutoFit/>
          </a:bodyPr>
          <a:lstStyle/>
          <a:p>
            <a:r>
              <a:rPr lang="en-US" dirty="0" smtClean="0">
                <a:solidFill>
                  <a:srgbClr val="2B91AF"/>
                </a:solidFill>
                <a:latin typeface="Consolas"/>
              </a:rPr>
              <a:t>Playback</a:t>
            </a:r>
            <a:r>
              <a:rPr lang="en-US" dirty="0" smtClean="0">
                <a:solidFill>
                  <a:prstClr val="black"/>
                </a:solidFill>
                <a:latin typeface="Consolas"/>
              </a:rPr>
              <a:t> </a:t>
            </a:r>
            <a:r>
              <a:rPr lang="en-US" dirty="0" err="1">
                <a:solidFill>
                  <a:prstClr val="black"/>
                </a:solidFill>
                <a:latin typeface="Consolas"/>
              </a:rPr>
              <a:t>playback</a:t>
            </a:r>
            <a:r>
              <a:rPr lang="en-US" dirty="0">
                <a:solidFill>
                  <a:prstClr val="black"/>
                </a:solidFill>
                <a:latin typeface="Consolas"/>
              </a:rPr>
              <a:t> = </a:t>
            </a:r>
            <a:r>
              <a:rPr lang="en-US" dirty="0" smtClean="0">
                <a:solidFill>
                  <a:srgbClr val="0000FF"/>
                </a:solidFill>
                <a:latin typeface="Consolas"/>
              </a:rPr>
              <a:t>new</a:t>
            </a:r>
            <a:r>
              <a:rPr lang="en-US" dirty="0">
                <a:solidFill>
                  <a:prstClr val="black"/>
                </a:solidFill>
                <a:latin typeface="Consolas"/>
              </a:rPr>
              <a:t> </a:t>
            </a:r>
            <a:r>
              <a:rPr lang="en-US" dirty="0" smtClean="0">
                <a:solidFill>
                  <a:srgbClr val="2B91AF"/>
                </a:solidFill>
                <a:latin typeface="Consolas"/>
              </a:rPr>
              <a:t>Playback</a:t>
            </a:r>
            <a:r>
              <a:rPr lang="en-US" dirty="0">
                <a:solidFill>
                  <a:prstClr val="black"/>
                </a:solidFill>
                <a:latin typeface="Consolas"/>
              </a:rPr>
              <a:t>();</a:t>
            </a:r>
          </a:p>
          <a:p>
            <a:r>
              <a:rPr lang="en-US" dirty="0" err="1" smtClean="0">
                <a:solidFill>
                  <a:prstClr val="black"/>
                </a:solidFill>
                <a:latin typeface="Consolas"/>
              </a:rPr>
              <a:t>playback.</a:t>
            </a:r>
            <a:r>
              <a:rPr lang="en-US" sz="2400" b="1" dirty="0" err="1" smtClean="0">
                <a:solidFill>
                  <a:prstClr val="black"/>
                </a:solidFill>
                <a:latin typeface="Consolas"/>
              </a:rPr>
              <a:t>AddRealTimeSession</a:t>
            </a:r>
            <a:r>
              <a:rPr lang="en-US" dirty="0">
                <a:solidFill>
                  <a:prstClr val="black"/>
                </a:solidFill>
                <a:latin typeface="Consolas"/>
              </a:rPr>
              <a:t>(</a:t>
            </a:r>
            <a:r>
              <a:rPr lang="en-US" dirty="0" smtClean="0">
                <a:solidFill>
                  <a:srgbClr val="A31515"/>
                </a:solidFill>
                <a:latin typeface="Consolas"/>
              </a:rPr>
              <a:t>"</a:t>
            </a:r>
            <a:r>
              <a:rPr lang="en-US" dirty="0" err="1" smtClean="0">
                <a:solidFill>
                  <a:srgbClr val="A31515"/>
                </a:solidFill>
                <a:latin typeface="Consolas"/>
              </a:rPr>
              <a:t>tcp</a:t>
            </a:r>
            <a:r>
              <a:rPr lang="en-US" dirty="0" smtClean="0">
                <a:solidFill>
                  <a:srgbClr val="A31515"/>
                </a:solidFill>
                <a:latin typeface="Consolas"/>
              </a:rPr>
              <a:t>"</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0000FF"/>
                </a:solidFill>
                <a:latin typeface="Consolas"/>
              </a:rPr>
              <a:t>var</a:t>
            </a:r>
            <a:r>
              <a:rPr lang="en-US" dirty="0" smtClean="0">
                <a:solidFill>
                  <a:prstClr val="black"/>
                </a:solidFill>
                <a:latin typeface="Consolas"/>
              </a:rPr>
              <a:t> </a:t>
            </a:r>
            <a:r>
              <a:rPr lang="en-US" dirty="0" err="1">
                <a:solidFill>
                  <a:prstClr val="black"/>
                </a:solidFill>
                <a:latin typeface="Consolas"/>
              </a:rPr>
              <a:t>recv</a:t>
            </a:r>
            <a:r>
              <a:rPr lang="en-US" dirty="0">
                <a:solidFill>
                  <a:prstClr val="black"/>
                </a:solidFill>
                <a:latin typeface="Consolas"/>
              </a:rPr>
              <a:t> = </a:t>
            </a:r>
            <a:r>
              <a:rPr lang="en-US" dirty="0" smtClean="0">
                <a:solidFill>
                  <a:srgbClr val="0000FF"/>
                </a:solidFill>
                <a:latin typeface="Consolas"/>
              </a:rPr>
              <a:t>from</a:t>
            </a:r>
            <a:r>
              <a:rPr lang="en-US" dirty="0">
                <a:solidFill>
                  <a:prstClr val="black"/>
                </a:solidFill>
                <a:latin typeface="Consolas"/>
              </a:rPr>
              <a:t> </a:t>
            </a:r>
            <a:r>
              <a:rPr lang="en-US" dirty="0" err="1">
                <a:solidFill>
                  <a:prstClr val="black"/>
                </a:solidFill>
                <a:latin typeface="Consolas"/>
              </a:rPr>
              <a:t>req</a:t>
            </a:r>
            <a:r>
              <a:rPr lang="en-US" dirty="0">
                <a:solidFill>
                  <a:prstClr val="black"/>
                </a:solidFill>
                <a:latin typeface="Consolas"/>
              </a:rPr>
              <a:t> </a:t>
            </a:r>
            <a:r>
              <a:rPr lang="en-US" dirty="0" smtClean="0">
                <a:solidFill>
                  <a:srgbClr val="0000FF"/>
                </a:solidFill>
                <a:latin typeface="Consolas"/>
              </a:rPr>
              <a:t>in</a:t>
            </a:r>
            <a:r>
              <a:rPr lang="en-US" dirty="0">
                <a:solidFill>
                  <a:prstClr val="black"/>
                </a:solidFill>
                <a:latin typeface="Consolas"/>
              </a:rPr>
              <a:t> </a:t>
            </a:r>
            <a:r>
              <a:rPr lang="en-US" dirty="0" err="1">
                <a:solidFill>
                  <a:prstClr val="black"/>
                </a:solidFill>
                <a:latin typeface="Consolas"/>
              </a:rPr>
              <a:t>playback.GetObservable</a:t>
            </a:r>
            <a:r>
              <a:rPr lang="en-US" dirty="0">
                <a:solidFill>
                  <a:prstClr val="black"/>
                </a:solidFill>
                <a:latin typeface="Consolas"/>
              </a:rPr>
              <a:t>&lt;</a:t>
            </a:r>
            <a:r>
              <a:rPr lang="en-US" dirty="0" smtClean="0">
                <a:solidFill>
                  <a:srgbClr val="2B91AF"/>
                </a:solidFill>
                <a:latin typeface="Consolas"/>
              </a:rPr>
              <a:t>KNetEvt_RecvIPV4</a:t>
            </a:r>
            <a:r>
              <a:rPr lang="en-US" dirty="0">
                <a:solidFill>
                  <a:prstClr val="black"/>
                </a:solidFill>
                <a:latin typeface="Consolas"/>
              </a:rPr>
              <a:t>&gt;()</a:t>
            </a:r>
          </a:p>
          <a:p>
            <a:r>
              <a:rPr lang="en-US" dirty="0">
                <a:solidFill>
                  <a:prstClr val="black"/>
                </a:solidFill>
                <a:latin typeface="Consolas"/>
              </a:rPr>
              <a:t>           </a:t>
            </a:r>
            <a:r>
              <a:rPr lang="en-US" dirty="0" smtClean="0">
                <a:solidFill>
                  <a:srgbClr val="0000FF"/>
                </a:solidFill>
                <a:latin typeface="Consolas"/>
              </a:rPr>
              <a:t>select</a:t>
            </a:r>
            <a:r>
              <a:rPr lang="en-US" dirty="0" smtClean="0">
                <a:solidFill>
                  <a:prstClr val="black"/>
                </a:solidFill>
                <a:latin typeface="Consolas"/>
              </a:rPr>
              <a:t> </a:t>
            </a:r>
            <a:r>
              <a:rPr lang="en-US" dirty="0" smtClean="0">
                <a:solidFill>
                  <a:srgbClr val="0000FF"/>
                </a:solidFill>
                <a:latin typeface="Consolas"/>
              </a:rPr>
              <a:t>new</a:t>
            </a:r>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Time </a:t>
            </a:r>
            <a:r>
              <a:rPr lang="en-US" dirty="0">
                <a:solidFill>
                  <a:prstClr val="black"/>
                </a:solidFill>
                <a:latin typeface="Consolas"/>
              </a:rPr>
              <a:t>= </a:t>
            </a:r>
            <a:r>
              <a:rPr lang="en-US" dirty="0" err="1">
                <a:solidFill>
                  <a:prstClr val="black"/>
                </a:solidFill>
                <a:latin typeface="Consolas"/>
              </a:rPr>
              <a:t>req.OccurenceTime</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Size </a:t>
            </a:r>
            <a:r>
              <a:rPr lang="en-US" dirty="0">
                <a:solidFill>
                  <a:prstClr val="black"/>
                </a:solidFill>
                <a:latin typeface="Consolas"/>
              </a:rPr>
              <a:t>= </a:t>
            </a:r>
            <a:r>
              <a:rPr lang="en-US" dirty="0" err="1">
                <a:solidFill>
                  <a:prstClr val="black"/>
                </a:solidFill>
                <a:latin typeface="Consolas"/>
              </a:rPr>
              <a:t>req.size</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Address </a:t>
            </a:r>
            <a:r>
              <a:rPr lang="en-US" dirty="0">
                <a:solidFill>
                  <a:prstClr val="black"/>
                </a:solidFill>
                <a:latin typeface="Consolas"/>
              </a:rPr>
              <a:t>= </a:t>
            </a:r>
            <a:r>
              <a:rPr lang="en-US" dirty="0" smtClean="0">
                <a:solidFill>
                  <a:srgbClr val="0000FF"/>
                </a:solidFill>
                <a:latin typeface="Consolas"/>
              </a:rPr>
              <a:t>new</a:t>
            </a:r>
            <a:r>
              <a:rPr lang="en-US" dirty="0">
                <a:solidFill>
                  <a:prstClr val="black"/>
                </a:solidFill>
                <a:latin typeface="Consolas"/>
              </a:rPr>
              <a:t> </a:t>
            </a:r>
            <a:r>
              <a:rPr lang="en-US" dirty="0" err="1" smtClean="0">
                <a:solidFill>
                  <a:srgbClr val="2B91AF"/>
                </a:solidFill>
                <a:latin typeface="Consolas"/>
              </a:rPr>
              <a:t>IPAddress</a:t>
            </a:r>
            <a:r>
              <a:rPr lang="en-US" dirty="0">
                <a:solidFill>
                  <a:prstClr val="black"/>
                </a:solidFill>
                <a:latin typeface="Consolas"/>
              </a:rPr>
              <a:t>(</a:t>
            </a:r>
            <a:r>
              <a:rPr lang="en-US" dirty="0" err="1">
                <a:solidFill>
                  <a:prstClr val="black"/>
                </a:solidFill>
                <a:latin typeface="Consolas"/>
              </a:rPr>
              <a:t>req.daddr</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endParaRPr lang="en-US" dirty="0">
              <a:solidFill>
                <a:prstClr val="black"/>
              </a:solidFill>
              <a:latin typeface="Consolas"/>
            </a:endParaRPr>
          </a:p>
          <a:p>
            <a:endParaRPr lang="en-US" dirty="0">
              <a:solidFill>
                <a:prstClr val="black"/>
              </a:solidFill>
              <a:latin typeface="Consolas"/>
            </a:endParaRPr>
          </a:p>
          <a:p>
            <a:r>
              <a:rPr lang="en-US" dirty="0" err="1" smtClean="0">
                <a:solidFill>
                  <a:prstClr val="black"/>
                </a:solidFill>
                <a:latin typeface="Consolas"/>
              </a:rPr>
              <a:t>recv.Subscribe</a:t>
            </a:r>
            <a:r>
              <a:rPr lang="en-US" dirty="0" smtClean="0">
                <a:solidFill>
                  <a:prstClr val="black"/>
                </a:solidFill>
                <a:latin typeface="Consolas"/>
              </a:rPr>
              <a:t>(e</a:t>
            </a:r>
            <a:r>
              <a:rPr lang="en-US" dirty="0">
                <a:solidFill>
                  <a:prstClr val="black"/>
                </a:solidFill>
                <a:latin typeface="Consolas"/>
              </a:rPr>
              <a:t>=&gt;</a:t>
            </a:r>
            <a:r>
              <a:rPr lang="en-US" dirty="0" err="1" smtClean="0">
                <a:solidFill>
                  <a:srgbClr val="2B91AF"/>
                </a:solidFill>
                <a:latin typeface="Consolas"/>
              </a:rPr>
              <a:t>Console</a:t>
            </a:r>
            <a:r>
              <a:rPr lang="en-US" dirty="0" err="1">
                <a:solidFill>
                  <a:prstClr val="black"/>
                </a:solidFill>
                <a:latin typeface="Consolas"/>
              </a:rPr>
              <a:t>.WriteLine</a:t>
            </a:r>
            <a:r>
              <a:rPr lang="en-US" dirty="0" smtClean="0">
                <a:solidFill>
                  <a:prstClr val="black"/>
                </a:solidFill>
                <a:latin typeface="Consolas"/>
              </a:rPr>
              <a:t>(</a:t>
            </a:r>
          </a:p>
          <a:p>
            <a:r>
              <a:rPr lang="en-US" dirty="0" smtClean="0">
                <a:solidFill>
                  <a:srgbClr val="A31515"/>
                </a:solidFill>
                <a:latin typeface="Consolas"/>
              </a:rPr>
              <a:t>	"{0} : Received {1,5} bytes from {2}"</a:t>
            </a:r>
            <a:r>
              <a:rPr lang="en-US" dirty="0" smtClean="0">
                <a:solidFill>
                  <a:prstClr val="black"/>
                </a:solidFill>
                <a:latin typeface="Consolas"/>
              </a:rPr>
              <a:t>,</a:t>
            </a:r>
          </a:p>
          <a:p>
            <a:r>
              <a:rPr lang="en-US" dirty="0" smtClean="0">
                <a:solidFill>
                  <a:prstClr val="black"/>
                </a:solidFill>
                <a:latin typeface="Consolas"/>
              </a:rPr>
              <a:t> 	</a:t>
            </a:r>
            <a:r>
              <a:rPr lang="en-US" dirty="0" err="1" smtClean="0">
                <a:solidFill>
                  <a:prstClr val="black"/>
                </a:solidFill>
                <a:latin typeface="Consolas"/>
              </a:rPr>
              <a:t>e.Time</a:t>
            </a:r>
            <a:r>
              <a:rPr lang="en-US" dirty="0">
                <a:solidFill>
                  <a:prstClr val="black"/>
                </a:solidFill>
                <a:latin typeface="Consolas"/>
              </a:rPr>
              <a:t>, </a:t>
            </a:r>
            <a:r>
              <a:rPr lang="en-US" dirty="0" err="1">
                <a:solidFill>
                  <a:prstClr val="black"/>
                </a:solidFill>
                <a:latin typeface="Consolas"/>
              </a:rPr>
              <a:t>e.Size</a:t>
            </a:r>
            <a:r>
              <a:rPr lang="en-US" dirty="0">
                <a:solidFill>
                  <a:prstClr val="black"/>
                </a:solidFill>
                <a:latin typeface="Consolas"/>
              </a:rPr>
              <a:t>, </a:t>
            </a:r>
            <a:r>
              <a:rPr lang="en-US" dirty="0" err="1">
                <a:solidFill>
                  <a:prstClr val="black"/>
                </a:solidFill>
                <a:latin typeface="Consolas"/>
              </a:rPr>
              <a:t>e.Address</a:t>
            </a:r>
            <a:r>
              <a:rPr lang="en-US" dirty="0">
                <a:solidFill>
                  <a:prstClr val="black"/>
                </a:solidFill>
                <a:latin typeface="Consolas"/>
              </a:rPr>
              <a:t>));</a:t>
            </a:r>
          </a:p>
          <a:p>
            <a:endParaRPr lang="en-US" dirty="0">
              <a:solidFill>
                <a:prstClr val="black"/>
              </a:solidFill>
              <a:latin typeface="Consolas"/>
            </a:endParaRPr>
          </a:p>
          <a:p>
            <a:r>
              <a:rPr lang="en-US" dirty="0" err="1" smtClean="0">
                <a:solidFill>
                  <a:prstClr val="black"/>
                </a:solidFill>
                <a:latin typeface="Consolas"/>
              </a:rPr>
              <a:t>playback.Start</a:t>
            </a:r>
            <a:r>
              <a:rPr lang="en-US" dirty="0">
                <a:solidFill>
                  <a:prstClr val="black"/>
                </a:solidFill>
                <a:latin typeface="Consolas"/>
              </a:rPr>
              <a:t>();</a:t>
            </a:r>
            <a:endParaRPr lang="en-US" dirty="0"/>
          </a:p>
        </p:txBody>
      </p:sp>
    </p:spTree>
    <p:extLst>
      <p:ext uri="{BB962C8B-B14F-4D97-AF65-F5344CB8AC3E}">
        <p14:creationId xmlns:p14="http://schemas.microsoft.com/office/powerpoint/2010/main" val="694321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TypeOccurenceStatistics</a:t>
            </a:r>
            <a:endParaRPr lang="en-US" dirty="0"/>
          </a:p>
        </p:txBody>
      </p:sp>
      <p:sp>
        <p:nvSpPr>
          <p:cNvPr id="4" name="Rectangle 3"/>
          <p:cNvSpPr/>
          <p:nvPr/>
        </p:nvSpPr>
        <p:spPr>
          <a:xfrm>
            <a:off x="507274" y="1828800"/>
            <a:ext cx="8229600" cy="3416320"/>
          </a:xfrm>
          <a:prstGeom prst="rect">
            <a:avLst/>
          </a:prstGeom>
        </p:spPr>
        <p:txBody>
          <a:bodyPr wrap="square">
            <a:spAutoFit/>
          </a:bodyPr>
          <a:lstStyle/>
          <a:p>
            <a:r>
              <a:rPr lang="en-US" dirty="0" err="1" smtClean="0">
                <a:solidFill>
                  <a:srgbClr val="0000FF"/>
                </a:solidFill>
                <a:latin typeface="Consolas"/>
              </a:rPr>
              <a:t>var</a:t>
            </a:r>
            <a:r>
              <a:rPr lang="en-US" dirty="0" smtClean="0">
                <a:solidFill>
                  <a:prstClr val="black"/>
                </a:solidFill>
                <a:latin typeface="Consolas"/>
              </a:rPr>
              <a:t> </a:t>
            </a:r>
            <a:r>
              <a:rPr lang="en-US" dirty="0">
                <a:solidFill>
                  <a:prstClr val="black"/>
                </a:solidFill>
                <a:latin typeface="Consolas"/>
              </a:rPr>
              <a:t>stat = </a:t>
            </a:r>
            <a:r>
              <a:rPr lang="en-US" dirty="0" smtClean="0">
                <a:solidFill>
                  <a:srgbClr val="0000FF"/>
                </a:solidFill>
                <a:latin typeface="Consolas"/>
              </a:rPr>
              <a:t>new</a:t>
            </a:r>
            <a:r>
              <a:rPr lang="en-US" dirty="0">
                <a:solidFill>
                  <a:prstClr val="black"/>
                </a:solidFill>
                <a:latin typeface="Consolas"/>
              </a:rPr>
              <a:t> </a:t>
            </a:r>
            <a:r>
              <a:rPr lang="en-US" dirty="0" err="1" smtClean="0">
                <a:solidFill>
                  <a:srgbClr val="2B91AF"/>
                </a:solidFill>
                <a:latin typeface="Consolas"/>
              </a:rPr>
              <a:t>TypeOccurenceStatistics</a:t>
            </a:r>
            <a:r>
              <a:rPr lang="en-US" dirty="0" smtClean="0">
                <a:solidFill>
                  <a:prstClr val="black"/>
                </a:solidFill>
                <a:latin typeface="Consolas"/>
              </a:rPr>
              <a:t>(</a:t>
            </a:r>
          </a:p>
          <a:p>
            <a:r>
              <a:rPr lang="en-US" dirty="0" err="1" smtClean="0">
                <a:solidFill>
                  <a:srgbClr val="2B91AF"/>
                </a:solidFill>
                <a:latin typeface="Consolas"/>
              </a:rPr>
              <a:t>Assembly</a:t>
            </a:r>
            <a:r>
              <a:rPr lang="en-US" dirty="0" err="1" smtClean="0">
                <a:solidFill>
                  <a:prstClr val="black"/>
                </a:solidFill>
                <a:latin typeface="Consolas"/>
              </a:rPr>
              <a:t>.GetExecutingAssembly</a:t>
            </a:r>
            <a:r>
              <a:rPr lang="en-US" dirty="0">
                <a:solidFill>
                  <a:prstClr val="black"/>
                </a:solidFill>
                <a:latin typeface="Consolas"/>
              </a:rPr>
              <a:t>().</a:t>
            </a:r>
            <a:r>
              <a:rPr lang="en-US" dirty="0" err="1">
                <a:solidFill>
                  <a:prstClr val="black"/>
                </a:solidFill>
                <a:latin typeface="Consolas"/>
              </a:rPr>
              <a:t>GetTypes</a:t>
            </a:r>
            <a:r>
              <a:rPr lang="en-US" dirty="0">
                <a:solidFill>
                  <a:prstClr val="black"/>
                </a:solidFill>
                <a:latin typeface="Consolas"/>
              </a:rPr>
              <a:t>());</a:t>
            </a:r>
          </a:p>
          <a:p>
            <a:endParaRPr lang="en-US" dirty="0" smtClean="0">
              <a:solidFill>
                <a:prstClr val="black"/>
              </a:solidFill>
              <a:latin typeface="Consolas"/>
            </a:endParaRPr>
          </a:p>
          <a:p>
            <a:r>
              <a:rPr lang="en-US" dirty="0" err="1" smtClean="0">
                <a:solidFill>
                  <a:prstClr val="black"/>
                </a:solidFill>
                <a:latin typeface="Consolas"/>
              </a:rPr>
              <a:t>stat.AddEtlFiles</a:t>
            </a:r>
            <a:r>
              <a:rPr lang="en-US" dirty="0">
                <a:solidFill>
                  <a:prstClr val="black"/>
                </a:solidFill>
                <a:latin typeface="Consolas"/>
              </a:rPr>
              <a:t>(</a:t>
            </a:r>
            <a:r>
              <a:rPr lang="en-US" dirty="0" smtClean="0">
                <a:solidFill>
                  <a:srgbClr val="A31515"/>
                </a:solidFill>
                <a:latin typeface="Consolas"/>
              </a:rPr>
              <a:t>@"..\..\..\</a:t>
            </a:r>
            <a:r>
              <a:rPr lang="en-US" dirty="0" err="1" smtClean="0">
                <a:solidFill>
                  <a:srgbClr val="A31515"/>
                </a:solidFill>
                <a:latin typeface="Consolas"/>
              </a:rPr>
              <a:t>HTTP_Server.etl</a:t>
            </a:r>
            <a:r>
              <a:rPr lang="en-US" dirty="0" smtClean="0">
                <a:solidFill>
                  <a:srgbClr val="A31515"/>
                </a:solidFill>
                <a:latin typeface="Consolas"/>
              </a:rPr>
              <a:t>"</a:t>
            </a:r>
            <a:r>
              <a:rPr lang="en-US" dirty="0">
                <a:solidFill>
                  <a:prstClr val="black"/>
                </a:solidFill>
                <a:latin typeface="Consolas"/>
              </a:rPr>
              <a:t>);</a:t>
            </a:r>
          </a:p>
          <a:p>
            <a:endParaRPr lang="en-US" dirty="0" smtClean="0">
              <a:solidFill>
                <a:prstClr val="black"/>
              </a:solidFill>
              <a:latin typeface="Consolas"/>
            </a:endParaRPr>
          </a:p>
          <a:p>
            <a:r>
              <a:rPr lang="en-US" dirty="0" err="1" smtClean="0">
                <a:solidFill>
                  <a:prstClr val="black"/>
                </a:solidFill>
                <a:latin typeface="Consolas"/>
              </a:rPr>
              <a:t>stat.Run</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0000FF"/>
                </a:solidFill>
                <a:latin typeface="Consolas"/>
              </a:rPr>
              <a:t>foreach</a:t>
            </a:r>
            <a:r>
              <a:rPr lang="en-US" dirty="0" smtClean="0">
                <a:solidFill>
                  <a:prstClr val="black"/>
                </a:solidFill>
                <a:latin typeface="Consolas"/>
              </a:rPr>
              <a:t> </a:t>
            </a:r>
            <a:r>
              <a:rPr lang="en-US" dirty="0">
                <a:solidFill>
                  <a:prstClr val="black"/>
                </a:solidFill>
                <a:latin typeface="Consolas"/>
              </a:rPr>
              <a:t>(</a:t>
            </a:r>
            <a:r>
              <a:rPr lang="en-US" dirty="0" err="1" smtClean="0">
                <a:solidFill>
                  <a:srgbClr val="2B91AF"/>
                </a:solidFill>
                <a:latin typeface="Consolas"/>
              </a:rPr>
              <a:t>KeyValuePair</a:t>
            </a:r>
            <a:r>
              <a:rPr lang="en-US" dirty="0">
                <a:solidFill>
                  <a:prstClr val="black"/>
                </a:solidFill>
                <a:latin typeface="Consolas"/>
              </a:rPr>
              <a:t>&lt;</a:t>
            </a:r>
            <a:r>
              <a:rPr lang="en-US" dirty="0" smtClean="0">
                <a:solidFill>
                  <a:srgbClr val="2B91AF"/>
                </a:solidFill>
                <a:latin typeface="Consolas"/>
              </a:rPr>
              <a:t>Type</a:t>
            </a:r>
            <a:r>
              <a:rPr lang="en-US" dirty="0">
                <a:solidFill>
                  <a:prstClr val="black"/>
                </a:solidFill>
                <a:latin typeface="Consolas"/>
              </a:rPr>
              <a:t>, </a:t>
            </a:r>
            <a:r>
              <a:rPr lang="en-US" dirty="0" smtClean="0">
                <a:solidFill>
                  <a:srgbClr val="0000FF"/>
                </a:solidFill>
                <a:latin typeface="Consolas"/>
              </a:rPr>
              <a:t>long</a:t>
            </a:r>
            <a:r>
              <a:rPr lang="en-US" dirty="0">
                <a:solidFill>
                  <a:prstClr val="black"/>
                </a:solidFill>
                <a:latin typeface="Consolas"/>
              </a:rPr>
              <a:t>&gt; pair </a:t>
            </a:r>
            <a:r>
              <a:rPr lang="en-US" dirty="0" smtClean="0">
                <a:solidFill>
                  <a:srgbClr val="0000FF"/>
                </a:solidFill>
                <a:latin typeface="Consolas"/>
              </a:rPr>
              <a:t>in</a:t>
            </a:r>
            <a:r>
              <a:rPr lang="en-US" dirty="0">
                <a:solidFill>
                  <a:prstClr val="black"/>
                </a:solidFill>
                <a:latin typeface="Consolas"/>
              </a:rPr>
              <a:t> </a:t>
            </a:r>
            <a:r>
              <a:rPr lang="en-US" dirty="0" err="1">
                <a:solidFill>
                  <a:prstClr val="black"/>
                </a:solidFill>
                <a:latin typeface="Consolas"/>
              </a:rPr>
              <a:t>stat.Statistics</a:t>
            </a:r>
            <a:r>
              <a:rPr lang="en-US" dirty="0">
                <a:solidFill>
                  <a:prstClr val="black"/>
                </a:solidFill>
                <a:latin typeface="Consolas"/>
              </a:rPr>
              <a:t>)</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err="1" smtClean="0">
                <a:solidFill>
                  <a:srgbClr val="2B91AF"/>
                </a:solidFill>
                <a:latin typeface="Consolas"/>
              </a:rPr>
              <a:t>Console</a:t>
            </a:r>
            <a:r>
              <a:rPr lang="en-US" dirty="0" err="1" smtClean="0">
                <a:solidFill>
                  <a:prstClr val="black"/>
                </a:solidFill>
                <a:latin typeface="Consolas"/>
              </a:rPr>
              <a:t>.WriteLine</a:t>
            </a:r>
            <a:r>
              <a:rPr lang="en-US" dirty="0">
                <a:solidFill>
                  <a:prstClr val="black"/>
                </a:solidFill>
                <a:latin typeface="Consolas"/>
              </a:rPr>
              <a:t>(</a:t>
            </a:r>
            <a:r>
              <a:rPr lang="en-US" dirty="0" smtClean="0">
                <a:solidFill>
                  <a:srgbClr val="A31515"/>
                </a:solidFill>
                <a:latin typeface="Consolas"/>
              </a:rPr>
              <a:t>"{0,-15} {1}"</a:t>
            </a:r>
            <a:r>
              <a:rPr lang="en-US" dirty="0" smtClean="0">
                <a:solidFill>
                  <a:prstClr val="black"/>
                </a:solidFill>
                <a:latin typeface="Consolas"/>
              </a:rPr>
              <a:t>,</a:t>
            </a:r>
          </a:p>
          <a:p>
            <a:r>
              <a:rPr lang="en-US" dirty="0">
                <a:solidFill>
                  <a:prstClr val="black"/>
                </a:solidFill>
                <a:latin typeface="Consolas"/>
              </a:rPr>
              <a:t>	</a:t>
            </a:r>
            <a:r>
              <a:rPr lang="en-US" dirty="0" err="1" smtClean="0">
                <a:solidFill>
                  <a:prstClr val="black"/>
                </a:solidFill>
                <a:latin typeface="Consolas"/>
              </a:rPr>
              <a:t>pair.Key.Name</a:t>
            </a:r>
            <a:r>
              <a:rPr lang="en-US" dirty="0">
                <a:solidFill>
                  <a:prstClr val="black"/>
                </a:solidFill>
                <a:latin typeface="Consolas"/>
              </a:rPr>
              <a:t>, </a:t>
            </a:r>
            <a:r>
              <a:rPr lang="en-US" dirty="0" err="1">
                <a:solidFill>
                  <a:prstClr val="black"/>
                </a:solidFill>
                <a:latin typeface="Consolas"/>
              </a:rPr>
              <a:t>pair.Value</a:t>
            </a:r>
            <a:r>
              <a:rPr lang="en-US" dirty="0">
                <a:solidFill>
                  <a:prstClr val="black"/>
                </a:solidFill>
                <a:latin typeface="Consolas"/>
              </a:rPr>
              <a:t>);</a:t>
            </a:r>
          </a:p>
          <a:p>
            <a:r>
              <a:rPr lang="en-US" dirty="0" smtClean="0">
                <a:solidFill>
                  <a:prstClr val="black"/>
                </a:solidFill>
                <a:latin typeface="Consolas"/>
              </a:rPr>
              <a:t>}</a:t>
            </a:r>
            <a:endParaRPr lang="en-US" dirty="0"/>
          </a:p>
        </p:txBody>
      </p:sp>
    </p:spTree>
    <p:extLst>
      <p:ext uri="{BB962C8B-B14F-4D97-AF65-F5344CB8AC3E}">
        <p14:creationId xmlns:p14="http://schemas.microsoft.com/office/powerpoint/2010/main" val="417103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 of type statistics</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00163"/>
            <a:ext cx="5486400" cy="4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216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 component </a:t>
            </a:r>
            <a:r>
              <a:rPr lang="en-US" dirty="0"/>
              <a:t>l</a:t>
            </a:r>
            <a:r>
              <a:rPr lang="en-US" dirty="0" smtClean="0"/>
              <a:t>ayers</a:t>
            </a:r>
            <a:endParaRPr lang="en-US" dirty="0"/>
          </a:p>
        </p:txBody>
      </p:sp>
      <p:grpSp>
        <p:nvGrpSpPr>
          <p:cNvPr id="4" name="Group 3"/>
          <p:cNvGrpSpPr/>
          <p:nvPr/>
        </p:nvGrpSpPr>
        <p:grpSpPr>
          <a:xfrm>
            <a:off x="838200" y="1828800"/>
            <a:ext cx="6705600" cy="4038600"/>
            <a:chOff x="838200" y="1828800"/>
            <a:chExt cx="6705600" cy="4038600"/>
          </a:xfrm>
        </p:grpSpPr>
        <p:sp>
          <p:nvSpPr>
            <p:cNvPr id="21" name="Rectangle 20"/>
            <p:cNvSpPr/>
            <p:nvPr/>
          </p:nvSpPr>
          <p:spPr>
            <a:xfrm>
              <a:off x="838200" y="1828800"/>
              <a:ext cx="6705600" cy="403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280160" y="3631664"/>
              <a:ext cx="5791200" cy="1974126"/>
              <a:chOff x="1280159" y="3893274"/>
              <a:chExt cx="5791200" cy="1974126"/>
            </a:xfrm>
            <a:solidFill>
              <a:schemeClr val="bg1">
                <a:lumMod val="50000"/>
              </a:schemeClr>
            </a:solidFill>
            <a:scene3d>
              <a:camera prst="perspectiveRelaxed">
                <a:rot lat="18600000" lon="0" rev="0"/>
              </a:camera>
              <a:lightRig rig="threePt" dir="t"/>
            </a:scene3d>
          </p:grpSpPr>
          <p:sp>
            <p:nvSpPr>
              <p:cNvPr id="7" name="Rectangle 6"/>
              <p:cNvSpPr/>
              <p:nvPr/>
            </p:nvSpPr>
            <p:spPr>
              <a:xfrm>
                <a:off x="1280159" y="3893274"/>
                <a:ext cx="5791200" cy="197412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3818707" y="4127861"/>
                <a:ext cx="2137954" cy="45121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EtwObservable</a:t>
                </a:r>
                <a:endParaRPr lang="en-US" dirty="0">
                  <a:solidFill>
                    <a:schemeClr val="tx1"/>
                  </a:solidFill>
                </a:endParaRPr>
              </a:p>
            </p:txBody>
          </p:sp>
          <p:sp>
            <p:nvSpPr>
              <p:cNvPr id="9" name="Rounded Rectangle 8"/>
              <p:cNvSpPr/>
              <p:nvPr/>
            </p:nvSpPr>
            <p:spPr>
              <a:xfrm>
                <a:off x="3823061" y="4731473"/>
                <a:ext cx="2133600" cy="45121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XeObservable</a:t>
                </a:r>
                <a:endParaRPr lang="en-US" dirty="0">
                  <a:solidFill>
                    <a:schemeClr val="tx1"/>
                  </a:solidFill>
                </a:endParaRPr>
              </a:p>
            </p:txBody>
          </p:sp>
          <p:sp>
            <p:nvSpPr>
              <p:cNvPr id="10" name="Rounded Rectangle 9"/>
              <p:cNvSpPr/>
              <p:nvPr/>
            </p:nvSpPr>
            <p:spPr>
              <a:xfrm>
                <a:off x="1471746" y="4731474"/>
                <a:ext cx="2131423" cy="45121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EvtxObservable</a:t>
                </a:r>
                <a:endParaRPr lang="en-US" dirty="0">
                  <a:solidFill>
                    <a:schemeClr val="tx1"/>
                  </a:solidFill>
                </a:endParaRPr>
              </a:p>
            </p:txBody>
          </p:sp>
          <p:sp>
            <p:nvSpPr>
              <p:cNvPr id="11" name="Rounded Rectangle 10"/>
              <p:cNvSpPr/>
              <p:nvPr/>
            </p:nvSpPr>
            <p:spPr>
              <a:xfrm>
                <a:off x="1469570" y="4127859"/>
                <a:ext cx="2133600" cy="45121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TimeSource</a:t>
                </a:r>
                <a:endParaRPr lang="en-US" dirty="0">
                  <a:solidFill>
                    <a:schemeClr val="tx1"/>
                  </a:solidFill>
                </a:endParaRPr>
              </a:p>
            </p:txBody>
          </p:sp>
          <p:sp>
            <p:nvSpPr>
              <p:cNvPr id="12" name="Rounded Rectangle 11"/>
              <p:cNvSpPr/>
              <p:nvPr/>
            </p:nvSpPr>
            <p:spPr>
              <a:xfrm>
                <a:off x="6156959" y="4731474"/>
                <a:ext cx="696687" cy="45121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16" name="TextBox 15"/>
              <p:cNvSpPr txBox="1"/>
              <p:nvPr/>
            </p:nvSpPr>
            <p:spPr>
              <a:xfrm>
                <a:off x="2615162" y="5344180"/>
                <a:ext cx="2786084" cy="461665"/>
              </a:xfrm>
              <a:prstGeom prst="rect">
                <a:avLst/>
              </a:prstGeom>
              <a:grpFill/>
            </p:spPr>
            <p:txBody>
              <a:bodyPr wrap="none" rtlCol="0">
                <a:spAutoFit/>
              </a:bodyPr>
              <a:lstStyle/>
              <a:p>
                <a:r>
                  <a:rPr lang="en-US" sz="2400" b="1" dirty="0" smtClean="0"/>
                  <a:t>Envelope Type Layer</a:t>
                </a:r>
                <a:endParaRPr lang="en-US" sz="2400" b="1" dirty="0"/>
              </a:p>
            </p:txBody>
          </p:sp>
        </p:grpSp>
        <p:grpSp>
          <p:nvGrpSpPr>
            <p:cNvPr id="18" name="Group 17"/>
            <p:cNvGrpSpPr/>
            <p:nvPr/>
          </p:nvGrpSpPr>
          <p:grpSpPr>
            <a:xfrm>
              <a:off x="1460864" y="2084614"/>
              <a:ext cx="5334000" cy="1649186"/>
              <a:chOff x="1460863" y="2084614"/>
              <a:chExt cx="5334000" cy="1649186"/>
            </a:xfrm>
            <a:scene3d>
              <a:camera prst="perspectiveRelaxed">
                <a:rot lat="18600000" lon="0" rev="0"/>
              </a:camera>
              <a:lightRig rig="threePt" dir="t"/>
            </a:scene3d>
          </p:grpSpPr>
          <p:sp>
            <p:nvSpPr>
              <p:cNvPr id="3" name="Rectangle 2"/>
              <p:cNvSpPr/>
              <p:nvPr/>
            </p:nvSpPr>
            <p:spPr>
              <a:xfrm>
                <a:off x="1460863" y="2084614"/>
                <a:ext cx="5334000" cy="1649186"/>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652451" y="2319201"/>
                <a:ext cx="2277291" cy="8763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Playback</a:t>
                </a:r>
                <a:endParaRPr lang="en-US" dirty="0">
                  <a:solidFill>
                    <a:schemeClr val="tx1"/>
                  </a:solidFill>
                </a:endParaRPr>
              </a:p>
            </p:txBody>
          </p:sp>
          <p:sp>
            <p:nvSpPr>
              <p:cNvPr id="6" name="Rounded Rectangle 5"/>
              <p:cNvSpPr/>
              <p:nvPr/>
            </p:nvSpPr>
            <p:spPr>
              <a:xfrm>
                <a:off x="4245429" y="2319201"/>
                <a:ext cx="2277291" cy="8763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Type</a:t>
                </a:r>
              </a:p>
              <a:p>
                <a:pPr algn="ctr"/>
                <a:r>
                  <a:rPr lang="en-US" dirty="0" smtClean="0">
                    <a:solidFill>
                      <a:schemeClr val="tx1"/>
                    </a:solidFill>
                  </a:rPr>
                  <a:t>Occurrence</a:t>
                </a:r>
              </a:p>
              <a:p>
                <a:pPr algn="ctr"/>
                <a:r>
                  <a:rPr lang="en-US" dirty="0" smtClean="0">
                    <a:solidFill>
                      <a:schemeClr val="tx1"/>
                    </a:solidFill>
                  </a:rPr>
                  <a:t>Statistics</a:t>
                </a:r>
                <a:endParaRPr lang="en-US" dirty="0">
                  <a:solidFill>
                    <a:schemeClr val="tx1"/>
                  </a:solidFill>
                </a:endParaRPr>
              </a:p>
            </p:txBody>
          </p:sp>
          <p:sp>
            <p:nvSpPr>
              <p:cNvPr id="17" name="TextBox 16"/>
              <p:cNvSpPr txBox="1"/>
              <p:nvPr/>
            </p:nvSpPr>
            <p:spPr>
              <a:xfrm>
                <a:off x="2501742" y="3210580"/>
                <a:ext cx="2836033" cy="461665"/>
              </a:xfrm>
              <a:prstGeom prst="rect">
                <a:avLst/>
              </a:prstGeom>
              <a:noFill/>
            </p:spPr>
            <p:txBody>
              <a:bodyPr wrap="none" rtlCol="0">
                <a:spAutoFit/>
              </a:bodyPr>
              <a:lstStyle/>
              <a:p>
                <a:r>
                  <a:rPr lang="en-US" sz="2400" b="1" dirty="0" smtClean="0"/>
                  <a:t>Strongly Typed Layer</a:t>
                </a:r>
                <a:endParaRPr lang="en-US" sz="2400" b="1" dirty="0"/>
              </a:p>
            </p:txBody>
          </p:sp>
        </p:grpSp>
      </p:grpSp>
    </p:spTree>
    <p:extLst>
      <p:ext uri="{BB962C8B-B14F-4D97-AF65-F5344CB8AC3E}">
        <p14:creationId xmlns:p14="http://schemas.microsoft.com/office/powerpoint/2010/main" val="4147055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Playback</a:t>
            </a:r>
            <a:endParaRPr lang="en-US" dirty="0"/>
          </a:p>
        </p:txBody>
      </p:sp>
      <p:sp>
        <p:nvSpPr>
          <p:cNvPr id="128" name="Rounded Rectangle 127"/>
          <p:cNvSpPr/>
          <p:nvPr/>
        </p:nvSpPr>
        <p:spPr>
          <a:xfrm>
            <a:off x="2339540" y="1676400"/>
            <a:ext cx="4123334" cy="4800600"/>
          </a:xfrm>
          <a:prstGeom prst="roundRect">
            <a:avLst>
              <a:gd name="adj" fmla="val 4218"/>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04800" y="2315360"/>
            <a:ext cx="1385827" cy="6421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EtwObservable</a:t>
            </a:r>
            <a:endParaRPr lang="en-US" sz="1400" dirty="0">
              <a:solidFill>
                <a:schemeClr val="tx1"/>
              </a:solidFill>
            </a:endParaRPr>
          </a:p>
        </p:txBody>
      </p:sp>
      <p:cxnSp>
        <p:nvCxnSpPr>
          <p:cNvPr id="10" name="Straight Connector 9"/>
          <p:cNvCxnSpPr>
            <a:stCxn id="6" idx="3"/>
          </p:cNvCxnSpPr>
          <p:nvPr/>
        </p:nvCxnSpPr>
        <p:spPr>
          <a:xfrm>
            <a:off x="1690627" y="2636444"/>
            <a:ext cx="301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995337" y="2565092"/>
            <a:ext cx="120507" cy="1427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nvGrpSpPr>
          <p:cNvPr id="115" name="Group 114"/>
          <p:cNvGrpSpPr/>
          <p:nvPr/>
        </p:nvGrpSpPr>
        <p:grpSpPr>
          <a:xfrm>
            <a:off x="304800" y="3929833"/>
            <a:ext cx="1817930" cy="642167"/>
            <a:chOff x="304800" y="3883064"/>
            <a:chExt cx="1817930" cy="642167"/>
          </a:xfrm>
        </p:grpSpPr>
        <p:sp>
          <p:nvSpPr>
            <p:cNvPr id="7" name="Rounded Rectangle 6"/>
            <p:cNvSpPr/>
            <p:nvPr/>
          </p:nvSpPr>
          <p:spPr>
            <a:xfrm>
              <a:off x="304800" y="3883064"/>
              <a:ext cx="1385827" cy="6421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EvtxObservable</a:t>
              </a:r>
              <a:endParaRPr lang="en-US" sz="1400" dirty="0">
                <a:solidFill>
                  <a:schemeClr val="tx1"/>
                </a:solidFill>
              </a:endParaRPr>
            </a:p>
          </p:txBody>
        </p:sp>
        <p:cxnSp>
          <p:nvCxnSpPr>
            <p:cNvPr id="12" name="Straight Connector 11"/>
            <p:cNvCxnSpPr/>
            <p:nvPr/>
          </p:nvCxnSpPr>
          <p:spPr>
            <a:xfrm>
              <a:off x="1697514" y="4204148"/>
              <a:ext cx="301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002223" y="4132796"/>
              <a:ext cx="120507" cy="1427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16" name="Group 115"/>
          <p:cNvGrpSpPr/>
          <p:nvPr/>
        </p:nvGrpSpPr>
        <p:grpSpPr>
          <a:xfrm>
            <a:off x="304800" y="5453833"/>
            <a:ext cx="1807601" cy="642167"/>
            <a:chOff x="304800" y="5381455"/>
            <a:chExt cx="1807601" cy="642167"/>
          </a:xfrm>
        </p:grpSpPr>
        <p:sp>
          <p:nvSpPr>
            <p:cNvPr id="8" name="Rounded Rectangle 7"/>
            <p:cNvSpPr/>
            <p:nvPr/>
          </p:nvSpPr>
          <p:spPr>
            <a:xfrm>
              <a:off x="304800" y="5381455"/>
              <a:ext cx="1385827" cy="6421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XeObservable</a:t>
              </a:r>
              <a:endParaRPr lang="en-US" sz="1400" dirty="0">
                <a:solidFill>
                  <a:schemeClr val="tx1"/>
                </a:solidFill>
              </a:endParaRPr>
            </a:p>
          </p:txBody>
        </p:sp>
        <p:cxnSp>
          <p:nvCxnSpPr>
            <p:cNvPr id="14" name="Straight Connector 13"/>
            <p:cNvCxnSpPr/>
            <p:nvPr/>
          </p:nvCxnSpPr>
          <p:spPr>
            <a:xfrm>
              <a:off x="1687184" y="5702539"/>
              <a:ext cx="301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991894" y="5631187"/>
              <a:ext cx="120507" cy="1427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6" name="TextBox 15"/>
          <p:cNvSpPr txBox="1"/>
          <p:nvPr/>
        </p:nvSpPr>
        <p:spPr>
          <a:xfrm>
            <a:off x="705004" y="1913051"/>
            <a:ext cx="1350586" cy="288195"/>
          </a:xfrm>
          <a:prstGeom prst="rect">
            <a:avLst/>
          </a:prstGeom>
          <a:noFill/>
        </p:spPr>
        <p:txBody>
          <a:bodyPr wrap="none" rtlCol="0">
            <a:spAutoFit/>
          </a:bodyPr>
          <a:lstStyle/>
          <a:p>
            <a:r>
              <a:rPr lang="en-US" sz="1400" dirty="0" smtClean="0"/>
              <a:t>IO&lt;</a:t>
            </a:r>
            <a:r>
              <a:rPr lang="en-US" sz="1400" b="1" dirty="0" err="1" smtClean="0">
                <a:solidFill>
                  <a:srgbClr val="00B050"/>
                </a:solidFill>
              </a:rPr>
              <a:t>EtwNativeEvent</a:t>
            </a:r>
            <a:r>
              <a:rPr lang="en-US" sz="1400" dirty="0" smtClean="0"/>
              <a:t>&gt;</a:t>
            </a:r>
            <a:endParaRPr lang="en-US" sz="1400" dirty="0"/>
          </a:p>
        </p:txBody>
      </p:sp>
      <p:sp>
        <p:nvSpPr>
          <p:cNvPr id="17" name="TextBox 16"/>
          <p:cNvSpPr txBox="1"/>
          <p:nvPr/>
        </p:nvSpPr>
        <p:spPr>
          <a:xfrm>
            <a:off x="959348" y="3472929"/>
            <a:ext cx="1153053" cy="288195"/>
          </a:xfrm>
          <a:prstGeom prst="rect">
            <a:avLst/>
          </a:prstGeom>
          <a:noFill/>
        </p:spPr>
        <p:txBody>
          <a:bodyPr wrap="none" rtlCol="0">
            <a:spAutoFit/>
          </a:bodyPr>
          <a:lstStyle/>
          <a:p>
            <a:r>
              <a:rPr lang="en-US" sz="1400" dirty="0" smtClean="0"/>
              <a:t>IO&lt;</a:t>
            </a:r>
            <a:r>
              <a:rPr lang="en-US" sz="1400" b="1" dirty="0" err="1" smtClean="0">
                <a:solidFill>
                  <a:srgbClr val="FF0000"/>
                </a:solidFill>
              </a:rPr>
              <a:t>EventRecord</a:t>
            </a:r>
            <a:r>
              <a:rPr lang="en-US" sz="1400" dirty="0" smtClean="0"/>
              <a:t>&gt;</a:t>
            </a:r>
            <a:endParaRPr lang="en-US" sz="1400" dirty="0"/>
          </a:p>
        </p:txBody>
      </p:sp>
      <p:sp>
        <p:nvSpPr>
          <p:cNvPr id="18" name="TextBox 17"/>
          <p:cNvSpPr txBox="1"/>
          <p:nvPr/>
        </p:nvSpPr>
        <p:spPr>
          <a:xfrm>
            <a:off x="728534" y="5035834"/>
            <a:ext cx="1323613" cy="288195"/>
          </a:xfrm>
          <a:prstGeom prst="rect">
            <a:avLst/>
          </a:prstGeom>
          <a:noFill/>
        </p:spPr>
        <p:txBody>
          <a:bodyPr wrap="none" rtlCol="0">
            <a:spAutoFit/>
          </a:bodyPr>
          <a:lstStyle/>
          <a:p>
            <a:r>
              <a:rPr lang="en-US" sz="1400" dirty="0" smtClean="0"/>
              <a:t>IO&lt;</a:t>
            </a:r>
            <a:r>
              <a:rPr lang="en-US" sz="1400" b="1" dirty="0" err="1" smtClean="0">
                <a:solidFill>
                  <a:srgbClr val="0070C0"/>
                </a:solidFill>
              </a:rPr>
              <a:t>PublishedEvent</a:t>
            </a:r>
            <a:r>
              <a:rPr lang="en-US" sz="1400" dirty="0" smtClean="0"/>
              <a:t>&gt;</a:t>
            </a:r>
            <a:endParaRPr lang="en-US" sz="1400" dirty="0"/>
          </a:p>
        </p:txBody>
      </p:sp>
      <p:grpSp>
        <p:nvGrpSpPr>
          <p:cNvPr id="27" name="Group 26"/>
          <p:cNvGrpSpPr/>
          <p:nvPr/>
        </p:nvGrpSpPr>
        <p:grpSpPr>
          <a:xfrm>
            <a:off x="2860905" y="2088982"/>
            <a:ext cx="1265320" cy="1111418"/>
            <a:chOff x="4572000" y="1784866"/>
            <a:chExt cx="1600200" cy="1186934"/>
          </a:xfrm>
        </p:grpSpPr>
        <p:sp>
          <p:nvSpPr>
            <p:cNvPr id="19" name="Rounded Rectangle 18"/>
            <p:cNvSpPr/>
            <p:nvPr/>
          </p:nvSpPr>
          <p:spPr>
            <a:xfrm>
              <a:off x="4572000" y="1784866"/>
              <a:ext cx="1600200" cy="118693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ounded Rectangle 19"/>
            <p:cNvSpPr/>
            <p:nvPr/>
          </p:nvSpPr>
          <p:spPr>
            <a:xfrm>
              <a:off x="4724400" y="1925292"/>
              <a:ext cx="1295400" cy="4009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ounded Rectangle 20"/>
            <p:cNvSpPr/>
            <p:nvPr/>
          </p:nvSpPr>
          <p:spPr>
            <a:xfrm>
              <a:off x="4724400" y="2494615"/>
              <a:ext cx="1295400" cy="4009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TextBox 21"/>
            <p:cNvSpPr txBox="1"/>
            <p:nvPr/>
          </p:nvSpPr>
          <p:spPr>
            <a:xfrm>
              <a:off x="4764360" y="1925292"/>
              <a:ext cx="519694" cy="307777"/>
            </a:xfrm>
            <a:prstGeom prst="rect">
              <a:avLst/>
            </a:prstGeom>
            <a:noFill/>
          </p:spPr>
          <p:txBody>
            <a:bodyPr wrap="none" rtlCol="0">
              <a:spAutoFit/>
            </a:bodyPr>
            <a:lstStyle/>
            <a:p>
              <a:r>
                <a:rPr lang="en-US" sz="1400" dirty="0" smtClean="0"/>
                <a:t>Man</a:t>
              </a:r>
              <a:endParaRPr lang="en-US" sz="1400" dirty="0"/>
            </a:p>
          </p:txBody>
        </p:sp>
        <p:sp>
          <p:nvSpPr>
            <p:cNvPr id="24" name="5-Point Star 23"/>
            <p:cNvSpPr/>
            <p:nvPr/>
          </p:nvSpPr>
          <p:spPr>
            <a:xfrm>
              <a:off x="5582194" y="1969532"/>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5-Point Star 24"/>
            <p:cNvSpPr/>
            <p:nvPr/>
          </p:nvSpPr>
          <p:spPr>
            <a:xfrm>
              <a:off x="5582194" y="2522136"/>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TextBox 25"/>
            <p:cNvSpPr txBox="1"/>
            <p:nvPr/>
          </p:nvSpPr>
          <p:spPr>
            <a:xfrm>
              <a:off x="4793751" y="2510441"/>
              <a:ext cx="667170" cy="307777"/>
            </a:xfrm>
            <a:prstGeom prst="rect">
              <a:avLst/>
            </a:prstGeom>
            <a:noFill/>
          </p:spPr>
          <p:txBody>
            <a:bodyPr wrap="none" rtlCol="0">
              <a:spAutoFit/>
            </a:bodyPr>
            <a:lstStyle/>
            <a:p>
              <a:r>
                <a:rPr lang="en-US" sz="1400" dirty="0" smtClean="0"/>
                <a:t>Classic</a:t>
              </a:r>
              <a:endParaRPr lang="en-US" sz="1400" dirty="0"/>
            </a:p>
          </p:txBody>
        </p:sp>
      </p:grpSp>
      <p:grpSp>
        <p:nvGrpSpPr>
          <p:cNvPr id="28" name="Group 27"/>
          <p:cNvGrpSpPr/>
          <p:nvPr/>
        </p:nvGrpSpPr>
        <p:grpSpPr>
          <a:xfrm>
            <a:off x="2860905" y="3689182"/>
            <a:ext cx="1265320" cy="1111418"/>
            <a:chOff x="4572000" y="1784866"/>
            <a:chExt cx="1600200" cy="1186934"/>
          </a:xfrm>
        </p:grpSpPr>
        <p:sp>
          <p:nvSpPr>
            <p:cNvPr id="29" name="Rounded Rectangle 28"/>
            <p:cNvSpPr/>
            <p:nvPr/>
          </p:nvSpPr>
          <p:spPr>
            <a:xfrm>
              <a:off x="4572000" y="1784866"/>
              <a:ext cx="1600200" cy="118693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ounded Rectangle 29"/>
            <p:cNvSpPr/>
            <p:nvPr/>
          </p:nvSpPr>
          <p:spPr>
            <a:xfrm>
              <a:off x="4724400" y="1925292"/>
              <a:ext cx="1295400" cy="4009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Rounded Rectangle 30"/>
            <p:cNvSpPr/>
            <p:nvPr/>
          </p:nvSpPr>
          <p:spPr>
            <a:xfrm>
              <a:off x="4724400" y="2494615"/>
              <a:ext cx="1295400" cy="4009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TextBox 31"/>
            <p:cNvSpPr txBox="1"/>
            <p:nvPr/>
          </p:nvSpPr>
          <p:spPr>
            <a:xfrm>
              <a:off x="4764360" y="1925292"/>
              <a:ext cx="519694" cy="307777"/>
            </a:xfrm>
            <a:prstGeom prst="rect">
              <a:avLst/>
            </a:prstGeom>
            <a:noFill/>
          </p:spPr>
          <p:txBody>
            <a:bodyPr wrap="none" rtlCol="0">
              <a:spAutoFit/>
            </a:bodyPr>
            <a:lstStyle/>
            <a:p>
              <a:r>
                <a:rPr lang="en-US" sz="1400" dirty="0" smtClean="0"/>
                <a:t>Man</a:t>
              </a:r>
              <a:endParaRPr lang="en-US" sz="1400" dirty="0"/>
            </a:p>
          </p:txBody>
        </p:sp>
        <p:sp>
          <p:nvSpPr>
            <p:cNvPr id="33" name="5-Point Star 32"/>
            <p:cNvSpPr/>
            <p:nvPr/>
          </p:nvSpPr>
          <p:spPr>
            <a:xfrm>
              <a:off x="5582194" y="1969532"/>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5-Point Star 33"/>
            <p:cNvSpPr/>
            <p:nvPr/>
          </p:nvSpPr>
          <p:spPr>
            <a:xfrm>
              <a:off x="5582194" y="2522136"/>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p:cNvSpPr txBox="1"/>
            <p:nvPr/>
          </p:nvSpPr>
          <p:spPr>
            <a:xfrm>
              <a:off x="4793751" y="2510441"/>
              <a:ext cx="667170" cy="307777"/>
            </a:xfrm>
            <a:prstGeom prst="rect">
              <a:avLst/>
            </a:prstGeom>
            <a:noFill/>
          </p:spPr>
          <p:txBody>
            <a:bodyPr wrap="none" rtlCol="0">
              <a:spAutoFit/>
            </a:bodyPr>
            <a:lstStyle/>
            <a:p>
              <a:r>
                <a:rPr lang="en-US" sz="1400" dirty="0" smtClean="0"/>
                <a:t>Classic</a:t>
              </a:r>
              <a:endParaRPr lang="en-US" sz="1400" dirty="0"/>
            </a:p>
          </p:txBody>
        </p:sp>
      </p:grpSp>
      <p:grpSp>
        <p:nvGrpSpPr>
          <p:cNvPr id="117" name="Group 116"/>
          <p:cNvGrpSpPr/>
          <p:nvPr/>
        </p:nvGrpSpPr>
        <p:grpSpPr>
          <a:xfrm>
            <a:off x="2840420" y="5433263"/>
            <a:ext cx="1265320" cy="662737"/>
            <a:chOff x="2840420" y="5417143"/>
            <a:chExt cx="1265320" cy="662737"/>
          </a:xfrm>
        </p:grpSpPr>
        <p:sp>
          <p:nvSpPr>
            <p:cNvPr id="37" name="Rounded Rectangle 36"/>
            <p:cNvSpPr/>
            <p:nvPr/>
          </p:nvSpPr>
          <p:spPr>
            <a:xfrm>
              <a:off x="2840420" y="5417143"/>
              <a:ext cx="1265320" cy="66273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Rounded Rectangle 37"/>
            <p:cNvSpPr/>
            <p:nvPr/>
          </p:nvSpPr>
          <p:spPr>
            <a:xfrm>
              <a:off x="2960927" y="5548635"/>
              <a:ext cx="1024307" cy="37547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2992524" y="5548635"/>
              <a:ext cx="287832" cy="288195"/>
            </a:xfrm>
            <a:prstGeom prst="rect">
              <a:avLst/>
            </a:prstGeom>
            <a:noFill/>
          </p:spPr>
          <p:txBody>
            <a:bodyPr wrap="none" rtlCol="0">
              <a:spAutoFit/>
            </a:bodyPr>
            <a:lstStyle/>
            <a:p>
              <a:r>
                <a:rPr lang="en-US" sz="1400" dirty="0" err="1" smtClean="0"/>
                <a:t>Xe</a:t>
              </a:r>
              <a:endParaRPr lang="en-US" sz="1400" dirty="0"/>
            </a:p>
          </p:txBody>
        </p:sp>
        <p:sp>
          <p:nvSpPr>
            <p:cNvPr id="41" name="5-Point Star 40"/>
            <p:cNvSpPr/>
            <p:nvPr/>
          </p:nvSpPr>
          <p:spPr>
            <a:xfrm>
              <a:off x="3639207" y="5590060"/>
              <a:ext cx="241013" cy="2854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44" name="Rounded Rectangle 43"/>
          <p:cNvSpPr/>
          <p:nvPr/>
        </p:nvSpPr>
        <p:spPr>
          <a:xfrm>
            <a:off x="4424408" y="3689182"/>
            <a:ext cx="783294" cy="11114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Merge</a:t>
            </a:r>
            <a:endParaRPr lang="en-US" sz="1400" dirty="0">
              <a:solidFill>
                <a:schemeClr val="tx1"/>
              </a:solidFill>
            </a:endParaRPr>
          </a:p>
        </p:txBody>
      </p:sp>
      <p:sp>
        <p:nvSpPr>
          <p:cNvPr id="53" name="Rounded Rectangle 52"/>
          <p:cNvSpPr/>
          <p:nvPr/>
        </p:nvSpPr>
        <p:spPr>
          <a:xfrm>
            <a:off x="5534690" y="3689182"/>
            <a:ext cx="783294" cy="11114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a:t>
            </a:r>
          </a:p>
          <a:p>
            <a:pPr algn="ctr"/>
            <a:r>
              <a:rPr lang="en-US" sz="1400" dirty="0" smtClean="0">
                <a:solidFill>
                  <a:schemeClr val="tx1"/>
                </a:solidFill>
              </a:rPr>
              <a:t>Source</a:t>
            </a:r>
            <a:endParaRPr lang="en-US" sz="1400" dirty="0">
              <a:solidFill>
                <a:schemeClr val="tx1"/>
              </a:solidFill>
            </a:endParaRPr>
          </a:p>
        </p:txBody>
      </p:sp>
      <p:sp>
        <p:nvSpPr>
          <p:cNvPr id="54" name="Rounded Rectangle 53"/>
          <p:cNvSpPr/>
          <p:nvPr/>
        </p:nvSpPr>
        <p:spPr>
          <a:xfrm>
            <a:off x="5534690" y="2057148"/>
            <a:ext cx="783294" cy="113288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Demux</a:t>
            </a:r>
            <a:endParaRPr lang="en-US" sz="1400" dirty="0">
              <a:solidFill>
                <a:schemeClr val="tx1"/>
              </a:solidFill>
            </a:endParaRPr>
          </a:p>
        </p:txBody>
      </p:sp>
      <p:cxnSp>
        <p:nvCxnSpPr>
          <p:cNvPr id="55" name="Straight Connector 54"/>
          <p:cNvCxnSpPr/>
          <p:nvPr/>
        </p:nvCxnSpPr>
        <p:spPr>
          <a:xfrm>
            <a:off x="6315684" y="2636512"/>
            <a:ext cx="301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620393" y="2565160"/>
            <a:ext cx="120507" cy="1427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7" name="TextBox 56"/>
          <p:cNvSpPr txBox="1"/>
          <p:nvPr/>
        </p:nvSpPr>
        <p:spPr>
          <a:xfrm>
            <a:off x="6911503" y="2472768"/>
            <a:ext cx="1544397" cy="307777"/>
          </a:xfrm>
          <a:prstGeom prst="rect">
            <a:avLst/>
          </a:prstGeom>
          <a:noFill/>
        </p:spPr>
        <p:txBody>
          <a:bodyPr wrap="none" rtlCol="0">
            <a:spAutoFit/>
          </a:bodyPr>
          <a:lstStyle/>
          <a:p>
            <a:r>
              <a:rPr lang="en-US" sz="1400" dirty="0" err="1" smtClean="0"/>
              <a:t>GetObservable</a:t>
            </a:r>
            <a:r>
              <a:rPr lang="en-US" sz="1400" dirty="0" smtClean="0"/>
              <a:t>&lt;T&gt;</a:t>
            </a:r>
            <a:endParaRPr lang="en-US" sz="1400" dirty="0"/>
          </a:p>
        </p:txBody>
      </p:sp>
      <p:sp>
        <p:nvSpPr>
          <p:cNvPr id="59" name="TextBox 58"/>
          <p:cNvSpPr txBox="1"/>
          <p:nvPr/>
        </p:nvSpPr>
        <p:spPr>
          <a:xfrm>
            <a:off x="6901788" y="3966889"/>
            <a:ext cx="954107" cy="307777"/>
          </a:xfrm>
          <a:prstGeom prst="rect">
            <a:avLst/>
          </a:prstGeom>
          <a:noFill/>
        </p:spPr>
        <p:txBody>
          <a:bodyPr wrap="none" rtlCol="0">
            <a:spAutoFit/>
          </a:bodyPr>
          <a:lstStyle/>
          <a:p>
            <a:r>
              <a:rPr lang="en-US" sz="1400" dirty="0" err="1" smtClean="0"/>
              <a:t>IScheduler</a:t>
            </a:r>
            <a:endParaRPr lang="en-US" sz="1400" dirty="0"/>
          </a:p>
        </p:txBody>
      </p:sp>
      <p:cxnSp>
        <p:nvCxnSpPr>
          <p:cNvPr id="60" name="Straight Connector 59"/>
          <p:cNvCxnSpPr/>
          <p:nvPr/>
        </p:nvCxnSpPr>
        <p:spPr>
          <a:xfrm>
            <a:off x="6314541" y="4240817"/>
            <a:ext cx="301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619250" y="4169465"/>
            <a:ext cx="120507" cy="1427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63" name="Elbow Connector 62"/>
          <p:cNvCxnSpPr>
            <a:stCxn id="19" idx="3"/>
            <a:endCxn id="44" idx="0"/>
          </p:cNvCxnSpPr>
          <p:nvPr/>
        </p:nvCxnSpPr>
        <p:spPr>
          <a:xfrm>
            <a:off x="4126225" y="2644691"/>
            <a:ext cx="689830" cy="10444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37" idx="3"/>
            <a:endCxn id="44" idx="2"/>
          </p:cNvCxnSpPr>
          <p:nvPr/>
        </p:nvCxnSpPr>
        <p:spPr>
          <a:xfrm flipV="1">
            <a:off x="4105740" y="4800600"/>
            <a:ext cx="710315" cy="964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9" idx="3"/>
            <a:endCxn id="44" idx="1"/>
          </p:cNvCxnSpPr>
          <p:nvPr/>
        </p:nvCxnSpPr>
        <p:spPr>
          <a:xfrm>
            <a:off x="4126225" y="4244891"/>
            <a:ext cx="2981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1" idx="6"/>
            <a:endCxn id="19" idx="1"/>
          </p:cNvCxnSpPr>
          <p:nvPr/>
        </p:nvCxnSpPr>
        <p:spPr>
          <a:xfrm>
            <a:off x="2115844" y="2636444"/>
            <a:ext cx="745061" cy="8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5" idx="6"/>
            <a:endCxn id="37" idx="1"/>
          </p:cNvCxnSpPr>
          <p:nvPr/>
        </p:nvCxnSpPr>
        <p:spPr>
          <a:xfrm flipV="1">
            <a:off x="2112401" y="5764632"/>
            <a:ext cx="728019" cy="10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3" idx="6"/>
            <a:endCxn id="29" idx="1"/>
          </p:cNvCxnSpPr>
          <p:nvPr/>
        </p:nvCxnSpPr>
        <p:spPr>
          <a:xfrm flipV="1">
            <a:off x="2122730" y="4244891"/>
            <a:ext cx="738175" cy="6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5207702" y="6019800"/>
            <a:ext cx="1026884" cy="369332"/>
          </a:xfrm>
          <a:prstGeom prst="rect">
            <a:avLst/>
          </a:prstGeom>
          <a:noFill/>
        </p:spPr>
        <p:txBody>
          <a:bodyPr wrap="none" rtlCol="0">
            <a:spAutoFit/>
          </a:bodyPr>
          <a:lstStyle/>
          <a:p>
            <a:r>
              <a:rPr lang="en-US" b="1" dirty="0" smtClean="0">
                <a:solidFill>
                  <a:schemeClr val="bg1">
                    <a:lumMod val="50000"/>
                  </a:schemeClr>
                </a:solidFill>
              </a:rPr>
              <a:t>Playback</a:t>
            </a:r>
            <a:endParaRPr lang="en-US" b="1" dirty="0">
              <a:solidFill>
                <a:schemeClr val="bg1">
                  <a:lumMod val="50000"/>
                </a:schemeClr>
              </a:solidFill>
            </a:endParaRPr>
          </a:p>
        </p:txBody>
      </p:sp>
      <p:sp>
        <p:nvSpPr>
          <p:cNvPr id="130" name="TextBox 129"/>
          <p:cNvSpPr txBox="1"/>
          <p:nvPr/>
        </p:nvSpPr>
        <p:spPr>
          <a:xfrm>
            <a:off x="7242443" y="2849338"/>
            <a:ext cx="1350498" cy="276999"/>
          </a:xfrm>
          <a:prstGeom prst="rect">
            <a:avLst/>
          </a:prstGeom>
          <a:noFill/>
        </p:spPr>
        <p:txBody>
          <a:bodyPr wrap="none" rtlCol="0">
            <a:spAutoFit/>
          </a:bodyPr>
          <a:lstStyle/>
          <a:p>
            <a:r>
              <a:rPr lang="en-US" sz="1200" dirty="0" smtClean="0"/>
              <a:t>class Parse { …</a:t>
            </a:r>
            <a:r>
              <a:rPr lang="en-US" sz="1200" dirty="0" err="1" smtClean="0"/>
              <a:t>Url</a:t>
            </a:r>
            <a:r>
              <a:rPr lang="en-US" sz="1200" dirty="0"/>
              <a:t> </a:t>
            </a:r>
            <a:r>
              <a:rPr lang="en-US" sz="1200" dirty="0" smtClean="0"/>
              <a:t>}</a:t>
            </a:r>
            <a:endParaRPr lang="en-US" sz="1200" dirty="0"/>
          </a:p>
        </p:txBody>
      </p:sp>
      <p:sp>
        <p:nvSpPr>
          <p:cNvPr id="131" name="TextBox 130"/>
          <p:cNvSpPr txBox="1"/>
          <p:nvPr/>
        </p:nvSpPr>
        <p:spPr>
          <a:xfrm>
            <a:off x="7242443" y="3181939"/>
            <a:ext cx="1732077" cy="276999"/>
          </a:xfrm>
          <a:prstGeom prst="rect">
            <a:avLst/>
          </a:prstGeom>
          <a:noFill/>
        </p:spPr>
        <p:txBody>
          <a:bodyPr wrap="none" rtlCol="0">
            <a:spAutoFit/>
          </a:bodyPr>
          <a:lstStyle/>
          <a:p>
            <a:r>
              <a:rPr lang="en-US" sz="1200" dirty="0" smtClean="0"/>
              <a:t>class </a:t>
            </a:r>
            <a:r>
              <a:rPr lang="en-US" sz="1200" dirty="0" err="1" smtClean="0"/>
              <a:t>FastSend</a:t>
            </a:r>
            <a:r>
              <a:rPr lang="en-US" sz="1200" dirty="0" smtClean="0"/>
              <a:t>{ …Status }</a:t>
            </a:r>
            <a:endParaRPr lang="en-US" sz="1200" dirty="0"/>
          </a:p>
        </p:txBody>
      </p:sp>
      <p:sp>
        <p:nvSpPr>
          <p:cNvPr id="132" name="Isosceles Triangle 131"/>
          <p:cNvSpPr/>
          <p:nvPr/>
        </p:nvSpPr>
        <p:spPr>
          <a:xfrm rot="5400000">
            <a:off x="7030722" y="2866737"/>
            <a:ext cx="236919" cy="242199"/>
          </a:xfrm>
          <a:prstGeom prst="triangl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028082" y="3190032"/>
            <a:ext cx="214361" cy="22003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p:cNvSpPr/>
          <p:nvPr/>
        </p:nvSpPr>
        <p:spPr>
          <a:xfrm rot="5400000">
            <a:off x="2221080" y="2776705"/>
            <a:ext cx="236919" cy="242199"/>
          </a:xfrm>
          <a:prstGeom prst="triangl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p:cNvSpPr/>
          <p:nvPr/>
        </p:nvSpPr>
        <p:spPr>
          <a:xfrm rot="5400000">
            <a:off x="2221079" y="4376905"/>
            <a:ext cx="236919" cy="242199"/>
          </a:xfrm>
          <a:prstGeom prst="triangl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915488" y="2787858"/>
            <a:ext cx="214361" cy="22003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929284" y="4387989"/>
            <a:ext cx="214361" cy="22003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stCxn id="44" idx="3"/>
          </p:cNvCxnSpPr>
          <p:nvPr/>
        </p:nvCxnSpPr>
        <p:spPr>
          <a:xfrm flipV="1">
            <a:off x="5207702" y="4240817"/>
            <a:ext cx="326988" cy="4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53" idx="0"/>
            <a:endCxn id="54" idx="2"/>
          </p:cNvCxnSpPr>
          <p:nvPr/>
        </p:nvCxnSpPr>
        <p:spPr>
          <a:xfrm flipV="1">
            <a:off x="5926337" y="3190032"/>
            <a:ext cx="0" cy="499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920236" y="1693781"/>
            <a:ext cx="1105687" cy="307777"/>
          </a:xfrm>
          <a:prstGeom prst="rect">
            <a:avLst/>
          </a:prstGeom>
          <a:noFill/>
        </p:spPr>
        <p:txBody>
          <a:bodyPr wrap="none" rtlCol="0">
            <a:spAutoFit/>
          </a:bodyPr>
          <a:lstStyle/>
          <a:p>
            <a:r>
              <a:rPr lang="en-US" sz="1400" dirty="0" err="1" smtClean="0">
                <a:solidFill>
                  <a:schemeClr val="bg1">
                    <a:lumMod val="50000"/>
                  </a:schemeClr>
                </a:solidFill>
              </a:rPr>
              <a:t>Deserializers</a:t>
            </a:r>
            <a:endParaRPr lang="en-US" sz="1400" dirty="0">
              <a:solidFill>
                <a:schemeClr val="bg1">
                  <a:lumMod val="50000"/>
                </a:schemeClr>
              </a:solidFill>
            </a:endParaRPr>
          </a:p>
        </p:txBody>
      </p:sp>
      <p:sp>
        <p:nvSpPr>
          <p:cNvPr id="152" name="TextBox 151"/>
          <p:cNvSpPr txBox="1"/>
          <p:nvPr/>
        </p:nvSpPr>
        <p:spPr>
          <a:xfrm>
            <a:off x="3454561" y="4974839"/>
            <a:ext cx="2163413" cy="307777"/>
          </a:xfrm>
          <a:prstGeom prst="rect">
            <a:avLst/>
          </a:prstGeom>
          <a:noFill/>
        </p:spPr>
        <p:txBody>
          <a:bodyPr wrap="none" rtlCol="0">
            <a:spAutoFit/>
          </a:bodyPr>
          <a:lstStyle/>
          <a:p>
            <a:r>
              <a:rPr lang="en-US" sz="1400" dirty="0" smtClean="0"/>
              <a:t>IO&lt;</a:t>
            </a:r>
            <a:r>
              <a:rPr lang="en-US" sz="1400" dirty="0" err="1" smtClean="0"/>
              <a:t>Timestamped</a:t>
            </a:r>
            <a:r>
              <a:rPr lang="en-US" sz="1400" dirty="0" smtClean="0"/>
              <a:t>&lt;object&gt;&gt;</a:t>
            </a:r>
            <a:endParaRPr lang="en-US" sz="1400" dirty="0"/>
          </a:p>
        </p:txBody>
      </p:sp>
    </p:spTree>
    <p:extLst>
      <p:ext uri="{BB962C8B-B14F-4D97-AF65-F5344CB8AC3E}">
        <p14:creationId xmlns:p14="http://schemas.microsoft.com/office/powerpoint/2010/main" val="1667571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Read traces and decide what to “un-envelope”</a:t>
            </a:r>
          </a:p>
          <a:p>
            <a:r>
              <a:rPr lang="en-US" dirty="0" smtClean="0"/>
              <a:t>Implement:</a:t>
            </a:r>
          </a:p>
          <a:p>
            <a:pPr lvl="1"/>
            <a:r>
              <a:rPr lang="en-US" dirty="0" smtClean="0"/>
              <a:t>Reader (Enumerable or Observable)</a:t>
            </a:r>
          </a:p>
          <a:p>
            <a:pPr lvl="1"/>
            <a:r>
              <a:rPr lang="en-US" dirty="0" smtClean="0"/>
              <a:t>Type-Map that tells Playback</a:t>
            </a:r>
          </a:p>
          <a:p>
            <a:pPr lvl="2"/>
            <a:r>
              <a:rPr lang="en-US" dirty="0" smtClean="0"/>
              <a:t>How to recognize the type from the envelope</a:t>
            </a:r>
          </a:p>
          <a:p>
            <a:pPr lvl="2"/>
            <a:r>
              <a:rPr lang="en-US" dirty="0" smtClean="0"/>
              <a:t>How to fetch timestamp</a:t>
            </a:r>
          </a:p>
          <a:p>
            <a:pPr lvl="2"/>
            <a:r>
              <a:rPr lang="en-US" dirty="0" smtClean="0"/>
              <a:t>How to transform to un-enveloped type</a:t>
            </a:r>
          </a:p>
          <a:p>
            <a:pPr lvl="1"/>
            <a:r>
              <a:rPr lang="en-US" dirty="0" smtClean="0"/>
              <a:t>Extension method</a:t>
            </a:r>
          </a:p>
          <a:p>
            <a:pPr lvl="2"/>
            <a:r>
              <a:rPr lang="en-US" dirty="0" err="1" smtClean="0"/>
              <a:t>AddMyFiles</a:t>
            </a:r>
            <a:r>
              <a:rPr lang="en-US" dirty="0" smtClean="0"/>
              <a:t> or </a:t>
            </a:r>
            <a:r>
              <a:rPr lang="en-US" dirty="0" err="1" smtClean="0"/>
              <a:t>AddMyRealTimeFeed</a:t>
            </a:r>
            <a:endParaRPr lang="en-US" dirty="0"/>
          </a:p>
        </p:txBody>
      </p:sp>
    </p:spTree>
    <p:extLst>
      <p:ext uri="{BB962C8B-B14F-4D97-AF65-F5344CB8AC3E}">
        <p14:creationId xmlns:p14="http://schemas.microsoft.com/office/powerpoint/2010/main" val="3277371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problem – many formats</a:t>
            </a:r>
          </a:p>
          <a:p>
            <a:pPr lvl="1"/>
            <a:r>
              <a:rPr lang="en-US" dirty="0" smtClean="0"/>
              <a:t>Trace Playback Extensions</a:t>
            </a:r>
          </a:p>
          <a:p>
            <a:r>
              <a:rPr lang="en-US" dirty="0" smtClean="0"/>
              <a:t>Time, Order, Causality</a:t>
            </a:r>
          </a:p>
          <a:p>
            <a:pPr lvl="1"/>
            <a:r>
              <a:rPr lang="en-US" dirty="0" smtClean="0"/>
              <a:t>Differences between causality and time order</a:t>
            </a:r>
          </a:p>
          <a:p>
            <a:pPr lvl="1"/>
            <a:r>
              <a:rPr lang="en-US" dirty="0" smtClean="0"/>
              <a:t>Why Rx is the adequate runtime</a:t>
            </a:r>
          </a:p>
          <a:p>
            <a:pPr lvl="1"/>
            <a:r>
              <a:rPr lang="en-US" dirty="0" smtClean="0"/>
              <a:t>What exists in Rx about time</a:t>
            </a:r>
          </a:p>
          <a:p>
            <a:pPr lvl="1"/>
            <a:r>
              <a:rPr lang="en-US" dirty="0" smtClean="0"/>
              <a:t>Adding one piece: </a:t>
            </a:r>
            <a:r>
              <a:rPr lang="en-US" dirty="0" err="1" smtClean="0"/>
              <a:t>TimeSource</a:t>
            </a:r>
            <a:r>
              <a:rPr lang="en-US" dirty="0" smtClean="0"/>
              <a:t>&lt;T&gt;</a:t>
            </a:r>
          </a:p>
          <a:p>
            <a:r>
              <a:rPr lang="en-US" dirty="0" smtClean="0"/>
              <a:t>System Topologies</a:t>
            </a:r>
            <a:endParaRPr lang="en-US" dirty="0"/>
          </a:p>
        </p:txBody>
      </p:sp>
    </p:spTree>
    <p:extLst>
      <p:ext uri="{BB962C8B-B14F-4D97-AF65-F5344CB8AC3E}">
        <p14:creationId xmlns:p14="http://schemas.microsoft.com/office/powerpoint/2010/main" val="2541914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Map interfaces</a:t>
            </a:r>
            <a:endParaRPr lang="en-US" dirty="0"/>
          </a:p>
        </p:txBody>
      </p:sp>
      <p:sp>
        <p:nvSpPr>
          <p:cNvPr id="5" name="Rectangle 4"/>
          <p:cNvSpPr/>
          <p:nvPr/>
        </p:nvSpPr>
        <p:spPr>
          <a:xfrm>
            <a:off x="304800" y="1524000"/>
            <a:ext cx="8305800" cy="5078313"/>
          </a:xfrm>
          <a:prstGeom prst="rect">
            <a:avLst/>
          </a:prstGeom>
        </p:spPr>
        <p:txBody>
          <a:bodyPr wrap="square">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smtClean="0">
                <a:solidFill>
                  <a:srgbClr val="0000FF"/>
                </a:solidFill>
                <a:latin typeface="Consolas"/>
              </a:rPr>
              <a:t>interface</a:t>
            </a:r>
            <a:r>
              <a:rPr lang="en-US" dirty="0">
                <a:solidFill>
                  <a:prstClr val="black"/>
                </a:solidFill>
                <a:latin typeface="Consolas"/>
              </a:rPr>
              <a:t> </a:t>
            </a:r>
            <a:r>
              <a:rPr lang="en-US" dirty="0" err="1" smtClean="0">
                <a:solidFill>
                  <a:srgbClr val="2B91AF"/>
                </a:solidFill>
                <a:latin typeface="Consolas"/>
              </a:rPr>
              <a:t>ITypeMap</a:t>
            </a:r>
            <a:r>
              <a:rPr lang="en-US" dirty="0">
                <a:solidFill>
                  <a:prstClr val="black"/>
                </a:solidFill>
                <a:latin typeface="Consolas"/>
              </a:rPr>
              <a:t>&lt;</a:t>
            </a:r>
            <a:r>
              <a:rPr lang="en-US" dirty="0" err="1">
                <a:solidFill>
                  <a:prstClr val="black"/>
                </a:solidFill>
                <a:latin typeface="Consolas"/>
              </a:rPr>
              <a:t>TInput</a:t>
            </a:r>
            <a:r>
              <a:rPr lang="en-US" dirty="0">
                <a:solidFill>
                  <a:prstClr val="black"/>
                </a:solidFill>
                <a:latin typeface="Consolas"/>
              </a:rPr>
              <a:t>&gt;</a:t>
            </a:r>
          </a:p>
          <a:p>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smtClean="0">
                <a:solidFill>
                  <a:srgbClr val="2B91AF"/>
                </a:solidFill>
                <a:latin typeface="Consolas"/>
              </a:rPr>
              <a:t>Func</a:t>
            </a:r>
            <a:r>
              <a:rPr lang="en-US" dirty="0" smtClean="0">
                <a:solidFill>
                  <a:prstClr val="black"/>
                </a:solidFill>
                <a:latin typeface="Consolas"/>
              </a:rPr>
              <a:t>&lt;</a:t>
            </a:r>
            <a:r>
              <a:rPr lang="en-US" dirty="0" err="1" smtClean="0">
                <a:solidFill>
                  <a:prstClr val="black"/>
                </a:solidFill>
                <a:latin typeface="Consolas"/>
              </a:rPr>
              <a:t>TInput</a:t>
            </a:r>
            <a:r>
              <a:rPr lang="en-US" dirty="0">
                <a:solidFill>
                  <a:prstClr val="black"/>
                </a:solidFill>
                <a:latin typeface="Consolas"/>
              </a:rPr>
              <a:t>, </a:t>
            </a:r>
            <a:r>
              <a:rPr lang="en-US" dirty="0" err="1" smtClean="0">
                <a:solidFill>
                  <a:srgbClr val="2B91AF"/>
                </a:solidFill>
                <a:latin typeface="Consolas"/>
              </a:rPr>
              <a:t>DateTimeOffset</a:t>
            </a:r>
            <a:r>
              <a:rPr lang="en-US" dirty="0">
                <a:solidFill>
                  <a:prstClr val="black"/>
                </a:solidFill>
                <a:latin typeface="Consolas"/>
              </a:rPr>
              <a:t>&gt; </a:t>
            </a:r>
            <a:r>
              <a:rPr lang="en-US" dirty="0" err="1">
                <a:solidFill>
                  <a:prstClr val="black"/>
                </a:solidFill>
                <a:latin typeface="Consolas"/>
              </a:rPr>
              <a:t>TimeFunction</a:t>
            </a:r>
            <a:r>
              <a:rPr lang="en-US" dirty="0">
                <a:solidFill>
                  <a:prstClr val="black"/>
                </a:solidFill>
                <a:latin typeface="Consolas"/>
              </a:rPr>
              <a:t> { </a:t>
            </a:r>
            <a:r>
              <a:rPr lang="en-US" dirty="0" smtClean="0">
                <a:solidFill>
                  <a:srgbClr val="0000FF"/>
                </a:solidFill>
                <a:latin typeface="Consolas"/>
              </a:rPr>
              <a:t>get</a:t>
            </a:r>
            <a:r>
              <a:rPr lang="en-US" dirty="0">
                <a:solidFill>
                  <a:prstClr val="black"/>
                </a:solidFill>
                <a:latin typeface="Consolas"/>
              </a:rPr>
              <a:t>; }</a:t>
            </a:r>
          </a:p>
          <a:p>
            <a:r>
              <a:rPr lang="en-US" dirty="0">
                <a:solidFill>
                  <a:prstClr val="black"/>
                </a:solidFill>
                <a:latin typeface="Consolas"/>
              </a:rPr>
              <a:t>    </a:t>
            </a:r>
            <a:r>
              <a:rPr lang="en-US" dirty="0" err="1" smtClean="0">
                <a:solidFill>
                  <a:srgbClr val="2B91AF"/>
                </a:solidFill>
                <a:latin typeface="Consolas"/>
              </a:rPr>
              <a:t>Func</a:t>
            </a:r>
            <a:r>
              <a:rPr lang="en-US" dirty="0" smtClean="0">
                <a:solidFill>
                  <a:prstClr val="black"/>
                </a:solidFill>
                <a:latin typeface="Consolas"/>
              </a:rPr>
              <a:t>&lt;</a:t>
            </a:r>
            <a:r>
              <a:rPr lang="en-US" dirty="0" err="1" smtClean="0">
                <a:solidFill>
                  <a:prstClr val="black"/>
                </a:solidFill>
                <a:latin typeface="Consolas"/>
              </a:rPr>
              <a:t>TInput</a:t>
            </a:r>
            <a:r>
              <a:rPr lang="en-US" dirty="0">
                <a:solidFill>
                  <a:prstClr val="black"/>
                </a:solidFill>
                <a:latin typeface="Consolas"/>
              </a:rPr>
              <a:t>, </a:t>
            </a:r>
            <a:r>
              <a:rPr lang="en-US" dirty="0" smtClean="0">
                <a:solidFill>
                  <a:srgbClr val="0000FF"/>
                </a:solidFill>
                <a:latin typeface="Consolas"/>
              </a:rPr>
              <a:t>object</a:t>
            </a:r>
            <a:r>
              <a:rPr lang="en-US" dirty="0">
                <a:solidFill>
                  <a:prstClr val="black"/>
                </a:solidFill>
                <a:latin typeface="Consolas"/>
              </a:rPr>
              <a:t>&gt; </a:t>
            </a:r>
            <a:r>
              <a:rPr lang="en-US" dirty="0" err="1">
                <a:solidFill>
                  <a:prstClr val="black"/>
                </a:solidFill>
                <a:latin typeface="Consolas"/>
              </a:rPr>
              <a:t>GetTransform</a:t>
            </a:r>
            <a:r>
              <a:rPr lang="en-US" dirty="0">
                <a:solidFill>
                  <a:prstClr val="black"/>
                </a:solidFill>
                <a:latin typeface="Consolas"/>
              </a:rPr>
              <a:t>(</a:t>
            </a:r>
            <a:r>
              <a:rPr lang="en-US" dirty="0" smtClean="0">
                <a:solidFill>
                  <a:srgbClr val="2B91AF"/>
                </a:solidFill>
                <a:latin typeface="Consolas"/>
              </a:rPr>
              <a:t>Type</a:t>
            </a:r>
            <a:r>
              <a:rPr lang="en-US" dirty="0">
                <a:solidFill>
                  <a:prstClr val="black"/>
                </a:solidFill>
                <a:latin typeface="Consolas"/>
              </a:rPr>
              <a:t> </a:t>
            </a:r>
            <a:r>
              <a:rPr lang="en-US" dirty="0" err="1">
                <a:solidFill>
                  <a:prstClr val="black"/>
                </a:solidFill>
                <a:latin typeface="Consolas"/>
              </a:rPr>
              <a:t>outputType</a:t>
            </a:r>
            <a:r>
              <a:rPr lang="en-US" dirty="0">
                <a:solidFill>
                  <a:prstClr val="black"/>
                </a:solidFill>
                <a:latin typeface="Consolas"/>
              </a:rPr>
              <a:t>);</a:t>
            </a:r>
          </a:p>
          <a:p>
            <a:r>
              <a:rPr lang="en-US" dirty="0" smtClean="0">
                <a:solidFill>
                  <a:prstClr val="black"/>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smtClean="0">
                <a:solidFill>
                  <a:srgbClr val="0000FF"/>
                </a:solidFill>
                <a:latin typeface="Consolas"/>
              </a:rPr>
              <a:t>public</a:t>
            </a:r>
            <a:r>
              <a:rPr lang="en-US" dirty="0" smtClean="0">
                <a:solidFill>
                  <a:prstClr val="black"/>
                </a:solidFill>
                <a:latin typeface="Consolas"/>
              </a:rPr>
              <a:t> </a:t>
            </a:r>
            <a:r>
              <a:rPr lang="en-US" dirty="0" smtClean="0">
                <a:solidFill>
                  <a:srgbClr val="0000FF"/>
                </a:solidFill>
                <a:latin typeface="Consolas"/>
              </a:rPr>
              <a:t>interface</a:t>
            </a:r>
            <a:r>
              <a:rPr lang="en-US" dirty="0">
                <a:solidFill>
                  <a:prstClr val="black"/>
                </a:solidFill>
                <a:latin typeface="Consolas"/>
              </a:rPr>
              <a:t> </a:t>
            </a:r>
            <a:r>
              <a:rPr lang="en-US" dirty="0" err="1" smtClean="0">
                <a:solidFill>
                  <a:srgbClr val="2B91AF"/>
                </a:solidFill>
                <a:latin typeface="Consolas"/>
              </a:rPr>
              <a:t>IRootTypeMap</a:t>
            </a:r>
            <a:r>
              <a:rPr lang="en-US" dirty="0">
                <a:solidFill>
                  <a:prstClr val="black"/>
                </a:solidFill>
                <a:latin typeface="Consolas"/>
              </a:rPr>
              <a:t>&lt;</a:t>
            </a:r>
            <a:r>
              <a:rPr lang="en-US" dirty="0" err="1">
                <a:solidFill>
                  <a:prstClr val="black"/>
                </a:solidFill>
                <a:latin typeface="Consolas"/>
              </a:rPr>
              <a:t>TInput</a:t>
            </a:r>
            <a:r>
              <a:rPr lang="en-US" dirty="0">
                <a:solidFill>
                  <a:prstClr val="black"/>
                </a:solidFill>
                <a:latin typeface="Consolas"/>
              </a:rPr>
              <a:t>, </a:t>
            </a:r>
            <a:r>
              <a:rPr lang="en-US" dirty="0" err="1">
                <a:solidFill>
                  <a:prstClr val="black"/>
                </a:solidFill>
                <a:latin typeface="Consolas"/>
              </a:rPr>
              <a:t>TOutputBase</a:t>
            </a:r>
            <a:r>
              <a:rPr lang="en-US" dirty="0">
                <a:solidFill>
                  <a:prstClr val="black"/>
                </a:solidFill>
                <a:latin typeface="Consolas"/>
              </a:rPr>
              <a:t>&gt; : </a:t>
            </a:r>
            <a:r>
              <a:rPr lang="en-US" dirty="0" err="1" smtClean="0">
                <a:solidFill>
                  <a:srgbClr val="2B91AF"/>
                </a:solidFill>
                <a:latin typeface="Consolas"/>
              </a:rPr>
              <a:t>ITypeMap</a:t>
            </a:r>
            <a:r>
              <a:rPr lang="en-US" dirty="0">
                <a:solidFill>
                  <a:prstClr val="black"/>
                </a:solidFill>
                <a:latin typeface="Consolas"/>
              </a:rPr>
              <a:t>&lt;</a:t>
            </a:r>
            <a:r>
              <a:rPr lang="en-US" dirty="0" err="1">
                <a:solidFill>
                  <a:prstClr val="black"/>
                </a:solidFill>
                <a:latin typeface="Consolas"/>
              </a:rPr>
              <a:t>TInput</a:t>
            </a:r>
            <a:r>
              <a:rPr lang="en-US" dirty="0">
                <a:solidFill>
                  <a:prstClr val="black"/>
                </a:solidFill>
                <a:latin typeface="Consolas"/>
              </a:rPr>
              <a:t>&gt;</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smtClean="0">
                <a:solidFill>
                  <a:srgbClr val="0000FF"/>
                </a:solidFill>
                <a:latin typeface="Consolas"/>
              </a:rPr>
              <a:t>public</a:t>
            </a:r>
            <a:r>
              <a:rPr lang="en-US" dirty="0" smtClean="0">
                <a:solidFill>
                  <a:prstClr val="black"/>
                </a:solidFill>
                <a:latin typeface="Consolas"/>
              </a:rPr>
              <a:t> </a:t>
            </a:r>
            <a:r>
              <a:rPr lang="en-US" dirty="0" smtClean="0">
                <a:solidFill>
                  <a:srgbClr val="0000FF"/>
                </a:solidFill>
                <a:latin typeface="Consolas"/>
              </a:rPr>
              <a:t>interface</a:t>
            </a:r>
            <a:r>
              <a:rPr lang="en-US" dirty="0">
                <a:solidFill>
                  <a:prstClr val="black"/>
                </a:solidFill>
                <a:latin typeface="Consolas"/>
              </a:rPr>
              <a:t> </a:t>
            </a:r>
            <a:r>
              <a:rPr lang="en-US" dirty="0" err="1" smtClean="0">
                <a:solidFill>
                  <a:srgbClr val="2B91AF"/>
                </a:solidFill>
                <a:latin typeface="Consolas"/>
              </a:rPr>
              <a:t>IPartitionableTypeMap</a:t>
            </a:r>
            <a:r>
              <a:rPr lang="en-US" dirty="0">
                <a:solidFill>
                  <a:prstClr val="black"/>
                </a:solidFill>
                <a:latin typeface="Consolas"/>
              </a:rPr>
              <a:t>&lt;</a:t>
            </a:r>
            <a:r>
              <a:rPr lang="en-US" dirty="0" err="1">
                <a:solidFill>
                  <a:prstClr val="black"/>
                </a:solidFill>
                <a:latin typeface="Consolas"/>
              </a:rPr>
              <a:t>TInput</a:t>
            </a:r>
            <a:r>
              <a:rPr lang="en-US" dirty="0">
                <a:solidFill>
                  <a:prstClr val="black"/>
                </a:solidFill>
                <a:latin typeface="Consolas"/>
              </a:rPr>
              <a:t>, </a:t>
            </a:r>
            <a:r>
              <a:rPr lang="en-US" dirty="0" err="1">
                <a:solidFill>
                  <a:prstClr val="black"/>
                </a:solidFill>
                <a:latin typeface="Consolas"/>
              </a:rPr>
              <a:t>TKey</a:t>
            </a:r>
            <a:r>
              <a:rPr lang="en-US" dirty="0">
                <a:solidFill>
                  <a:prstClr val="black"/>
                </a:solidFill>
                <a:latin typeface="Consolas"/>
              </a:rPr>
              <a:t>&gt; : </a:t>
            </a:r>
            <a:r>
              <a:rPr lang="en-US" dirty="0" err="1" smtClean="0">
                <a:solidFill>
                  <a:srgbClr val="2B91AF"/>
                </a:solidFill>
                <a:latin typeface="Consolas"/>
              </a:rPr>
              <a:t>ITypeMap</a:t>
            </a:r>
            <a:r>
              <a:rPr lang="en-US" dirty="0">
                <a:solidFill>
                  <a:prstClr val="black"/>
                </a:solidFill>
                <a:latin typeface="Consolas"/>
              </a:rPr>
              <a:t>&lt;</a:t>
            </a:r>
            <a:r>
              <a:rPr lang="en-US" dirty="0" err="1">
                <a:solidFill>
                  <a:prstClr val="black"/>
                </a:solidFill>
                <a:latin typeface="Consolas"/>
              </a:rPr>
              <a:t>TInput</a:t>
            </a:r>
            <a:r>
              <a:rPr lang="en-US" dirty="0">
                <a:solidFill>
                  <a:prstClr val="black"/>
                </a:solidFill>
                <a:latin typeface="Consolas"/>
              </a:rPr>
              <a:t>&gt;</a:t>
            </a:r>
          </a:p>
          <a:p>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smtClean="0">
                <a:solidFill>
                  <a:srgbClr val="2B91AF"/>
                </a:solidFill>
                <a:latin typeface="Consolas"/>
              </a:rPr>
              <a:t>IEqualityComparer</a:t>
            </a:r>
            <a:r>
              <a:rPr lang="en-US" dirty="0" smtClean="0">
                <a:solidFill>
                  <a:prstClr val="black"/>
                </a:solidFill>
                <a:latin typeface="Consolas"/>
              </a:rPr>
              <a:t>&lt;</a:t>
            </a:r>
            <a:r>
              <a:rPr lang="en-US" dirty="0" err="1" smtClean="0">
                <a:solidFill>
                  <a:prstClr val="black"/>
                </a:solidFill>
                <a:latin typeface="Consolas"/>
              </a:rPr>
              <a:t>TKey</a:t>
            </a:r>
            <a:r>
              <a:rPr lang="en-US" dirty="0">
                <a:solidFill>
                  <a:prstClr val="black"/>
                </a:solidFill>
                <a:latin typeface="Consolas"/>
              </a:rPr>
              <a:t>&gt; Comparer { </a:t>
            </a:r>
            <a:r>
              <a:rPr lang="en-US" dirty="0" smtClean="0">
                <a:solidFill>
                  <a:srgbClr val="0000FF"/>
                </a:solidFill>
                <a:latin typeface="Consolas"/>
              </a:rPr>
              <a:t>get</a:t>
            </a:r>
            <a:r>
              <a:rPr lang="en-US" dirty="0">
                <a:solidFill>
                  <a:prstClr val="black"/>
                </a:solidFill>
                <a:latin typeface="Consolas"/>
              </a:rPr>
              <a:t>; }</a:t>
            </a:r>
          </a:p>
          <a:p>
            <a:r>
              <a:rPr lang="en-US" dirty="0">
                <a:solidFill>
                  <a:prstClr val="black"/>
                </a:solidFill>
                <a:latin typeface="Consolas"/>
              </a:rPr>
              <a:t>    </a:t>
            </a:r>
            <a:r>
              <a:rPr lang="en-US" dirty="0" err="1" smtClean="0">
                <a:solidFill>
                  <a:prstClr val="black"/>
                </a:solidFill>
                <a:latin typeface="Consolas"/>
              </a:rPr>
              <a:t>TKey</a:t>
            </a:r>
            <a:r>
              <a:rPr lang="en-US" dirty="0" smtClean="0">
                <a:solidFill>
                  <a:prstClr val="black"/>
                </a:solidFill>
                <a:latin typeface="Consolas"/>
              </a:rPr>
              <a:t> </a:t>
            </a:r>
            <a:r>
              <a:rPr lang="en-US" dirty="0" err="1">
                <a:solidFill>
                  <a:prstClr val="black"/>
                </a:solidFill>
                <a:latin typeface="Consolas"/>
              </a:rPr>
              <a:t>GetTypeKey</a:t>
            </a:r>
            <a:r>
              <a:rPr lang="en-US" dirty="0">
                <a:solidFill>
                  <a:prstClr val="black"/>
                </a:solidFill>
                <a:latin typeface="Consolas"/>
              </a:rPr>
              <a:t>(</a:t>
            </a:r>
            <a:r>
              <a:rPr lang="en-US" dirty="0" smtClean="0">
                <a:solidFill>
                  <a:srgbClr val="2B91AF"/>
                </a:solidFill>
                <a:latin typeface="Consolas"/>
              </a:rPr>
              <a:t>Type</a:t>
            </a:r>
            <a:r>
              <a:rPr lang="en-US" dirty="0">
                <a:solidFill>
                  <a:prstClr val="black"/>
                </a:solidFill>
                <a:latin typeface="Consolas"/>
              </a:rPr>
              <a:t> </a:t>
            </a:r>
            <a:r>
              <a:rPr lang="en-US" dirty="0" err="1">
                <a:solidFill>
                  <a:prstClr val="black"/>
                </a:solidFill>
                <a:latin typeface="Consolas"/>
              </a:rPr>
              <a:t>outputType</a:t>
            </a:r>
            <a:r>
              <a:rPr lang="en-US" dirty="0">
                <a:solidFill>
                  <a:prstClr val="black"/>
                </a:solidFill>
                <a:latin typeface="Consolas"/>
              </a:rPr>
              <a:t>);</a:t>
            </a:r>
          </a:p>
          <a:p>
            <a:r>
              <a:rPr lang="en-US" dirty="0">
                <a:solidFill>
                  <a:prstClr val="black"/>
                </a:solidFill>
                <a:latin typeface="Consolas"/>
              </a:rPr>
              <a:t>    </a:t>
            </a:r>
            <a:r>
              <a:rPr lang="en-US" dirty="0" err="1" smtClean="0">
                <a:solidFill>
                  <a:prstClr val="black"/>
                </a:solidFill>
                <a:latin typeface="Consolas"/>
              </a:rPr>
              <a:t>TKey</a:t>
            </a:r>
            <a:r>
              <a:rPr lang="en-US" dirty="0" smtClean="0">
                <a:solidFill>
                  <a:prstClr val="black"/>
                </a:solidFill>
                <a:latin typeface="Consolas"/>
              </a:rPr>
              <a:t> </a:t>
            </a:r>
            <a:r>
              <a:rPr lang="en-US" dirty="0" err="1">
                <a:solidFill>
                  <a:prstClr val="black"/>
                </a:solidFill>
                <a:latin typeface="Consolas"/>
              </a:rPr>
              <a:t>GetInputKey</a:t>
            </a:r>
            <a:r>
              <a:rPr lang="en-US" dirty="0">
                <a:solidFill>
                  <a:prstClr val="black"/>
                </a:solidFill>
                <a:latin typeface="Consolas"/>
              </a:rPr>
              <a:t>(</a:t>
            </a:r>
            <a:r>
              <a:rPr lang="en-US" dirty="0" err="1">
                <a:solidFill>
                  <a:prstClr val="black"/>
                </a:solidFill>
                <a:latin typeface="Consolas"/>
              </a:rPr>
              <a:t>TInput</a:t>
            </a:r>
            <a:r>
              <a:rPr lang="en-US" dirty="0">
                <a:solidFill>
                  <a:prstClr val="black"/>
                </a:solidFill>
                <a:latin typeface="Consolas"/>
              </a:rPr>
              <a:t> </a:t>
            </a:r>
            <a:r>
              <a:rPr lang="en-US" dirty="0" err="1">
                <a:solidFill>
                  <a:prstClr val="black"/>
                </a:solidFill>
                <a:latin typeface="Consolas"/>
              </a:rPr>
              <a:t>evt</a:t>
            </a:r>
            <a:r>
              <a:rPr lang="en-US" dirty="0">
                <a:solidFill>
                  <a:prstClr val="black"/>
                </a:solidFill>
                <a:latin typeface="Consolas"/>
              </a:rPr>
              <a:t>);</a:t>
            </a:r>
          </a:p>
          <a:p>
            <a:r>
              <a:rPr lang="en-US" dirty="0" smtClean="0">
                <a:solidFill>
                  <a:prstClr val="black"/>
                </a:solidFill>
                <a:latin typeface="Consolas"/>
              </a:rPr>
              <a:t>}</a:t>
            </a:r>
            <a:endParaRPr lang="en-US" dirty="0"/>
          </a:p>
        </p:txBody>
      </p:sp>
    </p:spTree>
    <p:extLst>
      <p:ext uri="{BB962C8B-B14F-4D97-AF65-F5344CB8AC3E}">
        <p14:creationId xmlns:p14="http://schemas.microsoft.com/office/powerpoint/2010/main" val="922941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Office ULS format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1295400"/>
            <a:ext cx="854149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820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 classes + parsing instructions</a:t>
            </a:r>
            <a:endParaRPr lang="en-US" dirty="0"/>
          </a:p>
        </p:txBody>
      </p:sp>
      <p:sp>
        <p:nvSpPr>
          <p:cNvPr id="4" name="Rectangle 3"/>
          <p:cNvSpPr/>
          <p:nvPr/>
        </p:nvSpPr>
        <p:spPr>
          <a:xfrm>
            <a:off x="304800" y="1905000"/>
            <a:ext cx="8458200" cy="3693319"/>
          </a:xfrm>
          <a:prstGeom prst="rect">
            <a:avLst/>
          </a:prstGeom>
        </p:spPr>
        <p:txBody>
          <a:bodyPr wrap="square">
            <a:spAutoFit/>
          </a:bodyPr>
          <a:lstStyle/>
          <a:p>
            <a:r>
              <a:rPr lang="en-US" dirty="0" smtClean="0">
                <a:latin typeface="Consolas"/>
              </a:rPr>
              <a:t>[</a:t>
            </a:r>
            <a:r>
              <a:rPr lang="en-US" dirty="0" err="1">
                <a:solidFill>
                  <a:srgbClr val="2B91AF"/>
                </a:solidFill>
                <a:latin typeface="Consolas"/>
              </a:rPr>
              <a:t>UlsEvent</a:t>
            </a:r>
            <a:r>
              <a:rPr lang="en-US" dirty="0">
                <a:solidFill>
                  <a:prstClr val="black"/>
                </a:solidFill>
                <a:latin typeface="Consolas"/>
              </a:rPr>
              <a:t>(</a:t>
            </a:r>
            <a:r>
              <a:rPr lang="en-US" dirty="0">
                <a:solidFill>
                  <a:srgbClr val="A31515"/>
                </a:solidFill>
                <a:latin typeface="Consolas"/>
              </a:rPr>
              <a:t>"</a:t>
            </a:r>
            <a:r>
              <a:rPr lang="en-US" dirty="0" err="1">
                <a:solidFill>
                  <a:srgbClr val="A31515"/>
                </a:solidFill>
                <a:latin typeface="Consolas"/>
              </a:rPr>
              <a:t>nasq</a:t>
            </a:r>
            <a:r>
              <a:rPr lang="en-US" dirty="0">
                <a:solidFill>
                  <a:srgbClr val="A31515"/>
                </a:solidFill>
                <a:latin typeface="Consolas"/>
              </a:rPr>
              <a:t>"</a:t>
            </a:r>
            <a:r>
              <a:rPr lang="en-US" dirty="0">
                <a:solidFill>
                  <a:prstClr val="black"/>
                </a:solidFill>
                <a:latin typeface="Consolas"/>
              </a:rPr>
              <a:t>, </a:t>
            </a:r>
            <a:r>
              <a:rPr lang="en-US" dirty="0">
                <a:solidFill>
                  <a:srgbClr val="A31515"/>
                </a:solidFill>
                <a:latin typeface="Consolas"/>
              </a:rPr>
              <a:t>"^Entering monitored scope \\((.*)\\)$"</a:t>
            </a:r>
            <a:r>
              <a:rPr lang="en-US" dirty="0">
                <a:solidFill>
                  <a:prstClr val="black"/>
                </a:solidFill>
                <a:latin typeface="Consolas"/>
              </a:rPr>
              <a:t>)]</a:t>
            </a:r>
          </a:p>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err="1">
                <a:solidFill>
                  <a:srgbClr val="2B91AF"/>
                </a:solidFill>
                <a:latin typeface="Consolas"/>
              </a:rPr>
              <a:t>EnteringMonitoredScope</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Scope</a:t>
            </a:r>
            <a:r>
              <a:rPr lang="en-US" dirty="0" smtClean="0">
                <a:solidFill>
                  <a:prstClr val="black"/>
                </a:solidFill>
                <a:latin typeface="Consolas"/>
              </a:rPr>
              <a:t>;</a:t>
            </a:r>
          </a:p>
          <a:p>
            <a:r>
              <a:rPr lang="en-US" dirty="0" smtClean="0">
                <a:solidFill>
                  <a:prstClr val="black"/>
                </a:solidFill>
                <a:latin typeface="Consolas"/>
              </a:rPr>
              <a:t>}</a:t>
            </a:r>
          </a:p>
          <a:p>
            <a:endParaRPr lang="en-US" dirty="0">
              <a:solidFill>
                <a:prstClr val="black"/>
              </a:solidFill>
              <a:latin typeface="Consolas"/>
            </a:endParaRPr>
          </a:p>
          <a:p>
            <a:r>
              <a:rPr lang="en-US" dirty="0" smtClean="0">
                <a:solidFill>
                  <a:prstClr val="black"/>
                </a:solidFill>
                <a:latin typeface="Consolas"/>
              </a:rPr>
              <a:t>[</a:t>
            </a:r>
            <a:r>
              <a:rPr lang="en-US" dirty="0" err="1">
                <a:solidFill>
                  <a:srgbClr val="2B91AF"/>
                </a:solidFill>
                <a:latin typeface="Consolas"/>
              </a:rPr>
              <a:t>UlsEvent</a:t>
            </a:r>
            <a:r>
              <a:rPr lang="en-US" dirty="0">
                <a:solidFill>
                  <a:prstClr val="black"/>
                </a:solidFill>
                <a:latin typeface="Consolas"/>
              </a:rPr>
              <a:t>(</a:t>
            </a:r>
            <a:r>
              <a:rPr lang="en-US" dirty="0">
                <a:solidFill>
                  <a:srgbClr val="A31515"/>
                </a:solidFill>
                <a:latin typeface="Consolas"/>
              </a:rPr>
              <a:t>"b4ly"</a:t>
            </a:r>
            <a:r>
              <a:rPr lang="en-US" dirty="0">
                <a:solidFill>
                  <a:prstClr val="black"/>
                </a:solidFill>
                <a:latin typeface="Consolas"/>
              </a:rPr>
              <a:t>, </a:t>
            </a:r>
            <a:endParaRPr lang="en-US" dirty="0" smtClean="0">
              <a:solidFill>
                <a:prstClr val="black"/>
              </a:solidFill>
              <a:latin typeface="Consolas"/>
            </a:endParaRPr>
          </a:p>
          <a:p>
            <a:r>
              <a:rPr lang="en-US" dirty="0" smtClean="0">
                <a:solidFill>
                  <a:srgbClr val="A31515"/>
                </a:solidFill>
                <a:latin typeface="Consolas"/>
              </a:rPr>
              <a:t>"^</a:t>
            </a:r>
            <a:r>
              <a:rPr lang="en-US" dirty="0">
                <a:solidFill>
                  <a:srgbClr val="A31515"/>
                </a:solidFill>
                <a:latin typeface="Consolas"/>
              </a:rPr>
              <a:t>Leaving Monitored Scope \\((.*)\\). Execution Time=(.*)$"</a:t>
            </a:r>
            <a:r>
              <a:rPr lang="en-US" dirty="0">
                <a:solidFill>
                  <a:prstClr val="black"/>
                </a:solidFill>
                <a:latin typeface="Consolas"/>
              </a:rPr>
              <a:t>)]</a:t>
            </a:r>
          </a:p>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err="1">
                <a:solidFill>
                  <a:srgbClr val="2B91AF"/>
                </a:solidFill>
                <a:latin typeface="Consolas"/>
              </a:rPr>
              <a:t>LeavingMonitoredScope</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Scope;</a:t>
            </a:r>
          </a:p>
          <a:p>
            <a:r>
              <a:rPr lang="en-US" dirty="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a:t>
            </a:r>
            <a:r>
              <a:rPr lang="en-US" dirty="0" err="1">
                <a:solidFill>
                  <a:prstClr val="black"/>
                </a:solidFill>
                <a:latin typeface="Consolas"/>
              </a:rPr>
              <a:t>ExecutionTime</a:t>
            </a:r>
            <a:r>
              <a:rPr lang="en-US" dirty="0">
                <a:solidFill>
                  <a:prstClr val="black"/>
                </a:solidFill>
                <a:latin typeface="Consolas"/>
              </a:rPr>
              <a:t>;</a:t>
            </a:r>
          </a:p>
          <a:p>
            <a:r>
              <a:rPr lang="en-US" dirty="0" smtClean="0">
                <a:solidFill>
                  <a:prstClr val="black"/>
                </a:solidFill>
                <a:latin typeface="Consolas"/>
              </a:rPr>
              <a:t>}</a:t>
            </a:r>
            <a:endParaRPr lang="en-US" dirty="0"/>
          </a:p>
        </p:txBody>
      </p:sp>
      <p:sp>
        <p:nvSpPr>
          <p:cNvPr id="6" name="TextBox 5"/>
          <p:cNvSpPr txBox="1"/>
          <p:nvPr/>
        </p:nvSpPr>
        <p:spPr>
          <a:xfrm>
            <a:off x="152400" y="5791200"/>
            <a:ext cx="8069068" cy="830997"/>
          </a:xfrm>
          <a:prstGeom prst="rect">
            <a:avLst/>
          </a:prstGeom>
          <a:noFill/>
        </p:spPr>
        <p:txBody>
          <a:bodyPr wrap="none" rtlCol="0">
            <a:spAutoFit/>
          </a:bodyPr>
          <a:lstStyle/>
          <a:p>
            <a:pPr marL="285750" indent="-285750">
              <a:buFont typeface="Arial" pitchFamily="34" charset="0"/>
              <a:buChar char="•"/>
            </a:pPr>
            <a:r>
              <a:rPr lang="en-US" sz="2400" dirty="0" smtClean="0"/>
              <a:t>Classes like this can be manually written, or generated</a:t>
            </a:r>
          </a:p>
          <a:p>
            <a:pPr marL="285750" indent="-285750">
              <a:buFont typeface="Arial" pitchFamily="34" charset="0"/>
              <a:buChar char="•"/>
            </a:pPr>
            <a:r>
              <a:rPr lang="en-US" sz="2400" dirty="0" smtClean="0"/>
              <a:t>See the reader and type-map implementation in the samples</a:t>
            </a:r>
            <a:endParaRPr lang="en-US" sz="2400" dirty="0"/>
          </a:p>
        </p:txBody>
      </p:sp>
    </p:spTree>
    <p:extLst>
      <p:ext uri="{BB962C8B-B14F-4D97-AF65-F5344CB8AC3E}">
        <p14:creationId xmlns:p14="http://schemas.microsoft.com/office/powerpoint/2010/main" val="3918664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Time, Order, Causality</a:t>
            </a:r>
            <a:endParaRPr lang="en-US" dirty="0"/>
          </a:p>
        </p:txBody>
      </p:sp>
      <p:sp>
        <p:nvSpPr>
          <p:cNvPr id="4" name="Subtitle 3"/>
          <p:cNvSpPr>
            <a:spLocks noGrp="1"/>
          </p:cNvSpPr>
          <p:nvPr>
            <p:ph type="subTitle" idx="1"/>
          </p:nvPr>
        </p:nvSpPr>
        <p:spPr>
          <a:xfrm>
            <a:off x="838200" y="3886200"/>
            <a:ext cx="7772400" cy="1752600"/>
          </a:xfrm>
        </p:spPr>
        <p:txBody>
          <a:bodyPr/>
          <a:lstStyle/>
          <a:p>
            <a:r>
              <a:rPr lang="en-US" dirty="0" smtClean="0"/>
              <a:t>Even if everyone traced the same way, we must account for time &amp; space</a:t>
            </a:r>
            <a:endParaRPr lang="en-US" dirty="0"/>
          </a:p>
        </p:txBody>
      </p:sp>
    </p:spTree>
    <p:extLst>
      <p:ext uri="{BB962C8B-B14F-4D97-AF65-F5344CB8AC3E}">
        <p14:creationId xmlns:p14="http://schemas.microsoft.com/office/powerpoint/2010/main" val="2212790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chapter</a:t>
            </a:r>
            <a:endParaRPr lang="en-US" dirty="0"/>
          </a:p>
        </p:txBody>
      </p:sp>
      <p:sp>
        <p:nvSpPr>
          <p:cNvPr id="3" name="Content Placeholder 2"/>
          <p:cNvSpPr>
            <a:spLocks noGrp="1"/>
          </p:cNvSpPr>
          <p:nvPr>
            <p:ph idx="1"/>
          </p:nvPr>
        </p:nvSpPr>
        <p:spPr/>
        <p:txBody>
          <a:bodyPr/>
          <a:lstStyle/>
          <a:p>
            <a:r>
              <a:rPr lang="en-US" dirty="0" smtClean="0"/>
              <a:t>Two notions of order: Time and Causality</a:t>
            </a:r>
          </a:p>
          <a:p>
            <a:r>
              <a:rPr lang="en-US" dirty="0" smtClean="0"/>
              <a:t>Following causality with Rx sequence queries</a:t>
            </a:r>
          </a:p>
          <a:p>
            <a:r>
              <a:rPr lang="en-US" dirty="0" smtClean="0"/>
              <a:t>Rx has 90 % of what is necessary to answer temporal queries</a:t>
            </a:r>
          </a:p>
          <a:p>
            <a:r>
              <a:rPr lang="en-US" dirty="0" smtClean="0"/>
              <a:t>Extending Rx with Virtual Time obtained from the event timestamps</a:t>
            </a:r>
            <a:endParaRPr lang="en-US" dirty="0"/>
          </a:p>
        </p:txBody>
      </p:sp>
    </p:spTree>
    <p:extLst>
      <p:ext uri="{BB962C8B-B14F-4D97-AF65-F5344CB8AC3E}">
        <p14:creationId xmlns:p14="http://schemas.microsoft.com/office/powerpoint/2010/main" val="1386833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notions of “order”</a:t>
            </a:r>
            <a:endParaRPr lang="en-US" dirty="0"/>
          </a:p>
        </p:txBody>
      </p:sp>
      <p:grpSp>
        <p:nvGrpSpPr>
          <p:cNvPr id="16" name="Group 15"/>
          <p:cNvGrpSpPr/>
          <p:nvPr/>
        </p:nvGrpSpPr>
        <p:grpSpPr>
          <a:xfrm>
            <a:off x="1827362" y="1429839"/>
            <a:ext cx="1143000" cy="3886200"/>
            <a:chOff x="609600" y="1981200"/>
            <a:chExt cx="1143000" cy="3886200"/>
          </a:xfrm>
        </p:grpSpPr>
        <p:sp>
          <p:nvSpPr>
            <p:cNvPr id="13" name="Rectangle 12"/>
            <p:cNvSpPr/>
            <p:nvPr/>
          </p:nvSpPr>
          <p:spPr>
            <a:xfrm>
              <a:off x="609600" y="19812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Machine1</a:t>
              </a:r>
              <a:endParaRPr lang="en-US" dirty="0">
                <a:solidFill>
                  <a:schemeClr val="tx1"/>
                </a:solidFill>
              </a:endParaRPr>
            </a:p>
          </p:txBody>
        </p:sp>
        <p:cxnSp>
          <p:nvCxnSpPr>
            <p:cNvPr id="15" name="Straight Connector 14"/>
            <p:cNvCxnSpPr>
              <a:stCxn id="13" idx="2"/>
            </p:cNvCxnSpPr>
            <p:nvPr/>
          </p:nvCxnSpPr>
          <p:spPr>
            <a:xfrm>
              <a:off x="1181100" y="23622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037162" y="1429839"/>
            <a:ext cx="1143000" cy="3886200"/>
            <a:chOff x="609600" y="1981200"/>
            <a:chExt cx="1143000" cy="3886200"/>
          </a:xfrm>
        </p:grpSpPr>
        <p:sp>
          <p:nvSpPr>
            <p:cNvPr id="18" name="Rectangle 17"/>
            <p:cNvSpPr/>
            <p:nvPr/>
          </p:nvSpPr>
          <p:spPr>
            <a:xfrm>
              <a:off x="609600" y="19812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Machine2</a:t>
              </a:r>
              <a:endParaRPr lang="en-US" dirty="0">
                <a:solidFill>
                  <a:schemeClr val="tx1"/>
                </a:solidFill>
              </a:endParaRPr>
            </a:p>
          </p:txBody>
        </p:sp>
        <p:cxnSp>
          <p:nvCxnSpPr>
            <p:cNvPr id="19" name="Straight Connector 18"/>
            <p:cNvCxnSpPr>
              <a:stCxn id="18" idx="2"/>
            </p:cNvCxnSpPr>
            <p:nvPr/>
          </p:nvCxnSpPr>
          <p:spPr>
            <a:xfrm>
              <a:off x="1181100" y="23622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094562" y="1429839"/>
            <a:ext cx="1143000" cy="3886200"/>
            <a:chOff x="609600" y="1752600"/>
            <a:chExt cx="1143000" cy="3886200"/>
          </a:xfrm>
        </p:grpSpPr>
        <p:sp>
          <p:nvSpPr>
            <p:cNvPr id="21" name="Rectangle 20"/>
            <p:cNvSpPr/>
            <p:nvPr/>
          </p:nvSpPr>
          <p:spPr>
            <a:xfrm>
              <a:off x="609600" y="17526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Machine3</a:t>
              </a:r>
              <a:endParaRPr lang="en-US" dirty="0">
                <a:solidFill>
                  <a:schemeClr val="tx1"/>
                </a:solidFill>
              </a:endParaRPr>
            </a:p>
          </p:txBody>
        </p:sp>
        <p:cxnSp>
          <p:nvCxnSpPr>
            <p:cNvPr id="22" name="Straight Connector 21"/>
            <p:cNvCxnSpPr>
              <a:stCxn id="21" idx="2"/>
            </p:cNvCxnSpPr>
            <p:nvPr/>
          </p:nvCxnSpPr>
          <p:spPr>
            <a:xfrm>
              <a:off x="1181100" y="21336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2398862" y="2494462"/>
            <a:ext cx="2209800" cy="30480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608662" y="3104062"/>
            <a:ext cx="2057400" cy="459377"/>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1979762" y="1999162"/>
            <a:ext cx="609600" cy="800100"/>
            <a:chOff x="1979762" y="1999162"/>
            <a:chExt cx="609600" cy="800100"/>
          </a:xfrm>
        </p:grpSpPr>
        <p:sp>
          <p:nvSpPr>
            <p:cNvPr id="33" name="Rectangle 32"/>
            <p:cNvSpPr/>
            <p:nvPr/>
          </p:nvSpPr>
          <p:spPr>
            <a:xfrm>
              <a:off x="2284562" y="2303962"/>
              <a:ext cx="152400" cy="1143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132162" y="2380162"/>
              <a:ext cx="457200" cy="4191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B1</a:t>
              </a:r>
              <a:endParaRPr lang="en-US" dirty="0"/>
            </a:p>
          </p:txBody>
        </p:sp>
        <p:sp>
          <p:nvSpPr>
            <p:cNvPr id="34" name="Freeform 33"/>
            <p:cNvSpPr/>
            <p:nvPr/>
          </p:nvSpPr>
          <p:spPr>
            <a:xfrm>
              <a:off x="2112340" y="2059033"/>
              <a:ext cx="248422" cy="235132"/>
            </a:xfrm>
            <a:custGeom>
              <a:avLst/>
              <a:gdLst>
                <a:gd name="connsiteX0" fmla="*/ 248422 w 248422"/>
                <a:gd name="connsiteY0" fmla="*/ 235132 h 235132"/>
                <a:gd name="connsiteX1" fmla="*/ 209233 w 248422"/>
                <a:gd name="connsiteY1" fmla="*/ 169818 h 235132"/>
                <a:gd name="connsiteX2" fmla="*/ 196171 w 248422"/>
                <a:gd name="connsiteY2" fmla="*/ 117566 h 235132"/>
                <a:gd name="connsiteX3" fmla="*/ 26353 w 248422"/>
                <a:gd name="connsiteY3" fmla="*/ 78378 h 235132"/>
                <a:gd name="connsiteX4" fmla="*/ 228 w 248422"/>
                <a:gd name="connsiteY4" fmla="*/ 39189 h 235132"/>
                <a:gd name="connsiteX5" fmla="*/ 13291 w 248422"/>
                <a:gd name="connsiteY5" fmla="*/ 0 h 23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22" h="235132">
                  <a:moveTo>
                    <a:pt x="248422" y="235132"/>
                  </a:moveTo>
                  <a:cubicBezTo>
                    <a:pt x="235359" y="213361"/>
                    <a:pt x="219545" y="193019"/>
                    <a:pt x="209233" y="169818"/>
                  </a:cubicBezTo>
                  <a:cubicBezTo>
                    <a:pt x="201942" y="153412"/>
                    <a:pt x="209802" y="129250"/>
                    <a:pt x="196171" y="117566"/>
                  </a:cubicBezTo>
                  <a:cubicBezTo>
                    <a:pt x="167480" y="92974"/>
                    <a:pt x="56847" y="82734"/>
                    <a:pt x="26353" y="78378"/>
                  </a:cubicBezTo>
                  <a:cubicBezTo>
                    <a:pt x="17645" y="65315"/>
                    <a:pt x="2809" y="54675"/>
                    <a:pt x="228" y="39189"/>
                  </a:cubicBezTo>
                  <a:cubicBezTo>
                    <a:pt x="-2036" y="25607"/>
                    <a:pt x="13291" y="0"/>
                    <a:pt x="13291" y="0"/>
                  </a:cubicBezTo>
                </a:path>
              </a:pathLst>
            </a:cu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4-Point Star 34"/>
            <p:cNvSpPr/>
            <p:nvPr/>
          </p:nvSpPr>
          <p:spPr>
            <a:xfrm>
              <a:off x="1979762" y="1999162"/>
              <a:ext cx="228600" cy="266700"/>
            </a:xfrm>
            <a:prstGeom prst="star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1343297" y="2265862"/>
            <a:ext cx="737702" cy="646331"/>
          </a:xfrm>
          <a:prstGeom prst="rect">
            <a:avLst/>
          </a:prstGeom>
          <a:noFill/>
        </p:spPr>
        <p:txBody>
          <a:bodyPr wrap="none" rtlCol="0">
            <a:spAutoFit/>
          </a:bodyPr>
          <a:lstStyle/>
          <a:p>
            <a:r>
              <a:rPr lang="en-US" dirty="0" smtClean="0"/>
              <a:t>Time </a:t>
            </a:r>
          </a:p>
          <a:p>
            <a:r>
              <a:rPr lang="en-US" dirty="0" smtClean="0"/>
              <a:t>Bomb</a:t>
            </a:r>
            <a:endParaRPr lang="en-US" dirty="0"/>
          </a:p>
        </p:txBody>
      </p:sp>
      <p:cxnSp>
        <p:nvCxnSpPr>
          <p:cNvPr id="43" name="Straight Arrow Connector 42"/>
          <p:cNvCxnSpPr/>
          <p:nvPr/>
        </p:nvCxnSpPr>
        <p:spPr>
          <a:xfrm flipH="1">
            <a:off x="4608662" y="3751762"/>
            <a:ext cx="2057400" cy="495300"/>
          </a:xfrm>
          <a:prstGeom prst="straightConnector1">
            <a:avLst/>
          </a:prstGeom>
          <a:ln w="381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608662" y="2912193"/>
            <a:ext cx="2057400" cy="651246"/>
          </a:xfrm>
          <a:prstGeom prst="straightConnector1">
            <a:avLst/>
          </a:prstGeom>
          <a:ln w="3810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398862" y="3751762"/>
            <a:ext cx="2209800" cy="495300"/>
          </a:xfrm>
          <a:prstGeom prst="straightConnector1">
            <a:avLst/>
          </a:prstGeom>
          <a:ln w="3810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248400" y="2266951"/>
            <a:ext cx="609600" cy="800100"/>
            <a:chOff x="6248400" y="2782389"/>
            <a:chExt cx="609600" cy="800100"/>
          </a:xfrm>
        </p:grpSpPr>
        <p:sp>
          <p:nvSpPr>
            <p:cNvPr id="51" name="Rectangle 50"/>
            <p:cNvSpPr/>
            <p:nvPr/>
          </p:nvSpPr>
          <p:spPr>
            <a:xfrm>
              <a:off x="6553200" y="3087189"/>
              <a:ext cx="152400" cy="1143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400800" y="3163389"/>
              <a:ext cx="457200" cy="4191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B2</a:t>
              </a:r>
              <a:endParaRPr lang="en-US" dirty="0"/>
            </a:p>
          </p:txBody>
        </p:sp>
        <p:sp>
          <p:nvSpPr>
            <p:cNvPr id="53" name="Freeform 52"/>
            <p:cNvSpPr/>
            <p:nvPr/>
          </p:nvSpPr>
          <p:spPr>
            <a:xfrm>
              <a:off x="6380978" y="2842260"/>
              <a:ext cx="248422" cy="235132"/>
            </a:xfrm>
            <a:custGeom>
              <a:avLst/>
              <a:gdLst>
                <a:gd name="connsiteX0" fmla="*/ 248422 w 248422"/>
                <a:gd name="connsiteY0" fmla="*/ 235132 h 235132"/>
                <a:gd name="connsiteX1" fmla="*/ 209233 w 248422"/>
                <a:gd name="connsiteY1" fmla="*/ 169818 h 235132"/>
                <a:gd name="connsiteX2" fmla="*/ 196171 w 248422"/>
                <a:gd name="connsiteY2" fmla="*/ 117566 h 235132"/>
                <a:gd name="connsiteX3" fmla="*/ 26353 w 248422"/>
                <a:gd name="connsiteY3" fmla="*/ 78378 h 235132"/>
                <a:gd name="connsiteX4" fmla="*/ 228 w 248422"/>
                <a:gd name="connsiteY4" fmla="*/ 39189 h 235132"/>
                <a:gd name="connsiteX5" fmla="*/ 13291 w 248422"/>
                <a:gd name="connsiteY5" fmla="*/ 0 h 23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22" h="235132">
                  <a:moveTo>
                    <a:pt x="248422" y="235132"/>
                  </a:moveTo>
                  <a:cubicBezTo>
                    <a:pt x="235359" y="213361"/>
                    <a:pt x="219545" y="193019"/>
                    <a:pt x="209233" y="169818"/>
                  </a:cubicBezTo>
                  <a:cubicBezTo>
                    <a:pt x="201942" y="153412"/>
                    <a:pt x="209802" y="129250"/>
                    <a:pt x="196171" y="117566"/>
                  </a:cubicBezTo>
                  <a:cubicBezTo>
                    <a:pt x="167480" y="92974"/>
                    <a:pt x="56847" y="82734"/>
                    <a:pt x="26353" y="78378"/>
                  </a:cubicBezTo>
                  <a:cubicBezTo>
                    <a:pt x="17645" y="65315"/>
                    <a:pt x="2809" y="54675"/>
                    <a:pt x="228" y="39189"/>
                  </a:cubicBezTo>
                  <a:cubicBezTo>
                    <a:pt x="-2036" y="25607"/>
                    <a:pt x="13291" y="0"/>
                    <a:pt x="13291" y="0"/>
                  </a:cubicBezTo>
                </a:path>
              </a:pathLst>
            </a:cu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4-Point Star 53"/>
            <p:cNvSpPr/>
            <p:nvPr/>
          </p:nvSpPr>
          <p:spPr>
            <a:xfrm>
              <a:off x="6248400" y="2782389"/>
              <a:ext cx="228600" cy="266700"/>
            </a:xfrm>
            <a:prstGeom prst="star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Connector 58"/>
          <p:cNvCxnSpPr/>
          <p:nvPr/>
        </p:nvCxnSpPr>
        <p:spPr>
          <a:xfrm>
            <a:off x="4597776" y="2799262"/>
            <a:ext cx="10886" cy="3048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608662" y="3563439"/>
            <a:ext cx="0" cy="1883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608662" y="4247062"/>
            <a:ext cx="10886" cy="3048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98862" y="4247062"/>
            <a:ext cx="0" cy="10689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7" name="Explosion 2 56"/>
          <p:cNvSpPr/>
          <p:nvPr/>
        </p:nvSpPr>
        <p:spPr>
          <a:xfrm>
            <a:off x="2080999" y="4973139"/>
            <a:ext cx="838200" cy="68580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rgbClr val="0070C0"/>
                </a:solidFill>
              </a:rPr>
              <a:t>B2E</a:t>
            </a:r>
            <a:endParaRPr lang="en-US" dirty="0">
              <a:solidFill>
                <a:srgbClr val="0070C0"/>
              </a:solidFill>
            </a:endParaRPr>
          </a:p>
        </p:txBody>
      </p:sp>
      <p:grpSp>
        <p:nvGrpSpPr>
          <p:cNvPr id="94" name="Group 93"/>
          <p:cNvGrpSpPr/>
          <p:nvPr/>
        </p:nvGrpSpPr>
        <p:grpSpPr>
          <a:xfrm>
            <a:off x="5976996" y="4306933"/>
            <a:ext cx="588970" cy="801188"/>
            <a:chOff x="6309465" y="5415101"/>
            <a:chExt cx="588970" cy="801188"/>
          </a:xfrm>
        </p:grpSpPr>
        <p:sp>
          <p:nvSpPr>
            <p:cNvPr id="68" name="Vertical Scroll 67"/>
            <p:cNvSpPr/>
            <p:nvPr/>
          </p:nvSpPr>
          <p:spPr>
            <a:xfrm rot="10800000">
              <a:off x="6309465" y="5415101"/>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6403135" y="555607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381881" y="570847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381881" y="5815695"/>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66473" y="5943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552524" y="4306933"/>
            <a:ext cx="588970" cy="801188"/>
            <a:chOff x="1543192" y="5654585"/>
            <a:chExt cx="588970" cy="801188"/>
          </a:xfrm>
        </p:grpSpPr>
        <p:sp>
          <p:nvSpPr>
            <p:cNvPr id="80" name="Vertical Scroll 79"/>
            <p:cNvSpPr/>
            <p:nvPr/>
          </p:nvSpPr>
          <p:spPr>
            <a:xfrm rot="10800000">
              <a:off x="1543192" y="5654585"/>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636862" y="57955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15608" y="59479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15608" y="6055179"/>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6172200"/>
              <a:ext cx="44413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600200" y="6324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1562150" y="4382045"/>
            <a:ext cx="588970" cy="801188"/>
            <a:chOff x="1543192" y="5654585"/>
            <a:chExt cx="588970" cy="801188"/>
          </a:xfrm>
        </p:grpSpPr>
        <p:sp>
          <p:nvSpPr>
            <p:cNvPr id="87" name="Vertical Scroll 86"/>
            <p:cNvSpPr/>
            <p:nvPr/>
          </p:nvSpPr>
          <p:spPr>
            <a:xfrm rot="10800000">
              <a:off x="1543192" y="5654585"/>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1636862" y="57955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15608" y="59479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615608" y="6055179"/>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600200" y="6172200"/>
              <a:ext cx="44413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600200" y="6324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3360979" y="2287872"/>
            <a:ext cx="439544" cy="369332"/>
          </a:xfrm>
          <a:prstGeom prst="rect">
            <a:avLst/>
          </a:prstGeom>
          <a:noFill/>
        </p:spPr>
        <p:txBody>
          <a:bodyPr wrap="none" rtlCol="0">
            <a:spAutoFit/>
          </a:bodyPr>
          <a:lstStyle/>
          <a:p>
            <a:r>
              <a:rPr lang="en-US" dirty="0" smtClean="0"/>
              <a:t>{a}</a:t>
            </a:r>
            <a:endParaRPr lang="en-US" dirty="0"/>
          </a:p>
        </p:txBody>
      </p:sp>
      <p:sp>
        <p:nvSpPr>
          <p:cNvPr id="96" name="TextBox 95"/>
          <p:cNvSpPr txBox="1"/>
          <p:nvPr/>
        </p:nvSpPr>
        <p:spPr>
          <a:xfrm>
            <a:off x="4694132" y="2819402"/>
            <a:ext cx="428322" cy="369332"/>
          </a:xfrm>
          <a:prstGeom prst="rect">
            <a:avLst/>
          </a:prstGeom>
          <a:noFill/>
        </p:spPr>
        <p:txBody>
          <a:bodyPr wrap="none" rtlCol="0">
            <a:spAutoFit/>
          </a:bodyPr>
          <a:lstStyle/>
          <a:p>
            <a:r>
              <a:rPr lang="en-US" dirty="0" smtClean="0"/>
              <a:t>{x}</a:t>
            </a:r>
            <a:endParaRPr lang="en-US" dirty="0"/>
          </a:p>
        </p:txBody>
      </p:sp>
      <p:sp>
        <p:nvSpPr>
          <p:cNvPr id="97" name="TextBox 96"/>
          <p:cNvSpPr txBox="1"/>
          <p:nvPr/>
        </p:nvSpPr>
        <p:spPr>
          <a:xfrm>
            <a:off x="5911668" y="2657204"/>
            <a:ext cx="437940" cy="369332"/>
          </a:xfrm>
          <a:prstGeom prst="rect">
            <a:avLst/>
          </a:prstGeom>
          <a:noFill/>
        </p:spPr>
        <p:txBody>
          <a:bodyPr wrap="none" rtlCol="0">
            <a:spAutoFit/>
          </a:bodyPr>
          <a:lstStyle/>
          <a:p>
            <a:r>
              <a:rPr lang="en-US" dirty="0" smtClean="0"/>
              <a:t>{g}</a:t>
            </a:r>
            <a:endParaRPr lang="en-US" dirty="0"/>
          </a:p>
        </p:txBody>
      </p:sp>
      <p:sp>
        <p:nvSpPr>
          <p:cNvPr id="98" name="TextBox 97"/>
          <p:cNvSpPr txBox="1"/>
          <p:nvPr/>
        </p:nvSpPr>
        <p:spPr>
          <a:xfrm>
            <a:off x="3158039" y="3630080"/>
            <a:ext cx="405880" cy="369332"/>
          </a:xfrm>
          <a:prstGeom prst="rect">
            <a:avLst/>
          </a:prstGeom>
          <a:noFill/>
        </p:spPr>
        <p:txBody>
          <a:bodyPr wrap="none" rtlCol="0">
            <a:spAutoFit/>
          </a:bodyPr>
          <a:lstStyle/>
          <a:p>
            <a:r>
              <a:rPr lang="en-US" dirty="0" smtClean="0"/>
              <a:t>{t}</a:t>
            </a:r>
            <a:endParaRPr lang="en-US" dirty="0"/>
          </a:p>
        </p:txBody>
      </p:sp>
      <p:sp>
        <p:nvSpPr>
          <p:cNvPr id="99" name="TextBox 98"/>
          <p:cNvSpPr txBox="1"/>
          <p:nvPr/>
        </p:nvSpPr>
        <p:spPr>
          <a:xfrm>
            <a:off x="5804860" y="3956805"/>
            <a:ext cx="450764" cy="369332"/>
          </a:xfrm>
          <a:prstGeom prst="rect">
            <a:avLst/>
          </a:prstGeom>
          <a:noFill/>
        </p:spPr>
        <p:txBody>
          <a:bodyPr wrap="none" rtlCol="0">
            <a:spAutoFit/>
          </a:bodyPr>
          <a:lstStyle/>
          <a:p>
            <a:r>
              <a:rPr lang="en-US" dirty="0" smtClean="0"/>
              <a:t>{q}</a:t>
            </a:r>
            <a:endParaRPr lang="en-US" dirty="0"/>
          </a:p>
        </p:txBody>
      </p:sp>
      <p:cxnSp>
        <p:nvCxnSpPr>
          <p:cNvPr id="100" name="Straight Connector 99"/>
          <p:cNvCxnSpPr/>
          <p:nvPr/>
        </p:nvCxnSpPr>
        <p:spPr>
          <a:xfrm>
            <a:off x="6666062" y="3546329"/>
            <a:ext cx="10886" cy="152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3" name="Explosion 2 102"/>
          <p:cNvSpPr/>
          <p:nvPr/>
        </p:nvSpPr>
        <p:spPr>
          <a:xfrm>
            <a:off x="4251261" y="4439739"/>
            <a:ext cx="838200" cy="68580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rgbClr val="FF0000"/>
                </a:solidFill>
              </a:rPr>
              <a:t>B1E</a:t>
            </a:r>
            <a:endParaRPr lang="en-US" dirty="0">
              <a:solidFill>
                <a:srgbClr val="FF0000"/>
              </a:solidFill>
            </a:endParaRPr>
          </a:p>
        </p:txBody>
      </p:sp>
      <p:sp>
        <p:nvSpPr>
          <p:cNvPr id="60" name="TextBox 59"/>
          <p:cNvSpPr txBox="1"/>
          <p:nvPr/>
        </p:nvSpPr>
        <p:spPr>
          <a:xfrm>
            <a:off x="457200" y="5791200"/>
            <a:ext cx="7864525" cy="830997"/>
          </a:xfrm>
          <a:prstGeom prst="rect">
            <a:avLst/>
          </a:prstGeom>
          <a:noFill/>
        </p:spPr>
        <p:txBody>
          <a:bodyPr wrap="none" rtlCol="0">
            <a:spAutoFit/>
          </a:bodyPr>
          <a:lstStyle/>
          <a:p>
            <a:r>
              <a:rPr lang="en-US" sz="2400" dirty="0" smtClean="0"/>
              <a:t>Causality Order:      Is there a path from A to B? </a:t>
            </a:r>
            <a:r>
              <a:rPr lang="en-US" sz="2400" dirty="0" smtClean="0">
                <a:solidFill>
                  <a:schemeClr val="bg1">
                    <a:lumMod val="65000"/>
                  </a:schemeClr>
                </a:solidFill>
              </a:rPr>
              <a:t>(partial order)</a:t>
            </a:r>
          </a:p>
          <a:p>
            <a:r>
              <a:rPr lang="en-US" sz="2400" dirty="0" smtClean="0"/>
              <a:t>Time Order:             Is B lower than A?  </a:t>
            </a:r>
            <a:r>
              <a:rPr lang="en-US" sz="2400" dirty="0" smtClean="0">
                <a:solidFill>
                  <a:schemeClr val="bg1">
                    <a:lumMod val="65000"/>
                  </a:schemeClr>
                </a:solidFill>
              </a:rPr>
              <a:t>(illusion of global order)</a:t>
            </a:r>
            <a:endParaRPr lang="en-US" sz="2400" dirty="0">
              <a:solidFill>
                <a:schemeClr val="bg1">
                  <a:lumMod val="65000"/>
                </a:schemeClr>
              </a:solidFill>
            </a:endParaRPr>
          </a:p>
        </p:txBody>
      </p:sp>
    </p:spTree>
    <p:extLst>
      <p:ext uri="{BB962C8B-B14F-4D97-AF65-F5344CB8AC3E}">
        <p14:creationId xmlns:p14="http://schemas.microsoft.com/office/powerpoint/2010/main" val="186766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questions</a:t>
            </a:r>
            <a:endParaRPr lang="en-US" dirty="0"/>
          </a:p>
        </p:txBody>
      </p:sp>
      <p:sp>
        <p:nvSpPr>
          <p:cNvPr id="3" name="Content Placeholder 2"/>
          <p:cNvSpPr>
            <a:spLocks noGrp="1"/>
          </p:cNvSpPr>
          <p:nvPr>
            <p:ph idx="1"/>
          </p:nvPr>
        </p:nvSpPr>
        <p:spPr/>
        <p:txBody>
          <a:bodyPr>
            <a:normAutofit/>
          </a:bodyPr>
          <a:lstStyle/>
          <a:p>
            <a:r>
              <a:rPr lang="en-US" dirty="0" smtClean="0"/>
              <a:t>About Sequences</a:t>
            </a:r>
          </a:p>
          <a:p>
            <a:pPr lvl="1"/>
            <a:r>
              <a:rPr lang="en-US" dirty="0" smtClean="0"/>
              <a:t>Follow the events from explosion back to the bomb</a:t>
            </a:r>
          </a:p>
          <a:p>
            <a:r>
              <a:rPr lang="en-US" dirty="0" smtClean="0"/>
              <a:t>About Time</a:t>
            </a:r>
          </a:p>
          <a:p>
            <a:pPr lvl="1"/>
            <a:r>
              <a:rPr lang="en-US" dirty="0" smtClean="0"/>
              <a:t>Total # of events on all machines for 5 sec </a:t>
            </a:r>
          </a:p>
          <a:p>
            <a:r>
              <a:rPr lang="en-US" dirty="0" smtClean="0"/>
              <a:t>Mixed</a:t>
            </a:r>
          </a:p>
          <a:p>
            <a:pPr lvl="1"/>
            <a:r>
              <a:rPr lang="en-US" dirty="0" smtClean="0"/>
              <a:t>Use interval of {</a:t>
            </a:r>
            <a:r>
              <a:rPr lang="en-US" dirty="0" err="1" smtClean="0"/>
              <a:t>startTime</a:t>
            </a:r>
            <a:r>
              <a:rPr lang="en-US" dirty="0" smtClean="0"/>
              <a:t>, </a:t>
            </a:r>
            <a:r>
              <a:rPr lang="en-US" dirty="0" err="1" smtClean="0"/>
              <a:t>endTime</a:t>
            </a:r>
            <a:r>
              <a:rPr lang="en-US" dirty="0" smtClean="0"/>
              <a:t>} as restriction while following path to the bomb</a:t>
            </a:r>
          </a:p>
          <a:p>
            <a:pPr lvl="1"/>
            <a:endParaRPr lang="en-US" dirty="0" smtClean="0"/>
          </a:p>
          <a:p>
            <a:pPr lvl="1"/>
            <a:endParaRPr lang="en-US" dirty="0"/>
          </a:p>
        </p:txBody>
      </p:sp>
    </p:spTree>
    <p:extLst>
      <p:ext uri="{BB962C8B-B14F-4D97-AF65-F5344CB8AC3E}">
        <p14:creationId xmlns:p14="http://schemas.microsoft.com/office/powerpoint/2010/main" val="2217340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queries: </a:t>
            </a:r>
            <a:br>
              <a:rPr lang="en-US" dirty="0" smtClean="0"/>
            </a:br>
            <a:r>
              <a:rPr lang="en-US" dirty="0" smtClean="0"/>
              <a:t>Causality Navigation</a:t>
            </a:r>
            <a:endParaRPr lang="en-US" dirty="0"/>
          </a:p>
        </p:txBody>
      </p:sp>
      <p:grpSp>
        <p:nvGrpSpPr>
          <p:cNvPr id="3" name="Group 2"/>
          <p:cNvGrpSpPr/>
          <p:nvPr/>
        </p:nvGrpSpPr>
        <p:grpSpPr>
          <a:xfrm>
            <a:off x="441791" y="2708365"/>
            <a:ext cx="1143000" cy="3886200"/>
            <a:chOff x="609600" y="1981200"/>
            <a:chExt cx="1143000" cy="3886200"/>
          </a:xfrm>
        </p:grpSpPr>
        <p:sp>
          <p:nvSpPr>
            <p:cNvPr id="4" name="Rectangle 3"/>
            <p:cNvSpPr/>
            <p:nvPr/>
          </p:nvSpPr>
          <p:spPr>
            <a:xfrm>
              <a:off x="609600" y="19812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Machine1</a:t>
              </a:r>
              <a:endParaRPr lang="en-US" dirty="0">
                <a:solidFill>
                  <a:schemeClr val="tx1"/>
                </a:solidFill>
              </a:endParaRPr>
            </a:p>
          </p:txBody>
        </p:sp>
        <p:cxnSp>
          <p:nvCxnSpPr>
            <p:cNvPr id="5" name="Straight Connector 4"/>
            <p:cNvCxnSpPr>
              <a:stCxn id="4" idx="2"/>
            </p:cNvCxnSpPr>
            <p:nvPr/>
          </p:nvCxnSpPr>
          <p:spPr>
            <a:xfrm>
              <a:off x="1181100" y="23622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89591" y="2708365"/>
            <a:ext cx="1143000" cy="3886200"/>
            <a:chOff x="609600" y="1981200"/>
            <a:chExt cx="1143000" cy="3886200"/>
          </a:xfrm>
        </p:grpSpPr>
        <p:sp>
          <p:nvSpPr>
            <p:cNvPr id="7" name="Rectangle 6"/>
            <p:cNvSpPr/>
            <p:nvPr/>
          </p:nvSpPr>
          <p:spPr>
            <a:xfrm>
              <a:off x="609600" y="19812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Machine2</a:t>
              </a:r>
              <a:endParaRPr lang="en-US" dirty="0">
                <a:solidFill>
                  <a:schemeClr val="tx1"/>
                </a:solidFill>
              </a:endParaRPr>
            </a:p>
          </p:txBody>
        </p:sp>
        <p:cxnSp>
          <p:nvCxnSpPr>
            <p:cNvPr id="8" name="Straight Connector 7"/>
            <p:cNvCxnSpPr>
              <a:stCxn id="7" idx="2"/>
            </p:cNvCxnSpPr>
            <p:nvPr/>
          </p:nvCxnSpPr>
          <p:spPr>
            <a:xfrm>
              <a:off x="1181100" y="23622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261191" y="2708365"/>
            <a:ext cx="1143000" cy="3886200"/>
            <a:chOff x="609600" y="1752600"/>
            <a:chExt cx="1143000" cy="3886200"/>
          </a:xfrm>
        </p:grpSpPr>
        <p:sp>
          <p:nvSpPr>
            <p:cNvPr id="10" name="Rectangle 9"/>
            <p:cNvSpPr/>
            <p:nvPr/>
          </p:nvSpPr>
          <p:spPr>
            <a:xfrm>
              <a:off x="609600" y="1752600"/>
              <a:ext cx="1143000" cy="381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Machine3</a:t>
              </a:r>
              <a:endParaRPr lang="en-US" dirty="0">
                <a:solidFill>
                  <a:schemeClr val="tx1"/>
                </a:solidFill>
              </a:endParaRPr>
            </a:p>
          </p:txBody>
        </p:sp>
        <p:cxnSp>
          <p:nvCxnSpPr>
            <p:cNvPr id="11" name="Straight Connector 10"/>
            <p:cNvCxnSpPr>
              <a:stCxn id="10" idx="2"/>
            </p:cNvCxnSpPr>
            <p:nvPr/>
          </p:nvCxnSpPr>
          <p:spPr>
            <a:xfrm>
              <a:off x="1181100" y="2133600"/>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a:off x="7871291" y="3108959"/>
            <a:ext cx="0" cy="35052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718891" y="2441665"/>
            <a:ext cx="419100" cy="685800"/>
            <a:chOff x="6705600" y="2667000"/>
            <a:chExt cx="304800" cy="838200"/>
          </a:xfrm>
        </p:grpSpPr>
        <p:sp>
          <p:nvSpPr>
            <p:cNvPr id="36" name="Oval 35"/>
            <p:cNvSpPr/>
            <p:nvPr/>
          </p:nvSpPr>
          <p:spPr>
            <a:xfrm>
              <a:off x="6781800" y="2667000"/>
              <a:ext cx="152400" cy="152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6" idx="4"/>
            </p:cNvCxnSpPr>
            <p:nvPr/>
          </p:nvCxnSpPr>
          <p:spPr>
            <a:xfrm>
              <a:off x="6858000" y="2819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705600" y="3124200"/>
              <a:ext cx="1524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858000" y="3124200"/>
              <a:ext cx="1524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05600" y="2971800"/>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flipH="1">
            <a:off x="2449025" y="3216813"/>
            <a:ext cx="541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74717" y="2855101"/>
            <a:ext cx="2835135" cy="369332"/>
          </a:xfrm>
          <a:prstGeom prst="rect">
            <a:avLst/>
          </a:prstGeom>
          <a:noFill/>
        </p:spPr>
        <p:txBody>
          <a:bodyPr wrap="none" rtlCol="0">
            <a:spAutoFit/>
          </a:bodyPr>
          <a:lstStyle/>
          <a:p>
            <a:r>
              <a:rPr lang="en-US" dirty="0" smtClean="0"/>
              <a:t>Filter only “Bomb Exploded”</a:t>
            </a:r>
            <a:endParaRPr lang="en-US" dirty="0"/>
          </a:p>
        </p:txBody>
      </p:sp>
      <p:cxnSp>
        <p:nvCxnSpPr>
          <p:cNvPr id="55" name="Straight Arrow Connector 54"/>
          <p:cNvCxnSpPr/>
          <p:nvPr/>
        </p:nvCxnSpPr>
        <p:spPr>
          <a:xfrm>
            <a:off x="2449025" y="3369213"/>
            <a:ext cx="541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3429000" y="1743891"/>
            <a:ext cx="588970" cy="801188"/>
            <a:chOff x="6309465" y="5415101"/>
            <a:chExt cx="588970" cy="801188"/>
          </a:xfrm>
        </p:grpSpPr>
        <p:sp>
          <p:nvSpPr>
            <p:cNvPr id="57" name="Vertical Scroll 56"/>
            <p:cNvSpPr/>
            <p:nvPr/>
          </p:nvSpPr>
          <p:spPr>
            <a:xfrm rot="10800000">
              <a:off x="6309465" y="5415101"/>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6403135" y="555607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381881" y="570847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381881" y="5815695"/>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366473" y="5943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111659" y="1732460"/>
            <a:ext cx="588970" cy="801188"/>
            <a:chOff x="1543192" y="5654585"/>
            <a:chExt cx="588970" cy="801188"/>
          </a:xfrm>
        </p:grpSpPr>
        <p:sp>
          <p:nvSpPr>
            <p:cNvPr id="63" name="Vertical Scroll 62"/>
            <p:cNvSpPr/>
            <p:nvPr/>
          </p:nvSpPr>
          <p:spPr>
            <a:xfrm rot="10800000">
              <a:off x="1543192" y="5654585"/>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1636862" y="57955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615608" y="59479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615608" y="6055179"/>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600200" y="6172200"/>
              <a:ext cx="44413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6324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667643" y="1743891"/>
            <a:ext cx="588970" cy="801188"/>
            <a:chOff x="1543192" y="5654585"/>
            <a:chExt cx="588970" cy="801188"/>
          </a:xfrm>
        </p:grpSpPr>
        <p:sp>
          <p:nvSpPr>
            <p:cNvPr id="70" name="Vertical Scroll 69"/>
            <p:cNvSpPr/>
            <p:nvPr/>
          </p:nvSpPr>
          <p:spPr>
            <a:xfrm rot="10800000">
              <a:off x="1543192" y="5654585"/>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636862" y="57955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615608" y="59479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615608" y="6055179"/>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6172200"/>
              <a:ext cx="44413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600200" y="6324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2470784" y="3291925"/>
            <a:ext cx="683200" cy="369332"/>
          </a:xfrm>
          <a:prstGeom prst="rect">
            <a:avLst/>
          </a:prstGeom>
          <a:noFill/>
        </p:spPr>
        <p:txBody>
          <a:bodyPr wrap="none" rtlCol="0">
            <a:spAutoFit/>
          </a:bodyPr>
          <a:lstStyle/>
          <a:p>
            <a:r>
              <a:rPr lang="en-US" dirty="0" smtClean="0"/>
              <a:t>{B1E}</a:t>
            </a:r>
            <a:endParaRPr lang="en-US" dirty="0"/>
          </a:p>
        </p:txBody>
      </p:sp>
      <p:cxnSp>
        <p:nvCxnSpPr>
          <p:cNvPr id="78" name="Straight Arrow Connector 77"/>
          <p:cNvCxnSpPr/>
          <p:nvPr/>
        </p:nvCxnSpPr>
        <p:spPr>
          <a:xfrm flipH="1">
            <a:off x="2449025" y="3901525"/>
            <a:ext cx="541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299765" y="3543333"/>
            <a:ext cx="2554867" cy="369332"/>
          </a:xfrm>
          <a:prstGeom prst="rect">
            <a:avLst/>
          </a:prstGeom>
          <a:noFill/>
        </p:spPr>
        <p:txBody>
          <a:bodyPr wrap="none" rtlCol="0">
            <a:spAutoFit/>
          </a:bodyPr>
          <a:lstStyle/>
          <a:p>
            <a:r>
              <a:rPr lang="en-US" dirty="0" smtClean="0"/>
              <a:t>Get 30 events before B1E</a:t>
            </a:r>
            <a:endParaRPr lang="en-US" dirty="0"/>
          </a:p>
        </p:txBody>
      </p:sp>
      <p:cxnSp>
        <p:nvCxnSpPr>
          <p:cNvPr id="81" name="Straight Arrow Connector 80"/>
          <p:cNvCxnSpPr/>
          <p:nvPr/>
        </p:nvCxnSpPr>
        <p:spPr>
          <a:xfrm>
            <a:off x="2449025" y="4053925"/>
            <a:ext cx="541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449025" y="3961871"/>
            <a:ext cx="1377444" cy="369332"/>
          </a:xfrm>
          <a:prstGeom prst="rect">
            <a:avLst/>
          </a:prstGeom>
          <a:noFill/>
        </p:spPr>
        <p:txBody>
          <a:bodyPr wrap="square" rtlCol="0">
            <a:spAutoFit/>
          </a:bodyPr>
          <a:lstStyle/>
          <a:p>
            <a:r>
              <a:rPr lang="en-US" dirty="0" smtClean="0"/>
              <a:t>{…r{q}…B1E}</a:t>
            </a:r>
            <a:endParaRPr lang="en-US" dirty="0"/>
          </a:p>
        </p:txBody>
      </p:sp>
      <p:cxnSp>
        <p:nvCxnSpPr>
          <p:cNvPr id="84" name="Straight Arrow Connector 83"/>
          <p:cNvCxnSpPr/>
          <p:nvPr/>
        </p:nvCxnSpPr>
        <p:spPr>
          <a:xfrm flipH="1">
            <a:off x="3826469" y="4511125"/>
            <a:ext cx="4032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070412" y="4146537"/>
            <a:ext cx="2753254" cy="369332"/>
          </a:xfrm>
          <a:prstGeom prst="rect">
            <a:avLst/>
          </a:prstGeom>
          <a:noFill/>
        </p:spPr>
        <p:txBody>
          <a:bodyPr wrap="none" rtlCol="0">
            <a:spAutoFit/>
          </a:bodyPr>
          <a:lstStyle/>
          <a:p>
            <a:r>
              <a:rPr lang="en-US" dirty="0" smtClean="0"/>
              <a:t>Get 30, before you send {q}</a:t>
            </a:r>
            <a:endParaRPr lang="en-US" dirty="0"/>
          </a:p>
        </p:txBody>
      </p:sp>
      <p:cxnSp>
        <p:nvCxnSpPr>
          <p:cNvPr id="99" name="Straight Arrow Connector 98"/>
          <p:cNvCxnSpPr/>
          <p:nvPr/>
        </p:nvCxnSpPr>
        <p:spPr>
          <a:xfrm>
            <a:off x="3826469" y="4663525"/>
            <a:ext cx="4032756"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832691" y="4583668"/>
            <a:ext cx="1377444" cy="369332"/>
          </a:xfrm>
          <a:prstGeom prst="rect">
            <a:avLst/>
          </a:prstGeom>
          <a:noFill/>
        </p:spPr>
        <p:txBody>
          <a:bodyPr wrap="square" rtlCol="0">
            <a:spAutoFit/>
          </a:bodyPr>
          <a:lstStyle/>
          <a:p>
            <a:r>
              <a:rPr lang="en-US" dirty="0" smtClean="0"/>
              <a:t>{…r{x}…s{q}}</a:t>
            </a:r>
            <a:endParaRPr lang="en-US" dirty="0"/>
          </a:p>
        </p:txBody>
      </p:sp>
      <p:cxnSp>
        <p:nvCxnSpPr>
          <p:cNvPr id="104" name="Straight Arrow Connector 103"/>
          <p:cNvCxnSpPr/>
          <p:nvPr/>
        </p:nvCxnSpPr>
        <p:spPr>
          <a:xfrm flipH="1">
            <a:off x="2438400" y="5257800"/>
            <a:ext cx="541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438400" y="5410200"/>
            <a:ext cx="541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079040" y="4953000"/>
            <a:ext cx="2730812" cy="369332"/>
          </a:xfrm>
          <a:prstGeom prst="rect">
            <a:avLst/>
          </a:prstGeom>
          <a:noFill/>
        </p:spPr>
        <p:txBody>
          <a:bodyPr wrap="none" rtlCol="0">
            <a:spAutoFit/>
          </a:bodyPr>
          <a:lstStyle/>
          <a:p>
            <a:r>
              <a:rPr lang="en-US" dirty="0" smtClean="0"/>
              <a:t>Get 30, before you send {x}</a:t>
            </a:r>
            <a:endParaRPr lang="en-US" dirty="0"/>
          </a:p>
        </p:txBody>
      </p:sp>
      <p:sp>
        <p:nvSpPr>
          <p:cNvPr id="107" name="TextBox 106"/>
          <p:cNvSpPr txBox="1"/>
          <p:nvPr/>
        </p:nvSpPr>
        <p:spPr>
          <a:xfrm>
            <a:off x="2427397" y="5334000"/>
            <a:ext cx="1377444" cy="369332"/>
          </a:xfrm>
          <a:prstGeom prst="rect">
            <a:avLst/>
          </a:prstGeom>
          <a:noFill/>
        </p:spPr>
        <p:txBody>
          <a:bodyPr wrap="square" rtlCol="0">
            <a:spAutoFit/>
          </a:bodyPr>
          <a:lstStyle/>
          <a:p>
            <a:r>
              <a:rPr lang="en-US" dirty="0" smtClean="0"/>
              <a:t>{…r{a}…s{x}}</a:t>
            </a:r>
            <a:endParaRPr lang="en-US" dirty="0"/>
          </a:p>
        </p:txBody>
      </p:sp>
      <p:cxnSp>
        <p:nvCxnSpPr>
          <p:cNvPr id="108" name="Straight Arrow Connector 107"/>
          <p:cNvCxnSpPr/>
          <p:nvPr/>
        </p:nvCxnSpPr>
        <p:spPr>
          <a:xfrm flipH="1">
            <a:off x="1013292" y="5943600"/>
            <a:ext cx="6835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83381" y="6096000"/>
            <a:ext cx="6865219"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117788" y="5574268"/>
            <a:ext cx="2730812" cy="369332"/>
          </a:xfrm>
          <a:prstGeom prst="rect">
            <a:avLst/>
          </a:prstGeom>
          <a:noFill/>
        </p:spPr>
        <p:txBody>
          <a:bodyPr wrap="none" rtlCol="0">
            <a:spAutoFit/>
          </a:bodyPr>
          <a:lstStyle/>
          <a:p>
            <a:r>
              <a:rPr lang="en-US" dirty="0" smtClean="0"/>
              <a:t>Get 30, before you send {a}</a:t>
            </a:r>
            <a:endParaRPr lang="en-US" dirty="0"/>
          </a:p>
        </p:txBody>
      </p:sp>
      <p:sp>
        <p:nvSpPr>
          <p:cNvPr id="115" name="TextBox 114"/>
          <p:cNvSpPr txBox="1"/>
          <p:nvPr/>
        </p:nvSpPr>
        <p:spPr>
          <a:xfrm>
            <a:off x="6924717" y="6257890"/>
            <a:ext cx="1893147" cy="369332"/>
          </a:xfrm>
          <a:prstGeom prst="rect">
            <a:avLst/>
          </a:prstGeom>
          <a:noFill/>
        </p:spPr>
        <p:txBody>
          <a:bodyPr wrap="none" rtlCol="0">
            <a:spAutoFit/>
          </a:bodyPr>
          <a:lstStyle/>
          <a:p>
            <a:r>
              <a:rPr lang="en-US" dirty="0" smtClean="0"/>
              <a:t>Root cause found!</a:t>
            </a:r>
            <a:endParaRPr lang="en-US" dirty="0"/>
          </a:p>
        </p:txBody>
      </p:sp>
      <p:grpSp>
        <p:nvGrpSpPr>
          <p:cNvPr id="116" name="Group 115"/>
          <p:cNvGrpSpPr/>
          <p:nvPr/>
        </p:nvGrpSpPr>
        <p:grpSpPr>
          <a:xfrm>
            <a:off x="8033216" y="5457790"/>
            <a:ext cx="609600" cy="800100"/>
            <a:chOff x="1979762" y="1999162"/>
            <a:chExt cx="609600" cy="800100"/>
          </a:xfrm>
        </p:grpSpPr>
        <p:sp>
          <p:nvSpPr>
            <p:cNvPr id="117" name="Rectangle 116"/>
            <p:cNvSpPr/>
            <p:nvPr/>
          </p:nvSpPr>
          <p:spPr>
            <a:xfrm>
              <a:off x="2284562" y="2303962"/>
              <a:ext cx="152400" cy="1143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132162" y="2380162"/>
              <a:ext cx="457200" cy="4191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B1</a:t>
              </a:r>
              <a:endParaRPr lang="en-US" dirty="0"/>
            </a:p>
          </p:txBody>
        </p:sp>
        <p:sp>
          <p:nvSpPr>
            <p:cNvPr id="119" name="Freeform 118"/>
            <p:cNvSpPr/>
            <p:nvPr/>
          </p:nvSpPr>
          <p:spPr>
            <a:xfrm>
              <a:off x="2112340" y="2059033"/>
              <a:ext cx="248422" cy="235132"/>
            </a:xfrm>
            <a:custGeom>
              <a:avLst/>
              <a:gdLst>
                <a:gd name="connsiteX0" fmla="*/ 248422 w 248422"/>
                <a:gd name="connsiteY0" fmla="*/ 235132 h 235132"/>
                <a:gd name="connsiteX1" fmla="*/ 209233 w 248422"/>
                <a:gd name="connsiteY1" fmla="*/ 169818 h 235132"/>
                <a:gd name="connsiteX2" fmla="*/ 196171 w 248422"/>
                <a:gd name="connsiteY2" fmla="*/ 117566 h 235132"/>
                <a:gd name="connsiteX3" fmla="*/ 26353 w 248422"/>
                <a:gd name="connsiteY3" fmla="*/ 78378 h 235132"/>
                <a:gd name="connsiteX4" fmla="*/ 228 w 248422"/>
                <a:gd name="connsiteY4" fmla="*/ 39189 h 235132"/>
                <a:gd name="connsiteX5" fmla="*/ 13291 w 248422"/>
                <a:gd name="connsiteY5" fmla="*/ 0 h 23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22" h="235132">
                  <a:moveTo>
                    <a:pt x="248422" y="235132"/>
                  </a:moveTo>
                  <a:cubicBezTo>
                    <a:pt x="235359" y="213361"/>
                    <a:pt x="219545" y="193019"/>
                    <a:pt x="209233" y="169818"/>
                  </a:cubicBezTo>
                  <a:cubicBezTo>
                    <a:pt x="201942" y="153412"/>
                    <a:pt x="209802" y="129250"/>
                    <a:pt x="196171" y="117566"/>
                  </a:cubicBezTo>
                  <a:cubicBezTo>
                    <a:pt x="167480" y="92974"/>
                    <a:pt x="56847" y="82734"/>
                    <a:pt x="26353" y="78378"/>
                  </a:cubicBezTo>
                  <a:cubicBezTo>
                    <a:pt x="17645" y="65315"/>
                    <a:pt x="2809" y="54675"/>
                    <a:pt x="228" y="39189"/>
                  </a:cubicBezTo>
                  <a:cubicBezTo>
                    <a:pt x="-2036" y="25607"/>
                    <a:pt x="13291" y="0"/>
                    <a:pt x="13291" y="0"/>
                  </a:cubicBezTo>
                </a:path>
              </a:pathLst>
            </a:cu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4-Point Star 119"/>
            <p:cNvSpPr/>
            <p:nvPr/>
          </p:nvSpPr>
          <p:spPr>
            <a:xfrm>
              <a:off x="1979762" y="1999162"/>
              <a:ext cx="228600" cy="266700"/>
            </a:xfrm>
            <a:prstGeom prst="star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2948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Retrieving 30 events </a:t>
            </a:r>
            <a:br>
              <a:rPr lang="en-US" dirty="0" smtClean="0"/>
            </a:br>
            <a:r>
              <a:rPr lang="en-US" dirty="0" smtClean="0"/>
              <a:t>before message was sent </a:t>
            </a:r>
            <a:endParaRPr lang="en-US" dirty="0"/>
          </a:p>
        </p:txBody>
      </p:sp>
      <p:sp>
        <p:nvSpPr>
          <p:cNvPr id="4" name="Rectangle 3"/>
          <p:cNvSpPr/>
          <p:nvPr/>
        </p:nvSpPr>
        <p:spPr>
          <a:xfrm>
            <a:off x="437606" y="1905000"/>
            <a:ext cx="8153400" cy="4524315"/>
          </a:xfrm>
          <a:prstGeom prst="rect">
            <a:avLst/>
          </a:prstGeom>
        </p:spPr>
        <p:txBody>
          <a:bodyPr wrap="square">
            <a:spAutoFit/>
          </a:bodyPr>
          <a:lstStyle/>
          <a:p>
            <a:r>
              <a:rPr lang="en-US" dirty="0">
                <a:latin typeface="Consolas"/>
              </a:rPr>
              <a:t> </a:t>
            </a:r>
            <a:r>
              <a:rPr lang="en-US" dirty="0">
                <a:solidFill>
                  <a:srgbClr val="0000FF"/>
                </a:solidFill>
                <a:latin typeface="Consolas"/>
              </a:rPr>
              <a:t>static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BeforeSend</a:t>
            </a:r>
            <a:r>
              <a:rPr lang="en-US" dirty="0">
                <a:solidFill>
                  <a:prstClr val="black"/>
                </a:solidFill>
                <a:latin typeface="Consolas"/>
              </a:rPr>
              <a:t>(</a:t>
            </a:r>
            <a:r>
              <a:rPr lang="en-US" dirty="0" err="1">
                <a:solidFill>
                  <a:srgbClr val="2B91AF"/>
                </a:solidFill>
                <a:latin typeface="Consolas"/>
              </a:rPr>
              <a:t>StringBuilder</a:t>
            </a:r>
            <a:r>
              <a:rPr lang="en-US" dirty="0">
                <a:solidFill>
                  <a:prstClr val="black"/>
                </a:solidFill>
                <a:latin typeface="Consolas"/>
              </a:rPr>
              <a:t> </a:t>
            </a:r>
            <a:r>
              <a:rPr lang="en-US" dirty="0" err="1">
                <a:solidFill>
                  <a:prstClr val="black"/>
                </a:solidFill>
                <a:latin typeface="Consolas"/>
              </a:rPr>
              <a:t>sb</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messageId</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smtClean="0">
                <a:solidFill>
                  <a:srgbClr val="2B91AF"/>
                </a:solidFill>
                <a:latin typeface="Consolas"/>
              </a:rPr>
              <a:t>Playback</a:t>
            </a:r>
            <a:r>
              <a:rPr lang="en-US" dirty="0" smtClean="0">
                <a:solidFill>
                  <a:prstClr val="black"/>
                </a:solidFill>
                <a:latin typeface="Consolas"/>
              </a:rPr>
              <a:t> </a:t>
            </a:r>
            <a:r>
              <a:rPr lang="en-US" dirty="0" err="1">
                <a:solidFill>
                  <a:prstClr val="black"/>
                </a:solidFill>
                <a:latin typeface="Consolas"/>
              </a:rPr>
              <a:t>pb</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Playback</a:t>
            </a:r>
            <a:r>
              <a:rPr lang="en-US" dirty="0">
                <a:solidFill>
                  <a:prstClr val="black"/>
                </a:solidFill>
                <a:latin typeface="Consolas"/>
              </a:rPr>
              <a:t>();</a:t>
            </a:r>
          </a:p>
          <a:p>
            <a:r>
              <a:rPr lang="en-US" dirty="0">
                <a:solidFill>
                  <a:prstClr val="black"/>
                </a:solidFill>
                <a:latin typeface="Consolas"/>
              </a:rPr>
              <a:t>       </a:t>
            </a:r>
            <a:r>
              <a:rPr lang="en-US" dirty="0" err="1" smtClean="0">
                <a:solidFill>
                  <a:prstClr val="black"/>
                </a:solidFill>
                <a:latin typeface="Consolas"/>
              </a:rPr>
              <a:t>pb.AddEtlFiles</a:t>
            </a:r>
            <a:r>
              <a:rPr lang="en-US" dirty="0" smtClean="0">
                <a:solidFill>
                  <a:prstClr val="black"/>
                </a:solidFill>
                <a:latin typeface="Consolas"/>
              </a:rPr>
              <a:t>(</a:t>
            </a:r>
            <a:r>
              <a:rPr lang="en-US" dirty="0" err="1" smtClean="0">
                <a:solidFill>
                  <a:prstClr val="black"/>
                </a:solidFill>
                <a:latin typeface="Consolas"/>
              </a:rPr>
              <a:t>LocalTrace</a:t>
            </a:r>
            <a:r>
              <a:rPr lang="en-US" dirty="0">
                <a:solidFill>
                  <a:prstClr val="black"/>
                </a:solidFill>
                <a:latin typeface="Consolas"/>
              </a:rPr>
              <a:t>);</a:t>
            </a:r>
          </a:p>
          <a:p>
            <a:r>
              <a:rPr lang="en-US" dirty="0">
                <a:solidFill>
                  <a:prstClr val="black"/>
                </a:solidFill>
                <a:latin typeface="Consolas"/>
              </a:rPr>
              <a:t>       </a:t>
            </a:r>
            <a:r>
              <a:rPr lang="en-US" dirty="0" err="1" smtClean="0">
                <a:solidFill>
                  <a:srgbClr val="0000FF"/>
                </a:solidFill>
                <a:latin typeface="Consolas"/>
              </a:rPr>
              <a:t>var</a:t>
            </a:r>
            <a:r>
              <a:rPr lang="en-US" dirty="0" smtClean="0">
                <a:solidFill>
                  <a:prstClr val="black"/>
                </a:solidFill>
                <a:latin typeface="Consolas"/>
              </a:rPr>
              <a:t> </a:t>
            </a:r>
            <a:r>
              <a:rPr lang="en-US" dirty="0">
                <a:solidFill>
                  <a:prstClr val="black"/>
                </a:solidFill>
                <a:latin typeface="Consolas"/>
              </a:rPr>
              <a:t>all = </a:t>
            </a:r>
            <a:r>
              <a:rPr lang="en-US" dirty="0" err="1">
                <a:solidFill>
                  <a:prstClr val="black"/>
                </a:solidFill>
                <a:latin typeface="Consolas"/>
              </a:rPr>
              <a:t>pb.GetObservable</a:t>
            </a:r>
            <a:r>
              <a:rPr lang="en-US" dirty="0">
                <a:solidFill>
                  <a:prstClr val="black"/>
                </a:solidFill>
                <a:latin typeface="Consolas"/>
              </a:rPr>
              <a:t>&lt;</a:t>
            </a:r>
            <a:r>
              <a:rPr lang="en-US" dirty="0" err="1">
                <a:solidFill>
                  <a:srgbClr val="2B91AF"/>
                </a:solidFill>
                <a:latin typeface="Consolas"/>
              </a:rPr>
              <a:t>TracedEvent</a:t>
            </a:r>
            <a:r>
              <a:rPr lang="en-US" dirty="0">
                <a:solidFill>
                  <a:prstClr val="black"/>
                </a:solidFill>
                <a:latin typeface="Consolas"/>
              </a:rPr>
              <a:t>&gt;();</a:t>
            </a:r>
          </a:p>
          <a:p>
            <a:endParaRPr lang="en-US" dirty="0">
              <a:solidFill>
                <a:prstClr val="black"/>
              </a:solidFill>
              <a:latin typeface="Consolas"/>
            </a:endParaRPr>
          </a:p>
          <a:p>
            <a:r>
              <a:rPr lang="da-DK" dirty="0">
                <a:solidFill>
                  <a:prstClr val="black"/>
                </a:solidFill>
                <a:latin typeface="Consolas"/>
              </a:rPr>
              <a:t>       </a:t>
            </a:r>
            <a:r>
              <a:rPr lang="da-DK" dirty="0" smtClean="0">
                <a:solidFill>
                  <a:srgbClr val="0000FF"/>
                </a:solidFill>
                <a:latin typeface="Consolas"/>
              </a:rPr>
              <a:t>string</a:t>
            </a:r>
            <a:r>
              <a:rPr lang="da-DK" dirty="0" smtClean="0">
                <a:solidFill>
                  <a:prstClr val="black"/>
                </a:solidFill>
                <a:latin typeface="Consolas"/>
              </a:rPr>
              <a:t> </a:t>
            </a:r>
            <a:r>
              <a:rPr lang="da-DK" dirty="0">
                <a:solidFill>
                  <a:prstClr val="black"/>
                </a:solidFill>
                <a:latin typeface="Consolas"/>
              </a:rPr>
              <a:t>pattern = </a:t>
            </a:r>
            <a:r>
              <a:rPr lang="da-DK" dirty="0">
                <a:solidFill>
                  <a:srgbClr val="A31515"/>
                </a:solidFill>
                <a:latin typeface="Consolas"/>
              </a:rPr>
              <a:t>"send message "</a:t>
            </a:r>
            <a:r>
              <a:rPr lang="da-DK" dirty="0">
                <a:solidFill>
                  <a:prstClr val="black"/>
                </a:solidFill>
                <a:latin typeface="Consolas"/>
              </a:rPr>
              <a:t> + messageId;</a:t>
            </a:r>
          </a:p>
          <a:p>
            <a:r>
              <a:rPr lang="en-US" dirty="0">
                <a:solidFill>
                  <a:prstClr val="black"/>
                </a:solidFill>
                <a:latin typeface="Consolas"/>
              </a:rPr>
              <a:t>       </a:t>
            </a:r>
            <a:r>
              <a:rPr lang="en-US" dirty="0" err="1" smtClean="0">
                <a:solidFill>
                  <a:srgbClr val="0000FF"/>
                </a:solidFill>
                <a:latin typeface="Consolas"/>
              </a:rPr>
              <a:t>var</a:t>
            </a:r>
            <a:r>
              <a:rPr lang="en-US" dirty="0" smtClean="0">
                <a:solidFill>
                  <a:prstClr val="black"/>
                </a:solidFill>
                <a:latin typeface="Consolas"/>
              </a:rPr>
              <a:t> </a:t>
            </a:r>
            <a:r>
              <a:rPr lang="en-US" dirty="0">
                <a:solidFill>
                  <a:prstClr val="black"/>
                </a:solidFill>
                <a:latin typeface="Consolas"/>
              </a:rPr>
              <a:t>send = </a:t>
            </a:r>
            <a:r>
              <a:rPr lang="en-US" dirty="0" err="1">
                <a:solidFill>
                  <a:prstClr val="black"/>
                </a:solidFill>
                <a:latin typeface="Consolas"/>
              </a:rPr>
              <a:t>all.Where</a:t>
            </a:r>
            <a:r>
              <a:rPr lang="en-US" dirty="0">
                <a:solidFill>
                  <a:prstClr val="black"/>
                </a:solidFill>
                <a:latin typeface="Consolas"/>
              </a:rPr>
              <a:t>(e =&gt; </a:t>
            </a:r>
            <a:r>
              <a:rPr lang="en-US" dirty="0" err="1">
                <a:solidFill>
                  <a:prstClr val="black"/>
                </a:solidFill>
                <a:latin typeface="Consolas"/>
              </a:rPr>
              <a:t>e.Message.Contains</a:t>
            </a:r>
            <a:r>
              <a:rPr lang="en-US" dirty="0">
                <a:solidFill>
                  <a:prstClr val="black"/>
                </a:solidFill>
                <a:latin typeface="Consolas"/>
              </a:rPr>
              <a:t>(pattern));</a:t>
            </a:r>
          </a:p>
          <a:p>
            <a:r>
              <a:rPr lang="en-US" dirty="0">
                <a:solidFill>
                  <a:prstClr val="black"/>
                </a:solidFill>
                <a:latin typeface="Consolas"/>
              </a:rPr>
              <a:t>       </a:t>
            </a:r>
            <a:r>
              <a:rPr lang="en-US" dirty="0" err="1" smtClean="0">
                <a:solidFill>
                  <a:srgbClr val="0000FF"/>
                </a:solidFill>
                <a:latin typeface="Consolas"/>
              </a:rPr>
              <a:t>var</a:t>
            </a:r>
            <a:r>
              <a:rPr lang="en-US" dirty="0" smtClean="0">
                <a:solidFill>
                  <a:prstClr val="black"/>
                </a:solidFill>
                <a:latin typeface="Consolas"/>
              </a:rPr>
              <a:t> </a:t>
            </a:r>
            <a:r>
              <a:rPr lang="en-US" dirty="0">
                <a:solidFill>
                  <a:prstClr val="black"/>
                </a:solidFill>
                <a:latin typeface="Consolas"/>
              </a:rPr>
              <a:t>before = </a:t>
            </a:r>
            <a:r>
              <a:rPr lang="en-US" dirty="0" err="1">
                <a:solidFill>
                  <a:prstClr val="black"/>
                </a:solidFill>
                <a:latin typeface="Consolas"/>
              </a:rPr>
              <a:t>all.TakeUntil</a:t>
            </a:r>
            <a:r>
              <a:rPr lang="en-US" dirty="0">
                <a:solidFill>
                  <a:prstClr val="black"/>
                </a:solidFill>
                <a:latin typeface="Consolas"/>
              </a:rPr>
              <a:t>(send);</a:t>
            </a:r>
          </a:p>
          <a:p>
            <a:r>
              <a:rPr lang="en-US" dirty="0">
                <a:solidFill>
                  <a:prstClr val="black"/>
                </a:solidFill>
                <a:latin typeface="Consolas"/>
              </a:rPr>
              <a:t>       </a:t>
            </a:r>
            <a:r>
              <a:rPr lang="en-US" dirty="0" err="1" smtClean="0">
                <a:solidFill>
                  <a:srgbClr val="0000FF"/>
                </a:solidFill>
                <a:latin typeface="Consolas"/>
              </a:rPr>
              <a:t>var</a:t>
            </a:r>
            <a:r>
              <a:rPr lang="en-US" dirty="0" smtClean="0">
                <a:solidFill>
                  <a:prstClr val="black"/>
                </a:solidFill>
                <a:latin typeface="Consolas"/>
              </a:rPr>
              <a:t> </a:t>
            </a:r>
            <a:r>
              <a:rPr lang="en-US" dirty="0">
                <a:solidFill>
                  <a:prstClr val="black"/>
                </a:solidFill>
                <a:latin typeface="Consolas"/>
              </a:rPr>
              <a:t>output = </a:t>
            </a:r>
            <a:r>
              <a:rPr lang="en-US" dirty="0" err="1">
                <a:solidFill>
                  <a:prstClr val="black"/>
                </a:solidFill>
                <a:latin typeface="Consolas"/>
              </a:rPr>
              <a:t>before.Merge</a:t>
            </a:r>
            <a:r>
              <a:rPr lang="en-US" dirty="0">
                <a:solidFill>
                  <a:prstClr val="black"/>
                </a:solidFill>
                <a:latin typeface="Consolas"/>
              </a:rPr>
              <a:t>(send);</a:t>
            </a:r>
          </a:p>
          <a:p>
            <a:endParaRPr lang="en-US" dirty="0">
              <a:solidFill>
                <a:prstClr val="black"/>
              </a:solidFill>
              <a:latin typeface="Consolas"/>
            </a:endParaRPr>
          </a:p>
          <a:p>
            <a:r>
              <a:rPr lang="en-US" dirty="0">
                <a:solidFill>
                  <a:prstClr val="black"/>
                </a:solidFill>
                <a:latin typeface="Consolas"/>
              </a:rPr>
              <a:t>       </a:t>
            </a:r>
            <a:r>
              <a:rPr lang="en-US" dirty="0" err="1" smtClean="0">
                <a:solidFill>
                  <a:prstClr val="black"/>
                </a:solidFill>
                <a:latin typeface="Consolas"/>
              </a:rPr>
              <a:t>output.TakeLast</a:t>
            </a:r>
            <a:r>
              <a:rPr lang="en-US" dirty="0" smtClean="0">
                <a:solidFill>
                  <a:prstClr val="black"/>
                </a:solidFill>
                <a:latin typeface="Consolas"/>
              </a:rPr>
              <a:t>(</a:t>
            </a:r>
            <a:r>
              <a:rPr lang="en-US" dirty="0" err="1" smtClean="0">
                <a:solidFill>
                  <a:prstClr val="black"/>
                </a:solidFill>
                <a:latin typeface="Consolas"/>
              </a:rPr>
              <a:t>linesPerPage</a:t>
            </a:r>
            <a:r>
              <a:rPr lang="en-US" dirty="0">
                <a:solidFill>
                  <a:prstClr val="black"/>
                </a:solidFill>
                <a:latin typeface="Consolas"/>
              </a:rPr>
              <a:t>).Subscribe(e =&gt; </a:t>
            </a:r>
            <a:r>
              <a:rPr lang="en-US" dirty="0" smtClean="0">
                <a:solidFill>
                  <a:prstClr val="black"/>
                </a:solidFill>
                <a:latin typeface="Consolas"/>
              </a:rPr>
              <a:t>	</a:t>
            </a:r>
            <a:r>
              <a:rPr lang="en-US" dirty="0" err="1" smtClean="0">
                <a:solidFill>
                  <a:prstClr val="black"/>
                </a:solidFill>
                <a:latin typeface="Consolas"/>
              </a:rPr>
              <a:t>sb.AppendLine</a:t>
            </a:r>
            <a:r>
              <a:rPr lang="en-US" dirty="0" smtClean="0">
                <a:solidFill>
                  <a:prstClr val="black"/>
                </a:solidFill>
                <a:latin typeface="Consolas"/>
              </a:rPr>
              <a:t>(Format(</a:t>
            </a:r>
            <a:r>
              <a:rPr lang="en-US" dirty="0" err="1" smtClean="0">
                <a:solidFill>
                  <a:prstClr val="black"/>
                </a:solidFill>
                <a:latin typeface="Consolas"/>
              </a:rPr>
              <a:t>e.Message</a:t>
            </a:r>
            <a:r>
              <a:rPr lang="en-US" dirty="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err="1" smtClean="0">
                <a:solidFill>
                  <a:prstClr val="black"/>
                </a:solidFill>
                <a:latin typeface="Consolas"/>
              </a:rPr>
              <a:t>pb.Run</a:t>
            </a:r>
            <a:r>
              <a:rPr lang="en-US" dirty="0">
                <a:solidFill>
                  <a:prstClr val="black"/>
                </a:solidFill>
                <a:latin typeface="Consolas"/>
              </a:rPr>
              <a:t>();</a:t>
            </a:r>
          </a:p>
          <a:p>
            <a:r>
              <a:rPr lang="en-US" dirty="0" smtClean="0">
                <a:solidFill>
                  <a:prstClr val="black"/>
                </a:solidFill>
                <a:latin typeface="Consolas"/>
              </a:rPr>
              <a:t>}</a:t>
            </a:r>
            <a:endParaRPr lang="en-US" dirty="0"/>
          </a:p>
        </p:txBody>
      </p:sp>
    </p:spTree>
    <p:extLst>
      <p:ext uri="{BB962C8B-B14F-4D97-AF65-F5344CB8AC3E}">
        <p14:creationId xmlns:p14="http://schemas.microsoft.com/office/powerpoint/2010/main" val="754803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Rx primitives about Time</a:t>
            </a:r>
            <a:endParaRPr lang="en-US" dirty="0"/>
          </a:p>
        </p:txBody>
      </p:sp>
      <p:sp>
        <p:nvSpPr>
          <p:cNvPr id="3" name="Content Placeholder 2"/>
          <p:cNvSpPr>
            <a:spLocks noGrp="1"/>
          </p:cNvSpPr>
          <p:nvPr>
            <p:ph idx="1"/>
          </p:nvPr>
        </p:nvSpPr>
        <p:spPr/>
        <p:txBody>
          <a:bodyPr/>
          <a:lstStyle/>
          <a:p>
            <a:r>
              <a:rPr lang="en-US" dirty="0" err="1" smtClean="0"/>
              <a:t>IScheduler</a:t>
            </a:r>
            <a:endParaRPr lang="en-US" dirty="0"/>
          </a:p>
          <a:p>
            <a:r>
              <a:rPr lang="en-US" dirty="0" smtClean="0"/>
              <a:t>Temporal primitives </a:t>
            </a:r>
          </a:p>
          <a:p>
            <a:pPr lvl="1"/>
            <a:r>
              <a:rPr lang="en-US" dirty="0" smtClean="0"/>
              <a:t>Timer</a:t>
            </a:r>
          </a:p>
          <a:p>
            <a:pPr lvl="1"/>
            <a:r>
              <a:rPr lang="en-US" dirty="0" smtClean="0"/>
              <a:t>Interval</a:t>
            </a:r>
          </a:p>
          <a:p>
            <a:r>
              <a:rPr lang="en-US" dirty="0" smtClean="0"/>
              <a:t>Usage</a:t>
            </a:r>
          </a:p>
          <a:p>
            <a:pPr lvl="1"/>
            <a:r>
              <a:rPr lang="en-US" dirty="0" smtClean="0"/>
              <a:t>Buffer</a:t>
            </a:r>
          </a:p>
          <a:p>
            <a:pPr lvl="1"/>
            <a:r>
              <a:rPr lang="en-US" dirty="0" smtClean="0"/>
              <a:t>Window(</a:t>
            </a:r>
          </a:p>
          <a:p>
            <a:r>
              <a:rPr lang="en-US" dirty="0" err="1" smtClean="0"/>
              <a:t>TestScheduler</a:t>
            </a:r>
            <a:r>
              <a:rPr lang="en-US" dirty="0" smtClean="0"/>
              <a:t> as example of “virtual time”</a:t>
            </a:r>
          </a:p>
        </p:txBody>
      </p:sp>
    </p:spTree>
    <p:extLst>
      <p:ext uri="{BB962C8B-B14F-4D97-AF65-F5344CB8AC3E}">
        <p14:creationId xmlns:p14="http://schemas.microsoft.com/office/powerpoint/2010/main" val="827964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Trace Playback Extensions</a:t>
            </a:r>
            <a:endParaRPr lang="en-US" dirty="0"/>
          </a:p>
        </p:txBody>
      </p:sp>
      <p:sp>
        <p:nvSpPr>
          <p:cNvPr id="3" name="Subtitle 2"/>
          <p:cNvSpPr>
            <a:spLocks noGrp="1"/>
          </p:cNvSpPr>
          <p:nvPr>
            <p:ph type="subTitle" idx="1"/>
          </p:nvPr>
        </p:nvSpPr>
        <p:spPr/>
        <p:txBody>
          <a:bodyPr/>
          <a:lstStyle/>
          <a:p>
            <a:r>
              <a:rPr lang="en-US" dirty="0" smtClean="0"/>
              <a:t>Solving the “Event Normalization” problem – turning all events to C#</a:t>
            </a:r>
            <a:endParaRPr lang="en-US" dirty="0"/>
          </a:p>
        </p:txBody>
      </p:sp>
    </p:spTree>
    <p:extLst>
      <p:ext uri="{BB962C8B-B14F-4D97-AF65-F5344CB8AC3E}">
        <p14:creationId xmlns:p14="http://schemas.microsoft.com/office/powerpoint/2010/main" val="2419274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Virtual Time </a:t>
            </a:r>
            <a:br>
              <a:rPr lang="en-US" dirty="0" smtClean="0"/>
            </a:br>
            <a:r>
              <a:rPr lang="en-US" dirty="0" smtClean="0"/>
              <a:t>from event timestamps</a:t>
            </a:r>
            <a:endParaRPr lang="en-US" dirty="0"/>
          </a:p>
        </p:txBody>
      </p:sp>
      <p:sp>
        <p:nvSpPr>
          <p:cNvPr id="16" name="TextBox 15"/>
          <p:cNvSpPr txBox="1"/>
          <p:nvPr/>
        </p:nvSpPr>
        <p:spPr>
          <a:xfrm>
            <a:off x="457200" y="4134833"/>
            <a:ext cx="1777538" cy="1200329"/>
          </a:xfrm>
          <a:prstGeom prst="rect">
            <a:avLst/>
          </a:prstGeom>
          <a:noFill/>
        </p:spPr>
        <p:txBody>
          <a:bodyPr wrap="none" rtlCol="0">
            <a:spAutoFit/>
          </a:bodyPr>
          <a:lstStyle/>
          <a:p>
            <a:r>
              <a:rPr lang="en-US" dirty="0" err="1" smtClean="0"/>
              <a:t>IObserver</a:t>
            </a:r>
            <a:r>
              <a:rPr lang="en-US" dirty="0" smtClean="0"/>
              <a:t>&lt;T&gt;</a:t>
            </a:r>
          </a:p>
          <a:p>
            <a:pPr marL="285750" indent="-285750">
              <a:buFont typeface="Arial" pitchFamily="34" charset="0"/>
              <a:buChar char="•"/>
            </a:pPr>
            <a:r>
              <a:rPr lang="en-US" dirty="0" err="1" smtClean="0"/>
              <a:t>OnNext</a:t>
            </a:r>
            <a:endParaRPr lang="en-US" dirty="0" smtClean="0"/>
          </a:p>
          <a:p>
            <a:pPr marL="285750" indent="-285750">
              <a:buFont typeface="Arial" pitchFamily="34" charset="0"/>
              <a:buChar char="•"/>
            </a:pPr>
            <a:r>
              <a:rPr lang="en-US" dirty="0" err="1" smtClean="0"/>
              <a:t>OnError</a:t>
            </a:r>
            <a:endParaRPr lang="en-US" dirty="0" smtClean="0"/>
          </a:p>
          <a:p>
            <a:pPr marL="285750" indent="-285750">
              <a:buFont typeface="Arial" pitchFamily="34" charset="0"/>
              <a:buChar char="•"/>
            </a:pPr>
            <a:r>
              <a:rPr lang="en-US" dirty="0" err="1" smtClean="0"/>
              <a:t>OnCompleted</a:t>
            </a:r>
            <a:endParaRPr lang="en-US" dirty="0"/>
          </a:p>
        </p:txBody>
      </p:sp>
      <p:sp>
        <p:nvSpPr>
          <p:cNvPr id="17" name="TextBox 16"/>
          <p:cNvSpPr txBox="1"/>
          <p:nvPr/>
        </p:nvSpPr>
        <p:spPr>
          <a:xfrm>
            <a:off x="7010400" y="4411833"/>
            <a:ext cx="1647374" cy="646331"/>
          </a:xfrm>
          <a:prstGeom prst="rect">
            <a:avLst/>
          </a:prstGeom>
          <a:noFill/>
        </p:spPr>
        <p:txBody>
          <a:bodyPr wrap="none" rtlCol="0">
            <a:spAutoFit/>
          </a:bodyPr>
          <a:lstStyle/>
          <a:p>
            <a:r>
              <a:rPr lang="en-US" dirty="0" err="1" smtClean="0"/>
              <a:t>IObservable</a:t>
            </a:r>
            <a:r>
              <a:rPr lang="en-US" dirty="0" smtClean="0"/>
              <a:t>&lt;T&gt;</a:t>
            </a:r>
          </a:p>
          <a:p>
            <a:pPr marL="285750" indent="-285750">
              <a:buFont typeface="Arial" pitchFamily="34" charset="0"/>
              <a:buChar char="•"/>
            </a:pPr>
            <a:r>
              <a:rPr lang="en-US" dirty="0" smtClean="0"/>
              <a:t>Subscribe</a:t>
            </a:r>
            <a:endParaRPr lang="en-US" dirty="0"/>
          </a:p>
        </p:txBody>
      </p:sp>
      <p:sp>
        <p:nvSpPr>
          <p:cNvPr id="22" name="TextBox 21"/>
          <p:cNvSpPr txBox="1"/>
          <p:nvPr/>
        </p:nvSpPr>
        <p:spPr>
          <a:xfrm>
            <a:off x="7010400" y="2330156"/>
            <a:ext cx="1646605" cy="923330"/>
          </a:xfrm>
          <a:prstGeom prst="rect">
            <a:avLst/>
          </a:prstGeom>
          <a:noFill/>
        </p:spPr>
        <p:txBody>
          <a:bodyPr wrap="none" rtlCol="0">
            <a:spAutoFit/>
          </a:bodyPr>
          <a:lstStyle/>
          <a:p>
            <a:r>
              <a:rPr lang="en-US" dirty="0" err="1" smtClean="0"/>
              <a:t>IScheduler</a:t>
            </a:r>
            <a:endParaRPr lang="en-US" dirty="0" smtClean="0"/>
          </a:p>
          <a:p>
            <a:pPr marL="285750" indent="-285750">
              <a:buFont typeface="Arial" pitchFamily="34" charset="0"/>
              <a:buChar char="•"/>
            </a:pPr>
            <a:r>
              <a:rPr lang="en-US" dirty="0" smtClean="0"/>
              <a:t>Now</a:t>
            </a:r>
          </a:p>
          <a:p>
            <a:pPr marL="285750" indent="-285750">
              <a:buFont typeface="Arial" pitchFamily="34" charset="0"/>
              <a:buChar char="•"/>
            </a:pPr>
            <a:r>
              <a:rPr lang="en-US" dirty="0" smtClean="0"/>
              <a:t>Schedule&lt;s&gt;</a:t>
            </a:r>
            <a:endParaRPr lang="en-US" dirty="0"/>
          </a:p>
        </p:txBody>
      </p:sp>
      <p:grpSp>
        <p:nvGrpSpPr>
          <p:cNvPr id="28" name="Group 27"/>
          <p:cNvGrpSpPr/>
          <p:nvPr/>
        </p:nvGrpSpPr>
        <p:grpSpPr>
          <a:xfrm>
            <a:off x="2362332" y="1971623"/>
            <a:ext cx="4416698" cy="3487056"/>
            <a:chOff x="3431902" y="2791821"/>
            <a:chExt cx="2292532" cy="2066835"/>
          </a:xfrm>
        </p:grpSpPr>
        <p:sp>
          <p:nvSpPr>
            <p:cNvPr id="4" name="Rounded Rectangle 3"/>
            <p:cNvSpPr/>
            <p:nvPr/>
          </p:nvSpPr>
          <p:spPr>
            <a:xfrm>
              <a:off x="3965302" y="3944256"/>
              <a:ext cx="1219200" cy="914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TimeSource</a:t>
              </a:r>
              <a:r>
                <a:rPr lang="en-US" sz="2400" b="1" dirty="0" smtClean="0">
                  <a:solidFill>
                    <a:schemeClr val="tx1"/>
                  </a:solidFill>
                </a:rPr>
                <a:t>&lt;T</a:t>
              </a:r>
              <a:r>
                <a:rPr lang="en-US" sz="2000" b="1" dirty="0" smtClean="0">
                  <a:solidFill>
                    <a:schemeClr val="tx1"/>
                  </a:solidFill>
                </a:rPr>
                <a:t>&gt;</a:t>
              </a:r>
              <a:endParaRPr lang="en-US" sz="2000" b="1" dirty="0">
                <a:solidFill>
                  <a:schemeClr val="tx1"/>
                </a:solidFill>
              </a:endParaRPr>
            </a:p>
          </p:txBody>
        </p:sp>
        <p:cxnSp>
          <p:nvCxnSpPr>
            <p:cNvPr id="6" name="Straight Connector 5"/>
            <p:cNvCxnSpPr>
              <a:stCxn id="4" idx="1"/>
            </p:cNvCxnSpPr>
            <p:nvPr/>
          </p:nvCxnSpPr>
          <p:spPr>
            <a:xfrm flipH="1">
              <a:off x="3508102" y="44014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p:cNvCxnSpPr>
            <p:nvPr/>
          </p:nvCxnSpPr>
          <p:spPr>
            <a:xfrm>
              <a:off x="5184502" y="4401456"/>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31902" y="4325256"/>
              <a:ext cx="152400" cy="1524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572034" y="4325256"/>
              <a:ext cx="152400" cy="1524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ounded Rectangle 18"/>
            <p:cNvSpPr/>
            <p:nvPr/>
          </p:nvSpPr>
          <p:spPr>
            <a:xfrm>
              <a:off x="3965302" y="2791821"/>
              <a:ext cx="1219200" cy="914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cxnSp>
          <p:nvCxnSpPr>
            <p:cNvPr id="20" name="Straight Connector 19"/>
            <p:cNvCxnSpPr/>
            <p:nvPr/>
          </p:nvCxnSpPr>
          <p:spPr>
            <a:xfrm>
              <a:off x="5169263" y="3249021"/>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56795" y="3172821"/>
              <a:ext cx="152400" cy="1524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4" idx="0"/>
              <a:endCxn id="19" idx="2"/>
            </p:cNvCxnSpPr>
            <p:nvPr/>
          </p:nvCxnSpPr>
          <p:spPr>
            <a:xfrm flipV="1">
              <a:off x="4574902" y="3706221"/>
              <a:ext cx="0" cy="238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3514999" y="3901293"/>
            <a:ext cx="2098780" cy="369332"/>
          </a:xfrm>
          <a:prstGeom prst="rect">
            <a:avLst/>
          </a:prstGeom>
          <a:noFill/>
        </p:spPr>
        <p:txBody>
          <a:bodyPr wrap="none" rtlCol="0">
            <a:spAutoFit/>
          </a:bodyPr>
          <a:lstStyle/>
          <a:p>
            <a:r>
              <a:rPr lang="en-US" dirty="0" smtClean="0"/>
              <a:t>(T-&gt;</a:t>
            </a:r>
            <a:r>
              <a:rPr lang="en-US" dirty="0" err="1" smtClean="0"/>
              <a:t>DateTimeOffset</a:t>
            </a:r>
            <a:r>
              <a:rPr lang="en-US" dirty="0" smtClean="0"/>
              <a:t>)</a:t>
            </a:r>
            <a:endParaRPr lang="en-US" dirty="0"/>
          </a:p>
        </p:txBody>
      </p:sp>
    </p:spTree>
    <p:extLst>
      <p:ext uri="{BB962C8B-B14F-4D97-AF65-F5344CB8AC3E}">
        <p14:creationId xmlns:p14="http://schemas.microsoft.com/office/powerpoint/2010/main" val="3546212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TimeSource</a:t>
            </a:r>
            <a:r>
              <a:rPr lang="en-US" dirty="0" smtClean="0"/>
              <a:t>&lt;T&gt;</a:t>
            </a:r>
            <a:endParaRPr lang="en-US" dirty="0"/>
          </a:p>
        </p:txBody>
      </p:sp>
      <p:sp>
        <p:nvSpPr>
          <p:cNvPr id="4" name="Rectangle 3"/>
          <p:cNvSpPr/>
          <p:nvPr/>
        </p:nvSpPr>
        <p:spPr>
          <a:xfrm>
            <a:off x="609600" y="1676400"/>
            <a:ext cx="8059238" cy="3970318"/>
          </a:xfrm>
          <a:prstGeom prst="rect">
            <a:avLst/>
          </a:prstGeom>
        </p:spPr>
        <p:txBody>
          <a:bodyPr wrap="square">
            <a:spAutoFit/>
          </a:bodyPr>
          <a:lstStyle/>
          <a:p>
            <a:r>
              <a:rPr lang="en-US" dirty="0" err="1" smtClean="0">
                <a:solidFill>
                  <a:srgbClr val="2B91AF"/>
                </a:solidFill>
                <a:latin typeface="Consolas"/>
              </a:rPr>
              <a:t>IObservable</a:t>
            </a:r>
            <a:r>
              <a:rPr lang="en-US" dirty="0">
                <a:solidFill>
                  <a:prstClr val="black"/>
                </a:solidFill>
                <a:latin typeface="Consolas"/>
              </a:rPr>
              <a:t>&lt;</a:t>
            </a:r>
            <a:r>
              <a:rPr lang="en-US" dirty="0" err="1" smtClean="0">
                <a:solidFill>
                  <a:srgbClr val="2B91AF"/>
                </a:solidFill>
                <a:latin typeface="Consolas"/>
              </a:rPr>
              <a:t>EtwNativeEvent</a:t>
            </a:r>
            <a:r>
              <a:rPr lang="en-US" dirty="0">
                <a:solidFill>
                  <a:prstClr val="black"/>
                </a:solidFill>
                <a:latin typeface="Consolas"/>
              </a:rPr>
              <a:t>&gt; </a:t>
            </a:r>
            <a:r>
              <a:rPr lang="en-US" dirty="0" err="1">
                <a:solidFill>
                  <a:prstClr val="black"/>
                </a:solidFill>
                <a:latin typeface="Consolas"/>
              </a:rPr>
              <a:t>etl</a:t>
            </a:r>
            <a:r>
              <a:rPr lang="en-US" dirty="0">
                <a:solidFill>
                  <a:prstClr val="black"/>
                </a:solidFill>
                <a:latin typeface="Consolas"/>
              </a:rPr>
              <a:t> = </a:t>
            </a:r>
            <a:r>
              <a:rPr lang="en-US" dirty="0" err="1" smtClean="0">
                <a:solidFill>
                  <a:srgbClr val="2B91AF"/>
                </a:solidFill>
                <a:latin typeface="Consolas"/>
              </a:rPr>
              <a:t>EtwObservable</a:t>
            </a:r>
            <a:r>
              <a:rPr lang="en-US" dirty="0" err="1">
                <a:solidFill>
                  <a:prstClr val="black"/>
                </a:solidFill>
                <a:latin typeface="Consolas"/>
              </a:rPr>
              <a:t>.FromFiles</a:t>
            </a:r>
            <a:r>
              <a:rPr lang="en-US" dirty="0" smtClean="0">
                <a:solidFill>
                  <a:prstClr val="black"/>
                </a:solidFill>
                <a:latin typeface="Consolas"/>
              </a:rPr>
              <a:t>(</a:t>
            </a:r>
          </a:p>
          <a:p>
            <a:r>
              <a:rPr lang="en-US" dirty="0" smtClean="0">
                <a:solidFill>
                  <a:srgbClr val="A31515"/>
                </a:solidFill>
                <a:latin typeface="Consolas"/>
              </a:rPr>
              <a:t>	@"..\..\..\</a:t>
            </a:r>
            <a:r>
              <a:rPr lang="en-US" dirty="0" err="1" smtClean="0">
                <a:solidFill>
                  <a:srgbClr val="A31515"/>
                </a:solidFill>
                <a:latin typeface="Consolas"/>
              </a:rPr>
              <a:t>HTTP_Server.etl</a:t>
            </a:r>
            <a:r>
              <a:rPr lang="en-US" dirty="0" smtClean="0">
                <a:solidFill>
                  <a:srgbClr val="A31515"/>
                </a:solidFill>
                <a:latin typeface="Consolas"/>
              </a:rPr>
              <a:t>"</a:t>
            </a:r>
            <a:r>
              <a:rPr lang="en-US" dirty="0">
                <a:solidFill>
                  <a:prstClr val="black"/>
                </a:solidFill>
                <a:latin typeface="Consolas"/>
              </a:rPr>
              <a:t>);</a:t>
            </a:r>
          </a:p>
          <a:p>
            <a:endParaRPr lang="en-US" dirty="0" smtClean="0">
              <a:solidFill>
                <a:prstClr val="black"/>
              </a:solidFill>
              <a:latin typeface="Consolas"/>
            </a:endParaRPr>
          </a:p>
          <a:p>
            <a:r>
              <a:rPr lang="en-US" dirty="0" err="1" smtClean="0">
                <a:solidFill>
                  <a:srgbClr val="0000FF"/>
                </a:solidFill>
                <a:latin typeface="Consolas"/>
              </a:rPr>
              <a:t>var</a:t>
            </a:r>
            <a:r>
              <a:rPr lang="en-US" dirty="0" smtClean="0">
                <a:solidFill>
                  <a:prstClr val="black"/>
                </a:solidFill>
                <a:latin typeface="Consolas"/>
              </a:rPr>
              <a:t> </a:t>
            </a:r>
            <a:r>
              <a:rPr lang="en-US" dirty="0" err="1">
                <a:solidFill>
                  <a:prstClr val="black"/>
                </a:solidFill>
                <a:latin typeface="Consolas"/>
              </a:rPr>
              <a:t>timeSource</a:t>
            </a:r>
            <a:r>
              <a:rPr lang="en-US" dirty="0">
                <a:solidFill>
                  <a:prstClr val="black"/>
                </a:solidFill>
                <a:latin typeface="Consolas"/>
              </a:rPr>
              <a:t> = </a:t>
            </a:r>
            <a:r>
              <a:rPr lang="en-US" dirty="0" smtClean="0">
                <a:solidFill>
                  <a:srgbClr val="0000FF"/>
                </a:solidFill>
                <a:latin typeface="Consolas"/>
              </a:rPr>
              <a:t>new</a:t>
            </a:r>
            <a:r>
              <a:rPr lang="en-US" dirty="0">
                <a:solidFill>
                  <a:prstClr val="black"/>
                </a:solidFill>
                <a:latin typeface="Consolas"/>
              </a:rPr>
              <a:t> </a:t>
            </a:r>
            <a:r>
              <a:rPr lang="en-US" dirty="0" err="1" smtClean="0">
                <a:solidFill>
                  <a:srgbClr val="2B91AF"/>
                </a:solidFill>
                <a:latin typeface="Consolas"/>
              </a:rPr>
              <a:t>TimeSource</a:t>
            </a:r>
            <a:r>
              <a:rPr lang="en-US" dirty="0">
                <a:solidFill>
                  <a:prstClr val="black"/>
                </a:solidFill>
                <a:latin typeface="Consolas"/>
              </a:rPr>
              <a:t>&lt;</a:t>
            </a:r>
            <a:r>
              <a:rPr lang="en-US" dirty="0" err="1" smtClean="0">
                <a:solidFill>
                  <a:srgbClr val="2B91AF"/>
                </a:solidFill>
                <a:latin typeface="Consolas"/>
              </a:rPr>
              <a:t>EtwNativeEvent</a:t>
            </a:r>
            <a:r>
              <a:rPr lang="en-US" dirty="0">
                <a:solidFill>
                  <a:prstClr val="black"/>
                </a:solidFill>
                <a:latin typeface="Consolas"/>
              </a:rPr>
              <a:t>&gt;(</a:t>
            </a:r>
            <a:r>
              <a:rPr lang="en-US" dirty="0" err="1">
                <a:solidFill>
                  <a:prstClr val="black"/>
                </a:solidFill>
                <a:latin typeface="Consolas"/>
              </a:rPr>
              <a:t>etl</a:t>
            </a:r>
            <a:r>
              <a:rPr lang="en-US" dirty="0">
                <a:solidFill>
                  <a:prstClr val="black"/>
                </a:solidFill>
                <a:latin typeface="Consolas"/>
              </a:rPr>
              <a:t>, </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e </a:t>
            </a:r>
            <a:r>
              <a:rPr lang="en-US" dirty="0">
                <a:solidFill>
                  <a:prstClr val="black"/>
                </a:solidFill>
                <a:latin typeface="Consolas"/>
              </a:rPr>
              <a:t>=&gt; </a:t>
            </a:r>
            <a:r>
              <a:rPr lang="en-US" dirty="0" err="1">
                <a:solidFill>
                  <a:prstClr val="black"/>
                </a:solidFill>
                <a:latin typeface="Consolas"/>
              </a:rPr>
              <a:t>e.TimeStamp</a:t>
            </a:r>
            <a:r>
              <a:rPr lang="en-US" dirty="0">
                <a:solidFill>
                  <a:prstClr val="black"/>
                </a:solidFill>
                <a:latin typeface="Consolas"/>
              </a:rPr>
              <a:t>);</a:t>
            </a:r>
          </a:p>
          <a:p>
            <a:endParaRPr lang="en-US" dirty="0">
              <a:solidFill>
                <a:prstClr val="black"/>
              </a:solidFill>
              <a:latin typeface="Consolas"/>
            </a:endParaRPr>
          </a:p>
          <a:p>
            <a:r>
              <a:rPr lang="en-US" dirty="0" err="1" smtClean="0">
                <a:solidFill>
                  <a:srgbClr val="0000FF"/>
                </a:solidFill>
                <a:latin typeface="Consolas"/>
              </a:rPr>
              <a:t>var</a:t>
            </a:r>
            <a:r>
              <a:rPr lang="en-US" dirty="0" smtClean="0">
                <a:solidFill>
                  <a:prstClr val="black"/>
                </a:solidFill>
                <a:latin typeface="Consolas"/>
              </a:rPr>
              <a:t> </a:t>
            </a:r>
            <a:r>
              <a:rPr lang="en-US" dirty="0" err="1">
                <a:solidFill>
                  <a:prstClr val="black"/>
                </a:solidFill>
                <a:latin typeface="Consolas"/>
              </a:rPr>
              <a:t>countPerWindow</a:t>
            </a:r>
            <a:r>
              <a:rPr lang="en-US" dirty="0">
                <a:solidFill>
                  <a:prstClr val="black"/>
                </a:solidFill>
                <a:latin typeface="Consolas"/>
              </a:rPr>
              <a:t> = </a:t>
            </a:r>
            <a:endParaRPr lang="en-US" dirty="0" smtClean="0">
              <a:solidFill>
                <a:prstClr val="black"/>
              </a:solidFill>
              <a:latin typeface="Consolas"/>
            </a:endParaRPr>
          </a:p>
          <a:p>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smtClean="0">
                <a:solidFill>
                  <a:srgbClr val="0000FF"/>
                </a:solidFill>
                <a:latin typeface="Consolas"/>
              </a:rPr>
              <a:t>from</a:t>
            </a:r>
            <a:r>
              <a:rPr lang="en-US" dirty="0" smtClean="0">
                <a:solidFill>
                  <a:prstClr val="black"/>
                </a:solidFill>
                <a:latin typeface="Consolas"/>
              </a:rPr>
              <a:t> </a:t>
            </a:r>
            <a:r>
              <a:rPr lang="en-US" dirty="0">
                <a:solidFill>
                  <a:prstClr val="black"/>
                </a:solidFill>
                <a:latin typeface="Consolas"/>
              </a:rPr>
              <a:t>window </a:t>
            </a:r>
            <a:r>
              <a:rPr lang="en-US" dirty="0" smtClean="0">
                <a:solidFill>
                  <a:srgbClr val="0000FF"/>
                </a:solidFill>
                <a:latin typeface="Consolas"/>
              </a:rPr>
              <a:t>in</a:t>
            </a:r>
            <a:r>
              <a:rPr lang="en-US" dirty="0">
                <a:solidFill>
                  <a:prstClr val="black"/>
                </a:solidFill>
                <a:latin typeface="Consolas"/>
              </a:rPr>
              <a:t> </a:t>
            </a:r>
            <a:r>
              <a:rPr lang="en-US" dirty="0" err="1">
                <a:solidFill>
                  <a:prstClr val="black"/>
                </a:solidFill>
                <a:latin typeface="Consolas"/>
              </a:rPr>
              <a:t>timeSource.Window</a:t>
            </a:r>
            <a:r>
              <a:rPr lang="en-US" dirty="0" smtClean="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err="1" smtClean="0">
                <a:solidFill>
                  <a:srgbClr val="2B91AF"/>
                </a:solidFill>
                <a:latin typeface="Consolas"/>
              </a:rPr>
              <a:t>TimeSpan</a:t>
            </a:r>
            <a:r>
              <a:rPr lang="en-US" dirty="0" err="1" smtClean="0">
                <a:solidFill>
                  <a:prstClr val="black"/>
                </a:solidFill>
                <a:latin typeface="Consolas"/>
              </a:rPr>
              <a:t>.FromSeconds</a:t>
            </a:r>
            <a:r>
              <a:rPr lang="en-US" dirty="0" smtClean="0">
                <a:solidFill>
                  <a:prstClr val="black"/>
                </a:solidFill>
                <a:latin typeface="Consolas"/>
              </a:rPr>
              <a:t>(5), </a:t>
            </a:r>
          </a:p>
          <a:p>
            <a:r>
              <a:rPr lang="en-US" dirty="0">
                <a:solidFill>
                  <a:prstClr val="black"/>
                </a:solidFill>
                <a:latin typeface="Consolas"/>
              </a:rPr>
              <a:t>	</a:t>
            </a:r>
            <a:r>
              <a:rPr lang="en-US" dirty="0" smtClean="0">
                <a:solidFill>
                  <a:prstClr val="black"/>
                </a:solidFill>
                <a:latin typeface="Consolas"/>
              </a:rPr>
              <a:t>	</a:t>
            </a:r>
            <a:r>
              <a:rPr lang="en-US" dirty="0" err="1" smtClean="0">
                <a:solidFill>
                  <a:prstClr val="black"/>
                </a:solidFill>
                <a:latin typeface="Consolas"/>
              </a:rPr>
              <a:t>timeSource.Scheduler</a:t>
            </a:r>
            <a:r>
              <a:rPr lang="en-US" dirty="0" smtClean="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r>
              <a:rPr lang="en-US" dirty="0" smtClean="0">
                <a:solidFill>
                  <a:srgbClr val="0000FF"/>
                </a:solidFill>
                <a:latin typeface="Consolas"/>
              </a:rPr>
              <a:t>from</a:t>
            </a:r>
            <a:r>
              <a:rPr lang="en-US" dirty="0" smtClean="0">
                <a:solidFill>
                  <a:prstClr val="black"/>
                </a:solidFill>
                <a:latin typeface="Consolas"/>
              </a:rPr>
              <a:t> </a:t>
            </a:r>
            <a:r>
              <a:rPr lang="en-US" dirty="0">
                <a:solidFill>
                  <a:prstClr val="black"/>
                </a:solidFill>
                <a:latin typeface="Consolas"/>
              </a:rPr>
              <a:t>Count </a:t>
            </a:r>
            <a:r>
              <a:rPr lang="en-US" dirty="0" smtClean="0">
                <a:solidFill>
                  <a:srgbClr val="0000FF"/>
                </a:solidFill>
                <a:latin typeface="Consolas"/>
              </a:rPr>
              <a:t>in</a:t>
            </a:r>
            <a:r>
              <a:rPr lang="en-US" dirty="0">
                <a:solidFill>
                  <a:prstClr val="black"/>
                </a:solidFill>
                <a:latin typeface="Consolas"/>
              </a:rPr>
              <a:t> </a:t>
            </a:r>
            <a:r>
              <a:rPr lang="en-US" dirty="0" err="1">
                <a:solidFill>
                  <a:prstClr val="black"/>
                </a:solidFill>
                <a:latin typeface="Consolas"/>
              </a:rPr>
              <a:t>window.Count</a:t>
            </a:r>
            <a:r>
              <a:rPr lang="en-US" dirty="0">
                <a:solidFill>
                  <a:prstClr val="black"/>
                </a:solidFill>
                <a:latin typeface="Consolas"/>
              </a:rPr>
              <a:t>()</a:t>
            </a:r>
          </a:p>
          <a:p>
            <a:r>
              <a:rPr lang="en-US" dirty="0">
                <a:solidFill>
                  <a:prstClr val="black"/>
                </a:solidFill>
                <a:latin typeface="Consolas"/>
              </a:rPr>
              <a:t>       </a:t>
            </a:r>
            <a:r>
              <a:rPr lang="en-US" dirty="0" smtClean="0">
                <a:solidFill>
                  <a:srgbClr val="0000FF"/>
                </a:solidFill>
                <a:latin typeface="Consolas"/>
              </a:rPr>
              <a:t>select</a:t>
            </a:r>
            <a:r>
              <a:rPr lang="en-US" dirty="0" smtClean="0">
                <a:solidFill>
                  <a:prstClr val="black"/>
                </a:solidFill>
                <a:latin typeface="Consolas"/>
              </a:rPr>
              <a:t> </a:t>
            </a:r>
            <a:r>
              <a:rPr lang="en-US" dirty="0">
                <a:solidFill>
                  <a:prstClr val="black"/>
                </a:solidFill>
                <a:latin typeface="Consolas"/>
              </a:rPr>
              <a:t>Count;</a:t>
            </a:r>
          </a:p>
        </p:txBody>
      </p:sp>
    </p:spTree>
    <p:extLst>
      <p:ext uri="{BB962C8B-B14F-4D97-AF65-F5344CB8AC3E}">
        <p14:creationId xmlns:p14="http://schemas.microsoft.com/office/powerpoint/2010/main" val="1607927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Topologies</a:t>
            </a:r>
            <a:endParaRPr lang="en-US" dirty="0"/>
          </a:p>
        </p:txBody>
      </p:sp>
      <p:sp>
        <p:nvSpPr>
          <p:cNvPr id="4" name="Subtitle 3"/>
          <p:cNvSpPr>
            <a:spLocks noGrp="1"/>
          </p:cNvSpPr>
          <p:nvPr>
            <p:ph type="subTitle" idx="1"/>
          </p:nvPr>
        </p:nvSpPr>
        <p:spPr/>
        <p:txBody>
          <a:bodyPr/>
          <a:lstStyle/>
          <a:p>
            <a:r>
              <a:rPr lang="en-US" dirty="0" smtClean="0"/>
              <a:t>From flying blind in the cloud to being the leader</a:t>
            </a:r>
            <a:endParaRPr lang="en-US" dirty="0"/>
          </a:p>
        </p:txBody>
      </p:sp>
    </p:spTree>
    <p:extLst>
      <p:ext uri="{BB962C8B-B14F-4D97-AF65-F5344CB8AC3E}">
        <p14:creationId xmlns:p14="http://schemas.microsoft.com/office/powerpoint/2010/main" val="1213783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2" descr="http://static.flickr.com/4061/4358859769_f97bb29d25_z.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616760"/>
            <a:ext cx="2719530" cy="353195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228600" y="1365766"/>
            <a:ext cx="2955086" cy="3352800"/>
            <a:chOff x="685800" y="1447800"/>
            <a:chExt cx="3398823" cy="3352800"/>
          </a:xfrm>
        </p:grpSpPr>
        <p:sp>
          <p:nvSpPr>
            <p:cNvPr id="41" name="Rounded Rectangle 40"/>
            <p:cNvSpPr/>
            <p:nvPr/>
          </p:nvSpPr>
          <p:spPr>
            <a:xfrm>
              <a:off x="1866900" y="2010817"/>
              <a:ext cx="1850186" cy="1239657"/>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1676400" y="2060891"/>
              <a:ext cx="1964486" cy="1341983"/>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540714" y="2133600"/>
              <a:ext cx="2040686" cy="14859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1600" y="2209800"/>
              <a:ext cx="2133600" cy="1670566"/>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219200" y="2286000"/>
              <a:ext cx="2209800" cy="1878874"/>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028699" y="2388326"/>
              <a:ext cx="2307385" cy="1955074"/>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857794" y="2479991"/>
              <a:ext cx="2362200" cy="21336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2667000"/>
              <a:ext cx="2362200" cy="21336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676400" y="1447800"/>
              <a:ext cx="2408223" cy="369332"/>
            </a:xfrm>
            <a:prstGeom prst="rect">
              <a:avLst/>
            </a:prstGeom>
            <a:noFill/>
          </p:spPr>
          <p:txBody>
            <a:bodyPr wrap="none" rtlCol="0">
              <a:spAutoFit/>
            </a:bodyPr>
            <a:lstStyle/>
            <a:p>
              <a:r>
                <a:rPr lang="en-US" dirty="0" smtClean="0"/>
                <a:t>Hundreds of Thousands</a:t>
              </a:r>
              <a:endParaRPr lang="en-US" dirty="0"/>
            </a:p>
          </p:txBody>
        </p:sp>
      </p:grpSp>
      <p:sp>
        <p:nvSpPr>
          <p:cNvPr id="51" name="Rounded Rectangle 50"/>
          <p:cNvSpPr/>
          <p:nvPr/>
        </p:nvSpPr>
        <p:spPr>
          <a:xfrm>
            <a:off x="3682180" y="1843330"/>
            <a:ext cx="2362200" cy="12192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Low-Latency Monitoring</a:t>
            </a:r>
            <a:endParaRPr lang="en-US" dirty="0"/>
          </a:p>
        </p:txBody>
      </p:sp>
      <p:sp>
        <p:nvSpPr>
          <p:cNvPr id="11" name="TextBox 10"/>
          <p:cNvSpPr txBox="1"/>
          <p:nvPr/>
        </p:nvSpPr>
        <p:spPr>
          <a:xfrm>
            <a:off x="189090" y="4825552"/>
            <a:ext cx="2405402" cy="646331"/>
          </a:xfrm>
          <a:prstGeom prst="rect">
            <a:avLst/>
          </a:prstGeom>
          <a:noFill/>
        </p:spPr>
        <p:txBody>
          <a:bodyPr wrap="none" rtlCol="0">
            <a:spAutoFit/>
          </a:bodyPr>
          <a:lstStyle/>
          <a:p>
            <a:r>
              <a:rPr lang="en-US" dirty="0"/>
              <a:t>c</a:t>
            </a:r>
            <a:r>
              <a:rPr lang="en-US" dirty="0" smtClean="0"/>
              <a:t>lass KNetEvt_RecvIPV4</a:t>
            </a:r>
          </a:p>
          <a:p>
            <a:r>
              <a:rPr lang="en-US" dirty="0" smtClean="0"/>
              <a:t>{   </a:t>
            </a:r>
            <a:r>
              <a:rPr lang="en-US" dirty="0" err="1" smtClean="0"/>
              <a:t>uint</a:t>
            </a:r>
            <a:r>
              <a:rPr lang="en-US" dirty="0" smtClean="0"/>
              <a:t> </a:t>
            </a:r>
            <a:r>
              <a:rPr lang="en-US" dirty="0" err="1" smtClean="0"/>
              <a:t>dadr</a:t>
            </a:r>
            <a:r>
              <a:rPr lang="en-US" dirty="0" smtClean="0"/>
              <a:t>;  </a:t>
            </a:r>
            <a:r>
              <a:rPr lang="en-US" dirty="0" err="1" smtClean="0"/>
              <a:t>uint</a:t>
            </a:r>
            <a:r>
              <a:rPr lang="en-US" dirty="0" smtClean="0"/>
              <a:t> size; }</a:t>
            </a:r>
            <a:endParaRPr lang="en-US" dirty="0"/>
          </a:p>
        </p:txBody>
      </p:sp>
      <p:grpSp>
        <p:nvGrpSpPr>
          <p:cNvPr id="59" name="Group 58"/>
          <p:cNvGrpSpPr/>
          <p:nvPr/>
        </p:nvGrpSpPr>
        <p:grpSpPr>
          <a:xfrm>
            <a:off x="304800" y="2757730"/>
            <a:ext cx="1763294" cy="1778726"/>
            <a:chOff x="1028699" y="2793274"/>
            <a:chExt cx="1638301" cy="1778726"/>
          </a:xfrm>
        </p:grpSpPr>
        <p:sp>
          <p:nvSpPr>
            <p:cNvPr id="5" name="Rectangle 4"/>
            <p:cNvSpPr/>
            <p:nvPr/>
          </p:nvSpPr>
          <p:spPr>
            <a:xfrm>
              <a:off x="1028700" y="3962400"/>
              <a:ext cx="1638300" cy="609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Kernel-Network</a:t>
              </a:r>
              <a:endParaRPr lang="en-US" dirty="0">
                <a:solidFill>
                  <a:schemeClr val="bg1"/>
                </a:solidFill>
              </a:endParaRPr>
            </a:p>
          </p:txBody>
        </p:sp>
        <p:sp>
          <p:nvSpPr>
            <p:cNvPr id="6" name="Rectangle 5"/>
            <p:cNvSpPr/>
            <p:nvPr/>
          </p:nvSpPr>
          <p:spPr>
            <a:xfrm>
              <a:off x="1028700" y="3695700"/>
              <a:ext cx="1638300"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p:nvSpPr>
          <p:spPr>
            <a:xfrm>
              <a:off x="1028700" y="3098074"/>
              <a:ext cx="16383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Trace Playback</a:t>
              </a:r>
              <a:endParaRPr lang="en-US" dirty="0">
                <a:solidFill>
                  <a:schemeClr val="tx1"/>
                </a:solidFill>
              </a:endParaRPr>
            </a:p>
          </p:txBody>
        </p:sp>
        <p:sp>
          <p:nvSpPr>
            <p:cNvPr id="15" name="Rectangle 14"/>
            <p:cNvSpPr/>
            <p:nvPr/>
          </p:nvSpPr>
          <p:spPr>
            <a:xfrm>
              <a:off x="1028700" y="3543300"/>
              <a:ext cx="16383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540714" y="3511034"/>
              <a:ext cx="614271" cy="369332"/>
            </a:xfrm>
            <a:prstGeom prst="rect">
              <a:avLst/>
            </a:prstGeom>
            <a:noFill/>
          </p:spPr>
          <p:txBody>
            <a:bodyPr wrap="none" rtlCol="0">
              <a:spAutoFit/>
            </a:bodyPr>
            <a:lstStyle/>
            <a:p>
              <a:r>
                <a:rPr lang="en-US" dirty="0" smtClean="0"/>
                <a:t>ETW</a:t>
              </a:r>
              <a:endParaRPr lang="en-US" dirty="0"/>
            </a:p>
          </p:txBody>
        </p:sp>
        <p:cxnSp>
          <p:nvCxnSpPr>
            <p:cNvPr id="14" name="Straight Arrow Connector 13"/>
            <p:cNvCxnSpPr/>
            <p:nvPr/>
          </p:nvCxnSpPr>
          <p:spPr>
            <a:xfrm flipV="1">
              <a:off x="2436047" y="3402874"/>
              <a:ext cx="2353" cy="685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8699" y="2793274"/>
              <a:ext cx="16383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a:t>
              </a:r>
              <a:endParaRPr lang="en-US" dirty="0">
                <a:solidFill>
                  <a:schemeClr val="tx1"/>
                </a:solidFill>
              </a:endParaRPr>
            </a:p>
          </p:txBody>
        </p:sp>
      </p:grpSp>
      <p:sp>
        <p:nvSpPr>
          <p:cNvPr id="42" name="Rounded Rectangle 41"/>
          <p:cNvSpPr/>
          <p:nvPr/>
        </p:nvSpPr>
        <p:spPr>
          <a:xfrm>
            <a:off x="3605980" y="1919530"/>
            <a:ext cx="2362200" cy="12954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529780" y="1995730"/>
            <a:ext cx="2362200" cy="13716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18" idx="3"/>
          </p:cNvCxnSpPr>
          <p:nvPr/>
        </p:nvCxnSpPr>
        <p:spPr>
          <a:xfrm>
            <a:off x="2068093" y="2910130"/>
            <a:ext cx="16276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97260" y="1365766"/>
            <a:ext cx="1627240" cy="369332"/>
          </a:xfrm>
          <a:prstGeom prst="rect">
            <a:avLst/>
          </a:prstGeom>
          <a:noFill/>
        </p:spPr>
        <p:txBody>
          <a:bodyPr wrap="none" rtlCol="0">
            <a:spAutoFit/>
          </a:bodyPr>
          <a:lstStyle/>
          <a:p>
            <a:r>
              <a:rPr lang="en-US" dirty="0" smtClean="0"/>
              <a:t>Failover Cluster</a:t>
            </a:r>
            <a:endParaRPr lang="en-US" dirty="0"/>
          </a:p>
        </p:txBody>
      </p:sp>
      <p:sp>
        <p:nvSpPr>
          <p:cNvPr id="61" name="Rectangle 60"/>
          <p:cNvSpPr/>
          <p:nvPr/>
        </p:nvSpPr>
        <p:spPr>
          <a:xfrm>
            <a:off x="3695702" y="2802248"/>
            <a:ext cx="1763293"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Trace Playback</a:t>
            </a:r>
            <a:endParaRPr lang="en-US" dirty="0">
              <a:solidFill>
                <a:schemeClr val="tx1"/>
              </a:solidFill>
            </a:endParaRPr>
          </a:p>
        </p:txBody>
      </p:sp>
      <p:sp>
        <p:nvSpPr>
          <p:cNvPr id="62" name="Rectangle 61"/>
          <p:cNvSpPr/>
          <p:nvPr/>
        </p:nvSpPr>
        <p:spPr>
          <a:xfrm>
            <a:off x="3695701" y="2497448"/>
            <a:ext cx="1763293"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a:t>
            </a:r>
            <a:endParaRPr lang="en-US" dirty="0">
              <a:solidFill>
                <a:schemeClr val="tx1"/>
              </a:solidFill>
            </a:endParaRPr>
          </a:p>
        </p:txBody>
      </p:sp>
      <p:cxnSp>
        <p:nvCxnSpPr>
          <p:cNvPr id="88" name="Straight Arrow Connector 87"/>
          <p:cNvCxnSpPr/>
          <p:nvPr/>
        </p:nvCxnSpPr>
        <p:spPr>
          <a:xfrm flipV="1">
            <a:off x="1610966" y="3367330"/>
            <a:ext cx="2533" cy="685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56209" y="5691663"/>
            <a:ext cx="2431884" cy="646331"/>
          </a:xfrm>
          <a:prstGeom prst="rect">
            <a:avLst/>
          </a:prstGeom>
          <a:noFill/>
        </p:spPr>
        <p:txBody>
          <a:bodyPr wrap="none" rtlCol="0">
            <a:spAutoFit/>
          </a:bodyPr>
          <a:lstStyle/>
          <a:p>
            <a:r>
              <a:rPr lang="en-US" dirty="0"/>
              <a:t>c</a:t>
            </a:r>
            <a:r>
              <a:rPr lang="en-US" dirty="0" smtClean="0"/>
              <a:t>lass KNetEvt_SendIPV4</a:t>
            </a:r>
          </a:p>
          <a:p>
            <a:r>
              <a:rPr lang="en-US" dirty="0" smtClean="0"/>
              <a:t>{   </a:t>
            </a:r>
            <a:r>
              <a:rPr lang="en-US" dirty="0" err="1" smtClean="0"/>
              <a:t>uint</a:t>
            </a:r>
            <a:r>
              <a:rPr lang="en-US" dirty="0" smtClean="0"/>
              <a:t> </a:t>
            </a:r>
            <a:r>
              <a:rPr lang="en-US" dirty="0" err="1" smtClean="0"/>
              <a:t>dadr</a:t>
            </a:r>
            <a:r>
              <a:rPr lang="en-US" dirty="0" smtClean="0"/>
              <a:t>;  </a:t>
            </a:r>
            <a:r>
              <a:rPr lang="en-US" dirty="0" err="1" smtClean="0"/>
              <a:t>uint</a:t>
            </a:r>
            <a:r>
              <a:rPr lang="en-US" dirty="0" smtClean="0"/>
              <a:t> size; }</a:t>
            </a:r>
            <a:endParaRPr lang="en-US" dirty="0"/>
          </a:p>
        </p:txBody>
      </p:sp>
      <p:grpSp>
        <p:nvGrpSpPr>
          <p:cNvPr id="103" name="Group 102"/>
          <p:cNvGrpSpPr/>
          <p:nvPr/>
        </p:nvGrpSpPr>
        <p:grpSpPr>
          <a:xfrm>
            <a:off x="6553200" y="1981200"/>
            <a:ext cx="2220052" cy="2663477"/>
            <a:chOff x="3429000" y="4404851"/>
            <a:chExt cx="2029994" cy="2102084"/>
          </a:xfrm>
        </p:grpSpPr>
        <p:sp>
          <p:nvSpPr>
            <p:cNvPr id="102" name="Rectangle 101"/>
            <p:cNvSpPr/>
            <p:nvPr/>
          </p:nvSpPr>
          <p:spPr>
            <a:xfrm>
              <a:off x="3429000" y="4404851"/>
              <a:ext cx="2029994" cy="21020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3529780" y="4578994"/>
              <a:ext cx="1755060" cy="1927941"/>
              <a:chOff x="3909550" y="4672399"/>
              <a:chExt cx="1755060" cy="1927941"/>
            </a:xfrm>
          </p:grpSpPr>
          <p:grpSp>
            <p:nvGrpSpPr>
              <p:cNvPr id="96" name="Group 95"/>
              <p:cNvGrpSpPr/>
              <p:nvPr/>
            </p:nvGrpSpPr>
            <p:grpSpPr>
              <a:xfrm>
                <a:off x="3909550" y="4718566"/>
                <a:ext cx="1755060" cy="1512442"/>
                <a:chOff x="5891980" y="4825552"/>
                <a:chExt cx="1755060" cy="1512442"/>
              </a:xfrm>
            </p:grpSpPr>
            <p:sp>
              <p:nvSpPr>
                <p:cNvPr id="90" name="Rectangle 89"/>
                <p:cNvSpPr/>
                <p:nvPr/>
              </p:nvSpPr>
              <p:spPr>
                <a:xfrm>
                  <a:off x="5891980" y="5257800"/>
                  <a:ext cx="585020" cy="108019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lumMod val="50000"/>
                      </a:schemeClr>
                    </a:solidFill>
                  </a:endParaRPr>
                </a:p>
              </p:txBody>
            </p:sp>
            <p:sp>
              <p:nvSpPr>
                <p:cNvPr id="91" name="Rectangle 90"/>
                <p:cNvSpPr/>
                <p:nvPr/>
              </p:nvSpPr>
              <p:spPr>
                <a:xfrm>
                  <a:off x="5891980" y="4825552"/>
                  <a:ext cx="585020" cy="432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1">
                        <a:lumMod val="50000"/>
                      </a:schemeClr>
                    </a:solidFill>
                  </a:endParaRPr>
                </a:p>
              </p:txBody>
            </p:sp>
            <p:sp>
              <p:nvSpPr>
                <p:cNvPr id="92" name="Rectangle 91"/>
                <p:cNvSpPr/>
                <p:nvPr/>
              </p:nvSpPr>
              <p:spPr>
                <a:xfrm>
                  <a:off x="6477000" y="5691663"/>
                  <a:ext cx="585020" cy="64431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lumMod val="50000"/>
                      </a:schemeClr>
                    </a:solidFill>
                  </a:endParaRPr>
                </a:p>
              </p:txBody>
            </p:sp>
            <p:sp>
              <p:nvSpPr>
                <p:cNvPr id="93" name="Rectangle 92"/>
                <p:cNvSpPr/>
                <p:nvPr/>
              </p:nvSpPr>
              <p:spPr>
                <a:xfrm>
                  <a:off x="6477000" y="5521904"/>
                  <a:ext cx="585020" cy="169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1">
                        <a:lumMod val="50000"/>
                      </a:schemeClr>
                    </a:solidFill>
                  </a:endParaRPr>
                </a:p>
              </p:txBody>
            </p:sp>
            <p:sp>
              <p:nvSpPr>
                <p:cNvPr id="94" name="Rectangle 93"/>
                <p:cNvSpPr/>
                <p:nvPr/>
              </p:nvSpPr>
              <p:spPr>
                <a:xfrm>
                  <a:off x="7062020" y="6013821"/>
                  <a:ext cx="585020" cy="322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1">
                        <a:lumMod val="50000"/>
                      </a:schemeClr>
                    </a:solidFill>
                  </a:endParaRPr>
                </a:p>
              </p:txBody>
            </p:sp>
            <p:sp>
              <p:nvSpPr>
                <p:cNvPr id="95" name="Rectangle 94"/>
                <p:cNvSpPr/>
                <p:nvPr/>
              </p:nvSpPr>
              <p:spPr>
                <a:xfrm>
                  <a:off x="7062020" y="5850040"/>
                  <a:ext cx="585020" cy="169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1">
                        <a:lumMod val="50000"/>
                      </a:schemeClr>
                    </a:solidFill>
                  </a:endParaRPr>
                </a:p>
              </p:txBody>
            </p:sp>
          </p:grpSp>
          <p:sp>
            <p:nvSpPr>
              <p:cNvPr id="97" name="TextBox 96"/>
              <p:cNvSpPr txBox="1"/>
              <p:nvPr/>
            </p:nvSpPr>
            <p:spPr>
              <a:xfrm>
                <a:off x="3985749" y="6231008"/>
                <a:ext cx="1616148" cy="369332"/>
              </a:xfrm>
              <a:prstGeom prst="rect">
                <a:avLst/>
              </a:prstGeom>
              <a:noFill/>
            </p:spPr>
            <p:txBody>
              <a:bodyPr wrap="none" rtlCol="0">
                <a:spAutoFit/>
              </a:bodyPr>
              <a:lstStyle/>
              <a:p>
                <a:r>
                  <a:rPr lang="en-US" b="1" dirty="0" smtClean="0"/>
                  <a:t>US   China    EU</a:t>
                </a:r>
                <a:endParaRPr lang="en-US" b="1" dirty="0"/>
              </a:p>
            </p:txBody>
          </p:sp>
          <p:sp>
            <p:nvSpPr>
              <p:cNvPr id="98" name="TextBox 97"/>
              <p:cNvSpPr txBox="1"/>
              <p:nvPr/>
            </p:nvSpPr>
            <p:spPr>
              <a:xfrm>
                <a:off x="4588058" y="4974324"/>
                <a:ext cx="655949" cy="369332"/>
              </a:xfrm>
              <a:prstGeom prst="rect">
                <a:avLst/>
              </a:prstGeom>
              <a:noFill/>
            </p:spPr>
            <p:txBody>
              <a:bodyPr wrap="none" rtlCol="0">
                <a:spAutoFit/>
              </a:bodyPr>
              <a:lstStyle/>
              <a:p>
                <a:r>
                  <a:rPr lang="en-US" b="1" dirty="0" smtClean="0">
                    <a:solidFill>
                      <a:srgbClr val="0070C0"/>
                    </a:solidFill>
                  </a:rPr>
                  <a:t>Send</a:t>
                </a:r>
                <a:endParaRPr lang="en-US" b="1" dirty="0">
                  <a:solidFill>
                    <a:srgbClr val="0070C0"/>
                  </a:solidFill>
                </a:endParaRPr>
              </a:p>
            </p:txBody>
          </p:sp>
          <p:sp>
            <p:nvSpPr>
              <p:cNvPr id="99" name="TextBox 98"/>
              <p:cNvSpPr txBox="1"/>
              <p:nvPr/>
            </p:nvSpPr>
            <p:spPr>
              <a:xfrm>
                <a:off x="4561932" y="4672399"/>
                <a:ext cx="1039965" cy="369332"/>
              </a:xfrm>
              <a:prstGeom prst="rect">
                <a:avLst/>
              </a:prstGeom>
              <a:noFill/>
            </p:spPr>
            <p:txBody>
              <a:bodyPr wrap="none" rtlCol="0">
                <a:spAutoFit/>
              </a:bodyPr>
              <a:lstStyle/>
              <a:p>
                <a:r>
                  <a:rPr lang="en-US" b="1" dirty="0" smtClean="0">
                    <a:solidFill>
                      <a:srgbClr val="FFC000"/>
                    </a:solidFill>
                  </a:rPr>
                  <a:t>Received</a:t>
                </a:r>
                <a:endParaRPr lang="en-US" b="1" dirty="0">
                  <a:solidFill>
                    <a:srgbClr val="FFC000"/>
                  </a:solidFill>
                </a:endParaRPr>
              </a:p>
            </p:txBody>
          </p:sp>
        </p:grpSp>
      </p:grpSp>
      <p:cxnSp>
        <p:nvCxnSpPr>
          <p:cNvPr id="105" name="Straight Arrow Connector 104"/>
          <p:cNvCxnSpPr>
            <a:stCxn id="62" idx="3"/>
          </p:cNvCxnSpPr>
          <p:nvPr/>
        </p:nvCxnSpPr>
        <p:spPr>
          <a:xfrm>
            <a:off x="5458994" y="2649848"/>
            <a:ext cx="9418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446437" y="5148717"/>
            <a:ext cx="2475855" cy="646331"/>
          </a:xfrm>
          <a:prstGeom prst="rect">
            <a:avLst/>
          </a:prstGeom>
          <a:noFill/>
        </p:spPr>
        <p:txBody>
          <a:bodyPr wrap="square" rtlCol="0">
            <a:spAutoFit/>
          </a:bodyPr>
          <a:lstStyle/>
          <a:p>
            <a:r>
              <a:rPr lang="en-US" dirty="0" smtClean="0"/>
              <a:t>Network Bandwidth per region (1 sec latency)</a:t>
            </a:r>
            <a:endParaRPr lang="en-US" dirty="0"/>
          </a:p>
        </p:txBody>
      </p:sp>
      <p:sp>
        <p:nvSpPr>
          <p:cNvPr id="108" name="TextBox 107"/>
          <p:cNvSpPr txBox="1"/>
          <p:nvPr/>
        </p:nvSpPr>
        <p:spPr>
          <a:xfrm>
            <a:off x="3529781" y="3513912"/>
            <a:ext cx="2185220" cy="923330"/>
          </a:xfrm>
          <a:prstGeom prst="rect">
            <a:avLst/>
          </a:prstGeom>
          <a:noFill/>
        </p:spPr>
        <p:txBody>
          <a:bodyPr wrap="square" rtlCol="0">
            <a:spAutoFit/>
          </a:bodyPr>
          <a:lstStyle/>
          <a:p>
            <a:r>
              <a:rPr lang="en-US" dirty="0" smtClean="0"/>
              <a:t>Playback is useful if there are multiple protocols (see </a:t>
            </a:r>
            <a:r>
              <a:rPr lang="en-US" dirty="0" err="1" smtClean="0"/>
              <a:t>Fogo</a:t>
            </a:r>
            <a:r>
              <a:rPr lang="en-US" dirty="0" smtClean="0"/>
              <a:t>)</a:t>
            </a:r>
            <a:endParaRPr lang="en-US" dirty="0"/>
          </a:p>
        </p:txBody>
      </p:sp>
    </p:spTree>
    <p:extLst>
      <p:ext uri="{BB962C8B-B14F-4D97-AF65-F5344CB8AC3E}">
        <p14:creationId xmlns:p14="http://schemas.microsoft.com/office/powerpoint/2010/main" val="257851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on the go</a:t>
            </a:r>
            <a:endParaRPr lang="en-US" dirty="0"/>
          </a:p>
        </p:txBody>
      </p:sp>
      <p:grpSp>
        <p:nvGrpSpPr>
          <p:cNvPr id="4" name="Group 3"/>
          <p:cNvGrpSpPr/>
          <p:nvPr/>
        </p:nvGrpSpPr>
        <p:grpSpPr>
          <a:xfrm>
            <a:off x="344511" y="1831356"/>
            <a:ext cx="2955086" cy="3352800"/>
            <a:chOff x="685800" y="1447800"/>
            <a:chExt cx="3398823" cy="3352800"/>
          </a:xfrm>
        </p:grpSpPr>
        <p:sp>
          <p:nvSpPr>
            <p:cNvPr id="5" name="Rounded Rectangle 4"/>
            <p:cNvSpPr/>
            <p:nvPr/>
          </p:nvSpPr>
          <p:spPr>
            <a:xfrm>
              <a:off x="1866900" y="2010817"/>
              <a:ext cx="1850186" cy="1239657"/>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676400" y="2060891"/>
              <a:ext cx="1964486" cy="1341983"/>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40714" y="2133600"/>
              <a:ext cx="2040686" cy="14859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2209800"/>
              <a:ext cx="2133600" cy="1670566"/>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19200" y="2286000"/>
              <a:ext cx="2209800" cy="1878874"/>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28699" y="2388326"/>
              <a:ext cx="2307385" cy="1955074"/>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57794" y="2479991"/>
              <a:ext cx="2362200" cy="21336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5800" y="2667000"/>
              <a:ext cx="2362200" cy="2133600"/>
            </a:xfrm>
            <a:prstGeom prst="roundRect">
              <a:avLst>
                <a:gd name="adj" fmla="val 839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76400" y="1447800"/>
              <a:ext cx="2408223" cy="369332"/>
            </a:xfrm>
            <a:prstGeom prst="rect">
              <a:avLst/>
            </a:prstGeom>
            <a:noFill/>
          </p:spPr>
          <p:txBody>
            <a:bodyPr wrap="none" rtlCol="0">
              <a:spAutoFit/>
            </a:bodyPr>
            <a:lstStyle/>
            <a:p>
              <a:r>
                <a:rPr lang="en-US" dirty="0" smtClean="0"/>
                <a:t>Hundreds of Thousands</a:t>
              </a:r>
              <a:endParaRPr lang="en-US" dirty="0"/>
            </a:p>
          </p:txBody>
        </p:sp>
      </p:grpSp>
      <p:grpSp>
        <p:nvGrpSpPr>
          <p:cNvPr id="14" name="Group 13"/>
          <p:cNvGrpSpPr/>
          <p:nvPr/>
        </p:nvGrpSpPr>
        <p:grpSpPr>
          <a:xfrm>
            <a:off x="420711" y="3223320"/>
            <a:ext cx="1763294" cy="1087092"/>
            <a:chOff x="1028699" y="2793274"/>
            <a:chExt cx="1638301" cy="1087092"/>
          </a:xfrm>
        </p:grpSpPr>
        <p:sp>
          <p:nvSpPr>
            <p:cNvPr id="16" name="Rectangle 15"/>
            <p:cNvSpPr/>
            <p:nvPr/>
          </p:nvSpPr>
          <p:spPr>
            <a:xfrm>
              <a:off x="1028700" y="3695700"/>
              <a:ext cx="1638300"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p:cNvSpPr/>
            <p:nvPr/>
          </p:nvSpPr>
          <p:spPr>
            <a:xfrm>
              <a:off x="1028700" y="3098074"/>
              <a:ext cx="16383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Trace Playback</a:t>
              </a:r>
              <a:endParaRPr lang="en-US" dirty="0">
                <a:solidFill>
                  <a:schemeClr val="tx1"/>
                </a:solidFill>
              </a:endParaRPr>
            </a:p>
          </p:txBody>
        </p:sp>
        <p:sp>
          <p:nvSpPr>
            <p:cNvPr id="18" name="Rectangle 17"/>
            <p:cNvSpPr/>
            <p:nvPr/>
          </p:nvSpPr>
          <p:spPr>
            <a:xfrm>
              <a:off x="1028700" y="3543300"/>
              <a:ext cx="16383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540714" y="3511034"/>
              <a:ext cx="614271" cy="369332"/>
            </a:xfrm>
            <a:prstGeom prst="rect">
              <a:avLst/>
            </a:prstGeom>
            <a:noFill/>
          </p:spPr>
          <p:txBody>
            <a:bodyPr wrap="none" rtlCol="0">
              <a:spAutoFit/>
            </a:bodyPr>
            <a:lstStyle/>
            <a:p>
              <a:r>
                <a:rPr lang="en-US" dirty="0" smtClean="0"/>
                <a:t>ETW</a:t>
              </a:r>
              <a:endParaRPr lang="en-US" dirty="0"/>
            </a:p>
          </p:txBody>
        </p:sp>
        <p:sp>
          <p:nvSpPr>
            <p:cNvPr id="21" name="Rectangle 20"/>
            <p:cNvSpPr/>
            <p:nvPr/>
          </p:nvSpPr>
          <p:spPr>
            <a:xfrm>
              <a:off x="1028699" y="2793274"/>
              <a:ext cx="16383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a:t>
              </a:r>
              <a:endParaRPr lang="en-US" dirty="0">
                <a:solidFill>
                  <a:schemeClr val="tx1"/>
                </a:solidFill>
              </a:endParaRPr>
            </a:p>
          </p:txBody>
        </p:sp>
      </p:grpSp>
      <p:grpSp>
        <p:nvGrpSpPr>
          <p:cNvPr id="24" name="Group 23"/>
          <p:cNvGrpSpPr/>
          <p:nvPr/>
        </p:nvGrpSpPr>
        <p:grpSpPr>
          <a:xfrm>
            <a:off x="1527114" y="4310412"/>
            <a:ext cx="588970" cy="801188"/>
            <a:chOff x="1543192" y="5654585"/>
            <a:chExt cx="588970" cy="801188"/>
          </a:xfrm>
        </p:grpSpPr>
        <p:sp>
          <p:nvSpPr>
            <p:cNvPr id="25" name="Vertical Scroll 24"/>
            <p:cNvSpPr/>
            <p:nvPr/>
          </p:nvSpPr>
          <p:spPr>
            <a:xfrm rot="10800000">
              <a:off x="1543192" y="5654585"/>
              <a:ext cx="588970" cy="80118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636862" y="57955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15608" y="5947954"/>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15608" y="6055179"/>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6172200"/>
              <a:ext cx="44413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600200" y="6324600"/>
              <a:ext cx="44413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31" name="Picture 2" descr="http://static.flickr.com/4061/4358859769_f97bb29d25_z.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155" y="2098741"/>
            <a:ext cx="2719530" cy="353195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136829" y="5610709"/>
            <a:ext cx="2166182" cy="369332"/>
          </a:xfrm>
          <a:prstGeom prst="rect">
            <a:avLst/>
          </a:prstGeom>
          <a:noFill/>
        </p:spPr>
        <p:txBody>
          <a:bodyPr wrap="square" rtlCol="0">
            <a:spAutoFit/>
          </a:bodyPr>
          <a:lstStyle/>
          <a:p>
            <a:r>
              <a:rPr lang="en-US" dirty="0" smtClean="0"/>
              <a:t>Causality Navigation</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174" y="2541727"/>
            <a:ext cx="2057400" cy="254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Straight Connector 46"/>
          <p:cNvCxnSpPr/>
          <p:nvPr/>
        </p:nvCxnSpPr>
        <p:spPr>
          <a:xfrm flipH="1">
            <a:off x="2398312" y="3223320"/>
            <a:ext cx="2554688"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438400" y="3375720"/>
            <a:ext cx="2554688" cy="0"/>
          </a:xfrm>
          <a:prstGeom prst="line">
            <a:avLst/>
          </a:prstGeom>
          <a:ln>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9936" y="5460698"/>
            <a:ext cx="3620703" cy="923330"/>
          </a:xfrm>
          <a:prstGeom prst="rect">
            <a:avLst/>
          </a:prstGeom>
          <a:noFill/>
        </p:spPr>
        <p:txBody>
          <a:bodyPr wrap="square" rtlCol="0">
            <a:spAutoFit/>
          </a:bodyPr>
          <a:lstStyle/>
          <a:p>
            <a:r>
              <a:rPr lang="en-US" dirty="0" smtClean="0"/>
              <a:t>The root is only necessary at the first handshake – e.g. to broadcast query to find entry point for navigation</a:t>
            </a:r>
            <a:endParaRPr lang="en-US" dirty="0"/>
          </a:p>
        </p:txBody>
      </p:sp>
    </p:spTree>
    <p:extLst>
      <p:ext uri="{BB962C8B-B14F-4D97-AF65-F5344CB8AC3E}">
        <p14:creationId xmlns:p14="http://schemas.microsoft.com/office/powerpoint/2010/main" val="386853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Tx</a:t>
            </a:r>
            <a:r>
              <a:rPr lang="en-US" dirty="0" smtClean="0"/>
              <a:t> </a:t>
            </a:r>
            <a:r>
              <a:rPr lang="en-US" dirty="0" err="1" smtClean="0"/>
              <a:t>LINQPad</a:t>
            </a:r>
            <a:r>
              <a:rPr lang="en-US" dirty="0" smtClean="0"/>
              <a:t> Driver</a:t>
            </a:r>
            <a:endParaRPr lang="en-US" dirty="0"/>
          </a:p>
        </p:txBody>
      </p:sp>
      <p:sp>
        <p:nvSpPr>
          <p:cNvPr id="4" name="Subtitle 3"/>
          <p:cNvSpPr>
            <a:spLocks noGrp="1"/>
          </p:cNvSpPr>
          <p:nvPr>
            <p:ph type="subTitle" idx="1"/>
          </p:nvPr>
        </p:nvSpPr>
        <p:spPr/>
        <p:txBody>
          <a:bodyPr/>
          <a:lstStyle/>
          <a:p>
            <a:r>
              <a:rPr lang="en-US" dirty="0" smtClean="0"/>
              <a:t>Extract the sample traces, manifests and .</a:t>
            </a:r>
            <a:r>
              <a:rPr lang="en-US" dirty="0" err="1" smtClean="0"/>
              <a:t>linq</a:t>
            </a:r>
            <a:r>
              <a:rPr lang="en-US" dirty="0" smtClean="0"/>
              <a:t> queries from LINQPad.zip into c:\TxSamples</a:t>
            </a:r>
            <a:endParaRPr lang="en-US" dirty="0"/>
          </a:p>
        </p:txBody>
      </p:sp>
    </p:spTree>
    <p:extLst>
      <p:ext uri="{BB962C8B-B14F-4D97-AF65-F5344CB8AC3E}">
        <p14:creationId xmlns:p14="http://schemas.microsoft.com/office/powerpoint/2010/main" val="954734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Setup</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77" y="2750803"/>
            <a:ext cx="34480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34" y="5610225"/>
            <a:ext cx="26289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685800" y="212618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3" name="Oval 12"/>
          <p:cNvSpPr/>
          <p:nvPr/>
        </p:nvSpPr>
        <p:spPr>
          <a:xfrm>
            <a:off x="685800" y="509599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p:cNvSpPr/>
          <p:nvPr/>
        </p:nvSpPr>
        <p:spPr>
          <a:xfrm>
            <a:off x="7010400" y="419887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1408" y="2996956"/>
            <a:ext cx="2819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97863" y="2173554"/>
            <a:ext cx="2019271" cy="369332"/>
          </a:xfrm>
          <a:prstGeom prst="rect">
            <a:avLst/>
          </a:prstGeom>
          <a:noFill/>
        </p:spPr>
        <p:txBody>
          <a:bodyPr wrap="none" rtlCol="0">
            <a:spAutoFit/>
          </a:bodyPr>
          <a:lstStyle/>
          <a:p>
            <a:r>
              <a:rPr lang="en-US" dirty="0" smtClean="0"/>
              <a:t>Extract the samples</a:t>
            </a:r>
            <a:endParaRPr lang="en-US" dirty="0"/>
          </a:p>
        </p:txBody>
      </p:sp>
      <p:sp>
        <p:nvSpPr>
          <p:cNvPr id="18" name="TextBox 17"/>
          <p:cNvSpPr txBox="1"/>
          <p:nvPr/>
        </p:nvSpPr>
        <p:spPr>
          <a:xfrm>
            <a:off x="1326166" y="5139928"/>
            <a:ext cx="3093667" cy="369332"/>
          </a:xfrm>
          <a:prstGeom prst="rect">
            <a:avLst/>
          </a:prstGeom>
          <a:noFill/>
        </p:spPr>
        <p:txBody>
          <a:bodyPr wrap="none" rtlCol="0">
            <a:spAutoFit/>
          </a:bodyPr>
          <a:lstStyle/>
          <a:p>
            <a:r>
              <a:rPr lang="en-US" dirty="0" smtClean="0"/>
              <a:t>Real-Time ETW requires Admin</a:t>
            </a:r>
            <a:endParaRPr lang="en-US" dirty="0"/>
          </a:p>
        </p:txBody>
      </p:sp>
      <p:sp>
        <p:nvSpPr>
          <p:cNvPr id="19" name="Oval 18"/>
          <p:cNvSpPr/>
          <p:nvPr/>
        </p:nvSpPr>
        <p:spPr>
          <a:xfrm>
            <a:off x="5210962" y="2129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extBox 19"/>
          <p:cNvSpPr txBox="1"/>
          <p:nvPr/>
        </p:nvSpPr>
        <p:spPr>
          <a:xfrm>
            <a:off x="5771372" y="2170117"/>
            <a:ext cx="3067828" cy="646331"/>
          </a:xfrm>
          <a:prstGeom prst="rect">
            <a:avLst/>
          </a:prstGeom>
          <a:noFill/>
        </p:spPr>
        <p:txBody>
          <a:bodyPr wrap="none" rtlCol="0">
            <a:spAutoFit/>
          </a:bodyPr>
          <a:lstStyle/>
          <a:p>
            <a:r>
              <a:rPr lang="en-US" dirty="0" smtClean="0"/>
              <a:t>Set the folder to </a:t>
            </a:r>
          </a:p>
          <a:p>
            <a:r>
              <a:rPr lang="en-US" dirty="0" smtClean="0"/>
              <a:t>c:\TxSamples\LinqPad\Queries</a:t>
            </a:r>
            <a:endParaRPr lang="en-US" dirty="0"/>
          </a:p>
        </p:txBody>
      </p:sp>
      <p:sp>
        <p:nvSpPr>
          <p:cNvPr id="11" name="TextBox 10"/>
          <p:cNvSpPr txBox="1"/>
          <p:nvPr/>
        </p:nvSpPr>
        <p:spPr>
          <a:xfrm>
            <a:off x="1735470" y="1219200"/>
            <a:ext cx="5577553" cy="369332"/>
          </a:xfrm>
          <a:prstGeom prst="rect">
            <a:avLst/>
          </a:prstGeom>
          <a:noFill/>
        </p:spPr>
        <p:txBody>
          <a:bodyPr wrap="none" rtlCol="0">
            <a:spAutoFit/>
          </a:bodyPr>
          <a:lstStyle/>
          <a:p>
            <a:r>
              <a:rPr lang="en-US" dirty="0" smtClean="0"/>
              <a:t>Install </a:t>
            </a:r>
            <a:r>
              <a:rPr lang="en-US" dirty="0" err="1" smtClean="0"/>
              <a:t>LINQPad</a:t>
            </a:r>
            <a:r>
              <a:rPr lang="en-US" dirty="0" smtClean="0"/>
              <a:t> for </a:t>
            </a:r>
            <a:r>
              <a:rPr lang="en-US" dirty="0" err="1" smtClean="0"/>
              <a:t>.Net</a:t>
            </a:r>
            <a:r>
              <a:rPr lang="en-US" dirty="0" smtClean="0"/>
              <a:t> 4.0 from </a:t>
            </a:r>
            <a:r>
              <a:rPr lang="en-US" dirty="0" smtClean="0">
                <a:hlinkClick r:id="rId5"/>
              </a:rPr>
              <a:t>http://www.linqpad.net</a:t>
            </a:r>
            <a:r>
              <a:rPr lang="en-US" dirty="0" smtClean="0"/>
              <a:t> </a:t>
            </a:r>
            <a:endParaRPr lang="en-US" dirty="0"/>
          </a:p>
        </p:txBody>
      </p:sp>
    </p:spTree>
    <p:extLst>
      <p:ext uri="{BB962C8B-B14F-4D97-AF65-F5344CB8AC3E}">
        <p14:creationId xmlns:p14="http://schemas.microsoft.com/office/powerpoint/2010/main" val="372300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Chose </a:t>
            </a:r>
            <a:r>
              <a:rPr lang="en-US" dirty="0" err="1" smtClean="0"/>
              <a:t>Tx</a:t>
            </a:r>
            <a:r>
              <a:rPr lang="en-US" dirty="0" smtClean="0"/>
              <a:t> (LINQ to Traces)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447800"/>
            <a:ext cx="65913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76350" y="6216134"/>
            <a:ext cx="3678828" cy="369332"/>
          </a:xfrm>
          <a:prstGeom prst="rect">
            <a:avLst/>
          </a:prstGeom>
          <a:noFill/>
        </p:spPr>
        <p:txBody>
          <a:bodyPr wrap="none" rtlCol="0">
            <a:spAutoFit/>
          </a:bodyPr>
          <a:lstStyle/>
          <a:p>
            <a:r>
              <a:rPr lang="en-US" dirty="0" err="1" smtClean="0"/>
              <a:t>Tx</a:t>
            </a:r>
            <a:r>
              <a:rPr lang="en-US" dirty="0" smtClean="0"/>
              <a:t> runs side-by-side with </a:t>
            </a:r>
            <a:r>
              <a:rPr lang="en-US" dirty="0" err="1" smtClean="0"/>
              <a:t>TraceInsight</a:t>
            </a:r>
            <a:endParaRPr lang="en-US" dirty="0"/>
          </a:p>
        </p:txBody>
      </p:sp>
    </p:spTree>
    <p:extLst>
      <p:ext uri="{BB962C8B-B14F-4D97-AF65-F5344CB8AC3E}">
        <p14:creationId xmlns:p14="http://schemas.microsoft.com/office/powerpoint/2010/main" val="240250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Manifest from directory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5400"/>
            <a:ext cx="3905250" cy="4067175"/>
          </a:xfrm>
          <a:prstGeom prst="rect">
            <a:avLst/>
          </a:prstGeom>
        </p:spPr>
      </p:pic>
      <p:sp>
        <p:nvSpPr>
          <p:cNvPr id="5" name="TextBox 4"/>
          <p:cNvSpPr txBox="1"/>
          <p:nvPr/>
        </p:nvSpPr>
        <p:spPr>
          <a:xfrm>
            <a:off x="5181600" y="2264229"/>
            <a:ext cx="3632982" cy="923330"/>
          </a:xfrm>
          <a:prstGeom prst="rect">
            <a:avLst/>
          </a:prstGeom>
          <a:noFill/>
        </p:spPr>
        <p:txBody>
          <a:bodyPr wrap="none" rtlCol="0">
            <a:spAutoFit/>
          </a:bodyPr>
          <a:lstStyle/>
          <a:p>
            <a:r>
              <a:rPr lang="en-US" dirty="0" smtClean="0"/>
              <a:t>This works the same as </a:t>
            </a:r>
            <a:r>
              <a:rPr lang="en-US" dirty="0" err="1" smtClean="0"/>
              <a:t>TraceInsight</a:t>
            </a:r>
            <a:r>
              <a:rPr lang="en-US" dirty="0" smtClean="0"/>
              <a:t>, </a:t>
            </a:r>
          </a:p>
          <a:p>
            <a:r>
              <a:rPr lang="en-US" dirty="0" smtClean="0"/>
              <a:t>but it does not need registry key </a:t>
            </a:r>
          </a:p>
          <a:p>
            <a:r>
              <a:rPr lang="en-US" dirty="0" smtClean="0"/>
              <a:t>to find the directory</a:t>
            </a:r>
            <a:endParaRPr lang="en-US" dirty="0"/>
          </a:p>
        </p:txBody>
      </p:sp>
    </p:spTree>
    <p:extLst>
      <p:ext uri="{BB962C8B-B14F-4D97-AF65-F5344CB8AC3E}">
        <p14:creationId xmlns:p14="http://schemas.microsoft.com/office/powerpoint/2010/main" val="2737292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choose manifests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1600"/>
            <a:ext cx="3886200" cy="4786661"/>
          </a:xfrm>
        </p:spPr>
      </p:pic>
      <p:sp>
        <p:nvSpPr>
          <p:cNvPr id="5" name="TextBox 4"/>
          <p:cNvSpPr txBox="1"/>
          <p:nvPr/>
        </p:nvSpPr>
        <p:spPr>
          <a:xfrm>
            <a:off x="5105400" y="1371600"/>
            <a:ext cx="3696140" cy="2585323"/>
          </a:xfrm>
          <a:prstGeom prst="rect">
            <a:avLst/>
          </a:prstGeom>
          <a:noFill/>
        </p:spPr>
        <p:txBody>
          <a:bodyPr wrap="none" rtlCol="0">
            <a:spAutoFit/>
          </a:bodyPr>
          <a:lstStyle/>
          <a:p>
            <a:r>
              <a:rPr lang="en-US" dirty="0" smtClean="0"/>
              <a:t>In this mode:</a:t>
            </a:r>
          </a:p>
          <a:p>
            <a:endParaRPr lang="en-US" dirty="0" smtClean="0"/>
          </a:p>
          <a:p>
            <a:pPr marL="342900" indent="-342900">
              <a:buAutoNum type="arabicParenR"/>
            </a:pPr>
            <a:r>
              <a:rPr lang="en-US" dirty="0" smtClean="0"/>
              <a:t>You have explicit choice which </a:t>
            </a:r>
          </a:p>
          <a:p>
            <a:r>
              <a:rPr lang="en-US" dirty="0" smtClean="0"/>
              <a:t>manifests to use – e.g. you can point</a:t>
            </a:r>
          </a:p>
          <a:p>
            <a:r>
              <a:rPr lang="en-US" dirty="0" smtClean="0"/>
              <a:t>to different versions</a:t>
            </a:r>
          </a:p>
          <a:p>
            <a:endParaRPr lang="en-US" dirty="0"/>
          </a:p>
          <a:p>
            <a:r>
              <a:rPr lang="en-US" dirty="0" smtClean="0"/>
              <a:t>2) It will be a bit more responsive, </a:t>
            </a:r>
          </a:p>
          <a:p>
            <a:r>
              <a:rPr lang="en-US" dirty="0" smtClean="0"/>
              <a:t>as the manifests that are not relevant</a:t>
            </a:r>
          </a:p>
          <a:p>
            <a:r>
              <a:rPr lang="en-US" dirty="0" smtClean="0"/>
              <a:t>are not touched</a:t>
            </a:r>
            <a:endParaRPr lang="en-US" dirty="0"/>
          </a:p>
        </p:txBody>
      </p:sp>
    </p:spTree>
    <p:extLst>
      <p:ext uri="{BB962C8B-B14F-4D97-AF65-F5344CB8AC3E}">
        <p14:creationId xmlns:p14="http://schemas.microsoft.com/office/powerpoint/2010/main" val="98991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chapter:</a:t>
            </a:r>
            <a:endParaRPr lang="en-US" dirty="0"/>
          </a:p>
        </p:txBody>
      </p:sp>
      <p:sp>
        <p:nvSpPr>
          <p:cNvPr id="3" name="Content Placeholder 2"/>
          <p:cNvSpPr>
            <a:spLocks noGrp="1"/>
          </p:cNvSpPr>
          <p:nvPr>
            <p:ph idx="1"/>
          </p:nvPr>
        </p:nvSpPr>
        <p:spPr/>
        <p:txBody>
          <a:bodyPr/>
          <a:lstStyle/>
          <a:p>
            <a:r>
              <a:rPr lang="en-US" dirty="0" smtClean="0"/>
              <a:t>Examples of raw trace/log formats</a:t>
            </a:r>
          </a:p>
          <a:p>
            <a:pPr lvl="1"/>
            <a:r>
              <a:rPr lang="en-US" dirty="0" smtClean="0"/>
              <a:t>Files</a:t>
            </a:r>
          </a:p>
          <a:p>
            <a:pPr lvl="1"/>
            <a:r>
              <a:rPr lang="en-US" dirty="0" smtClean="0"/>
              <a:t>Real-Time feeds</a:t>
            </a:r>
          </a:p>
          <a:p>
            <a:r>
              <a:rPr lang="en-US" dirty="0" smtClean="0"/>
              <a:t>Insight: Envelope Types</a:t>
            </a:r>
          </a:p>
          <a:p>
            <a:r>
              <a:rPr lang="en-US" dirty="0" smtClean="0"/>
              <a:t>Explicit type layer</a:t>
            </a:r>
          </a:p>
          <a:p>
            <a:pPr lvl="1"/>
            <a:r>
              <a:rPr lang="en-US" dirty="0" smtClean="0"/>
              <a:t>Playback</a:t>
            </a:r>
          </a:p>
          <a:p>
            <a:pPr lvl="1"/>
            <a:r>
              <a:rPr lang="en-US" dirty="0" smtClean="0"/>
              <a:t>Type occurrence statistics</a:t>
            </a:r>
          </a:p>
          <a:p>
            <a:r>
              <a:rPr lang="en-US" dirty="0" smtClean="0"/>
              <a:t>Order and Time Invariants</a:t>
            </a:r>
          </a:p>
          <a:p>
            <a:endParaRPr lang="en-US" dirty="0"/>
          </a:p>
        </p:txBody>
      </p:sp>
    </p:spTree>
    <p:extLst>
      <p:ext uri="{BB962C8B-B14F-4D97-AF65-F5344CB8AC3E}">
        <p14:creationId xmlns:p14="http://schemas.microsoft.com/office/powerpoint/2010/main" val="4031108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Real-Time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55" y="1295400"/>
            <a:ext cx="3905250" cy="4810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95400"/>
            <a:ext cx="3905250" cy="4067175"/>
          </a:xfrm>
          <a:prstGeom prst="rect">
            <a:avLst/>
          </a:prstGeom>
        </p:spPr>
      </p:pic>
      <p:sp>
        <p:nvSpPr>
          <p:cNvPr id="6" name="TextBox 5"/>
          <p:cNvSpPr txBox="1"/>
          <p:nvPr/>
        </p:nvSpPr>
        <p:spPr>
          <a:xfrm>
            <a:off x="292455" y="6260068"/>
            <a:ext cx="4083362" cy="369332"/>
          </a:xfrm>
          <a:prstGeom prst="rect">
            <a:avLst/>
          </a:prstGeom>
          <a:noFill/>
        </p:spPr>
        <p:txBody>
          <a:bodyPr wrap="none" rtlCol="0">
            <a:spAutoFit/>
          </a:bodyPr>
          <a:lstStyle/>
          <a:p>
            <a:r>
              <a:rPr lang="en-US" dirty="0" smtClean="0"/>
              <a:t>1) Make sure your query works on .</a:t>
            </a:r>
            <a:r>
              <a:rPr lang="en-US" dirty="0" err="1" smtClean="0"/>
              <a:t>etl</a:t>
            </a:r>
            <a:r>
              <a:rPr lang="en-US" dirty="0" smtClean="0"/>
              <a:t> file</a:t>
            </a:r>
            <a:endParaRPr lang="en-US" dirty="0"/>
          </a:p>
        </p:txBody>
      </p:sp>
      <p:sp>
        <p:nvSpPr>
          <p:cNvPr id="7" name="TextBox 6"/>
          <p:cNvSpPr txBox="1"/>
          <p:nvPr/>
        </p:nvSpPr>
        <p:spPr>
          <a:xfrm>
            <a:off x="4648200" y="6264813"/>
            <a:ext cx="3945054" cy="369332"/>
          </a:xfrm>
          <a:prstGeom prst="rect">
            <a:avLst/>
          </a:prstGeom>
          <a:noFill/>
        </p:spPr>
        <p:txBody>
          <a:bodyPr wrap="none" rtlCol="0">
            <a:spAutoFit/>
          </a:bodyPr>
          <a:lstStyle/>
          <a:p>
            <a:r>
              <a:rPr lang="en-US" dirty="0" smtClean="0"/>
              <a:t>2) Switch from Past History to Real Time</a:t>
            </a:r>
            <a:endParaRPr lang="en-US" dirty="0"/>
          </a:p>
        </p:txBody>
      </p:sp>
    </p:spTree>
    <p:extLst>
      <p:ext uri="{BB962C8B-B14F-4D97-AF65-F5344CB8AC3E}">
        <p14:creationId xmlns:p14="http://schemas.microsoft.com/office/powerpoint/2010/main" val="3128127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Output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66" y="1447800"/>
            <a:ext cx="8401050" cy="4333875"/>
          </a:xfrm>
          <a:prstGeom prst="rect">
            <a:avLst/>
          </a:prstGeom>
        </p:spPr>
      </p:pic>
      <p:sp>
        <p:nvSpPr>
          <p:cNvPr id="5" name="TextBox 4"/>
          <p:cNvSpPr txBox="1"/>
          <p:nvPr/>
        </p:nvSpPr>
        <p:spPr>
          <a:xfrm>
            <a:off x="810757" y="6080147"/>
            <a:ext cx="7505068" cy="369332"/>
          </a:xfrm>
          <a:prstGeom prst="rect">
            <a:avLst/>
          </a:prstGeom>
          <a:noFill/>
        </p:spPr>
        <p:txBody>
          <a:bodyPr wrap="none" rtlCol="0">
            <a:spAutoFit/>
          </a:bodyPr>
          <a:lstStyle/>
          <a:p>
            <a:r>
              <a:rPr lang="en-US" dirty="0" smtClean="0"/>
              <a:t>Note .</a:t>
            </a:r>
            <a:r>
              <a:rPr lang="en-US" dirty="0" err="1" smtClean="0"/>
              <a:t>DumpLive</a:t>
            </a:r>
            <a:r>
              <a:rPr lang="en-US" dirty="0" smtClean="0"/>
              <a:t>() – this is new feature of </a:t>
            </a:r>
            <a:r>
              <a:rPr lang="en-US" dirty="0" err="1" smtClean="0"/>
              <a:t>LINQPad</a:t>
            </a:r>
            <a:r>
              <a:rPr lang="en-US" dirty="0" smtClean="0"/>
              <a:t> to understand Observable-s</a:t>
            </a:r>
            <a:endParaRPr lang="en-US" dirty="0"/>
          </a:p>
        </p:txBody>
      </p:sp>
    </p:spTree>
    <p:extLst>
      <p:ext uri="{BB962C8B-B14F-4D97-AF65-F5344CB8AC3E}">
        <p14:creationId xmlns:p14="http://schemas.microsoft.com/office/powerpoint/2010/main" val="75219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Real-Time 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9" y="1371600"/>
            <a:ext cx="9144000" cy="1136542"/>
          </a:xfrm>
          <a:prstGeom prst="rect">
            <a:avLst/>
          </a:prstGeom>
        </p:spPr>
      </p:pic>
      <p:sp>
        <p:nvSpPr>
          <p:cNvPr id="5" name="TextBox 4"/>
          <p:cNvSpPr txBox="1"/>
          <p:nvPr/>
        </p:nvSpPr>
        <p:spPr>
          <a:xfrm>
            <a:off x="304800" y="2724834"/>
            <a:ext cx="6279540" cy="646331"/>
          </a:xfrm>
          <a:prstGeom prst="rect">
            <a:avLst/>
          </a:prstGeom>
          <a:noFill/>
        </p:spPr>
        <p:txBody>
          <a:bodyPr wrap="none" rtlCol="0">
            <a:spAutoFit/>
          </a:bodyPr>
          <a:lstStyle/>
          <a:p>
            <a:r>
              <a:rPr lang="en-US" dirty="0" smtClean="0"/>
              <a:t>The session “</a:t>
            </a:r>
            <a:r>
              <a:rPr lang="en-US" dirty="0" err="1" smtClean="0"/>
              <a:t>tcp</a:t>
            </a:r>
            <a:r>
              <a:rPr lang="en-US" dirty="0" smtClean="0"/>
              <a:t>” does not </a:t>
            </a:r>
            <a:r>
              <a:rPr lang="en-US" dirty="0" smtClean="0"/>
              <a:t>exist</a:t>
            </a:r>
          </a:p>
          <a:p>
            <a:r>
              <a:rPr lang="en-US" dirty="0" smtClean="0"/>
              <a:t>Create this in code or use the system tool (</a:t>
            </a:r>
            <a:r>
              <a:rPr lang="en-US" dirty="0" err="1" smtClean="0"/>
              <a:t>logman</a:t>
            </a:r>
            <a:r>
              <a:rPr lang="en-US" dirty="0" smtClean="0"/>
              <a:t>, </a:t>
            </a:r>
            <a:r>
              <a:rPr lang="en-US" dirty="0" err="1" smtClean="0"/>
              <a:t>PerfMon</a:t>
            </a:r>
            <a:r>
              <a:rPr lang="en-US" dirty="0" smtClean="0"/>
              <a:t> etc.)</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 y="4648200"/>
            <a:ext cx="9144000" cy="1188203"/>
          </a:xfrm>
          <a:prstGeom prst="rect">
            <a:avLst/>
          </a:prstGeom>
        </p:spPr>
      </p:pic>
      <p:sp>
        <p:nvSpPr>
          <p:cNvPr id="7" name="TextBox 6"/>
          <p:cNvSpPr txBox="1"/>
          <p:nvPr/>
        </p:nvSpPr>
        <p:spPr>
          <a:xfrm>
            <a:off x="324394" y="6152606"/>
            <a:ext cx="4089004" cy="369332"/>
          </a:xfrm>
          <a:prstGeom prst="rect">
            <a:avLst/>
          </a:prstGeom>
          <a:noFill/>
        </p:spPr>
        <p:txBody>
          <a:bodyPr wrap="none" rtlCol="0">
            <a:spAutoFit/>
          </a:bodyPr>
          <a:lstStyle/>
          <a:p>
            <a:r>
              <a:rPr lang="en-US" dirty="0" smtClean="0"/>
              <a:t>Close </a:t>
            </a:r>
            <a:r>
              <a:rPr lang="en-US" dirty="0" err="1" smtClean="0"/>
              <a:t>LINQPad</a:t>
            </a:r>
            <a:r>
              <a:rPr lang="en-US" dirty="0"/>
              <a:t> </a:t>
            </a:r>
            <a:r>
              <a:rPr lang="en-US" dirty="0" smtClean="0"/>
              <a:t>and run it as administrator</a:t>
            </a:r>
            <a:endParaRPr lang="en-US" dirty="0"/>
          </a:p>
        </p:txBody>
      </p:sp>
    </p:spTree>
    <p:extLst>
      <p:ext uri="{BB962C8B-B14F-4D97-AF65-F5344CB8AC3E}">
        <p14:creationId xmlns:p14="http://schemas.microsoft.com/office/powerpoint/2010/main" val="155442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 &amp; Transform</a:t>
            </a:r>
            <a:endParaRPr lang="en-US" dirty="0"/>
          </a:p>
        </p:txBody>
      </p:sp>
      <p:sp>
        <p:nvSpPr>
          <p:cNvPr id="4" name="Subtitle 3"/>
          <p:cNvSpPr>
            <a:spLocks noGrp="1"/>
          </p:cNvSpPr>
          <p:nvPr>
            <p:ph type="subTitle" idx="1"/>
          </p:nvPr>
        </p:nvSpPr>
        <p:spPr/>
        <p:txBody>
          <a:bodyPr/>
          <a:lstStyle/>
          <a:p>
            <a:r>
              <a:rPr lang="en-US" dirty="0" smtClean="0"/>
              <a:t>Bridging real-world events and C#</a:t>
            </a:r>
            <a:endParaRPr lang="en-US" dirty="0"/>
          </a:p>
        </p:txBody>
      </p:sp>
    </p:spTree>
    <p:extLst>
      <p:ext uri="{BB962C8B-B14F-4D97-AF65-F5344CB8AC3E}">
        <p14:creationId xmlns:p14="http://schemas.microsoft.com/office/powerpoint/2010/main" val="2022011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raw traces/logs </a:t>
            </a:r>
            <a:endParaRPr lang="en-US" dirty="0"/>
          </a:p>
        </p:txBody>
      </p:sp>
      <p:sp>
        <p:nvSpPr>
          <p:cNvPr id="5" name="Rectangle 4"/>
          <p:cNvSpPr/>
          <p:nvPr/>
        </p:nvSpPr>
        <p:spPr>
          <a:xfrm>
            <a:off x="1286691" y="2296179"/>
            <a:ext cx="7476309" cy="738664"/>
          </a:xfrm>
          <a:prstGeom prst="rect">
            <a:avLst/>
          </a:prstGeom>
        </p:spPr>
        <p:txBody>
          <a:bodyPr wrap="square">
            <a:spAutoFit/>
          </a:bodyPr>
          <a:lstStyle/>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EtwNativeEvent</a:t>
            </a:r>
            <a:r>
              <a:rPr lang="en-US" dirty="0">
                <a:solidFill>
                  <a:prstClr val="black"/>
                </a:solidFill>
                <a:latin typeface="Consolas"/>
              </a:rPr>
              <a:t>&gt; </a:t>
            </a:r>
            <a:r>
              <a:rPr lang="en-US" dirty="0" err="1">
                <a:solidFill>
                  <a:prstClr val="black"/>
                </a:solidFill>
                <a:latin typeface="Consolas"/>
              </a:rPr>
              <a:t>etl</a:t>
            </a:r>
            <a:r>
              <a:rPr lang="en-US" dirty="0">
                <a:solidFill>
                  <a:prstClr val="black"/>
                </a:solidFill>
                <a:latin typeface="Consolas"/>
              </a:rPr>
              <a:t> = </a:t>
            </a:r>
            <a:r>
              <a:rPr lang="en-US" dirty="0" err="1" smtClean="0">
                <a:solidFill>
                  <a:srgbClr val="2B91AF"/>
                </a:solidFill>
                <a:latin typeface="Consolas"/>
              </a:rPr>
              <a:t>EtwObservable</a:t>
            </a:r>
            <a:r>
              <a:rPr lang="en-US" dirty="0" err="1">
                <a:solidFill>
                  <a:prstClr val="black"/>
                </a:solidFill>
                <a:latin typeface="Consolas"/>
              </a:rPr>
              <a:t>.FromFiles</a:t>
            </a:r>
            <a:r>
              <a:rPr lang="en-US" dirty="0" smtClean="0">
                <a:solidFill>
                  <a:prstClr val="black"/>
                </a:solidFill>
                <a:latin typeface="Consolas"/>
              </a:rPr>
              <a:t>(</a:t>
            </a:r>
          </a:p>
          <a:p>
            <a:r>
              <a:rPr lang="en-US" dirty="0">
                <a:solidFill>
                  <a:prstClr val="black"/>
                </a:solidFill>
                <a:latin typeface="Consolas"/>
              </a:rPr>
              <a:t>	</a:t>
            </a:r>
            <a:r>
              <a:rPr lang="en-US" dirty="0" smtClean="0">
                <a:solidFill>
                  <a:srgbClr val="A31515"/>
                </a:solidFill>
                <a:latin typeface="Consolas"/>
              </a:rPr>
              <a:t>@"..\..\..\</a:t>
            </a:r>
            <a:r>
              <a:rPr lang="en-US" dirty="0" err="1" smtClean="0">
                <a:solidFill>
                  <a:srgbClr val="A31515"/>
                </a:solidFill>
                <a:latin typeface="Consolas"/>
              </a:rPr>
              <a:t>HTTP_Server.</a:t>
            </a:r>
            <a:r>
              <a:rPr lang="en-US" sz="2400" b="1" dirty="0" err="1" smtClean="0">
                <a:solidFill>
                  <a:srgbClr val="A31515"/>
                </a:solidFill>
                <a:latin typeface="Consolas"/>
              </a:rPr>
              <a:t>etl</a:t>
            </a:r>
            <a:r>
              <a:rPr lang="en-US" dirty="0" smtClean="0">
                <a:solidFill>
                  <a:srgbClr val="A31515"/>
                </a:solidFill>
                <a:latin typeface="Consolas"/>
              </a:rPr>
              <a:t>"</a:t>
            </a:r>
            <a:r>
              <a:rPr lang="en-US" dirty="0" smtClean="0">
                <a:solidFill>
                  <a:prstClr val="black"/>
                </a:solidFill>
                <a:latin typeface="Consolas"/>
              </a:rPr>
              <a:t>);</a:t>
            </a:r>
            <a:endParaRPr lang="en-US" dirty="0">
              <a:solidFill>
                <a:prstClr val="black"/>
              </a:solidFill>
              <a:latin typeface="Consolas"/>
            </a:endParaRPr>
          </a:p>
        </p:txBody>
      </p:sp>
      <p:sp>
        <p:nvSpPr>
          <p:cNvPr id="6" name="TextBox 5"/>
          <p:cNvSpPr txBox="1"/>
          <p:nvPr/>
        </p:nvSpPr>
        <p:spPr>
          <a:xfrm>
            <a:off x="345199" y="1823219"/>
            <a:ext cx="3713517" cy="400110"/>
          </a:xfrm>
          <a:prstGeom prst="rect">
            <a:avLst/>
          </a:prstGeom>
          <a:solidFill>
            <a:schemeClr val="bg1"/>
          </a:solidFill>
        </p:spPr>
        <p:txBody>
          <a:bodyPr wrap="none" rtlCol="0">
            <a:spAutoFit/>
          </a:bodyPr>
          <a:lstStyle/>
          <a:p>
            <a:r>
              <a:rPr lang="en-US" sz="2000" b="1" dirty="0" smtClean="0"/>
              <a:t>Event Tracing for Windows (ETW)</a:t>
            </a:r>
            <a:endParaRPr lang="en-US" sz="2000" b="1" dirty="0"/>
          </a:p>
        </p:txBody>
      </p:sp>
      <p:sp>
        <p:nvSpPr>
          <p:cNvPr id="8" name="Rectangle 7"/>
          <p:cNvSpPr/>
          <p:nvPr/>
        </p:nvSpPr>
        <p:spPr>
          <a:xfrm>
            <a:off x="1371600" y="3867834"/>
            <a:ext cx="7391400" cy="738664"/>
          </a:xfrm>
          <a:prstGeom prst="rect">
            <a:avLst/>
          </a:prstGeom>
        </p:spPr>
        <p:txBody>
          <a:bodyPr wrap="square">
            <a:spAutoFit/>
          </a:bodyPr>
          <a:lstStyle/>
          <a:p>
            <a:r>
              <a:rPr lang="en-US" dirty="0" err="1" smtClean="0">
                <a:solidFill>
                  <a:srgbClr val="2B91AF"/>
                </a:solidFill>
                <a:latin typeface="Consolas"/>
              </a:rPr>
              <a:t>IEnumerable</a:t>
            </a:r>
            <a:r>
              <a:rPr lang="en-US" dirty="0">
                <a:solidFill>
                  <a:prstClr val="black"/>
                </a:solidFill>
                <a:latin typeface="Consolas"/>
              </a:rPr>
              <a:t>&lt;</a:t>
            </a:r>
            <a:r>
              <a:rPr lang="en-US" dirty="0" err="1" smtClean="0">
                <a:solidFill>
                  <a:srgbClr val="2B91AF"/>
                </a:solidFill>
                <a:latin typeface="Consolas"/>
              </a:rPr>
              <a:t>EventRecord</a:t>
            </a:r>
            <a:r>
              <a:rPr lang="en-US" dirty="0">
                <a:solidFill>
                  <a:prstClr val="black"/>
                </a:solidFill>
                <a:latin typeface="Consolas"/>
              </a:rPr>
              <a:t>&gt; </a:t>
            </a:r>
            <a:r>
              <a:rPr lang="en-US" dirty="0" err="1">
                <a:solidFill>
                  <a:prstClr val="black"/>
                </a:solidFill>
                <a:latin typeface="Consolas"/>
              </a:rPr>
              <a:t>evtx</a:t>
            </a:r>
            <a:r>
              <a:rPr lang="en-US" dirty="0">
                <a:solidFill>
                  <a:prstClr val="black"/>
                </a:solidFill>
                <a:latin typeface="Consolas"/>
              </a:rPr>
              <a:t> = </a:t>
            </a:r>
            <a:r>
              <a:rPr lang="en-US" dirty="0" err="1" smtClean="0">
                <a:solidFill>
                  <a:srgbClr val="2B91AF"/>
                </a:solidFill>
                <a:latin typeface="Consolas"/>
              </a:rPr>
              <a:t>EvtxEnumerable</a:t>
            </a:r>
            <a:r>
              <a:rPr lang="en-US" dirty="0" err="1">
                <a:solidFill>
                  <a:prstClr val="black"/>
                </a:solidFill>
                <a:latin typeface="Consolas"/>
              </a:rPr>
              <a:t>.FromFiles</a:t>
            </a:r>
            <a:r>
              <a:rPr lang="en-US" dirty="0" smtClean="0">
                <a:solidFill>
                  <a:prstClr val="black"/>
                </a:solidFill>
                <a:latin typeface="Consolas"/>
              </a:rPr>
              <a:t>(</a:t>
            </a:r>
          </a:p>
          <a:p>
            <a:r>
              <a:rPr lang="en-US" dirty="0" smtClean="0">
                <a:solidFill>
                  <a:srgbClr val="A31515"/>
                </a:solidFill>
                <a:latin typeface="Consolas"/>
              </a:rPr>
              <a:t>	@"..\..\..\</a:t>
            </a:r>
            <a:r>
              <a:rPr lang="en-US" dirty="0" err="1" smtClean="0">
                <a:solidFill>
                  <a:srgbClr val="A31515"/>
                </a:solidFill>
                <a:latin typeface="Consolas"/>
              </a:rPr>
              <a:t>HTTP_Server.</a:t>
            </a:r>
            <a:r>
              <a:rPr lang="en-US" sz="2400" b="1" dirty="0" err="1" smtClean="0">
                <a:solidFill>
                  <a:srgbClr val="A31515"/>
                </a:solidFill>
                <a:latin typeface="Consolas"/>
              </a:rPr>
              <a:t>evtx</a:t>
            </a:r>
            <a:r>
              <a:rPr lang="en-US" dirty="0" smtClean="0">
                <a:solidFill>
                  <a:srgbClr val="A31515"/>
                </a:solidFill>
                <a:latin typeface="Consolas"/>
              </a:rPr>
              <a:t>"</a:t>
            </a:r>
            <a:r>
              <a:rPr lang="en-US" dirty="0" smtClean="0">
                <a:solidFill>
                  <a:prstClr val="black"/>
                </a:solidFill>
                <a:latin typeface="Consolas"/>
              </a:rPr>
              <a:t>);</a:t>
            </a:r>
            <a:endParaRPr lang="en-US" dirty="0">
              <a:solidFill>
                <a:prstClr val="black"/>
              </a:solidFill>
              <a:latin typeface="Consolas"/>
            </a:endParaRPr>
          </a:p>
        </p:txBody>
      </p:sp>
      <p:sp>
        <p:nvSpPr>
          <p:cNvPr id="11" name="TextBox 10"/>
          <p:cNvSpPr txBox="1"/>
          <p:nvPr/>
        </p:nvSpPr>
        <p:spPr>
          <a:xfrm>
            <a:off x="366970" y="3399710"/>
            <a:ext cx="2362442" cy="400110"/>
          </a:xfrm>
          <a:prstGeom prst="rect">
            <a:avLst/>
          </a:prstGeom>
          <a:solidFill>
            <a:schemeClr val="bg1"/>
          </a:solidFill>
        </p:spPr>
        <p:txBody>
          <a:bodyPr wrap="none" rtlCol="0">
            <a:spAutoFit/>
          </a:bodyPr>
          <a:lstStyle/>
          <a:p>
            <a:r>
              <a:rPr lang="en-US" sz="2000" b="1" dirty="0" smtClean="0"/>
              <a:t>Windows Event Logs</a:t>
            </a:r>
            <a:endParaRPr lang="en-US" sz="2000" b="1" dirty="0"/>
          </a:p>
        </p:txBody>
      </p:sp>
      <p:sp>
        <p:nvSpPr>
          <p:cNvPr id="14" name="TextBox 13"/>
          <p:cNvSpPr txBox="1"/>
          <p:nvPr/>
        </p:nvSpPr>
        <p:spPr>
          <a:xfrm>
            <a:off x="366970" y="4953000"/>
            <a:ext cx="3353482" cy="400110"/>
          </a:xfrm>
          <a:prstGeom prst="rect">
            <a:avLst/>
          </a:prstGeom>
          <a:noFill/>
        </p:spPr>
        <p:txBody>
          <a:bodyPr wrap="none" rtlCol="0">
            <a:spAutoFit/>
          </a:bodyPr>
          <a:lstStyle/>
          <a:p>
            <a:r>
              <a:rPr lang="en-US" sz="2000" b="1" dirty="0" smtClean="0"/>
              <a:t>SQL Extended Events (</a:t>
            </a:r>
            <a:r>
              <a:rPr lang="en-US" sz="2000" b="1" dirty="0" err="1" smtClean="0"/>
              <a:t>XEvent</a:t>
            </a:r>
            <a:r>
              <a:rPr lang="en-US" sz="2000" b="1" dirty="0" smtClean="0"/>
              <a:t>)</a:t>
            </a:r>
            <a:endParaRPr lang="en-US" sz="2000" b="1" dirty="0"/>
          </a:p>
        </p:txBody>
      </p:sp>
      <p:sp>
        <p:nvSpPr>
          <p:cNvPr id="17" name="Rectangle 16"/>
          <p:cNvSpPr/>
          <p:nvPr/>
        </p:nvSpPr>
        <p:spPr>
          <a:xfrm>
            <a:off x="1474892" y="5428564"/>
            <a:ext cx="7275045" cy="738664"/>
          </a:xfrm>
          <a:prstGeom prst="rect">
            <a:avLst/>
          </a:prstGeom>
        </p:spPr>
        <p:txBody>
          <a:bodyPr wrap="square">
            <a:spAutoFit/>
          </a:bodyPr>
          <a:lstStyle/>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PublishedEvent</a:t>
            </a:r>
            <a:r>
              <a:rPr lang="en-US" dirty="0">
                <a:solidFill>
                  <a:prstClr val="black"/>
                </a:solidFill>
                <a:latin typeface="Consolas"/>
              </a:rPr>
              <a:t>&gt; </a:t>
            </a:r>
            <a:r>
              <a:rPr lang="en-US" dirty="0" err="1">
                <a:solidFill>
                  <a:prstClr val="black"/>
                </a:solidFill>
                <a:latin typeface="Consolas"/>
              </a:rPr>
              <a:t>xe</a:t>
            </a:r>
            <a:r>
              <a:rPr lang="en-US" dirty="0">
                <a:solidFill>
                  <a:prstClr val="black"/>
                </a:solidFill>
                <a:latin typeface="Consolas"/>
              </a:rPr>
              <a:t> = </a:t>
            </a:r>
            <a:r>
              <a:rPr lang="en-US" dirty="0" err="1" smtClean="0">
                <a:solidFill>
                  <a:srgbClr val="2B91AF"/>
                </a:solidFill>
                <a:latin typeface="Consolas"/>
              </a:rPr>
              <a:t>XeObservable</a:t>
            </a:r>
            <a:r>
              <a:rPr lang="en-US" dirty="0" err="1">
                <a:solidFill>
                  <a:prstClr val="black"/>
                </a:solidFill>
                <a:latin typeface="Consolas"/>
              </a:rPr>
              <a:t>.FromFiles</a:t>
            </a:r>
            <a:r>
              <a:rPr lang="en-US" dirty="0" smtClean="0">
                <a:solidFill>
                  <a:prstClr val="black"/>
                </a:solidFill>
                <a:latin typeface="Consolas"/>
              </a:rPr>
              <a:t>(</a:t>
            </a:r>
          </a:p>
          <a:p>
            <a:r>
              <a:rPr lang="en-US" dirty="0" smtClean="0">
                <a:solidFill>
                  <a:srgbClr val="A31515"/>
                </a:solidFill>
                <a:latin typeface="Consolas"/>
              </a:rPr>
              <a:t>	@"..\..\</a:t>
            </a:r>
            <a:r>
              <a:rPr lang="en-US" dirty="0" err="1" smtClean="0">
                <a:solidFill>
                  <a:srgbClr val="A31515"/>
                </a:solidFill>
                <a:latin typeface="Consolas"/>
              </a:rPr>
              <a:t>gatewaysample</a:t>
            </a:r>
            <a:r>
              <a:rPr lang="en-US" dirty="0" smtClean="0">
                <a:solidFill>
                  <a:srgbClr val="A31515"/>
                </a:solidFill>
                <a:latin typeface="Consolas"/>
              </a:rPr>
              <a:t>*.</a:t>
            </a:r>
            <a:r>
              <a:rPr lang="en-US" sz="2400" b="1" dirty="0" err="1" smtClean="0">
                <a:solidFill>
                  <a:srgbClr val="A31515"/>
                </a:solidFill>
                <a:latin typeface="Consolas"/>
              </a:rPr>
              <a:t>xel</a:t>
            </a:r>
            <a:r>
              <a:rPr lang="en-US" dirty="0" smtClean="0">
                <a:solidFill>
                  <a:srgbClr val="A31515"/>
                </a:solidFill>
                <a:latin typeface="Consolas"/>
              </a:rPr>
              <a:t>"</a:t>
            </a:r>
            <a:r>
              <a:rPr lang="en-US" dirty="0" smtClean="0">
                <a:solidFill>
                  <a:prstClr val="black"/>
                </a:solidFill>
                <a:latin typeface="Consolas"/>
              </a:rPr>
              <a:t>);</a:t>
            </a:r>
          </a:p>
        </p:txBody>
      </p:sp>
    </p:spTree>
    <p:extLst>
      <p:ext uri="{BB962C8B-B14F-4D97-AF65-F5344CB8AC3E}">
        <p14:creationId xmlns:p14="http://schemas.microsoft.com/office/powerpoint/2010/main" val="3446413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in Real-Time</a:t>
            </a:r>
            <a:endParaRPr lang="en-US" dirty="0"/>
          </a:p>
        </p:txBody>
      </p:sp>
      <p:sp>
        <p:nvSpPr>
          <p:cNvPr id="6" name="TextBox 5"/>
          <p:cNvSpPr txBox="1"/>
          <p:nvPr/>
        </p:nvSpPr>
        <p:spPr>
          <a:xfrm>
            <a:off x="345199" y="1823219"/>
            <a:ext cx="3713517" cy="400110"/>
          </a:xfrm>
          <a:prstGeom prst="rect">
            <a:avLst/>
          </a:prstGeom>
          <a:solidFill>
            <a:schemeClr val="bg1"/>
          </a:solidFill>
        </p:spPr>
        <p:txBody>
          <a:bodyPr wrap="none" rtlCol="0">
            <a:spAutoFit/>
          </a:bodyPr>
          <a:lstStyle/>
          <a:p>
            <a:r>
              <a:rPr lang="en-US" sz="2000" b="1" dirty="0" smtClean="0"/>
              <a:t>Event Tracing for Windows (ETW)</a:t>
            </a:r>
            <a:endParaRPr lang="en-US" sz="2000" b="1" dirty="0"/>
          </a:p>
        </p:txBody>
      </p:sp>
      <p:sp>
        <p:nvSpPr>
          <p:cNvPr id="11" name="TextBox 10"/>
          <p:cNvSpPr txBox="1"/>
          <p:nvPr/>
        </p:nvSpPr>
        <p:spPr>
          <a:xfrm>
            <a:off x="366970" y="3399710"/>
            <a:ext cx="3118611" cy="400110"/>
          </a:xfrm>
          <a:prstGeom prst="rect">
            <a:avLst/>
          </a:prstGeom>
          <a:solidFill>
            <a:schemeClr val="bg1"/>
          </a:solidFill>
        </p:spPr>
        <p:txBody>
          <a:bodyPr wrap="none" rtlCol="0">
            <a:spAutoFit/>
          </a:bodyPr>
          <a:lstStyle/>
          <a:p>
            <a:r>
              <a:rPr lang="en-US" sz="2000" b="1" dirty="0" smtClean="0"/>
              <a:t>Windows Event </a:t>
            </a:r>
            <a:r>
              <a:rPr lang="en-US" sz="2000" b="1" dirty="0" smtClean="0"/>
              <a:t>Logs: TODO</a:t>
            </a:r>
            <a:endParaRPr lang="en-US" sz="2000" b="1" dirty="0"/>
          </a:p>
        </p:txBody>
      </p:sp>
      <p:sp>
        <p:nvSpPr>
          <p:cNvPr id="14" name="TextBox 13"/>
          <p:cNvSpPr txBox="1"/>
          <p:nvPr/>
        </p:nvSpPr>
        <p:spPr>
          <a:xfrm>
            <a:off x="406159" y="4419600"/>
            <a:ext cx="3353482" cy="400110"/>
          </a:xfrm>
          <a:prstGeom prst="rect">
            <a:avLst/>
          </a:prstGeom>
          <a:noFill/>
        </p:spPr>
        <p:txBody>
          <a:bodyPr wrap="none" rtlCol="0">
            <a:spAutoFit/>
          </a:bodyPr>
          <a:lstStyle/>
          <a:p>
            <a:r>
              <a:rPr lang="en-US" sz="2000" b="1" dirty="0" smtClean="0"/>
              <a:t>SQL Extended Events (</a:t>
            </a:r>
            <a:r>
              <a:rPr lang="en-US" sz="2000" b="1" dirty="0" err="1" smtClean="0"/>
              <a:t>XEvent</a:t>
            </a:r>
            <a:r>
              <a:rPr lang="en-US" sz="2000" b="1" dirty="0" smtClean="0"/>
              <a:t>)</a:t>
            </a:r>
            <a:endParaRPr lang="en-US" sz="2000" b="1" dirty="0"/>
          </a:p>
        </p:txBody>
      </p:sp>
      <p:sp>
        <p:nvSpPr>
          <p:cNvPr id="9" name="Rectangle 8"/>
          <p:cNvSpPr/>
          <p:nvPr/>
        </p:nvSpPr>
        <p:spPr>
          <a:xfrm>
            <a:off x="457200" y="2438400"/>
            <a:ext cx="8471263" cy="646331"/>
          </a:xfrm>
          <a:prstGeom prst="rect">
            <a:avLst/>
          </a:prstGeom>
        </p:spPr>
        <p:txBody>
          <a:bodyPr wrap="square">
            <a:spAutoFit/>
          </a:bodyPr>
          <a:lstStyle/>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EtwNativeEvent</a:t>
            </a:r>
            <a:r>
              <a:rPr lang="en-US" dirty="0">
                <a:solidFill>
                  <a:prstClr val="black"/>
                </a:solidFill>
                <a:latin typeface="Consolas"/>
              </a:rPr>
              <a:t>&gt; session = </a:t>
            </a:r>
            <a:r>
              <a:rPr lang="en-US" dirty="0" err="1" smtClean="0">
                <a:solidFill>
                  <a:srgbClr val="2B91AF"/>
                </a:solidFill>
                <a:latin typeface="Consolas"/>
              </a:rPr>
              <a:t>EtwObservable</a:t>
            </a:r>
            <a:r>
              <a:rPr lang="en-US" dirty="0" err="1">
                <a:solidFill>
                  <a:prstClr val="black"/>
                </a:solidFill>
                <a:latin typeface="Consolas"/>
              </a:rPr>
              <a:t>.FromSession</a:t>
            </a:r>
            <a:r>
              <a:rPr lang="en-US" dirty="0" smtClean="0">
                <a:solidFill>
                  <a:prstClr val="black"/>
                </a:solidFill>
                <a:latin typeface="Consolas"/>
              </a:rPr>
              <a:t>(</a:t>
            </a:r>
          </a:p>
          <a:p>
            <a:r>
              <a:rPr lang="en-US" dirty="0">
                <a:solidFill>
                  <a:prstClr val="black"/>
                </a:solidFill>
                <a:latin typeface="Consolas"/>
              </a:rPr>
              <a:t>	</a:t>
            </a:r>
            <a:r>
              <a:rPr lang="en-US" dirty="0" smtClean="0">
                <a:solidFill>
                  <a:srgbClr val="A31515"/>
                </a:solidFill>
                <a:latin typeface="Consolas"/>
              </a:rPr>
              <a:t>"TCP"</a:t>
            </a:r>
            <a:r>
              <a:rPr lang="en-US" dirty="0" smtClean="0">
                <a:solidFill>
                  <a:prstClr val="black"/>
                </a:solidFill>
                <a:latin typeface="Consolas"/>
              </a:rPr>
              <a:t>);</a:t>
            </a:r>
            <a:endParaRPr lang="en-US" dirty="0">
              <a:solidFill>
                <a:prstClr val="black"/>
              </a:solidFill>
              <a:latin typeface="Consolas"/>
            </a:endParaRPr>
          </a:p>
        </p:txBody>
      </p:sp>
      <p:sp>
        <p:nvSpPr>
          <p:cNvPr id="4" name="Rectangle 3"/>
          <p:cNvSpPr/>
          <p:nvPr/>
        </p:nvSpPr>
        <p:spPr>
          <a:xfrm>
            <a:off x="443170" y="4990829"/>
            <a:ext cx="8471263" cy="369332"/>
          </a:xfrm>
          <a:prstGeom prst="rect">
            <a:avLst/>
          </a:prstGeom>
        </p:spPr>
        <p:txBody>
          <a:bodyPr wrap="square">
            <a:spAutoFit/>
          </a:bodyPr>
          <a:lstStyle/>
          <a:p>
            <a:r>
              <a:rPr lang="en-US" dirty="0">
                <a:latin typeface="Consolas"/>
              </a:rPr>
              <a:t> [</a:t>
            </a:r>
            <a:r>
              <a:rPr lang="en-US" dirty="0" err="1">
                <a:latin typeface="Consolas"/>
              </a:rPr>
              <a:t>XETarget</a:t>
            </a:r>
            <a:r>
              <a:rPr lang="en-US" dirty="0">
                <a:latin typeface="Consolas"/>
              </a:rPr>
              <a:t>(</a:t>
            </a:r>
            <a:r>
              <a:rPr lang="en-US" dirty="0">
                <a:solidFill>
                  <a:srgbClr val="A31515"/>
                </a:solidFill>
                <a:latin typeface="Consolas"/>
              </a:rPr>
              <a:t>"</a:t>
            </a:r>
            <a:r>
              <a:rPr lang="en-US" dirty="0" err="1">
                <a:solidFill>
                  <a:srgbClr val="A31515"/>
                </a:solidFill>
                <a:latin typeface="Consolas"/>
              </a:rPr>
              <a:t>mytarget</a:t>
            </a:r>
            <a:r>
              <a:rPr lang="en-US" dirty="0">
                <a:solidFill>
                  <a:srgbClr val="A31515"/>
                </a:solidFill>
                <a:latin typeface="Consolas"/>
              </a:rPr>
              <a:t>"</a:t>
            </a:r>
            <a:r>
              <a:rPr lang="en-US" dirty="0">
                <a:solidFill>
                  <a:prstClr val="black"/>
                </a:solidFill>
                <a:latin typeface="Consolas"/>
              </a:rPr>
              <a:t>, </a:t>
            </a:r>
            <a:r>
              <a:rPr lang="en-US" dirty="0" smtClean="0">
                <a:solidFill>
                  <a:srgbClr val="A31515"/>
                </a:solidFill>
                <a:latin typeface="Consolas"/>
              </a:rPr>
              <a:t>""</a:t>
            </a:r>
            <a:r>
              <a:rPr lang="en-US" dirty="0" smtClean="0">
                <a:solidFill>
                  <a:prstClr val="black"/>
                </a:solidFill>
                <a:latin typeface="Consolas"/>
              </a:rPr>
              <a:t>)] </a:t>
            </a:r>
            <a:r>
              <a:rPr lang="en-US" dirty="0" smtClean="0">
                <a:solidFill>
                  <a:srgbClr val="0000FF"/>
                </a:solidFill>
                <a:latin typeface="Consolas"/>
              </a:rPr>
              <a:t>class</a:t>
            </a:r>
            <a:r>
              <a:rPr lang="en-US" dirty="0" smtClean="0">
                <a:solidFill>
                  <a:prstClr val="black"/>
                </a:solidFill>
                <a:latin typeface="Consolas"/>
              </a:rPr>
              <a:t> </a:t>
            </a:r>
            <a:r>
              <a:rPr lang="en-US" dirty="0" err="1">
                <a:solidFill>
                  <a:srgbClr val="2B91AF"/>
                </a:solidFill>
                <a:latin typeface="Consolas"/>
              </a:rPr>
              <a:t>MyTarget</a:t>
            </a:r>
            <a:r>
              <a:rPr lang="en-US" dirty="0">
                <a:solidFill>
                  <a:prstClr val="black"/>
                </a:solidFill>
                <a:latin typeface="Consolas"/>
              </a:rPr>
              <a:t> : </a:t>
            </a:r>
            <a:r>
              <a:rPr lang="en-US" dirty="0" err="1" smtClean="0">
                <a:solidFill>
                  <a:prstClr val="black"/>
                </a:solidFill>
                <a:latin typeface="Consolas"/>
              </a:rPr>
              <a:t>XeSubject</a:t>
            </a:r>
            <a:r>
              <a:rPr lang="en-US" dirty="0" smtClean="0">
                <a:solidFill>
                  <a:prstClr val="black"/>
                </a:solidFill>
                <a:latin typeface="Consolas"/>
              </a:rPr>
              <a:t>{ ... }</a:t>
            </a:r>
            <a:endParaRPr lang="en-US" dirty="0">
              <a:solidFill>
                <a:prstClr val="black"/>
              </a:solidFill>
              <a:latin typeface="Consolas"/>
            </a:endParaRPr>
          </a:p>
        </p:txBody>
      </p:sp>
      <p:sp>
        <p:nvSpPr>
          <p:cNvPr id="7" name="Rectangle 6"/>
          <p:cNvSpPr/>
          <p:nvPr/>
        </p:nvSpPr>
        <p:spPr>
          <a:xfrm>
            <a:off x="597395" y="5638800"/>
            <a:ext cx="8162812" cy="369332"/>
          </a:xfrm>
          <a:prstGeom prst="rect">
            <a:avLst/>
          </a:prstGeom>
        </p:spPr>
        <p:txBody>
          <a:bodyPr wrap="none">
            <a:spAutoFit/>
          </a:bodyPr>
          <a:lstStyle/>
          <a:p>
            <a:r>
              <a:rPr lang="en-US" dirty="0" err="1" smtClean="0">
                <a:solidFill>
                  <a:srgbClr val="2B91AF"/>
                </a:solidFill>
                <a:latin typeface="Consolas"/>
              </a:rPr>
              <a:t>IObservable</a:t>
            </a:r>
            <a:r>
              <a:rPr lang="en-US" dirty="0" smtClean="0">
                <a:solidFill>
                  <a:prstClr val="black"/>
                </a:solidFill>
                <a:latin typeface="Consolas"/>
              </a:rPr>
              <a:t>&lt;</a:t>
            </a:r>
            <a:r>
              <a:rPr lang="en-US" dirty="0" err="1" smtClean="0">
                <a:solidFill>
                  <a:srgbClr val="2B91AF"/>
                </a:solidFill>
                <a:latin typeface="Consolas"/>
              </a:rPr>
              <a:t>PublishedEvent</a:t>
            </a:r>
            <a:r>
              <a:rPr lang="en-US" dirty="0">
                <a:solidFill>
                  <a:prstClr val="black"/>
                </a:solidFill>
                <a:latin typeface="Consolas"/>
              </a:rPr>
              <a:t>&gt; </a:t>
            </a:r>
            <a:r>
              <a:rPr lang="en-US" dirty="0" smtClean="0">
                <a:solidFill>
                  <a:prstClr val="black"/>
                </a:solidFill>
                <a:latin typeface="Consolas"/>
              </a:rPr>
              <a:t>= </a:t>
            </a:r>
            <a:r>
              <a:rPr lang="en-US" dirty="0" err="1" smtClean="0">
                <a:latin typeface="Consolas"/>
              </a:rPr>
              <a:t>playback.AddXeTarget</a:t>
            </a:r>
            <a:r>
              <a:rPr lang="en-US" dirty="0" smtClean="0">
                <a:latin typeface="Consolas"/>
              </a:rPr>
              <a:t>&lt;</a:t>
            </a:r>
            <a:r>
              <a:rPr lang="en-US" dirty="0" err="1" smtClean="0">
                <a:solidFill>
                  <a:srgbClr val="2B91AF"/>
                </a:solidFill>
                <a:latin typeface="Consolas"/>
              </a:rPr>
              <a:t>MyTarget</a:t>
            </a:r>
            <a:r>
              <a:rPr lang="en-US" dirty="0">
                <a:solidFill>
                  <a:prstClr val="black"/>
                </a:solidFill>
                <a:latin typeface="Consolas"/>
              </a:rPr>
              <a:t>&gt;();</a:t>
            </a:r>
          </a:p>
        </p:txBody>
      </p:sp>
    </p:spTree>
    <p:extLst>
      <p:ext uri="{BB962C8B-B14F-4D97-AF65-F5344CB8AC3E}">
        <p14:creationId xmlns:p14="http://schemas.microsoft.com/office/powerpoint/2010/main" val="340563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991100" y="1219200"/>
            <a:ext cx="3695700" cy="23349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8867" y="1219200"/>
            <a:ext cx="4533900" cy="23349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91100" y="3752245"/>
            <a:ext cx="3695700" cy="278482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3761042"/>
            <a:ext cx="4533900" cy="27921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Often, events come in envelopes</a:t>
            </a:r>
            <a:endParaRPr lang="en-US" dirty="0"/>
          </a:p>
        </p:txBody>
      </p:sp>
      <p:sp>
        <p:nvSpPr>
          <p:cNvPr id="11" name="Rectangle 10"/>
          <p:cNvSpPr/>
          <p:nvPr/>
        </p:nvSpPr>
        <p:spPr>
          <a:xfrm>
            <a:off x="571500" y="1717091"/>
            <a:ext cx="3886200" cy="261610"/>
          </a:xfrm>
          <a:prstGeom prst="rect">
            <a:avLst/>
          </a:prstGeom>
        </p:spPr>
        <p:txBody>
          <a:bodyPr wrap="square">
            <a:spAutoFit/>
          </a:bodyPr>
          <a:lstStyle/>
          <a:p>
            <a:r>
              <a:rPr lang="en-US" sz="1100" dirty="0" smtClean="0">
                <a:solidFill>
                  <a:srgbClr val="A31515"/>
                </a:solidFill>
                <a:latin typeface="Consolas"/>
              </a:rPr>
              <a:t>"{</a:t>
            </a:r>
            <a:r>
              <a:rPr lang="en-US" sz="1100" dirty="0">
                <a:solidFill>
                  <a:srgbClr val="A31515"/>
                </a:solidFill>
                <a:latin typeface="Consolas"/>
              </a:rPr>
              <a:t>0} Entering function Add with x={1} and y={2</a:t>
            </a:r>
            <a:r>
              <a:rPr lang="en-US" sz="1100" dirty="0" smtClean="0">
                <a:solidFill>
                  <a:srgbClr val="A31515"/>
                </a:solidFill>
                <a:latin typeface="Consolas"/>
              </a:rPr>
              <a:t>}"</a:t>
            </a:r>
            <a:endParaRPr lang="en-US" sz="1100" dirty="0">
              <a:solidFill>
                <a:srgbClr val="A31515"/>
              </a:solidFill>
              <a:latin typeface="Consolas"/>
            </a:endParaRPr>
          </a:p>
        </p:txBody>
      </p:sp>
      <p:sp>
        <p:nvSpPr>
          <p:cNvPr id="13" name="Rectangle 12"/>
          <p:cNvSpPr/>
          <p:nvPr/>
        </p:nvSpPr>
        <p:spPr>
          <a:xfrm>
            <a:off x="571500" y="2836249"/>
            <a:ext cx="3714750" cy="261610"/>
          </a:xfrm>
          <a:prstGeom prst="rect">
            <a:avLst/>
          </a:prstGeom>
        </p:spPr>
        <p:txBody>
          <a:bodyPr wrap="square">
            <a:spAutoFit/>
          </a:bodyPr>
          <a:lstStyle/>
          <a:p>
            <a:r>
              <a:rPr lang="en-US" sz="1100" dirty="0">
                <a:solidFill>
                  <a:srgbClr val="A31515"/>
                </a:solidFill>
                <a:latin typeface="Consolas"/>
              </a:rPr>
              <a:t>"{0} Leaving function Add, return value={1}"</a:t>
            </a:r>
          </a:p>
        </p:txBody>
      </p:sp>
      <p:sp>
        <p:nvSpPr>
          <p:cNvPr id="15" name="Rectangle 14"/>
          <p:cNvSpPr/>
          <p:nvPr/>
        </p:nvSpPr>
        <p:spPr>
          <a:xfrm>
            <a:off x="4991100" y="1383090"/>
            <a:ext cx="3048000" cy="1107996"/>
          </a:xfrm>
          <a:prstGeom prst="rect">
            <a:avLst/>
          </a:prstGeom>
        </p:spPr>
        <p:txBody>
          <a:bodyPr wrap="square">
            <a:spAutoFit/>
          </a:bodyPr>
          <a:lstStyle/>
          <a:p>
            <a:r>
              <a:rPr lang="en-US" sz="1100" dirty="0">
                <a:solidFill>
                  <a:srgbClr val="0000FF"/>
                </a:solidFill>
                <a:latin typeface="Consolas"/>
              </a:rPr>
              <a:t>class</a:t>
            </a:r>
            <a:r>
              <a:rPr lang="en-US" sz="1100" dirty="0">
                <a:solidFill>
                  <a:prstClr val="black"/>
                </a:solidFill>
                <a:latin typeface="Consolas"/>
              </a:rPr>
              <a:t> </a:t>
            </a:r>
            <a:r>
              <a:rPr lang="en-US" sz="1100" dirty="0" err="1">
                <a:solidFill>
                  <a:srgbClr val="2B91AF"/>
                </a:solidFill>
                <a:latin typeface="Consolas"/>
              </a:rPr>
              <a:t>Add_Enter</a:t>
            </a:r>
            <a:endParaRPr lang="en-US" sz="1100" dirty="0">
              <a:solidFill>
                <a:prstClr val="black"/>
              </a:solidFill>
              <a:latin typeface="Consolas"/>
            </a:endParaRP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public</a:t>
            </a:r>
            <a:r>
              <a:rPr lang="en-US" sz="1100" dirty="0">
                <a:solidFill>
                  <a:prstClr val="black"/>
                </a:solidFill>
                <a:latin typeface="Consolas"/>
              </a:rPr>
              <a:t> </a:t>
            </a:r>
            <a:r>
              <a:rPr lang="en-US" sz="1100" dirty="0" err="1">
                <a:solidFill>
                  <a:srgbClr val="2B91AF"/>
                </a:solidFill>
                <a:latin typeface="Consolas"/>
              </a:rPr>
              <a:t>DateTime</a:t>
            </a:r>
            <a:r>
              <a:rPr lang="en-US" sz="1100" dirty="0">
                <a:solidFill>
                  <a:prstClr val="black"/>
                </a:solidFill>
                <a:latin typeface="Consolas"/>
              </a:rPr>
              <a:t> T { </a:t>
            </a:r>
            <a:r>
              <a:rPr lang="en-US" sz="1100" dirty="0">
                <a:solidFill>
                  <a:srgbClr val="0000FF"/>
                </a:solidFill>
                <a:latin typeface="Consolas"/>
              </a:rPr>
              <a:t>get</a:t>
            </a:r>
            <a:r>
              <a:rPr lang="en-US" sz="1100" dirty="0">
                <a:solidFill>
                  <a:prstClr val="black"/>
                </a:solidFill>
                <a:latin typeface="Consolas"/>
              </a:rPr>
              <a:t>; </a:t>
            </a:r>
            <a:r>
              <a:rPr lang="en-US" sz="1100" dirty="0">
                <a:solidFill>
                  <a:srgbClr val="0000FF"/>
                </a:solidFill>
                <a:latin typeface="Consolas"/>
              </a:rPr>
              <a:t>set</a:t>
            </a:r>
            <a:r>
              <a:rPr lang="en-US"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public</a:t>
            </a:r>
            <a:r>
              <a:rPr lang="en-US" sz="1100" dirty="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X { </a:t>
            </a:r>
            <a:r>
              <a:rPr lang="en-US" sz="1100" dirty="0">
                <a:solidFill>
                  <a:srgbClr val="0000FF"/>
                </a:solidFill>
                <a:latin typeface="Consolas"/>
              </a:rPr>
              <a:t>get</a:t>
            </a:r>
            <a:r>
              <a:rPr lang="en-US" sz="1100" dirty="0">
                <a:solidFill>
                  <a:prstClr val="black"/>
                </a:solidFill>
                <a:latin typeface="Consolas"/>
              </a:rPr>
              <a:t>; </a:t>
            </a:r>
            <a:r>
              <a:rPr lang="en-US" sz="1100" dirty="0">
                <a:solidFill>
                  <a:srgbClr val="0000FF"/>
                </a:solidFill>
                <a:latin typeface="Consolas"/>
              </a:rPr>
              <a:t>set</a:t>
            </a:r>
            <a:r>
              <a:rPr lang="en-US"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public</a:t>
            </a:r>
            <a:r>
              <a:rPr lang="en-US" sz="1100" dirty="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Y { </a:t>
            </a:r>
            <a:r>
              <a:rPr lang="en-US" sz="1100" dirty="0">
                <a:solidFill>
                  <a:srgbClr val="0000FF"/>
                </a:solidFill>
                <a:latin typeface="Consolas"/>
              </a:rPr>
              <a:t>get</a:t>
            </a:r>
            <a:r>
              <a:rPr lang="en-US" sz="1100" dirty="0">
                <a:solidFill>
                  <a:prstClr val="black"/>
                </a:solidFill>
                <a:latin typeface="Consolas"/>
              </a:rPr>
              <a:t>; </a:t>
            </a:r>
            <a:r>
              <a:rPr lang="en-US" sz="1100" dirty="0">
                <a:solidFill>
                  <a:srgbClr val="0000FF"/>
                </a:solidFill>
                <a:latin typeface="Consolas"/>
              </a:rPr>
              <a:t>set</a:t>
            </a:r>
            <a:r>
              <a:rPr lang="en-US" sz="1100" dirty="0">
                <a:solidFill>
                  <a:prstClr val="black"/>
                </a:solidFill>
                <a:latin typeface="Consolas"/>
              </a:rPr>
              <a:t>; }</a:t>
            </a:r>
          </a:p>
          <a:p>
            <a:r>
              <a:rPr lang="en-US" sz="1100" dirty="0">
                <a:solidFill>
                  <a:prstClr val="black"/>
                </a:solidFill>
                <a:latin typeface="Consolas"/>
              </a:rPr>
              <a:t>}</a:t>
            </a:r>
          </a:p>
        </p:txBody>
      </p:sp>
      <p:sp>
        <p:nvSpPr>
          <p:cNvPr id="17" name="Rectangle 16"/>
          <p:cNvSpPr/>
          <p:nvPr/>
        </p:nvSpPr>
        <p:spPr>
          <a:xfrm>
            <a:off x="4991100" y="2497695"/>
            <a:ext cx="3276600" cy="938719"/>
          </a:xfrm>
          <a:prstGeom prst="rect">
            <a:avLst/>
          </a:prstGeom>
        </p:spPr>
        <p:txBody>
          <a:bodyPr wrap="square">
            <a:spAutoFit/>
          </a:bodyPr>
          <a:lstStyle/>
          <a:p>
            <a:r>
              <a:rPr lang="en-US" sz="1100" dirty="0">
                <a:solidFill>
                  <a:srgbClr val="0000FF"/>
                </a:solidFill>
                <a:latin typeface="Consolas"/>
              </a:rPr>
              <a:t>class</a:t>
            </a:r>
            <a:r>
              <a:rPr lang="en-US" sz="1100" dirty="0">
                <a:solidFill>
                  <a:prstClr val="black"/>
                </a:solidFill>
                <a:latin typeface="Consolas"/>
              </a:rPr>
              <a:t> </a:t>
            </a:r>
            <a:r>
              <a:rPr lang="en-US" sz="1100" dirty="0" err="1">
                <a:solidFill>
                  <a:srgbClr val="2B91AF"/>
                </a:solidFill>
                <a:latin typeface="Consolas"/>
              </a:rPr>
              <a:t>Add_Leave</a:t>
            </a:r>
            <a:endParaRPr lang="en-US" sz="1100" dirty="0">
              <a:solidFill>
                <a:prstClr val="black"/>
              </a:solidFill>
              <a:latin typeface="Consolas"/>
            </a:endParaRP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public</a:t>
            </a:r>
            <a:r>
              <a:rPr lang="en-US" sz="1100" dirty="0">
                <a:solidFill>
                  <a:prstClr val="black"/>
                </a:solidFill>
                <a:latin typeface="Consolas"/>
              </a:rPr>
              <a:t> </a:t>
            </a:r>
            <a:r>
              <a:rPr lang="en-US" sz="1100" dirty="0" err="1">
                <a:solidFill>
                  <a:srgbClr val="2B91AF"/>
                </a:solidFill>
                <a:latin typeface="Consolas"/>
              </a:rPr>
              <a:t>DateTime</a:t>
            </a:r>
            <a:r>
              <a:rPr lang="en-US" sz="1100" dirty="0">
                <a:solidFill>
                  <a:prstClr val="black"/>
                </a:solidFill>
                <a:latin typeface="Consolas"/>
              </a:rPr>
              <a:t> T { </a:t>
            </a:r>
            <a:r>
              <a:rPr lang="en-US" sz="1100" dirty="0">
                <a:solidFill>
                  <a:srgbClr val="0000FF"/>
                </a:solidFill>
                <a:latin typeface="Consolas"/>
              </a:rPr>
              <a:t>get</a:t>
            </a:r>
            <a:r>
              <a:rPr lang="en-US" sz="1100" dirty="0">
                <a:solidFill>
                  <a:prstClr val="black"/>
                </a:solidFill>
                <a:latin typeface="Consolas"/>
              </a:rPr>
              <a:t>; </a:t>
            </a:r>
            <a:r>
              <a:rPr lang="en-US" sz="1100" dirty="0">
                <a:solidFill>
                  <a:srgbClr val="0000FF"/>
                </a:solidFill>
                <a:latin typeface="Consolas"/>
              </a:rPr>
              <a:t>set</a:t>
            </a:r>
            <a:r>
              <a:rPr lang="en-US"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public</a:t>
            </a:r>
            <a:r>
              <a:rPr lang="en-US" sz="1100" dirty="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ReturnValue</a:t>
            </a:r>
            <a:r>
              <a:rPr lang="en-US" sz="1100" dirty="0">
                <a:solidFill>
                  <a:prstClr val="black"/>
                </a:solidFill>
                <a:latin typeface="Consolas"/>
              </a:rPr>
              <a:t> { </a:t>
            </a:r>
            <a:r>
              <a:rPr lang="en-US" sz="1100" dirty="0">
                <a:solidFill>
                  <a:srgbClr val="0000FF"/>
                </a:solidFill>
                <a:latin typeface="Consolas"/>
              </a:rPr>
              <a:t>get</a:t>
            </a:r>
            <a:r>
              <a:rPr lang="en-US" sz="1100" dirty="0">
                <a:solidFill>
                  <a:prstClr val="black"/>
                </a:solidFill>
                <a:latin typeface="Consolas"/>
              </a:rPr>
              <a:t>; </a:t>
            </a:r>
            <a:r>
              <a:rPr lang="en-US" sz="1100" dirty="0">
                <a:solidFill>
                  <a:srgbClr val="0000FF"/>
                </a:solidFill>
                <a:latin typeface="Consolas"/>
              </a:rPr>
              <a:t>set</a:t>
            </a:r>
            <a:r>
              <a:rPr lang="en-US" sz="1100" dirty="0">
                <a:solidFill>
                  <a:prstClr val="black"/>
                </a:solidFill>
                <a:latin typeface="Consolas"/>
              </a:rPr>
              <a:t>; }</a:t>
            </a:r>
          </a:p>
          <a:p>
            <a:r>
              <a:rPr lang="en-US" sz="1100" dirty="0">
                <a:solidFill>
                  <a:prstClr val="black"/>
                </a:solidFill>
                <a:latin typeface="Consolas"/>
              </a:rPr>
              <a:t>}</a:t>
            </a:r>
          </a:p>
        </p:txBody>
      </p:sp>
      <p:cxnSp>
        <p:nvCxnSpPr>
          <p:cNvPr id="19" name="Straight Arrow Connector 18"/>
          <p:cNvCxnSpPr>
            <a:stCxn id="11" idx="3"/>
          </p:cNvCxnSpPr>
          <p:nvPr/>
        </p:nvCxnSpPr>
        <p:spPr>
          <a:xfrm>
            <a:off x="4457700" y="184789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152900" y="2967054"/>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8650" y="4010893"/>
            <a:ext cx="4572000" cy="276999"/>
          </a:xfrm>
          <a:prstGeom prst="rect">
            <a:avLst/>
          </a:prstGeom>
        </p:spPr>
        <p:txBody>
          <a:bodyPr>
            <a:spAutoFit/>
          </a:bodyPr>
          <a:lstStyle/>
          <a:p>
            <a:r>
              <a:rPr lang="en-US" sz="1100" dirty="0">
                <a:solidFill>
                  <a:srgbClr val="A31515"/>
                </a:solidFill>
                <a:latin typeface="Consolas"/>
              </a:rPr>
              <a:t>"10:00:00 Entering function Add with x=</a:t>
            </a:r>
            <a:r>
              <a:rPr lang="en-US" sz="1200" b="1" dirty="0">
                <a:solidFill>
                  <a:srgbClr val="A31515"/>
                </a:solidFill>
                <a:latin typeface="Consolas"/>
              </a:rPr>
              <a:t>5</a:t>
            </a:r>
            <a:r>
              <a:rPr lang="en-US" sz="1100" dirty="0">
                <a:solidFill>
                  <a:srgbClr val="A31515"/>
                </a:solidFill>
                <a:latin typeface="Consolas"/>
              </a:rPr>
              <a:t> and y=3"</a:t>
            </a:r>
          </a:p>
        </p:txBody>
      </p:sp>
      <p:sp>
        <p:nvSpPr>
          <p:cNvPr id="25" name="Rectangle 24"/>
          <p:cNvSpPr/>
          <p:nvPr/>
        </p:nvSpPr>
        <p:spPr>
          <a:xfrm>
            <a:off x="609600" y="5389349"/>
            <a:ext cx="4572000" cy="261610"/>
          </a:xfrm>
          <a:prstGeom prst="rect">
            <a:avLst/>
          </a:prstGeom>
        </p:spPr>
        <p:txBody>
          <a:bodyPr>
            <a:spAutoFit/>
          </a:bodyPr>
          <a:lstStyle/>
          <a:p>
            <a:r>
              <a:rPr lang="en-US" sz="1100" dirty="0">
                <a:solidFill>
                  <a:srgbClr val="A31515"/>
                </a:solidFill>
                <a:latin typeface="Consolas"/>
              </a:rPr>
              <a:t>"10:00:03 Leaving function Add, return value=8"</a:t>
            </a:r>
          </a:p>
        </p:txBody>
      </p:sp>
      <p:sp>
        <p:nvSpPr>
          <p:cNvPr id="27" name="Rectangle 26"/>
          <p:cNvSpPr/>
          <p:nvPr/>
        </p:nvSpPr>
        <p:spPr>
          <a:xfrm>
            <a:off x="5029200" y="3761042"/>
            <a:ext cx="2019300" cy="1107996"/>
          </a:xfrm>
          <a:prstGeom prst="rect">
            <a:avLst/>
          </a:prstGeom>
        </p:spPr>
        <p:txBody>
          <a:bodyPr wrap="square">
            <a:spAutoFit/>
          </a:bodyPr>
          <a:lstStyle/>
          <a:p>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Add_Enter</a:t>
            </a:r>
            <a:r>
              <a:rPr lang="en-US" sz="1100" dirty="0">
                <a:solidFill>
                  <a:prstClr val="black"/>
                </a:solidFill>
                <a:latin typeface="Consolas"/>
              </a:rPr>
              <a:t> </a:t>
            </a:r>
            <a:endParaRPr lang="en-US" sz="1100" dirty="0" smtClean="0">
              <a:solidFill>
                <a:prstClr val="black"/>
              </a:solidFill>
              <a:latin typeface="Consolas"/>
            </a:endParaRPr>
          </a:p>
          <a:p>
            <a:r>
              <a:rPr lang="en-US" sz="1100" dirty="0" smtClean="0">
                <a:solidFill>
                  <a:prstClr val="black"/>
                </a:solidFill>
                <a:latin typeface="Consolas"/>
              </a:rPr>
              <a:t>{</a:t>
            </a:r>
          </a:p>
          <a:p>
            <a:r>
              <a:rPr lang="en-US" sz="1100" dirty="0">
                <a:solidFill>
                  <a:prstClr val="black"/>
                </a:solidFill>
                <a:latin typeface="Consolas"/>
              </a:rPr>
              <a:t> </a:t>
            </a:r>
            <a:r>
              <a:rPr lang="en-US" sz="1100" dirty="0" smtClean="0">
                <a:solidFill>
                  <a:prstClr val="black"/>
                </a:solidFill>
                <a:latin typeface="Consolas"/>
              </a:rPr>
              <a:t>   T =...,</a:t>
            </a:r>
          </a:p>
          <a:p>
            <a:r>
              <a:rPr lang="en-US" sz="1100" dirty="0" smtClean="0">
                <a:solidFill>
                  <a:prstClr val="black"/>
                </a:solidFill>
                <a:latin typeface="Consolas"/>
              </a:rPr>
              <a:t>    X </a:t>
            </a:r>
            <a:r>
              <a:rPr lang="en-US" sz="1100" dirty="0">
                <a:solidFill>
                  <a:prstClr val="black"/>
                </a:solidFill>
                <a:latin typeface="Consolas"/>
              </a:rPr>
              <a:t>= </a:t>
            </a:r>
            <a:r>
              <a:rPr lang="en-US" sz="1100" dirty="0" smtClean="0">
                <a:solidFill>
                  <a:prstClr val="black"/>
                </a:solidFill>
                <a:latin typeface="Consolas"/>
              </a:rPr>
              <a:t>5, </a:t>
            </a:r>
          </a:p>
          <a:p>
            <a:r>
              <a:rPr lang="en-US" sz="1100" dirty="0" smtClean="0">
                <a:solidFill>
                  <a:prstClr val="black"/>
                </a:solidFill>
                <a:latin typeface="Consolas"/>
              </a:rPr>
              <a:t>    Y </a:t>
            </a:r>
            <a:r>
              <a:rPr lang="en-US" sz="1100" dirty="0">
                <a:solidFill>
                  <a:prstClr val="black"/>
                </a:solidFill>
                <a:latin typeface="Consolas"/>
              </a:rPr>
              <a:t>= </a:t>
            </a:r>
            <a:r>
              <a:rPr lang="en-US" sz="1100" dirty="0" smtClean="0">
                <a:solidFill>
                  <a:prstClr val="black"/>
                </a:solidFill>
                <a:latin typeface="Consolas"/>
              </a:rPr>
              <a:t>3 </a:t>
            </a:r>
          </a:p>
          <a:p>
            <a:r>
              <a:rPr lang="en-US" sz="1100" dirty="0" smtClean="0">
                <a:solidFill>
                  <a:prstClr val="black"/>
                </a:solidFill>
                <a:latin typeface="Consolas"/>
              </a:rPr>
              <a:t>};</a:t>
            </a:r>
            <a:endParaRPr lang="en-US" sz="1100" dirty="0">
              <a:solidFill>
                <a:prstClr val="black"/>
              </a:solidFill>
              <a:latin typeface="Consolas"/>
            </a:endParaRPr>
          </a:p>
        </p:txBody>
      </p:sp>
      <p:sp>
        <p:nvSpPr>
          <p:cNvPr id="30" name="Rectangle 29"/>
          <p:cNvSpPr/>
          <p:nvPr/>
        </p:nvSpPr>
        <p:spPr>
          <a:xfrm>
            <a:off x="5029200" y="5191125"/>
            <a:ext cx="2019300" cy="938719"/>
          </a:xfrm>
          <a:prstGeom prst="rect">
            <a:avLst/>
          </a:prstGeom>
        </p:spPr>
        <p:txBody>
          <a:bodyPr wrap="square">
            <a:spAutoFit/>
          </a:bodyPr>
          <a:lstStyle/>
          <a:p>
            <a:r>
              <a:rPr lang="en-US" sz="1100" dirty="0">
                <a:solidFill>
                  <a:srgbClr val="0000FF"/>
                </a:solidFill>
                <a:latin typeface="Consolas"/>
              </a:rPr>
              <a:t>new</a:t>
            </a:r>
            <a:r>
              <a:rPr lang="en-US" sz="1100" dirty="0">
                <a:solidFill>
                  <a:prstClr val="black"/>
                </a:solidFill>
                <a:latin typeface="Consolas"/>
              </a:rPr>
              <a:t> </a:t>
            </a:r>
            <a:r>
              <a:rPr lang="en-US" sz="1100" dirty="0" err="1" smtClean="0">
                <a:solidFill>
                  <a:srgbClr val="2B91AF"/>
                </a:solidFill>
                <a:latin typeface="Consolas"/>
              </a:rPr>
              <a:t>Add_Leave</a:t>
            </a:r>
            <a:endParaRPr lang="en-US" sz="1100" dirty="0">
              <a:solidFill>
                <a:srgbClr val="2B91AF"/>
              </a:solidFill>
              <a:latin typeface="Consolas"/>
            </a:endParaRPr>
          </a:p>
          <a:p>
            <a:r>
              <a:rPr lang="en-US" sz="1100" dirty="0" smtClean="0">
                <a:solidFill>
                  <a:prstClr val="black"/>
                </a:solidFill>
                <a:latin typeface="Consolas"/>
              </a:rPr>
              <a:t>{</a:t>
            </a:r>
          </a:p>
          <a:p>
            <a:r>
              <a:rPr lang="en-US" sz="1100" dirty="0">
                <a:solidFill>
                  <a:prstClr val="black"/>
                </a:solidFill>
                <a:latin typeface="Consolas"/>
              </a:rPr>
              <a:t> </a:t>
            </a:r>
            <a:r>
              <a:rPr lang="en-US" sz="1100" dirty="0" smtClean="0">
                <a:solidFill>
                  <a:prstClr val="black"/>
                </a:solidFill>
                <a:latin typeface="Consolas"/>
              </a:rPr>
              <a:t>   T =...,</a:t>
            </a:r>
          </a:p>
          <a:p>
            <a:r>
              <a:rPr lang="en-US" sz="1100" dirty="0">
                <a:solidFill>
                  <a:prstClr val="black"/>
                </a:solidFill>
                <a:latin typeface="Consolas"/>
              </a:rPr>
              <a:t> </a:t>
            </a:r>
            <a:r>
              <a:rPr lang="en-US" sz="1100" dirty="0" smtClean="0">
                <a:solidFill>
                  <a:prstClr val="black"/>
                </a:solidFill>
                <a:latin typeface="Consolas"/>
              </a:rPr>
              <a:t>   </a:t>
            </a:r>
            <a:r>
              <a:rPr lang="en-US" sz="1100" dirty="0" err="1" smtClean="0">
                <a:solidFill>
                  <a:prstClr val="black"/>
                </a:solidFill>
                <a:latin typeface="Consolas"/>
              </a:rPr>
              <a:t>ReturnValue</a:t>
            </a:r>
            <a:r>
              <a:rPr lang="en-US" sz="1100" dirty="0" smtClean="0">
                <a:solidFill>
                  <a:prstClr val="black"/>
                </a:solidFill>
                <a:latin typeface="Consolas"/>
              </a:rPr>
              <a:t> </a:t>
            </a:r>
            <a:r>
              <a:rPr lang="en-US" sz="1100" dirty="0">
                <a:solidFill>
                  <a:prstClr val="black"/>
                </a:solidFill>
                <a:latin typeface="Consolas"/>
              </a:rPr>
              <a:t>= 8 </a:t>
            </a:r>
            <a:endParaRPr lang="en-US" sz="1100" dirty="0" smtClean="0">
              <a:solidFill>
                <a:prstClr val="black"/>
              </a:solidFill>
              <a:latin typeface="Consolas"/>
            </a:endParaRPr>
          </a:p>
          <a:p>
            <a:r>
              <a:rPr lang="en-US" sz="1100" dirty="0" smtClean="0">
                <a:solidFill>
                  <a:prstClr val="black"/>
                </a:solidFill>
                <a:latin typeface="Consolas"/>
              </a:rPr>
              <a:t>}</a:t>
            </a:r>
            <a:endParaRPr lang="en-US" sz="1100" dirty="0">
              <a:solidFill>
                <a:prstClr val="black"/>
              </a:solidFill>
              <a:latin typeface="Consolas"/>
            </a:endParaRPr>
          </a:p>
        </p:txBody>
      </p:sp>
      <p:cxnSp>
        <p:nvCxnSpPr>
          <p:cNvPr id="34" name="Straight Arrow Connector 33"/>
          <p:cNvCxnSpPr/>
          <p:nvPr/>
        </p:nvCxnSpPr>
        <p:spPr>
          <a:xfrm>
            <a:off x="4572000" y="4141698"/>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4350" y="5520154"/>
            <a:ext cx="514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9134" y="6134967"/>
            <a:ext cx="1967655" cy="369332"/>
          </a:xfrm>
          <a:prstGeom prst="rect">
            <a:avLst/>
          </a:prstGeom>
          <a:noFill/>
        </p:spPr>
        <p:txBody>
          <a:bodyPr wrap="none" rtlCol="0">
            <a:spAutoFit/>
          </a:bodyPr>
          <a:lstStyle/>
          <a:p>
            <a:r>
              <a:rPr lang="en-US" b="1" dirty="0" smtClean="0">
                <a:solidFill>
                  <a:schemeClr val="bg1">
                    <a:lumMod val="50000"/>
                  </a:schemeClr>
                </a:solidFill>
              </a:rPr>
              <a:t>Events in envelope</a:t>
            </a:r>
            <a:endParaRPr lang="en-US" b="1" dirty="0">
              <a:solidFill>
                <a:schemeClr val="bg1">
                  <a:lumMod val="50000"/>
                </a:schemeClr>
              </a:solidFill>
            </a:endParaRPr>
          </a:p>
        </p:txBody>
      </p:sp>
      <p:sp>
        <p:nvSpPr>
          <p:cNvPr id="18" name="TextBox 17"/>
          <p:cNvSpPr txBox="1"/>
          <p:nvPr/>
        </p:nvSpPr>
        <p:spPr>
          <a:xfrm>
            <a:off x="7619573" y="6167734"/>
            <a:ext cx="1075936" cy="369332"/>
          </a:xfrm>
          <a:prstGeom prst="rect">
            <a:avLst/>
          </a:prstGeom>
          <a:noFill/>
        </p:spPr>
        <p:txBody>
          <a:bodyPr wrap="none" rtlCol="0">
            <a:spAutoFit/>
          </a:bodyPr>
          <a:lstStyle/>
          <a:p>
            <a:r>
              <a:rPr lang="en-US" b="1" dirty="0" smtClean="0">
                <a:solidFill>
                  <a:schemeClr val="bg1">
                    <a:lumMod val="50000"/>
                  </a:schemeClr>
                </a:solidFill>
              </a:rPr>
              <a:t>Instances</a:t>
            </a:r>
            <a:endParaRPr lang="en-US" b="1" dirty="0">
              <a:solidFill>
                <a:schemeClr val="bg1">
                  <a:lumMod val="50000"/>
                </a:schemeClr>
              </a:solidFill>
            </a:endParaRPr>
          </a:p>
        </p:txBody>
      </p:sp>
      <p:sp>
        <p:nvSpPr>
          <p:cNvPr id="22" name="TextBox 21"/>
          <p:cNvSpPr txBox="1"/>
          <p:nvPr/>
        </p:nvSpPr>
        <p:spPr>
          <a:xfrm>
            <a:off x="201930" y="1219200"/>
            <a:ext cx="2391104" cy="369332"/>
          </a:xfrm>
          <a:prstGeom prst="rect">
            <a:avLst/>
          </a:prstGeom>
          <a:noFill/>
        </p:spPr>
        <p:txBody>
          <a:bodyPr wrap="none" rtlCol="0">
            <a:spAutoFit/>
          </a:bodyPr>
          <a:lstStyle/>
          <a:p>
            <a:r>
              <a:rPr lang="en-US" b="1" dirty="0" smtClean="0">
                <a:solidFill>
                  <a:schemeClr val="bg1">
                    <a:lumMod val="50000"/>
                  </a:schemeClr>
                </a:solidFill>
              </a:rPr>
              <a:t>Implicit Type definition</a:t>
            </a:r>
            <a:endParaRPr lang="en-US" b="1" dirty="0">
              <a:solidFill>
                <a:schemeClr val="bg1">
                  <a:lumMod val="50000"/>
                </a:schemeClr>
              </a:solidFill>
            </a:endParaRPr>
          </a:p>
        </p:txBody>
      </p:sp>
      <p:sp>
        <p:nvSpPr>
          <p:cNvPr id="26" name="TextBox 25"/>
          <p:cNvSpPr txBox="1"/>
          <p:nvPr/>
        </p:nvSpPr>
        <p:spPr>
          <a:xfrm>
            <a:off x="7952518" y="1198424"/>
            <a:ext cx="730456" cy="369332"/>
          </a:xfrm>
          <a:prstGeom prst="rect">
            <a:avLst/>
          </a:prstGeom>
          <a:noFill/>
        </p:spPr>
        <p:txBody>
          <a:bodyPr wrap="none" rtlCol="0">
            <a:spAutoFit/>
          </a:bodyPr>
          <a:lstStyle/>
          <a:p>
            <a:r>
              <a:rPr lang="en-US" b="1" dirty="0" smtClean="0">
                <a:solidFill>
                  <a:schemeClr val="bg1">
                    <a:lumMod val="50000"/>
                  </a:schemeClr>
                </a:solidFill>
              </a:rPr>
              <a:t>Types</a:t>
            </a:r>
            <a:endParaRPr lang="en-US" b="1" dirty="0">
              <a:solidFill>
                <a:schemeClr val="bg1">
                  <a:lumMod val="50000"/>
                </a:schemeClr>
              </a:solidFill>
            </a:endParaRPr>
          </a:p>
        </p:txBody>
      </p:sp>
    </p:spTree>
    <p:extLst>
      <p:ext uri="{BB962C8B-B14F-4D97-AF65-F5344CB8AC3E}">
        <p14:creationId xmlns:p14="http://schemas.microsoft.com/office/powerpoint/2010/main" val="2967404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Envelopes</a:t>
            </a:r>
            <a:endParaRPr lang="en-US" dirty="0"/>
          </a:p>
        </p:txBody>
      </p:sp>
      <p:sp>
        <p:nvSpPr>
          <p:cNvPr id="3" name="Content Placeholder 2"/>
          <p:cNvSpPr>
            <a:spLocks noGrp="1"/>
          </p:cNvSpPr>
          <p:nvPr>
            <p:ph idx="1"/>
          </p:nvPr>
        </p:nvSpPr>
        <p:spPr/>
        <p:txBody>
          <a:bodyPr>
            <a:normAutofit lnSpcReduction="10000"/>
          </a:bodyPr>
          <a:lstStyle/>
          <a:p>
            <a:r>
              <a:rPr lang="en-US" dirty="0" smtClean="0"/>
              <a:t>String</a:t>
            </a:r>
          </a:p>
          <a:p>
            <a:pPr lvl="1"/>
            <a:r>
              <a:rPr lang="en-US" dirty="0" err="1" smtClean="0"/>
              <a:t>printf</a:t>
            </a:r>
            <a:endParaRPr lang="en-US" dirty="0"/>
          </a:p>
          <a:p>
            <a:pPr lvl="1"/>
            <a:r>
              <a:rPr lang="en-US" dirty="0" err="1" smtClean="0"/>
              <a:t>System.Diagnostics</a:t>
            </a:r>
            <a:endParaRPr lang="en-US" dirty="0" smtClean="0"/>
          </a:p>
          <a:p>
            <a:pPr lvl="1"/>
            <a:r>
              <a:rPr lang="en-US" dirty="0" smtClean="0"/>
              <a:t>ULS (used in Office 365)</a:t>
            </a:r>
          </a:p>
          <a:p>
            <a:r>
              <a:rPr lang="en-US" dirty="0" smtClean="0"/>
              <a:t>Dictionary</a:t>
            </a:r>
          </a:p>
          <a:p>
            <a:pPr lvl="1"/>
            <a:r>
              <a:rPr lang="en-US" dirty="0" err="1" smtClean="0"/>
              <a:t>System.Diagnostics.Eventing.Reader.EventRecord</a:t>
            </a:r>
            <a:endParaRPr lang="en-US" dirty="0" smtClean="0"/>
          </a:p>
          <a:p>
            <a:pPr lvl="1"/>
            <a:r>
              <a:rPr lang="en-US" dirty="0" err="1" smtClean="0"/>
              <a:t>PublishedEvent</a:t>
            </a:r>
            <a:r>
              <a:rPr lang="en-US" dirty="0" smtClean="0"/>
              <a:t> in </a:t>
            </a:r>
            <a:r>
              <a:rPr lang="en-US" dirty="0" err="1" smtClean="0"/>
              <a:t>XEvent</a:t>
            </a:r>
            <a:endParaRPr lang="en-US" dirty="0" smtClean="0"/>
          </a:p>
          <a:p>
            <a:r>
              <a:rPr lang="en-US" dirty="0" smtClean="0"/>
              <a:t>byte[]</a:t>
            </a:r>
          </a:p>
          <a:p>
            <a:pPr lvl="1"/>
            <a:r>
              <a:rPr lang="en-US" dirty="0" smtClean="0"/>
              <a:t>ETW (many sub-nuances)</a:t>
            </a:r>
          </a:p>
          <a:p>
            <a:pPr lvl="1"/>
            <a:endParaRPr lang="en-US" dirty="0" smtClean="0"/>
          </a:p>
          <a:p>
            <a:pPr lvl="1"/>
            <a:endParaRPr lang="en-US" dirty="0"/>
          </a:p>
        </p:txBody>
      </p:sp>
    </p:spTree>
    <p:extLst>
      <p:ext uri="{BB962C8B-B14F-4D97-AF65-F5344CB8AC3E}">
        <p14:creationId xmlns:p14="http://schemas.microsoft.com/office/powerpoint/2010/main" val="382673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1373</Words>
  <Application>Microsoft Office PowerPoint</Application>
  <PresentationFormat>On-screen Show (4:3)</PresentationFormat>
  <Paragraphs>383</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Tx (LINQ to Traces)</vt:lpstr>
      <vt:lpstr>Agenda</vt:lpstr>
      <vt:lpstr>Trace Playback Extensions</vt:lpstr>
      <vt:lpstr>In this chapter:</vt:lpstr>
      <vt:lpstr>Read &amp; Transform</vt:lpstr>
      <vt:lpstr>Reading raw traces/logs </vt:lpstr>
      <vt:lpstr>Listening in Real-Time</vt:lpstr>
      <vt:lpstr>Often, events come in envelopes</vt:lpstr>
      <vt:lpstr>Popular Envelopes</vt:lpstr>
      <vt:lpstr>Removing the Envelopes</vt:lpstr>
      <vt:lpstr>EtwTypeGen.exe</vt:lpstr>
      <vt:lpstr>Playback</vt:lpstr>
      <vt:lpstr>Playback: multiple formats</vt:lpstr>
      <vt:lpstr>Playback: Real-Time</vt:lpstr>
      <vt:lpstr>TypeOccurenceStatistics</vt:lpstr>
      <vt:lpstr>Example usage of type statistics</vt:lpstr>
      <vt:lpstr>Playback component layers</vt:lpstr>
      <vt:lpstr>Inside the Playback</vt:lpstr>
      <vt:lpstr>Extensibility</vt:lpstr>
      <vt:lpstr>Type Map interfaces</vt:lpstr>
      <vt:lpstr>Example: Office ULS format</vt:lpstr>
      <vt:lpstr>Explicit classes + parsing instructions</vt:lpstr>
      <vt:lpstr>Time, Order, Causality</vt:lpstr>
      <vt:lpstr>In this chapter</vt:lpstr>
      <vt:lpstr>Two notions of “order”</vt:lpstr>
      <vt:lpstr>Classes of questions</vt:lpstr>
      <vt:lpstr>Sequence queries:  Causality Navigation</vt:lpstr>
      <vt:lpstr>Retrieving 30 events  before message was sent </vt:lpstr>
      <vt:lpstr>Existing Rx primitives about Time</vt:lpstr>
      <vt:lpstr>Creating Virtual Time  from event timestamps</vt:lpstr>
      <vt:lpstr>Using TimeSource&lt;T&gt;</vt:lpstr>
      <vt:lpstr>Distributed Topologies</vt:lpstr>
      <vt:lpstr>Low-Latency Monitoring</vt:lpstr>
      <vt:lpstr>Troubleshooting on the go</vt:lpstr>
      <vt:lpstr>Tx LINQPad Driver</vt:lpstr>
      <vt:lpstr>Samples Setup</vt:lpstr>
      <vt:lpstr>Chose Tx (LINQ to Traces)</vt:lpstr>
      <vt:lpstr>Lookup Manifest from directory</vt:lpstr>
      <vt:lpstr>Or choose manifests</vt:lpstr>
      <vt:lpstr>Going Real-Time</vt:lpstr>
      <vt:lpstr>Expected Output</vt:lpstr>
      <vt:lpstr>Troubleshooting Real-Time queries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Tx (LINQ to Traces)</dc:title>
  <dc:creator>Georgi Chkodrov</dc:creator>
  <cp:lastModifiedBy>Georgi Chkodrov</cp:lastModifiedBy>
  <cp:revision>71</cp:revision>
  <dcterms:created xsi:type="dcterms:W3CDTF">2012-06-28T20:10:45Z</dcterms:created>
  <dcterms:modified xsi:type="dcterms:W3CDTF">2012-07-06T02:12:43Z</dcterms:modified>
</cp:coreProperties>
</file>