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78" r:id="rId17"/>
    <p:sldId id="271" r:id="rId18"/>
    <p:sldId id="272" r:id="rId19"/>
    <p:sldId id="273" r:id="rId20"/>
    <p:sldId id="274" r:id="rId21"/>
    <p:sldId id="275" r:id="rId22"/>
    <p:sldId id="277" r:id="rId23"/>
    <p:sldId id="276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HYb2XTS8XKSZlskygEfT4oJ55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9E8C0-8070-499F-BA62-2557A04BFFEB}" v="8" dt="2022-07-26T20:02:27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7976" autoAdjust="0"/>
  </p:normalViewPr>
  <p:slideViewPr>
    <p:cSldViewPr snapToGrid="0">
      <p:cViewPr varScale="1">
        <p:scale>
          <a:sx n="54" d="100"/>
          <a:sy n="54" d="100"/>
        </p:scale>
        <p:origin x="66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customschemas.google.com/relationships/presentationmetadata" Target="meta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d826dde5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e5d826dde5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No tuned hyper parameters. Giving us a baseline to guide our research. Regression based.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667f1a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667f1a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Then we tuned to standard gradient decent. Able to measure loss.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Adam helps with measuring AOC with more precision than SGD, so we chose this method.</a:t>
            </a:r>
          </a:p>
        </p:txBody>
      </p:sp>
    </p:spTree>
    <p:extLst>
      <p:ext uri="{BB962C8B-B14F-4D97-AF65-F5344CB8AC3E}">
        <p14:creationId xmlns:p14="http://schemas.microsoft.com/office/powerpoint/2010/main" val="1690298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667f1a9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e6667f1a9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6d40c221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6d40c221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667f1a9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e6667f1a9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6ad2f9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e46ad2f9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6667f1a9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e6667f1a9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6667f1a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e6667f1a9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22e9ee9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b822e9ee9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c3fade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e5c3fade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5d826dd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e5d826dde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5d826dde5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5d826dde5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667f1a9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e6667f1a9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524000" y="393334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7" name="Google Shape;17;p4"/>
          <p:cNvSpPr/>
          <p:nvPr/>
        </p:nvSpPr>
        <p:spPr>
          <a:xfrm>
            <a:off x="0" y="5711687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F6B00-C22C-9855-D88E-B38A4006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 rot="5400000">
            <a:off x="3887870" y="-1631688"/>
            <a:ext cx="441626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200" y="1653349"/>
            <a:ext cx="10515600" cy="423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1850" y="1470991"/>
            <a:ext cx="10515600" cy="243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1850" y="407262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5738190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38200" y="113337"/>
            <a:ext cx="10515600" cy="110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38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6172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9788" y="100085"/>
            <a:ext cx="10515600" cy="111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9788" y="1416123"/>
            <a:ext cx="5157787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839788" y="2240035"/>
            <a:ext cx="5157787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3"/>
          </p:nvPr>
        </p:nvSpPr>
        <p:spPr>
          <a:xfrm>
            <a:off x="6172200" y="1429375"/>
            <a:ext cx="5183188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4"/>
          </p:nvPr>
        </p:nvSpPr>
        <p:spPr>
          <a:xfrm>
            <a:off x="6172200" y="2253287"/>
            <a:ext cx="5183188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9788" y="-19874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82053" y="5904410"/>
            <a:ext cx="1973574" cy="91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61150" y="6071949"/>
            <a:ext cx="1131064" cy="7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16429" y="6240631"/>
            <a:ext cx="1831312" cy="61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/>
          <p:cNvPicPr preferRelativeResize="0"/>
          <p:nvPr/>
        </p:nvPicPr>
        <p:blipFill rotWithShape="1">
          <a:blip r:embed="rId16">
            <a:alphaModFix/>
          </a:blip>
          <a:srcRect r="20741" b="-14924"/>
          <a:stretch/>
        </p:blipFill>
        <p:spPr>
          <a:xfrm>
            <a:off x="8307496" y="6294558"/>
            <a:ext cx="1952187" cy="61707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417981"/>
            <a:ext cx="10515600" cy="441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1329008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0" y="1219582"/>
            <a:ext cx="12192000" cy="92764"/>
          </a:xfrm>
          <a:prstGeom prst="rect">
            <a:avLst/>
          </a:prstGeom>
          <a:solidFill>
            <a:srgbClr val="F947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426499" y="1462603"/>
            <a:ext cx="9398463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Using Machine Learning to Predict Fibonacci’s Sequence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942750" y="3118300"/>
            <a:ext cx="43065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Takiya Eastmond,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Deandre Charity,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Donald Davis, 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Xavier Johnson, 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2022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d826dde5_2_4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e5d826dde5_2_40"/>
          <p:cNvSpPr txBox="1">
            <a:spLocks noGrp="1"/>
          </p:cNvSpPr>
          <p:nvPr>
            <p:ph type="body" idx="1"/>
          </p:nvPr>
        </p:nvSpPr>
        <p:spPr>
          <a:xfrm>
            <a:off x="381000" y="1653350"/>
            <a:ext cx="54366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2061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2856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For our model we decided to use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Long short-term memory (LSTM)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that u</a:t>
            </a:r>
            <a:r>
              <a:rPr lang="en-US" b="0" i="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tilizes </a:t>
            </a:r>
            <a:r>
              <a:rPr lang="en-US" b="0" i="0" dirty="0">
                <a:latin typeface="Times New Roman"/>
                <a:ea typeface="Times New Roman"/>
                <a:cs typeface="Times New Roman"/>
                <a:sym typeface="Times New Roman"/>
              </a:rPr>
              <a:t>a r</a:t>
            </a:r>
            <a:r>
              <a:rPr lang="en-US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ecurrent neural network (RNN) capable of learning order dependence in sequence prediction problems.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2873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2856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0611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2856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LSTM helps the model learn the epoch as it goes through to shorten the running by committing the information already learned to memory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e5d826dde5_2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800" y="2157853"/>
            <a:ext cx="5612401" cy="3229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Model 1: Results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38199" y="1464017"/>
            <a:ext cx="1086283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optimized RNN predicted the 12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13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14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Fibonacci sequence to be 136, 213, and 338.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37D52FC-FE5E-4D89-3CB0-8D72586BA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19" y="2360045"/>
            <a:ext cx="4552306" cy="36744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6667f1a9f_0_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Model 2: Results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9300F5E-983D-0C2A-EE86-A1E0D2ECF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5" r="1975"/>
          <a:stretch/>
        </p:blipFill>
        <p:spPr>
          <a:xfrm>
            <a:off x="3367401" y="1560638"/>
            <a:ext cx="5650664" cy="42976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CB6F-F8CA-6692-D7E4-72B289A0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3: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508B-EEA3-FD2D-DC76-E52E505D5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0" r="9674"/>
          <a:stretch/>
        </p:blipFill>
        <p:spPr>
          <a:xfrm>
            <a:off x="2611789" y="1504207"/>
            <a:ext cx="6039421" cy="437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7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6667f1a9f_1_29"/>
          <p:cNvSpPr txBox="1">
            <a:spLocks noGrp="1"/>
          </p:cNvSpPr>
          <p:nvPr>
            <p:ph type="body" idx="1"/>
          </p:nvPr>
        </p:nvSpPr>
        <p:spPr>
          <a:xfrm>
            <a:off x="520624" y="1505749"/>
            <a:ext cx="5759716" cy="459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Companies like Wrike implement </a:t>
            </a:r>
            <a:r>
              <a:rPr lang="en-US" sz="2400" dirty="0">
                <a:highlight>
                  <a:schemeClr val="lt1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Fibonacci</a:t>
            </a:r>
            <a:r>
              <a:rPr lang="en-US" sz="2400" dirty="0">
                <a:solidFill>
                  <a:schemeClr val="dk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sequence using Agile Release Planning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None/>
            </a:pPr>
            <a:endParaRPr sz="2400" dirty="0">
              <a:solidFill>
                <a:schemeClr val="dk1"/>
              </a:solidFill>
              <a:highlight>
                <a:schemeClr val="lt1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 i="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 project roadmap is created by giving each task a number based on importance.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sz="2400" i="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 i="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Agile release </a:t>
            </a:r>
            <a:r>
              <a:rPr lang="en-US" sz="24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planning</a:t>
            </a:r>
            <a:r>
              <a:rPr lang="en-US" sz="2400" i="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main objective is to identify the next batch of </a:t>
            </a:r>
            <a:r>
              <a:rPr lang="en-US" sz="2400" i="0" u="none" strike="noStrik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minimal market features</a:t>
            </a:r>
            <a:r>
              <a:rPr lang="en-US" sz="2400" i="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 (MMF) and establish a release date that is monetizing. 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1" name="Google Shape;161;ge6667f1a9f_1_29" descr="A person writing on a whitebo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3964" y="2351311"/>
            <a:ext cx="5394347" cy="31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6667f1a9f_1_29"/>
          <p:cNvSpPr txBox="1"/>
          <p:nvPr/>
        </p:nvSpPr>
        <p:spPr>
          <a:xfrm>
            <a:off x="838200" y="144404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Research Implications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118637" y="2572117"/>
            <a:ext cx="5542429" cy="239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MMF is </a:t>
            </a:r>
            <a:r>
              <a:rPr lang="en-US" sz="180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when the software you release to your customer should provide some added benefit and allow your customer to accomplish something they weren’t able to before.</a:t>
            </a:r>
            <a:endParaRPr sz="1800" i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38200" y="144404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Research Implications (Continued)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EBB47-3F0C-5CB6-8CB4-BE5BCAE2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13734" y="1422856"/>
            <a:ext cx="6659629" cy="46915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The Importance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509669" y="1653349"/>
            <a:ext cx="5699486" cy="423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discovery of Hindu Arabic numbers. (1, 2, 3, etc.)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creation of the golden ratio.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in nature (flowers, seashells, ocean waves), as well as art (paintings, drawings, sculptures)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5" name="Google Shape;175;p20" descr="A picture containing different, arranged, variety, fresh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0768" y="1939965"/>
            <a:ext cx="5058566" cy="366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6d40c2213_1_1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Our Take-away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136d40c2213_1_1"/>
          <p:cNvSpPr txBox="1">
            <a:spLocks noGrp="1"/>
          </p:cNvSpPr>
          <p:nvPr>
            <p:ph type="body" idx="1"/>
          </p:nvPr>
        </p:nvSpPr>
        <p:spPr>
          <a:xfrm>
            <a:off x="548011" y="2118755"/>
            <a:ext cx="5562600" cy="344429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As a team we learned how to maneuver in a fast-paced setting under pressure.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 learned how to produce a Fibonacci sequence using LSTM in an RNN.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2E98733-62E4-FB06-8FCF-1F5DC3D1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90" y="1371514"/>
            <a:ext cx="5238750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667f1a9f_1_2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e6667f1a9f_1_20"/>
          <p:cNvSpPr txBox="1">
            <a:spLocks noGrp="1"/>
          </p:cNvSpPr>
          <p:nvPr>
            <p:ph type="body" idx="1"/>
          </p:nvPr>
        </p:nvSpPr>
        <p:spPr>
          <a:xfrm>
            <a:off x="838200" y="1653348"/>
            <a:ext cx="10515600" cy="39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Brownlee, Jason. “A Gentle Introduction to Long Short-Term Memory Networks by the Experts.”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Mastery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6 July 2021, machinelearningmastery.com/gentle-introduction-long-short-term-memory-networks-experts.</a:t>
            </a:r>
            <a:endParaRPr dirty="0"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“The Fibonacci Sequence.”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Imagination Station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www.imaginationstationtoledo.org/about/blog/the-fibonacci-sequence. Accessed 15 July 2022.</a:t>
            </a:r>
            <a:endParaRPr dirty="0"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https:\/\/www.agilealliance.org\/author\/12#author. “What Is a Minimum Marketable Feature (MMF)? | Agile Alliance.”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Agile Alliance |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26 Mar. 2021, www.agilealliance.org/glossary/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mmf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/#q=%7E(infinite%7Efalse%7Efilters%7E(postType%7E(%7E’post%7E’aa_book%7E’aa_event_session%7E’aa_experience_report%7E’aa_glossary%7E’aa_research_paper%7E’aa_video)%7Etags%7E(%7E’mmf))%7EsearchTerm%7E’%7Esort%7Efalse%7EsortDirection%7E’asc%7Epage%7E1).</a:t>
            </a:r>
            <a:endParaRPr dirty="0"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Science ABC. “What Is the Fibonacci Sequence and the Golden Ratio? Simple Explanation and Examples in Everyday Life.”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YouTube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uploaded by Science ABC, 23 Apr. 2021, www.youtube.com/watch?v=2tv6Ej6JVho.</a:t>
            </a:r>
            <a:endParaRPr dirty="0"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Velasquez, Robert. “What Is The Fibonacci Sequence? And How It Applies To Agile Development.”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eLearning Industry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12 May 2021, elearningindustry.com/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fibonacci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-sequence-what-is-and-how-applies-agile-development.</a:t>
            </a:r>
            <a:endParaRPr dirty="0"/>
          </a:p>
          <a:p>
            <a:pPr marL="457200" lvl="0" indent="-457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59999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“What Is an Agile Release Plan? | Wrike.”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Wrike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www.wrike.com/blog/what-is-agile-release-planning. Accessed 15 July 2022.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6DB3-243C-C10B-DA50-A2E32A04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89C6-3F67-F453-B246-AF461A325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196" y="1469316"/>
            <a:ext cx="10515600" cy="4390895"/>
          </a:xfrm>
        </p:spPr>
        <p:txBody>
          <a:bodyPr>
            <a:normAutofit fontScale="55000" lnSpcReduction="20000"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 would like to extend a thank you to the organizations of: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Action Council for Minorities in Engineering (NACME)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Morgan State University</a:t>
            </a:r>
          </a:p>
          <a:p>
            <a:pPr>
              <a:lnSpc>
                <a:spcPct val="12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also like to say thank you to the faculty and staff across all campuses as well as a special thanks to Morgan State faculty: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Morgan State University’s SOE Dean, Dr. Oscar Barton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Monica Poindexter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Teacher’s Assistants: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Babatunde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Olubando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Kayla Thames</a:t>
            </a:r>
          </a:p>
        </p:txBody>
      </p:sp>
    </p:spTree>
    <p:extLst>
      <p:ext uri="{BB962C8B-B14F-4D97-AF65-F5344CB8AC3E}">
        <p14:creationId xmlns:p14="http://schemas.microsoft.com/office/powerpoint/2010/main" val="35670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667f1a9f_0_38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Meet our amazing Team!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ge6667f1a9f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4049" y="1783350"/>
            <a:ext cx="2249523" cy="224952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3C78D8">
                <a:alpha val="49803"/>
              </a:srgbClr>
            </a:outerShdw>
          </a:effectLst>
        </p:spPr>
      </p:pic>
      <p:pic>
        <p:nvPicPr>
          <p:cNvPr id="65" name="Google Shape;65;ge6667f1a9f_0_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2962" y="1783350"/>
            <a:ext cx="2249523" cy="224952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66" name="Google Shape;66;ge6667f1a9f_0_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1873" y="1784220"/>
            <a:ext cx="2249523" cy="224777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67" name="Google Shape;67;ge6667f1a9f_0_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38869" y="1784446"/>
            <a:ext cx="2249525" cy="224952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68" name="Google Shape;68;ge6667f1a9f_0_38"/>
          <p:cNvSpPr txBox="1"/>
          <p:nvPr/>
        </p:nvSpPr>
        <p:spPr>
          <a:xfrm>
            <a:off x="1354049" y="4209050"/>
            <a:ext cx="23388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Donald Davis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  <a:endParaRPr sz="14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ge6667f1a9f_0_38"/>
          <p:cNvSpPr txBox="1"/>
          <p:nvPr/>
        </p:nvSpPr>
        <p:spPr>
          <a:xfrm>
            <a:off x="6059999" y="4209050"/>
            <a:ext cx="2338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Deandre Charity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</a:t>
            </a:r>
            <a:endParaRPr sz="14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ge6667f1a9f_0_38"/>
          <p:cNvSpPr txBox="1"/>
          <p:nvPr/>
        </p:nvSpPr>
        <p:spPr>
          <a:xfrm>
            <a:off x="3648324" y="4209050"/>
            <a:ext cx="2338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Xavier Johnson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Sophomore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Civil Engineering</a:t>
            </a:r>
            <a:endParaRPr sz="14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e6667f1a9f_0_38"/>
          <p:cNvSpPr txBox="1"/>
          <p:nvPr/>
        </p:nvSpPr>
        <p:spPr>
          <a:xfrm>
            <a:off x="8281395" y="4209050"/>
            <a:ext cx="235163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Takiya Eastmond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and Computer Engineering</a:t>
            </a:r>
            <a:endParaRPr sz="14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e46ad2f95a_0_5" descr="Text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765" y="1518517"/>
            <a:ext cx="4444240" cy="444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667f1a9f_0_5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we will discuss..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ge6667f1a9f_0_55"/>
          <p:cNvSpPr txBox="1">
            <a:spLocks noGrp="1"/>
          </p:cNvSpPr>
          <p:nvPr>
            <p:ph type="body" idx="1"/>
          </p:nvPr>
        </p:nvSpPr>
        <p:spPr>
          <a:xfrm>
            <a:off x="838200" y="1653349"/>
            <a:ext cx="105156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Fibonacci Sequence?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valuable about this structure?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goals for this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Models: RNN using Relu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Research Implications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22e9ee90_0_1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Goal(s)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gb822e9ee90_0_1"/>
          <p:cNvSpPr txBox="1">
            <a:spLocks noGrp="1"/>
          </p:cNvSpPr>
          <p:nvPr>
            <p:ph type="body" idx="1"/>
          </p:nvPr>
        </p:nvSpPr>
        <p:spPr>
          <a:xfrm>
            <a:off x="838200" y="1541292"/>
            <a:ext cx="4882676" cy="435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926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84"/>
              <a:buFont typeface="Times New Roman"/>
              <a:buChar char="•"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The goal of our project is to create a model that determines Fibonacci's sequence quickly, and accurately. 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46"/>
              <a:buNone/>
            </a:pP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267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84"/>
              <a:buFont typeface="Times New Roman"/>
              <a:buChar char="•"/>
            </a:pPr>
            <a:r>
              <a:rPr lang="en-US" sz="2350">
                <a:latin typeface="Times New Roman"/>
                <a:ea typeface="Times New Roman"/>
                <a:cs typeface="Times New Roman"/>
                <a:sym typeface="Times New Roman"/>
              </a:rPr>
              <a:t>We will construct a recurrent neural network (RNN) model to predict Fibonacci's sequence based on a predetermined sequence of data. </a:t>
            </a:r>
            <a:endParaRPr sz="23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gb822e9ee90_0_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95" r="-117" b="94"/>
          <a:stretch/>
        </p:blipFill>
        <p:spPr>
          <a:xfrm>
            <a:off x="6966489" y="1509869"/>
            <a:ext cx="3807770" cy="4691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Terminology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443504" y="1686204"/>
            <a:ext cx="6740887" cy="433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Recursion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 When the function calls itself and retraces a learned set of data in order to decide the appropriate move forward.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Activation of rectified linear activation function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akes the weighted output of all positive integers and transforms the node into the output 	layer.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Loss function: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Mean error squared: the difference between our predicted value and our factual value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b="1" i="1" dirty="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Phi: </a:t>
            </a:r>
            <a:r>
              <a:rPr lang="en-US" sz="1800" b="0" i="0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The ratio of each pair of numbers is approximately 1.618033.</a:t>
            </a:r>
            <a:endParaRPr lang="en-US" sz="18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en-US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138B0987-4FAC-AEF8-0C6C-A6193D31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171" y="2203868"/>
            <a:ext cx="4356023" cy="2450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c3fadef5_0_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Fibonacci Sequence?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e5c3fadef5_0_5"/>
          <p:cNvSpPr txBox="1">
            <a:spLocks noGrp="1"/>
          </p:cNvSpPr>
          <p:nvPr>
            <p:ph type="body" idx="1"/>
          </p:nvPr>
        </p:nvSpPr>
        <p:spPr>
          <a:xfrm>
            <a:off x="617025" y="1532900"/>
            <a:ext cx="4962458" cy="41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23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•"/>
            </a:pPr>
            <a:r>
              <a:rPr lang="en-US" sz="2500" b="1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Fibonacci sequence </a:t>
            </a:r>
            <a:r>
              <a:rPr lang="en-US" sz="25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a series of whole numbers that when two preceding numbers are added together, provide the next numerical output; starting from 0 and 1.</a:t>
            </a:r>
            <a:endParaRPr dirty="0"/>
          </a:p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None/>
            </a:pPr>
            <a:endParaRPr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335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None/>
            </a:pPr>
            <a:endParaRPr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•"/>
            </a:pPr>
            <a:r>
              <a:rPr lang="en-US" sz="25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sequence derived from his attempt to discover how many rabbits can be produced from a single pair of rabbits in one year under ideal conditions.</a:t>
            </a:r>
            <a:endParaRPr dirty="0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ge5c3fadef5_0_5"/>
          <p:cNvPicPr preferRelativeResize="0"/>
          <p:nvPr/>
        </p:nvPicPr>
        <p:blipFill rotWithShape="1">
          <a:blip r:embed="rId3">
            <a:alphaModFix/>
          </a:blip>
          <a:srcRect t="835" b="835"/>
          <a:stretch/>
        </p:blipFill>
        <p:spPr>
          <a:xfrm>
            <a:off x="7483106" y="1583820"/>
            <a:ext cx="3594101" cy="25432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e5c3fadef5_0_5"/>
          <p:cNvSpPr txBox="1"/>
          <p:nvPr/>
        </p:nvSpPr>
        <p:spPr>
          <a:xfrm>
            <a:off x="8026100" y="4365715"/>
            <a:ext cx="260083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Mathematically we can describe this instance as: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i="0" u="none" strike="noStrike" cap="none" baseline="-25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= X</a:t>
            </a:r>
            <a:r>
              <a:rPr lang="en-US" sz="2400" b="1" i="0" u="none" strike="noStrike" cap="none" baseline="-25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400" b="1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 + X</a:t>
            </a:r>
            <a:r>
              <a:rPr lang="en-US" sz="2400" b="1" i="0" u="none" strike="noStrike" cap="none" baseline="-250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n-2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d826dde5_2_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e5d826dde5_2_0"/>
          <p:cNvSpPr txBox="1">
            <a:spLocks noGrp="1"/>
          </p:cNvSpPr>
          <p:nvPr>
            <p:ph type="body" idx="1"/>
          </p:nvPr>
        </p:nvSpPr>
        <p:spPr>
          <a:xfrm>
            <a:off x="838201" y="1565978"/>
            <a:ext cx="5491418" cy="407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During our model creation, we wanted to measure the loss and accuracy.</a:t>
            </a:r>
            <a:endParaRPr dirty="0"/>
          </a:p>
          <a:p>
            <a:pPr marL="457200" lvl="0" indent="-21145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To do this we create a line graph.</a:t>
            </a:r>
            <a:endParaRPr dirty="0"/>
          </a:p>
          <a:p>
            <a:pPr marL="457200" lvl="0" indent="-21145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EDA is performed using matplotlib to create a visual representation.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ge5d826dde5_2_0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934" t="46545" r="28029"/>
          <a:stretch/>
        </p:blipFill>
        <p:spPr>
          <a:xfrm>
            <a:off x="6682930" y="1757619"/>
            <a:ext cx="4996035" cy="3498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d826dde5_2_33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e5d826dde5_2_33"/>
          <p:cNvSpPr txBox="1">
            <a:spLocks noGrp="1"/>
          </p:cNvSpPr>
          <p:nvPr>
            <p:ph type="body" idx="1"/>
          </p:nvPr>
        </p:nvSpPr>
        <p:spPr>
          <a:xfrm>
            <a:off x="838200" y="1529752"/>
            <a:ext cx="10997242" cy="415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data in our algorithm is prepped using a matrix.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 construct 2 arrays. </a:t>
            </a: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X is the index we input into the model, and Y is the Fibonacci sequence that has been trained and learned.</a:t>
            </a:r>
          </a:p>
          <a:p>
            <a:pPr marL="4572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Our y array, is looped through our center x array to create a matrix that retraces its steps back.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667f1a9f_0_27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 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e6667f1a9f_0_27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10578111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will allow the matrix to determine the previous indices to add to itself to move forward.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newly created matrix is then reshaped to put Fibonacci sequence in an array.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Our model can now be tested from the data it has accumulated.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 Uighur">
      <a:majorFont>
        <a:latin typeface="Microsoft Uighu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54B4F3E7A0A341972209299A08661C" ma:contentTypeVersion="4" ma:contentTypeDescription="Create a new document." ma:contentTypeScope="" ma:versionID="60042fb0233726ff1a22f0ebdb98670c">
  <xsd:schema xmlns:xsd="http://www.w3.org/2001/XMLSchema" xmlns:xs="http://www.w3.org/2001/XMLSchema" xmlns:p="http://schemas.microsoft.com/office/2006/metadata/properties" xmlns:ns3="46ebccc6-feb1-44c3-a867-8f8168720c5f" targetNamespace="http://schemas.microsoft.com/office/2006/metadata/properties" ma:root="true" ma:fieldsID="5e5452e32a02ecbaf35f85f77ad09afa" ns3:_="">
    <xsd:import namespace="46ebccc6-feb1-44c3-a867-8f8168720c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ccc6-feb1-44c3-a867-8f8168720c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1ACD7D-24E0-45F8-A78A-BAC48A6B76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C7AD3B-B6A1-4BA6-AC7A-368EB75E8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ebccc6-feb1-44c3-a867-8f8168720c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CBF4E-B02D-43B6-A02D-6F5A35340E55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46ebccc6-feb1-44c3-a867-8f8168720c5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1122</Words>
  <Application>Microsoft Office PowerPoint</Application>
  <PresentationFormat>Widescreen</PresentationFormat>
  <Paragraphs>126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Using Machine Learning to Predict Fibonacci’s Sequence</vt:lpstr>
      <vt:lpstr>Meet our amazing Team!</vt:lpstr>
      <vt:lpstr>What we will discuss..</vt:lpstr>
      <vt:lpstr>Goal(s) of the Project</vt:lpstr>
      <vt:lpstr>Terminology</vt:lpstr>
      <vt:lpstr>What is Fibonacci Sequence?</vt:lpstr>
      <vt:lpstr>Exploratory Data Analysis (EDA)</vt:lpstr>
      <vt:lpstr>Data Preparation</vt:lpstr>
      <vt:lpstr>Data Preparation (Continued)</vt:lpstr>
      <vt:lpstr>Model</vt:lpstr>
      <vt:lpstr>Model 1: Results</vt:lpstr>
      <vt:lpstr>Model 2: Results</vt:lpstr>
      <vt:lpstr>Model 3: Results</vt:lpstr>
      <vt:lpstr>PowerPoint Presentation</vt:lpstr>
      <vt:lpstr>PowerPoint Presentation</vt:lpstr>
      <vt:lpstr>The Importance</vt:lpstr>
      <vt:lpstr>Our Take-away</vt:lpstr>
      <vt:lpstr>Works Cited</vt:lpstr>
      <vt:lpstr>Thank You for Your Attention!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Predict Fibonacci Sequence</dc:title>
  <dc:creator>Tunde</dc:creator>
  <cp:lastModifiedBy>Ms. Takiya Eastmond</cp:lastModifiedBy>
  <cp:revision>7</cp:revision>
  <dcterms:created xsi:type="dcterms:W3CDTF">2021-07-08T17:14:45Z</dcterms:created>
  <dcterms:modified xsi:type="dcterms:W3CDTF">2022-07-30T14:51:13Z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0x0101005D54B4F3E7A0A341972209299A08661C</vt:lpwstr>
  </property>
</Properties>
</file>