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gRB1iFqmVZ6lki1aK9voVM0U6YY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5" name="Cameron Moorehead"/>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7-27T15:25:01.602">
    <p:pos x="6000" y="0"/>
    <p:text>Elaborate More on this slide</p:text>
    <p:extLst>
      <p:ext uri="{C676402C-5697-4E1C-873F-D02D1690AC5C}">
        <p15:threadingInfo timeZoneBias="0"/>
      </p:ext>
      <p:ext uri="http://customooxmlschemas.google.com/">
        <go:slidesCustomData xmlns:go="http://customooxmlschemas.google.com/" commentPostId="AAAANjxJKhc"/>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1-07-27T15:31:51.183">
    <p:pos x="6000" y="0"/>
    <p:text>Break down more of the code of what you did. Kind of the analysis of the code</p:text>
    <p:extLst>
      <p:ext uri="{C676402C-5697-4E1C-873F-D02D1690AC5C}">
        <p15:threadingInfo timeZoneBias="0"/>
      </p:ext>
      <p:ext uri="http://customooxmlschemas.google.com/">
        <go:slidesCustomData xmlns:go="http://customooxmlschemas.google.com/" commentPostId="AAAANjxJKlI"/>
      </p:ext>
    </p:extLs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1-07-27T15:31:12.331">
    <p:pos x="6000" y="0"/>
    <p:text>Add 1 more model</p:text>
    <p:extLst>
      <p:ext uri="{C676402C-5697-4E1C-873F-D02D1690AC5C}">
        <p15:threadingInfo timeZoneBias="0"/>
      </p:ext>
      <p:ext uri="http://customooxmlschemas.google.com/">
        <go:slidesCustomData xmlns:go="http://customooxmlschemas.google.com/" commentPostId="AAAANjxJKkU"/>
      </p:ext>
    </p:extLs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1-07-27T15:26:51.133">
    <p:pos x="6000" y="0"/>
    <p:text>Nigel's Slide</p:text>
    <p:extLst>
      <p:ext uri="{C676402C-5697-4E1C-873F-D02D1690AC5C}">
        <p15:threadingInfo timeZoneBias="0"/>
      </p:ext>
      <p:ext uri="http://customooxmlschemas.google.com/">
        <go:slidesCustomData xmlns:go="http://customooxmlschemas.google.com/" commentPostId="AAAANjxJKiQ"/>
      </p:ext>
    </p:extLs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1-07-27T15:27:23.854">
    <p:pos x="6000" y="0"/>
    <p:text>Nigel's Slide</p:text>
    <p:extLst>
      <p:ext uri="{C676402C-5697-4E1C-873F-D02D1690AC5C}">
        <p15:threadingInfo timeZoneBias="0"/>
      </p:ext>
      <p:ext uri="http://customooxmlschemas.google.com/">
        <go:slidesCustomData xmlns:go="http://customooxmlschemas.google.com/" commentPostId="AAAANjxJKik"/>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K </a:t>
            </a:r>
            <a:r>
              <a:rPr lang="en-US"/>
              <a:t>nearest neighbor </a:t>
            </a:r>
            <a:r>
              <a:rPr lang="en-US"/>
              <a:t> and logistic regression</a:t>
            </a:r>
            <a:endParaRPr/>
          </a:p>
        </p:txBody>
      </p:sp>
      <p:sp>
        <p:nvSpPr>
          <p:cNvPr id="55" name="Google Shape;5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826a7497e_1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826a7497e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5520775ca_2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5520775ca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5520775ca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5520775c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641dc41b5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641dc41b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5520775ca_2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e5520775ca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5520775ca_2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e5520775ca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542768eaa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542768ea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US" sz="1300">
                <a:solidFill>
                  <a:schemeClr val="dk1"/>
                </a:solidFill>
                <a:latin typeface="Calibri"/>
                <a:ea typeface="Calibri"/>
                <a:cs typeface="Calibri"/>
                <a:sym typeface="Calibri"/>
              </a:rPr>
              <a:t>After examining the data, we had to choose between learning models because of how broad our topic is, we chose linear regression models in order to see the best fit of truth data in comparison to current phone location.</a:t>
            </a:r>
            <a:endParaRPr sz="1300">
              <a:solidFill>
                <a:schemeClr val="dk1"/>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1100"/>
              <a:buFont typeface="Arial"/>
              <a:buNone/>
            </a:pPr>
            <a:r>
              <a:rPr lang="en-US" sz="1300">
                <a:solidFill>
                  <a:schemeClr val="dk1"/>
                </a:solidFill>
                <a:latin typeface="Calibri"/>
                <a:ea typeface="Calibri"/>
                <a:cs typeface="Calibri"/>
                <a:sym typeface="Calibri"/>
              </a:rPr>
              <a:t>We also had some trouble uncovering the truth data to compare the raw data to.  Managing a large dataset is much more difficult than we had initially thought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71b76d0ec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e71b76d0e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1200">
                <a:solidFill>
                  <a:srgbClr val="222222"/>
                </a:solidFill>
                <a:highlight>
                  <a:srgbClr val="FFFFFF"/>
                </a:highlight>
              </a:rPr>
              <a:t>To only call the google applied machine learning intensive, intensive would be our understatement of the summer but, these eight weeks have taught us more about machine learning than we could have imagined.  While we may have completed our project, we faced struggles when trying to manage our very large dataset, as well as identifying patterns in the data for us to analyze. The raw dataset was over 30 gigs!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826a7497e_1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826a7497e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When we first began our project, we misunderstood what our end goal was.   We realized in order to work efficiently you need to find a good entry point but it easy for that same work to become meaningless with an incorrect or unclear target point as the aim.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826a7497e_1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826a7497e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e5520775ca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e5520775c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b826a7497e_1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b826a7497e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e6486f4331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e6486f433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Why not now answer?</a:t>
            </a:r>
            <a:endParaRPr/>
          </a:p>
          <a:p>
            <a:pPr indent="0" lvl="0" marL="0" rtl="0" algn="l">
              <a:spcBef>
                <a:spcPts val="0"/>
              </a:spcBef>
              <a:spcAft>
                <a:spcPts val="0"/>
              </a:spcAft>
              <a:buNone/>
            </a:pPr>
            <a:r>
              <a:rPr lang="en-US" sz="2850">
                <a:solidFill>
                  <a:schemeClr val="dk1"/>
                </a:solidFill>
                <a:highlight>
                  <a:srgbClr val="FFFFFF"/>
                </a:highlight>
              </a:rPr>
              <a:t>Global Navigation Satellite System (GNSS) provides raw signals, which the GPS chipset uses to compute a position. Current technology only offer 3-5 meters of positioning accuracy. Which is not accurate enough.</a:t>
            </a:r>
            <a:endParaRPr sz="2850">
              <a:solidFill>
                <a:schemeClr val="dk1"/>
              </a:solidFill>
              <a:highlight>
                <a:srgbClr val="FFFFFF"/>
              </a:highlight>
            </a:endParaRPr>
          </a:p>
          <a:p>
            <a:pPr indent="0" lvl="0" marL="0" rtl="0" algn="l">
              <a:spcBef>
                <a:spcPts val="0"/>
              </a:spcBef>
              <a:spcAft>
                <a:spcPts val="0"/>
              </a:spcAft>
              <a:buNone/>
            </a:pPr>
            <a:r>
              <a:t/>
            </a:r>
            <a:endParaRPr sz="28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US" sz="2800">
                <a:solidFill>
                  <a:schemeClr val="dk1"/>
                </a:solidFill>
              </a:rPr>
              <a:t>GNSS is is a general term describing any satellite constellation(</a:t>
            </a:r>
            <a:r>
              <a:rPr lang="en-US" sz="2800">
                <a:solidFill>
                  <a:srgbClr val="202124"/>
                </a:solidFill>
                <a:highlight>
                  <a:schemeClr val="lt1"/>
                </a:highlight>
                <a:latin typeface="Roboto"/>
                <a:ea typeface="Roboto"/>
                <a:cs typeface="Roboto"/>
                <a:sym typeface="Roboto"/>
              </a:rPr>
              <a:t>a group or cluster of related things) </a:t>
            </a:r>
            <a:r>
              <a:rPr lang="en-US" sz="2800">
                <a:solidFill>
                  <a:schemeClr val="dk1"/>
                </a:solidFill>
              </a:rPr>
              <a:t>that provides positioning, navigation, and timing (PNT) services on a global or regional basis.</a:t>
            </a:r>
            <a:endParaRPr sz="2800">
              <a:solidFill>
                <a:schemeClr val="dk1"/>
              </a:solidFill>
              <a:highlight>
                <a:srgbClr val="FFFFFF"/>
              </a:highlight>
            </a:endParaRPr>
          </a:p>
        </p:txBody>
      </p:sp>
      <p:sp>
        <p:nvSpPr>
          <p:cNvPr id="74" name="Google Shape;7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826a7497e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826a7497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After first line: </a:t>
            </a:r>
            <a:r>
              <a:rPr lang="en-US">
                <a:solidFill>
                  <a:schemeClr val="dk1"/>
                </a:solidFill>
                <a:highlight>
                  <a:srgbClr val="FFFFFF"/>
                </a:highlight>
                <a:latin typeface="Calibri"/>
                <a:ea typeface="Calibri"/>
                <a:cs typeface="Calibri"/>
                <a:sym typeface="Calibri"/>
              </a:rPr>
              <a:t>you'll use data collected from the host team’s own Android phones to compute location down to decimeter or even centimeter resolution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826a7497e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826a7497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Living in today’s world, we use our smartphones all the time and location </a:t>
            </a:r>
            <a:r>
              <a:rPr lang="en-US"/>
              <a:t>inaccuracy</a:t>
            </a:r>
            <a:r>
              <a:rPr lang="en-US"/>
              <a:t> is one thing i notice needed better conditioned before </a:t>
            </a:r>
            <a:r>
              <a:rPr lang="en-US"/>
              <a:t>coming</a:t>
            </a:r>
            <a:r>
              <a:rPr lang="en-US"/>
              <a:t> into the project.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826a7497e_1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826a7497e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63d54110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63d5411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What is Global Navigation Satellite System?</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GNSS is is a general term describing any satellite constellation(</a:t>
            </a:r>
            <a:r>
              <a:rPr lang="en-US" sz="1050">
                <a:solidFill>
                  <a:srgbClr val="202124"/>
                </a:solidFill>
                <a:highlight>
                  <a:srgbClr val="FFFFFF"/>
                </a:highlight>
                <a:latin typeface="Roboto"/>
                <a:ea typeface="Roboto"/>
                <a:cs typeface="Roboto"/>
                <a:sym typeface="Roboto"/>
              </a:rPr>
              <a:t>a group or cluster of related things) </a:t>
            </a:r>
            <a:r>
              <a:rPr lang="en-US"/>
              <a:t>that provides positioning, navigation, and timing (PNT) services on a global or regional basis.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5520775ca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5520775c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5520775ca_2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5520775ca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4"/>
          <p:cNvSpPr txBox="1"/>
          <p:nvPr>
            <p:ph type="ctrTitle"/>
          </p:nvPr>
        </p:nvSpPr>
        <p:spPr>
          <a:xfrm>
            <a:off x="1524000" y="1413910"/>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4"/>
          <p:cNvSpPr txBox="1"/>
          <p:nvPr>
            <p:ph idx="1" type="subTitle"/>
          </p:nvPr>
        </p:nvSpPr>
        <p:spPr>
          <a:xfrm>
            <a:off x="1524000" y="3933340"/>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7" name="Google Shape;17;p4"/>
          <p:cNvSpPr/>
          <p:nvPr/>
        </p:nvSpPr>
        <p:spPr>
          <a:xfrm>
            <a:off x="0" y="5711687"/>
            <a:ext cx="12192000" cy="92764"/>
          </a:xfrm>
          <a:prstGeom prst="rect">
            <a:avLst/>
          </a:prstGeom>
          <a:solidFill>
            <a:srgbClr val="0025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6" name="Shape 46"/>
        <p:cNvGrpSpPr/>
        <p:nvPr/>
      </p:nvGrpSpPr>
      <p:grpSpPr>
        <a:xfrm>
          <a:off x="0" y="0"/>
          <a:ext cx="0" cy="0"/>
          <a:chOff x="0" y="0"/>
          <a:chExt cx="0" cy="0"/>
        </a:xfrm>
      </p:grpSpPr>
      <p:sp>
        <p:nvSpPr>
          <p:cNvPr id="47" name="Google Shape;47;p13"/>
          <p:cNvSpPr txBox="1"/>
          <p:nvPr>
            <p:ph type="title"/>
          </p:nvPr>
        </p:nvSpPr>
        <p:spPr>
          <a:xfrm>
            <a:off x="838200" y="132525"/>
            <a:ext cx="10515600" cy="109433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3"/>
          <p:cNvSpPr txBox="1"/>
          <p:nvPr>
            <p:ph idx="1" type="body"/>
          </p:nvPr>
        </p:nvSpPr>
        <p:spPr>
          <a:xfrm rot="5400000">
            <a:off x="3887870" y="-1631688"/>
            <a:ext cx="4416261"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9" name="Shape 49"/>
        <p:cNvGrpSpPr/>
        <p:nvPr/>
      </p:nvGrpSpPr>
      <p:grpSpPr>
        <a:xfrm>
          <a:off x="0" y="0"/>
          <a:ext cx="0" cy="0"/>
          <a:chOff x="0" y="0"/>
          <a:chExt cx="0" cy="0"/>
        </a:xfrm>
      </p:grpSpPr>
      <p:sp>
        <p:nvSpPr>
          <p:cNvPr id="50" name="Google Shape;50;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4"/>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5"/>
          <p:cNvSpPr txBox="1"/>
          <p:nvPr>
            <p:ph type="title"/>
          </p:nvPr>
        </p:nvSpPr>
        <p:spPr>
          <a:xfrm>
            <a:off x="838200" y="139841"/>
            <a:ext cx="10515600" cy="107935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5"/>
          <p:cNvSpPr txBox="1"/>
          <p:nvPr>
            <p:ph idx="1" type="body"/>
          </p:nvPr>
        </p:nvSpPr>
        <p:spPr>
          <a:xfrm>
            <a:off x="838200" y="1653349"/>
            <a:ext cx="10515600" cy="423839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6"/>
          <p:cNvSpPr txBox="1"/>
          <p:nvPr>
            <p:ph type="title"/>
          </p:nvPr>
        </p:nvSpPr>
        <p:spPr>
          <a:xfrm>
            <a:off x="831850" y="1470991"/>
            <a:ext cx="10515600" cy="24362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6"/>
          <p:cNvSpPr txBox="1"/>
          <p:nvPr>
            <p:ph idx="1" type="body"/>
          </p:nvPr>
        </p:nvSpPr>
        <p:spPr>
          <a:xfrm>
            <a:off x="831850" y="4072628"/>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4" name="Google Shape;24;p6"/>
          <p:cNvSpPr/>
          <p:nvPr/>
        </p:nvSpPr>
        <p:spPr>
          <a:xfrm>
            <a:off x="0" y="5738190"/>
            <a:ext cx="12192000" cy="92764"/>
          </a:xfrm>
          <a:prstGeom prst="rect">
            <a:avLst/>
          </a:prstGeom>
          <a:solidFill>
            <a:srgbClr val="0025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5" name="Shape 25"/>
        <p:cNvGrpSpPr/>
        <p:nvPr/>
      </p:nvGrpSpPr>
      <p:grpSpPr>
        <a:xfrm>
          <a:off x="0" y="0"/>
          <a:ext cx="0" cy="0"/>
          <a:chOff x="0" y="0"/>
          <a:chExt cx="0" cy="0"/>
        </a:xfrm>
      </p:grpSpPr>
      <p:sp>
        <p:nvSpPr>
          <p:cNvPr id="26" name="Google Shape;26;p7"/>
          <p:cNvSpPr txBox="1"/>
          <p:nvPr>
            <p:ph type="title"/>
          </p:nvPr>
        </p:nvSpPr>
        <p:spPr>
          <a:xfrm>
            <a:off x="838200" y="113337"/>
            <a:ext cx="10515600" cy="11058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7"/>
          <p:cNvSpPr txBox="1"/>
          <p:nvPr>
            <p:ph idx="1" type="body"/>
          </p:nvPr>
        </p:nvSpPr>
        <p:spPr>
          <a:xfrm>
            <a:off x="838200" y="1626845"/>
            <a:ext cx="5181600" cy="442939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7"/>
          <p:cNvSpPr txBox="1"/>
          <p:nvPr>
            <p:ph idx="2" type="body"/>
          </p:nvPr>
        </p:nvSpPr>
        <p:spPr>
          <a:xfrm>
            <a:off x="6172200" y="1626845"/>
            <a:ext cx="5181600" cy="442939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9" name="Shape 29"/>
        <p:cNvGrpSpPr/>
        <p:nvPr/>
      </p:nvGrpSpPr>
      <p:grpSpPr>
        <a:xfrm>
          <a:off x="0" y="0"/>
          <a:ext cx="0" cy="0"/>
          <a:chOff x="0" y="0"/>
          <a:chExt cx="0" cy="0"/>
        </a:xfrm>
      </p:grpSpPr>
      <p:sp>
        <p:nvSpPr>
          <p:cNvPr id="30" name="Google Shape;30;p8"/>
          <p:cNvSpPr txBox="1"/>
          <p:nvPr>
            <p:ph type="title"/>
          </p:nvPr>
        </p:nvSpPr>
        <p:spPr>
          <a:xfrm>
            <a:off x="839788" y="100085"/>
            <a:ext cx="10515600" cy="111911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8"/>
          <p:cNvSpPr txBox="1"/>
          <p:nvPr>
            <p:ph idx="1" type="body"/>
          </p:nvPr>
        </p:nvSpPr>
        <p:spPr>
          <a:xfrm>
            <a:off x="839788" y="1416123"/>
            <a:ext cx="5157787" cy="87598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2" name="Google Shape;32;p8"/>
          <p:cNvSpPr txBox="1"/>
          <p:nvPr>
            <p:ph idx="2" type="body"/>
          </p:nvPr>
        </p:nvSpPr>
        <p:spPr>
          <a:xfrm>
            <a:off x="839788" y="2240035"/>
            <a:ext cx="5157787" cy="37897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8"/>
          <p:cNvSpPr txBox="1"/>
          <p:nvPr>
            <p:ph idx="3" type="body"/>
          </p:nvPr>
        </p:nvSpPr>
        <p:spPr>
          <a:xfrm>
            <a:off x="6172200" y="1429375"/>
            <a:ext cx="5183188" cy="87598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4" name="Google Shape;34;p8"/>
          <p:cNvSpPr txBox="1"/>
          <p:nvPr>
            <p:ph idx="4" type="body"/>
          </p:nvPr>
        </p:nvSpPr>
        <p:spPr>
          <a:xfrm>
            <a:off x="6172200" y="2253287"/>
            <a:ext cx="5183188" cy="37897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9"/>
          <p:cNvSpPr txBox="1"/>
          <p:nvPr>
            <p:ph type="title"/>
          </p:nvPr>
        </p:nvSpPr>
        <p:spPr>
          <a:xfrm>
            <a:off x="838200" y="132525"/>
            <a:ext cx="10515600" cy="109433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8" name="Shape 38"/>
        <p:cNvGrpSpPr/>
        <p:nvPr/>
      </p:nvGrpSpPr>
      <p:grpSpPr>
        <a:xfrm>
          <a:off x="0" y="0"/>
          <a:ext cx="0" cy="0"/>
          <a:chOff x="0" y="0"/>
          <a:chExt cx="0" cy="0"/>
        </a:xfrm>
      </p:grpSpPr>
      <p:sp>
        <p:nvSpPr>
          <p:cNvPr id="39" name="Google Shape;39;p11"/>
          <p:cNvSpPr txBox="1"/>
          <p:nvPr>
            <p:ph type="title"/>
          </p:nvPr>
        </p:nvSpPr>
        <p:spPr>
          <a:xfrm>
            <a:off x="839788" y="-19874"/>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1" name="Google Shape;41;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2" name="Shape 42"/>
        <p:cNvGrpSpPr/>
        <p:nvPr/>
      </p:nvGrpSpPr>
      <p:grpSpPr>
        <a:xfrm>
          <a:off x="0" y="0"/>
          <a:ext cx="0" cy="0"/>
          <a:chOff x="0" y="0"/>
          <a:chExt cx="0" cy="0"/>
        </a:xfrm>
      </p:grpSpPr>
      <p:sp>
        <p:nvSpPr>
          <p:cNvPr id="43" name="Google Shape;43;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2"/>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45" name="Google Shape;45;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4.jpg"/><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6.pn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6" Type="http://schemas.openxmlformats.org/officeDocument/2006/relationships/theme" Target="../theme/theme1.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3"/>
          <p:cNvPicPr preferRelativeResize="0"/>
          <p:nvPr/>
        </p:nvPicPr>
        <p:blipFill rotWithShape="1">
          <a:blip r:embed="rId1">
            <a:alphaModFix/>
          </a:blip>
          <a:srcRect b="0" l="0" r="0" t="0"/>
          <a:stretch/>
        </p:blipFill>
        <p:spPr>
          <a:xfrm>
            <a:off x="1382053" y="5904410"/>
            <a:ext cx="1973574" cy="918472"/>
          </a:xfrm>
          <a:prstGeom prst="rect">
            <a:avLst/>
          </a:prstGeom>
          <a:noFill/>
          <a:ln>
            <a:noFill/>
          </a:ln>
        </p:spPr>
      </p:pic>
      <p:pic>
        <p:nvPicPr>
          <p:cNvPr id="7" name="Google Shape;7;p3"/>
          <p:cNvPicPr preferRelativeResize="0"/>
          <p:nvPr/>
        </p:nvPicPr>
        <p:blipFill rotWithShape="1">
          <a:blip r:embed="rId2">
            <a:alphaModFix/>
          </a:blip>
          <a:srcRect b="0" l="0" r="0" t="0"/>
          <a:stretch/>
        </p:blipFill>
        <p:spPr>
          <a:xfrm>
            <a:off x="3761150" y="6071949"/>
            <a:ext cx="1131064" cy="759547"/>
          </a:xfrm>
          <a:prstGeom prst="rect">
            <a:avLst/>
          </a:prstGeom>
          <a:noFill/>
          <a:ln>
            <a:noFill/>
          </a:ln>
        </p:spPr>
      </p:pic>
      <p:pic>
        <p:nvPicPr>
          <p:cNvPr id="8" name="Google Shape;8;p3"/>
          <p:cNvPicPr preferRelativeResize="0"/>
          <p:nvPr/>
        </p:nvPicPr>
        <p:blipFill rotWithShape="1">
          <a:blip r:embed="rId3">
            <a:alphaModFix/>
          </a:blip>
          <a:srcRect b="0" l="0" r="0" t="0"/>
          <a:stretch/>
        </p:blipFill>
        <p:spPr>
          <a:xfrm>
            <a:off x="5616429" y="6240631"/>
            <a:ext cx="1831312" cy="617072"/>
          </a:xfrm>
          <a:prstGeom prst="rect">
            <a:avLst/>
          </a:prstGeom>
          <a:noFill/>
          <a:ln>
            <a:noFill/>
          </a:ln>
        </p:spPr>
      </p:pic>
      <p:pic>
        <p:nvPicPr>
          <p:cNvPr id="9" name="Google Shape;9;p3"/>
          <p:cNvPicPr preferRelativeResize="0"/>
          <p:nvPr/>
        </p:nvPicPr>
        <p:blipFill rotWithShape="1">
          <a:blip r:embed="rId4">
            <a:alphaModFix/>
          </a:blip>
          <a:srcRect b="0" l="0" r="0" t="0"/>
          <a:stretch/>
        </p:blipFill>
        <p:spPr>
          <a:xfrm>
            <a:off x="8307496" y="6294558"/>
            <a:ext cx="2463029" cy="536937"/>
          </a:xfrm>
          <a:prstGeom prst="rect">
            <a:avLst/>
          </a:prstGeom>
          <a:noFill/>
          <a:ln>
            <a:noFill/>
          </a:ln>
        </p:spPr>
      </p:pic>
      <p:sp>
        <p:nvSpPr>
          <p:cNvPr id="10" name="Google Shape;10;p3"/>
          <p:cNvSpPr txBox="1"/>
          <p:nvPr>
            <p:ph type="title"/>
          </p:nvPr>
        </p:nvSpPr>
        <p:spPr>
          <a:xfrm>
            <a:off x="838200" y="132525"/>
            <a:ext cx="10515600" cy="1094337"/>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
          <p:cNvSpPr txBox="1"/>
          <p:nvPr>
            <p:ph idx="1" type="body"/>
          </p:nvPr>
        </p:nvSpPr>
        <p:spPr>
          <a:xfrm>
            <a:off x="838200" y="1417981"/>
            <a:ext cx="10515600" cy="4416261"/>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
          <p:cNvSpPr/>
          <p:nvPr/>
        </p:nvSpPr>
        <p:spPr>
          <a:xfrm>
            <a:off x="0" y="1329008"/>
            <a:ext cx="12192000" cy="92764"/>
          </a:xfrm>
          <a:prstGeom prst="rect">
            <a:avLst/>
          </a:prstGeom>
          <a:solidFill>
            <a:srgbClr val="0025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 name="Google Shape;13;p3"/>
          <p:cNvSpPr/>
          <p:nvPr/>
        </p:nvSpPr>
        <p:spPr>
          <a:xfrm>
            <a:off x="0" y="1219582"/>
            <a:ext cx="12192000" cy="92764"/>
          </a:xfrm>
          <a:prstGeom prst="rect">
            <a:avLst/>
          </a:prstGeom>
          <a:solidFill>
            <a:srgbClr val="F947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33.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omments" Target="../comments/commen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omments" Target="../comments/comment3.xml"/><Relationship Id="rId4" Type="http://schemas.openxmlformats.org/officeDocument/2006/relationships/image" Target="../media/image19.png"/><Relationship Id="rId5" Type="http://schemas.openxmlformats.org/officeDocument/2006/relationships/image" Target="../media/image21.png"/><Relationship Id="rId6"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8.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comments" Target="../comments/comment4.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comments" Target="../comments/comment5.xml"/><Relationship Id="rId4" Type="http://schemas.openxmlformats.org/officeDocument/2006/relationships/image" Target="../media/image2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3.jpg"/><Relationship Id="rId4" Type="http://schemas.openxmlformats.org/officeDocument/2006/relationships/image" Target="../media/image10.jpg"/><Relationship Id="rId5" Type="http://schemas.openxmlformats.org/officeDocument/2006/relationships/image" Target="../media/image16.jpg"/><Relationship Id="rId6" Type="http://schemas.openxmlformats.org/officeDocument/2006/relationships/image" Target="../media/image1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www.kaggle.com/c/google-smartphone-decimeter-challenge/overview" TargetMode="External"/><Relationship Id="rId4" Type="http://schemas.openxmlformats.org/officeDocument/2006/relationships/hyperlink" Target="https://policyadvice.net/insurance/insights/self-driving-car-statistics/" TargetMode="External"/><Relationship Id="rId5" Type="http://schemas.openxmlformats.org/officeDocument/2006/relationships/hyperlink" Target="https://scikit-learn.org/stable/supervised_learning.html#supervised-learning" TargetMode="External"/><Relationship Id="rId6" Type="http://schemas.openxmlformats.org/officeDocument/2006/relationships/hyperlink" Target="https://matplotlib.org/stable/api/_as_gen/matplotlib.pyplot.html" TargetMode="External"/><Relationship Id="rId7" Type="http://schemas.openxmlformats.org/officeDocument/2006/relationships/hyperlink" Target="https://seaborn.pydata.org/" TargetMode="External"/><Relationship Id="rId8" Type="http://schemas.openxmlformats.org/officeDocument/2006/relationships/hyperlink" Target="https://www.gps.gov/systems/gns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omments" Target="../comments/comment1.xml"/><Relationship Id="rId4" Type="http://schemas.openxmlformats.org/officeDocument/2006/relationships/image" Target="../media/image3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
          <p:cNvSpPr txBox="1"/>
          <p:nvPr>
            <p:ph type="ctrTitle"/>
          </p:nvPr>
        </p:nvSpPr>
        <p:spPr>
          <a:xfrm>
            <a:off x="1524000" y="1413910"/>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alibri"/>
              <a:buNone/>
            </a:pPr>
            <a:r>
              <a:rPr b="1" lang="en-US" sz="5100"/>
              <a:t>Coordinate Control: </a:t>
            </a:r>
            <a:endParaRPr b="1" sz="5100"/>
          </a:p>
          <a:p>
            <a:pPr indent="0" lvl="0" marL="0" rtl="0" algn="ctr">
              <a:lnSpc>
                <a:spcPct val="90000"/>
              </a:lnSpc>
              <a:spcBef>
                <a:spcPts val="0"/>
              </a:spcBef>
              <a:spcAft>
                <a:spcPts val="0"/>
              </a:spcAft>
              <a:buClr>
                <a:schemeClr val="dk1"/>
              </a:buClr>
              <a:buSzPts val="5400"/>
              <a:buFont typeface="Calibri"/>
              <a:buNone/>
            </a:pPr>
            <a:r>
              <a:rPr i="1" lang="en-US" sz="4600"/>
              <a:t>Improving Geolocation Data to the Decimeter</a:t>
            </a:r>
            <a:endParaRPr i="1" sz="4600"/>
          </a:p>
        </p:txBody>
      </p:sp>
      <p:sp>
        <p:nvSpPr>
          <p:cNvPr id="58" name="Google Shape;58;p1"/>
          <p:cNvSpPr txBox="1"/>
          <p:nvPr>
            <p:ph idx="1" type="subTitle"/>
          </p:nvPr>
        </p:nvSpPr>
        <p:spPr>
          <a:xfrm>
            <a:off x="1524000" y="3933340"/>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sz="2500"/>
              <a:t>Presented by: </a:t>
            </a:r>
            <a:r>
              <a:rPr lang="en-US" sz="2500"/>
              <a:t>Dominik Allison, Nigel Campbell-Christie, Josh Hamlett, &amp; </a:t>
            </a:r>
            <a:r>
              <a:rPr lang="en-US" sz="2500"/>
              <a:t>Came</a:t>
            </a:r>
            <a:r>
              <a:rPr lang="en-US" sz="2500"/>
              <a:t>ron Moorehead</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b826a7497e_1_16"/>
          <p:cNvSpPr txBox="1"/>
          <p:nvPr>
            <p:ph type="title"/>
          </p:nvPr>
        </p:nvSpPr>
        <p:spPr>
          <a:xfrm>
            <a:off x="838200" y="139816"/>
            <a:ext cx="10515600" cy="1079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Description of Model 1</a:t>
            </a:r>
            <a:endParaRPr sz="3600"/>
          </a:p>
        </p:txBody>
      </p:sp>
      <p:sp>
        <p:nvSpPr>
          <p:cNvPr id="130" name="Google Shape;130;gb826a7497e_1_16"/>
          <p:cNvSpPr txBox="1"/>
          <p:nvPr>
            <p:ph idx="1" type="body"/>
          </p:nvPr>
        </p:nvSpPr>
        <p:spPr>
          <a:xfrm>
            <a:off x="912900" y="1403388"/>
            <a:ext cx="9543600" cy="4238400"/>
          </a:xfrm>
          <a:prstGeom prst="rect">
            <a:avLst/>
          </a:prstGeom>
        </p:spPr>
        <p:txBody>
          <a:bodyPr anchorCtr="0" anchor="t" bIns="45700" lIns="91425" spcFirstLastPara="1" rIns="91425" wrap="square" tIns="45700">
            <a:normAutofit/>
          </a:bodyPr>
          <a:lstStyle/>
          <a:p>
            <a:pPr indent="-317500" lvl="0" marL="457200" rtl="0" algn="ctr">
              <a:spcBef>
                <a:spcPts val="1000"/>
              </a:spcBef>
              <a:spcAft>
                <a:spcPts val="0"/>
              </a:spcAft>
              <a:buSzPts val="1400"/>
              <a:buChar char="•"/>
            </a:pPr>
            <a:r>
              <a:rPr lang="en-US" sz="2400"/>
              <a:t>We used a train test split and linear regression to make a model that predicts the true location of the phone in contrast to the phone’s current location data.</a:t>
            </a:r>
            <a:endParaRPr sz="2300"/>
          </a:p>
          <a:p>
            <a:pPr indent="0" lvl="0" marL="0" rtl="0" algn="l">
              <a:spcBef>
                <a:spcPts val="1000"/>
              </a:spcBef>
              <a:spcAft>
                <a:spcPts val="0"/>
              </a:spcAft>
              <a:buNone/>
            </a:pPr>
            <a:r>
              <a:t/>
            </a:r>
            <a:endParaRPr sz="2400"/>
          </a:p>
        </p:txBody>
      </p:sp>
      <p:pic>
        <p:nvPicPr>
          <p:cNvPr id="131" name="Google Shape;131;gb826a7497e_1_16"/>
          <p:cNvPicPr preferRelativeResize="0"/>
          <p:nvPr/>
        </p:nvPicPr>
        <p:blipFill>
          <a:blip r:embed="rId3">
            <a:alphaModFix/>
          </a:blip>
          <a:stretch>
            <a:fillRect/>
          </a:stretch>
        </p:blipFill>
        <p:spPr>
          <a:xfrm>
            <a:off x="276275" y="3532075"/>
            <a:ext cx="11760300" cy="1206576"/>
          </a:xfrm>
          <a:prstGeom prst="rect">
            <a:avLst/>
          </a:prstGeom>
          <a:noFill/>
          <a:ln>
            <a:noFill/>
          </a:ln>
        </p:spPr>
      </p:pic>
      <p:pic>
        <p:nvPicPr>
          <p:cNvPr id="132" name="Google Shape;132;gb826a7497e_1_16"/>
          <p:cNvPicPr preferRelativeResize="0"/>
          <p:nvPr/>
        </p:nvPicPr>
        <p:blipFill>
          <a:blip r:embed="rId4">
            <a:alphaModFix/>
          </a:blip>
          <a:stretch>
            <a:fillRect/>
          </a:stretch>
        </p:blipFill>
        <p:spPr>
          <a:xfrm>
            <a:off x="276275" y="4738650"/>
            <a:ext cx="11760300" cy="1206575"/>
          </a:xfrm>
          <a:prstGeom prst="rect">
            <a:avLst/>
          </a:prstGeom>
          <a:noFill/>
          <a:ln>
            <a:noFill/>
          </a:ln>
        </p:spPr>
      </p:pic>
      <p:pic>
        <p:nvPicPr>
          <p:cNvPr id="133" name="Google Shape;133;gb826a7497e_1_16"/>
          <p:cNvPicPr preferRelativeResize="0"/>
          <p:nvPr/>
        </p:nvPicPr>
        <p:blipFill rotWithShape="1">
          <a:blip r:embed="rId5">
            <a:alphaModFix/>
          </a:blip>
          <a:srcRect b="0" l="0" r="269" t="0"/>
          <a:stretch/>
        </p:blipFill>
        <p:spPr>
          <a:xfrm>
            <a:off x="260425" y="2662525"/>
            <a:ext cx="11760300" cy="869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e5520775ca_2_26"/>
          <p:cNvSpPr txBox="1"/>
          <p:nvPr>
            <p:ph type="title"/>
          </p:nvPr>
        </p:nvSpPr>
        <p:spPr>
          <a:xfrm>
            <a:off x="838200" y="139841"/>
            <a:ext cx="10515600" cy="1079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Calculation of Longitude and Latitude distance</a:t>
            </a:r>
            <a:endParaRPr/>
          </a:p>
        </p:txBody>
      </p:sp>
      <p:sp>
        <p:nvSpPr>
          <p:cNvPr id="139" name="Google Shape;139;ge5520775ca_2_26"/>
          <p:cNvSpPr txBox="1"/>
          <p:nvPr>
            <p:ph idx="1" type="body"/>
          </p:nvPr>
        </p:nvSpPr>
        <p:spPr>
          <a:xfrm>
            <a:off x="838200" y="1653350"/>
            <a:ext cx="4495800" cy="4238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We use this function to go through the range of datafile values to get the the distance of longitude and latitude from the datafile using the haversine formula</a:t>
            </a:r>
            <a:endParaRPr/>
          </a:p>
        </p:txBody>
      </p:sp>
      <p:pic>
        <p:nvPicPr>
          <p:cNvPr id="140" name="Google Shape;140;ge5520775ca_2_26"/>
          <p:cNvPicPr preferRelativeResize="0"/>
          <p:nvPr/>
        </p:nvPicPr>
        <p:blipFill>
          <a:blip r:embed="rId3">
            <a:alphaModFix/>
          </a:blip>
          <a:stretch>
            <a:fillRect/>
          </a:stretch>
        </p:blipFill>
        <p:spPr>
          <a:xfrm>
            <a:off x="5459675" y="1458541"/>
            <a:ext cx="6553200" cy="4628020"/>
          </a:xfrm>
          <a:prstGeom prst="rect">
            <a:avLst/>
          </a:prstGeom>
          <a:noFill/>
          <a:ln>
            <a:noFill/>
          </a:ln>
        </p:spPr>
      </p:pic>
      <p:pic>
        <p:nvPicPr>
          <p:cNvPr id="141" name="Google Shape;141;ge5520775ca_2_26"/>
          <p:cNvPicPr preferRelativeResize="0"/>
          <p:nvPr/>
        </p:nvPicPr>
        <p:blipFill>
          <a:blip r:embed="rId4">
            <a:alphaModFix/>
          </a:blip>
          <a:stretch>
            <a:fillRect/>
          </a:stretch>
        </p:blipFill>
        <p:spPr>
          <a:xfrm>
            <a:off x="1328725" y="3958163"/>
            <a:ext cx="3514725" cy="1933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e5520775ca_0_18"/>
          <p:cNvSpPr txBox="1"/>
          <p:nvPr>
            <p:ph type="title"/>
          </p:nvPr>
        </p:nvSpPr>
        <p:spPr>
          <a:xfrm>
            <a:off x="838200" y="139841"/>
            <a:ext cx="10515600" cy="1079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More of the Procedure of what we did?</a:t>
            </a:r>
            <a:endParaRPr/>
          </a:p>
        </p:txBody>
      </p:sp>
      <p:sp>
        <p:nvSpPr>
          <p:cNvPr id="147" name="Google Shape;147;ge5520775ca_0_18"/>
          <p:cNvSpPr txBox="1"/>
          <p:nvPr>
            <p:ph idx="1" type="body"/>
          </p:nvPr>
        </p:nvSpPr>
        <p:spPr>
          <a:xfrm>
            <a:off x="838200" y="1653349"/>
            <a:ext cx="10515600" cy="4238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We plotted the model with the plots representing the current phone location represented by blue circles, and red stars representing the predicted truth data</a:t>
            </a:r>
            <a:endParaRPr/>
          </a:p>
        </p:txBody>
      </p:sp>
      <p:pic>
        <p:nvPicPr>
          <p:cNvPr id="148" name="Google Shape;148;ge5520775ca_0_18"/>
          <p:cNvPicPr preferRelativeResize="0"/>
          <p:nvPr/>
        </p:nvPicPr>
        <p:blipFill>
          <a:blip r:embed="rId4">
            <a:alphaModFix/>
          </a:blip>
          <a:stretch>
            <a:fillRect/>
          </a:stretch>
        </p:blipFill>
        <p:spPr>
          <a:xfrm>
            <a:off x="1533525" y="2858150"/>
            <a:ext cx="9124950" cy="1828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e641dc41b5_0_1"/>
          <p:cNvSpPr txBox="1"/>
          <p:nvPr>
            <p:ph type="title"/>
          </p:nvPr>
        </p:nvSpPr>
        <p:spPr>
          <a:xfrm>
            <a:off x="838200" y="139841"/>
            <a:ext cx="10515600" cy="1079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Results of Model 1</a:t>
            </a:r>
            <a:endParaRPr/>
          </a:p>
        </p:txBody>
      </p:sp>
      <p:pic>
        <p:nvPicPr>
          <p:cNvPr id="154" name="Google Shape;154;ge641dc41b5_0_1"/>
          <p:cNvPicPr preferRelativeResize="0"/>
          <p:nvPr/>
        </p:nvPicPr>
        <p:blipFill>
          <a:blip r:embed="rId4">
            <a:alphaModFix/>
          </a:blip>
          <a:stretch>
            <a:fillRect/>
          </a:stretch>
        </p:blipFill>
        <p:spPr>
          <a:xfrm>
            <a:off x="-12" y="1428741"/>
            <a:ext cx="7610475" cy="4000500"/>
          </a:xfrm>
          <a:prstGeom prst="rect">
            <a:avLst/>
          </a:prstGeom>
          <a:noFill/>
          <a:ln>
            <a:noFill/>
          </a:ln>
        </p:spPr>
      </p:pic>
      <p:sp>
        <p:nvSpPr>
          <p:cNvPr id="155" name="Google Shape;155;ge641dc41b5_0_1"/>
          <p:cNvSpPr txBox="1"/>
          <p:nvPr/>
        </p:nvSpPr>
        <p:spPr>
          <a:xfrm>
            <a:off x="8006375" y="1474025"/>
            <a:ext cx="28743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latin typeface="Calibri"/>
                <a:ea typeface="Calibri"/>
                <a:cs typeface="Calibri"/>
                <a:sym typeface="Calibri"/>
              </a:rPr>
              <a:t>This model produced the following mean squared error for the longitude predictions</a:t>
            </a:r>
            <a:endParaRPr sz="2000">
              <a:latin typeface="Calibri"/>
              <a:ea typeface="Calibri"/>
              <a:cs typeface="Calibri"/>
              <a:sym typeface="Calibri"/>
            </a:endParaRPr>
          </a:p>
        </p:txBody>
      </p:sp>
      <p:pic>
        <p:nvPicPr>
          <p:cNvPr id="156" name="Google Shape;156;ge641dc41b5_0_1"/>
          <p:cNvPicPr preferRelativeResize="0"/>
          <p:nvPr/>
        </p:nvPicPr>
        <p:blipFill>
          <a:blip r:embed="rId5">
            <a:alphaModFix/>
          </a:blip>
          <a:stretch>
            <a:fillRect/>
          </a:stretch>
        </p:blipFill>
        <p:spPr>
          <a:xfrm>
            <a:off x="8404559" y="2890025"/>
            <a:ext cx="2077962" cy="400200"/>
          </a:xfrm>
          <a:prstGeom prst="rect">
            <a:avLst/>
          </a:prstGeom>
          <a:noFill/>
          <a:ln>
            <a:noFill/>
          </a:ln>
        </p:spPr>
      </p:pic>
      <p:sp>
        <p:nvSpPr>
          <p:cNvPr id="157" name="Google Shape;157;ge641dc41b5_0_1"/>
          <p:cNvSpPr txBox="1"/>
          <p:nvPr/>
        </p:nvSpPr>
        <p:spPr>
          <a:xfrm>
            <a:off x="8006375" y="3492638"/>
            <a:ext cx="28743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latin typeface="Calibri"/>
                <a:ea typeface="Calibri"/>
                <a:cs typeface="Calibri"/>
                <a:sym typeface="Calibri"/>
              </a:rPr>
              <a:t>And </a:t>
            </a:r>
            <a:r>
              <a:rPr lang="en-US" sz="2000">
                <a:latin typeface="Calibri"/>
                <a:ea typeface="Calibri"/>
                <a:cs typeface="Calibri"/>
                <a:sym typeface="Calibri"/>
              </a:rPr>
              <a:t>produced the following mean squared error for the latitude predictions</a:t>
            </a:r>
            <a:endParaRPr sz="2000">
              <a:latin typeface="Calibri"/>
              <a:ea typeface="Calibri"/>
              <a:cs typeface="Calibri"/>
              <a:sym typeface="Calibri"/>
            </a:endParaRPr>
          </a:p>
        </p:txBody>
      </p:sp>
      <p:pic>
        <p:nvPicPr>
          <p:cNvPr id="158" name="Google Shape;158;ge641dc41b5_0_1"/>
          <p:cNvPicPr preferRelativeResize="0"/>
          <p:nvPr/>
        </p:nvPicPr>
        <p:blipFill>
          <a:blip r:embed="rId6">
            <a:alphaModFix/>
          </a:blip>
          <a:stretch>
            <a:fillRect/>
          </a:stretch>
        </p:blipFill>
        <p:spPr>
          <a:xfrm>
            <a:off x="8373750" y="5111082"/>
            <a:ext cx="2139531" cy="400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e5520775ca_2_50"/>
          <p:cNvSpPr txBox="1"/>
          <p:nvPr>
            <p:ph type="title"/>
          </p:nvPr>
        </p:nvSpPr>
        <p:spPr>
          <a:xfrm>
            <a:off x="838200" y="139841"/>
            <a:ext cx="10515600" cy="1079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Changes made for Model 2</a:t>
            </a:r>
            <a:endParaRPr/>
          </a:p>
        </p:txBody>
      </p:sp>
      <p:sp>
        <p:nvSpPr>
          <p:cNvPr id="164" name="Google Shape;164;ge5520775ca_2_50"/>
          <p:cNvSpPr txBox="1"/>
          <p:nvPr>
            <p:ph idx="1" type="body"/>
          </p:nvPr>
        </p:nvSpPr>
        <p:spPr>
          <a:xfrm>
            <a:off x="838200" y="1653349"/>
            <a:ext cx="10515600" cy="4238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In the second model, we tweaked the </a:t>
            </a:r>
            <a:r>
              <a:rPr lang="en-US"/>
              <a:t>fit_intercept and normalize hyperparameters to be true so we can get a better prediction from the data.</a:t>
            </a:r>
            <a:endParaRPr/>
          </a:p>
        </p:txBody>
      </p:sp>
      <p:pic>
        <p:nvPicPr>
          <p:cNvPr id="165" name="Google Shape;165;ge5520775ca_2_50"/>
          <p:cNvPicPr preferRelativeResize="0"/>
          <p:nvPr/>
        </p:nvPicPr>
        <p:blipFill>
          <a:blip r:embed="rId3">
            <a:alphaModFix/>
          </a:blip>
          <a:stretch>
            <a:fillRect/>
          </a:stretch>
        </p:blipFill>
        <p:spPr>
          <a:xfrm>
            <a:off x="899000" y="3076350"/>
            <a:ext cx="10393975" cy="987650"/>
          </a:xfrm>
          <a:prstGeom prst="rect">
            <a:avLst/>
          </a:prstGeom>
          <a:noFill/>
          <a:ln>
            <a:noFill/>
          </a:ln>
        </p:spPr>
      </p:pic>
      <p:pic>
        <p:nvPicPr>
          <p:cNvPr id="166" name="Google Shape;166;ge5520775ca_2_50"/>
          <p:cNvPicPr preferRelativeResize="0"/>
          <p:nvPr/>
        </p:nvPicPr>
        <p:blipFill>
          <a:blip r:embed="rId4">
            <a:alphaModFix/>
          </a:blip>
          <a:stretch>
            <a:fillRect/>
          </a:stretch>
        </p:blipFill>
        <p:spPr>
          <a:xfrm>
            <a:off x="899000" y="4359750"/>
            <a:ext cx="10393975" cy="987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e5520775ca_2_59"/>
          <p:cNvSpPr txBox="1"/>
          <p:nvPr>
            <p:ph type="title"/>
          </p:nvPr>
        </p:nvSpPr>
        <p:spPr>
          <a:xfrm>
            <a:off x="838200" y="139841"/>
            <a:ext cx="10515600" cy="1079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Results of Model 2</a:t>
            </a:r>
            <a:endParaRPr/>
          </a:p>
        </p:txBody>
      </p:sp>
      <p:sp>
        <p:nvSpPr>
          <p:cNvPr id="172" name="Google Shape;172;ge5520775ca_2_59"/>
          <p:cNvSpPr txBox="1"/>
          <p:nvPr>
            <p:ph idx="1" type="body"/>
          </p:nvPr>
        </p:nvSpPr>
        <p:spPr>
          <a:xfrm>
            <a:off x="838200" y="1653349"/>
            <a:ext cx="10515600" cy="4238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These changes resulted in an even lower mean squared error:</a:t>
            </a:r>
            <a:endParaRPr/>
          </a:p>
          <a:p>
            <a:pPr indent="-342900" lvl="0" marL="457200" rtl="0" algn="l">
              <a:spcBef>
                <a:spcPts val="1000"/>
              </a:spcBef>
              <a:spcAft>
                <a:spcPts val="0"/>
              </a:spcAft>
              <a:buSzPts val="1800"/>
              <a:buChar char="•"/>
            </a:pPr>
            <a:r>
              <a:rPr lang="en-US"/>
              <a:t>Longitude Mean Squared Error:</a:t>
            </a:r>
            <a:endParaRPr/>
          </a:p>
          <a:p>
            <a:pPr indent="-342900" lvl="1" marL="914400" rtl="0" algn="l">
              <a:spcBef>
                <a:spcPts val="0"/>
              </a:spcBef>
              <a:spcAft>
                <a:spcPts val="0"/>
              </a:spcAft>
              <a:buSzPts val="1800"/>
              <a:buChar char="•"/>
            </a:pPr>
            <a:r>
              <a:rPr lang="en-US"/>
              <a:t>a</a:t>
            </a:r>
            <a:endParaRPr/>
          </a:p>
          <a:p>
            <a:pPr indent="-342900" lvl="0" marL="457200" rtl="0" algn="l">
              <a:spcBef>
                <a:spcPts val="0"/>
              </a:spcBef>
              <a:spcAft>
                <a:spcPts val="0"/>
              </a:spcAft>
              <a:buSzPts val="1800"/>
              <a:buChar char="•"/>
            </a:pPr>
            <a:r>
              <a:rPr lang="en-US"/>
              <a:t>Latitude Mean Squared Error</a:t>
            </a:r>
            <a:endParaRPr/>
          </a:p>
          <a:p>
            <a:pPr indent="-342900" lvl="1" marL="914400" rtl="0" algn="l">
              <a:spcBef>
                <a:spcPts val="0"/>
              </a:spcBef>
              <a:spcAft>
                <a:spcPts val="0"/>
              </a:spcAft>
              <a:buSzPts val="1800"/>
              <a:buChar char="•"/>
            </a:pPr>
            <a:r>
              <a:rPr lang="en-US"/>
              <a:t>a</a:t>
            </a:r>
            <a:endParaRPr/>
          </a:p>
        </p:txBody>
      </p:sp>
      <p:pic>
        <p:nvPicPr>
          <p:cNvPr id="173" name="Google Shape;173;ge5520775ca_2_59"/>
          <p:cNvPicPr preferRelativeResize="0"/>
          <p:nvPr/>
        </p:nvPicPr>
        <p:blipFill>
          <a:blip r:embed="rId3">
            <a:alphaModFix/>
          </a:blip>
          <a:stretch>
            <a:fillRect/>
          </a:stretch>
        </p:blipFill>
        <p:spPr>
          <a:xfrm>
            <a:off x="1716500" y="3317001"/>
            <a:ext cx="2652200" cy="399425"/>
          </a:xfrm>
          <a:prstGeom prst="rect">
            <a:avLst/>
          </a:prstGeom>
          <a:noFill/>
          <a:ln>
            <a:noFill/>
          </a:ln>
        </p:spPr>
      </p:pic>
      <p:pic>
        <p:nvPicPr>
          <p:cNvPr id="174" name="Google Shape;174;ge5520775ca_2_59"/>
          <p:cNvPicPr preferRelativeResize="0"/>
          <p:nvPr/>
        </p:nvPicPr>
        <p:blipFill>
          <a:blip r:embed="rId4">
            <a:alphaModFix/>
          </a:blip>
          <a:stretch>
            <a:fillRect/>
          </a:stretch>
        </p:blipFill>
        <p:spPr>
          <a:xfrm>
            <a:off x="1716500" y="2621801"/>
            <a:ext cx="2652200" cy="29109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e542768eaa_1_0"/>
          <p:cNvSpPr txBox="1"/>
          <p:nvPr>
            <p:ph type="title"/>
          </p:nvPr>
        </p:nvSpPr>
        <p:spPr>
          <a:xfrm>
            <a:off x="838200" y="139841"/>
            <a:ext cx="10515600" cy="1079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Obstacles</a:t>
            </a:r>
            <a:endParaRPr/>
          </a:p>
        </p:txBody>
      </p:sp>
      <p:sp>
        <p:nvSpPr>
          <p:cNvPr id="180" name="Google Shape;180;ge542768eaa_1_0"/>
          <p:cNvSpPr txBox="1"/>
          <p:nvPr>
            <p:ph idx="1" type="body"/>
          </p:nvPr>
        </p:nvSpPr>
        <p:spPr>
          <a:xfrm>
            <a:off x="1542625" y="1548450"/>
            <a:ext cx="8984400" cy="4405200"/>
          </a:xfrm>
          <a:prstGeom prst="rect">
            <a:avLst/>
          </a:prstGeom>
        </p:spPr>
        <p:txBody>
          <a:bodyPr anchorCtr="0" anchor="t" bIns="45700" lIns="91425" spcFirstLastPara="1" rIns="91425" wrap="square" tIns="45700">
            <a:normAutofit/>
          </a:bodyPr>
          <a:lstStyle/>
          <a:p>
            <a:pPr indent="-342900" lvl="0" marL="457200" rtl="0" algn="ctr">
              <a:spcBef>
                <a:spcPts val="1000"/>
              </a:spcBef>
              <a:spcAft>
                <a:spcPts val="0"/>
              </a:spcAft>
              <a:buSzPts val="1800"/>
              <a:buChar char="•"/>
            </a:pPr>
            <a:r>
              <a:rPr lang="en-US"/>
              <a:t>After examining the data, we had to choose what model we wanted to use because this is a very broad topic. </a:t>
            </a:r>
            <a:endParaRPr/>
          </a:p>
          <a:p>
            <a:pPr indent="0" lvl="0" marL="457200" rtl="0" algn="ctr">
              <a:spcBef>
                <a:spcPts val="1000"/>
              </a:spcBef>
              <a:spcAft>
                <a:spcPts val="0"/>
              </a:spcAft>
              <a:buNone/>
            </a:pPr>
            <a:r>
              <a:t/>
            </a:r>
            <a:endParaRPr/>
          </a:p>
          <a:p>
            <a:pPr indent="-342900" lvl="0" marL="457200" rtl="0" algn="ctr">
              <a:spcBef>
                <a:spcPts val="1000"/>
              </a:spcBef>
              <a:spcAft>
                <a:spcPts val="0"/>
              </a:spcAft>
              <a:buSzPts val="1800"/>
              <a:buChar char="•"/>
            </a:pPr>
            <a:r>
              <a:rPr lang="en-US"/>
              <a:t>Another </a:t>
            </a:r>
            <a:r>
              <a:rPr lang="en-US"/>
              <a:t>obstacle we had was data acquisition because we had trouble getting the ground truth data.</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181" name="Google Shape;181;ge542768eaa_1_0"/>
          <p:cNvPicPr preferRelativeResize="0"/>
          <p:nvPr/>
        </p:nvPicPr>
        <p:blipFill rotWithShape="1">
          <a:blip r:embed="rId3">
            <a:alphaModFix/>
          </a:blip>
          <a:srcRect b="6871" l="5015" r="4617" t="20103"/>
          <a:stretch/>
        </p:blipFill>
        <p:spPr>
          <a:xfrm>
            <a:off x="4370300" y="3958850"/>
            <a:ext cx="3733176" cy="2070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e71b76d0ec_1_0"/>
          <p:cNvSpPr txBox="1"/>
          <p:nvPr>
            <p:ph type="title"/>
          </p:nvPr>
        </p:nvSpPr>
        <p:spPr>
          <a:xfrm>
            <a:off x="838200" y="139841"/>
            <a:ext cx="10515600" cy="1079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Overcoming Obstacles</a:t>
            </a:r>
            <a:endParaRPr/>
          </a:p>
        </p:txBody>
      </p:sp>
      <p:sp>
        <p:nvSpPr>
          <p:cNvPr id="187" name="Google Shape;187;ge71b76d0ec_1_0"/>
          <p:cNvSpPr txBox="1"/>
          <p:nvPr>
            <p:ph idx="1" type="body"/>
          </p:nvPr>
        </p:nvSpPr>
        <p:spPr>
          <a:xfrm>
            <a:off x="838200" y="1653349"/>
            <a:ext cx="10515600" cy="4238400"/>
          </a:xfrm>
          <a:prstGeom prst="rect">
            <a:avLst/>
          </a:prstGeom>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Extracting representative samples</a:t>
            </a:r>
            <a:endParaRPr/>
          </a:p>
          <a:p>
            <a:pPr indent="-342900" lvl="0" marL="457200" rtl="0" algn="l">
              <a:lnSpc>
                <a:spcPct val="150000"/>
              </a:lnSpc>
              <a:spcBef>
                <a:spcPts val="0"/>
              </a:spcBef>
              <a:spcAft>
                <a:spcPts val="0"/>
              </a:spcAft>
              <a:buSzPts val="1800"/>
              <a:buChar char="●"/>
            </a:pPr>
            <a:r>
              <a:rPr lang="en-US"/>
              <a:t>Making sense of the samples</a:t>
            </a:r>
            <a:endParaRPr/>
          </a:p>
          <a:p>
            <a:pPr indent="-342900" lvl="0" marL="457200" rtl="0" algn="l">
              <a:lnSpc>
                <a:spcPct val="150000"/>
              </a:lnSpc>
              <a:spcBef>
                <a:spcPts val="0"/>
              </a:spcBef>
              <a:spcAft>
                <a:spcPts val="0"/>
              </a:spcAft>
              <a:buSzPts val="1800"/>
              <a:buChar char="●"/>
            </a:pPr>
            <a:r>
              <a:rPr lang="en-US"/>
              <a:t>Finding the patterns to train and test our models towards</a:t>
            </a:r>
            <a:endParaRPr/>
          </a:p>
          <a:p>
            <a:pPr indent="-342900" lvl="0" marL="457200" rtl="0" algn="l">
              <a:lnSpc>
                <a:spcPct val="150000"/>
              </a:lnSpc>
              <a:spcBef>
                <a:spcPts val="0"/>
              </a:spcBef>
              <a:spcAft>
                <a:spcPts val="0"/>
              </a:spcAft>
              <a:buSzPts val="1800"/>
              <a:buChar char="●"/>
            </a:pPr>
            <a:r>
              <a:rPr lang="en-US"/>
              <a:t>Managing conflicting time schedules</a:t>
            </a:r>
            <a:endParaRPr/>
          </a:p>
        </p:txBody>
      </p:sp>
      <p:pic>
        <p:nvPicPr>
          <p:cNvPr id="188" name="Google Shape;188;ge71b76d0ec_1_0"/>
          <p:cNvPicPr preferRelativeResize="0"/>
          <p:nvPr/>
        </p:nvPicPr>
        <p:blipFill>
          <a:blip r:embed="rId3">
            <a:alphaModFix/>
          </a:blip>
          <a:stretch>
            <a:fillRect/>
          </a:stretch>
        </p:blipFill>
        <p:spPr>
          <a:xfrm>
            <a:off x="8605950" y="3482000"/>
            <a:ext cx="2747850" cy="24097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gb826a7497e_1_21"/>
          <p:cNvPicPr preferRelativeResize="0"/>
          <p:nvPr/>
        </p:nvPicPr>
        <p:blipFill>
          <a:blip r:embed="rId4">
            <a:alphaModFix/>
          </a:blip>
          <a:stretch>
            <a:fillRect/>
          </a:stretch>
        </p:blipFill>
        <p:spPr>
          <a:xfrm>
            <a:off x="5976275" y="1653350"/>
            <a:ext cx="4340124" cy="2441326"/>
          </a:xfrm>
          <a:prstGeom prst="rect">
            <a:avLst/>
          </a:prstGeom>
          <a:noFill/>
          <a:ln>
            <a:noFill/>
          </a:ln>
        </p:spPr>
      </p:pic>
      <p:sp>
        <p:nvSpPr>
          <p:cNvPr id="194" name="Google Shape;194;gb826a7497e_1_21"/>
          <p:cNvSpPr txBox="1"/>
          <p:nvPr>
            <p:ph type="title"/>
          </p:nvPr>
        </p:nvSpPr>
        <p:spPr>
          <a:xfrm>
            <a:off x="838200" y="139841"/>
            <a:ext cx="10515600" cy="1079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Lesson Learned </a:t>
            </a:r>
            <a:endParaRPr/>
          </a:p>
        </p:txBody>
      </p:sp>
      <p:sp>
        <p:nvSpPr>
          <p:cNvPr id="195" name="Google Shape;195;gb826a7497e_1_21"/>
          <p:cNvSpPr txBox="1"/>
          <p:nvPr>
            <p:ph idx="1" type="body"/>
          </p:nvPr>
        </p:nvSpPr>
        <p:spPr>
          <a:xfrm>
            <a:off x="838200" y="1653349"/>
            <a:ext cx="10515600" cy="42384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AutoNum type="arabicPeriod"/>
            </a:pPr>
            <a:r>
              <a:rPr lang="en-US"/>
              <a:t>Understand the task at hand.</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AutoNum type="arabicPeriod"/>
            </a:pPr>
            <a:r>
              <a:rPr lang="en-US"/>
              <a:t>It’s okay to ask for help.</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AutoNum type="arabicPeriod"/>
            </a:pPr>
            <a:r>
              <a:rPr lang="en-US"/>
              <a:t>Understand your </a:t>
            </a:r>
            <a:r>
              <a:rPr lang="en-US"/>
              <a:t>teammates</a:t>
            </a:r>
            <a:r>
              <a:rPr lang="en-US"/>
              <a:t>’ </a:t>
            </a:r>
            <a:r>
              <a:rPr lang="en-US"/>
              <a:t>strengths</a:t>
            </a:r>
            <a:r>
              <a:rPr lang="en-US"/>
              <a:t> and weaknesses.</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AutoNum type="arabicPeriod"/>
            </a:pPr>
            <a:r>
              <a:rPr lang="en-US"/>
              <a:t>Communicate.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b826a7497e_1_26"/>
          <p:cNvSpPr txBox="1"/>
          <p:nvPr>
            <p:ph type="title"/>
          </p:nvPr>
        </p:nvSpPr>
        <p:spPr>
          <a:xfrm>
            <a:off x="838200" y="139841"/>
            <a:ext cx="10515600" cy="1079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Future Research</a:t>
            </a:r>
            <a:endParaRPr/>
          </a:p>
        </p:txBody>
      </p:sp>
      <p:sp>
        <p:nvSpPr>
          <p:cNvPr id="201" name="Google Shape;201;gb826a7497e_1_26"/>
          <p:cNvSpPr txBox="1"/>
          <p:nvPr>
            <p:ph idx="1" type="body"/>
          </p:nvPr>
        </p:nvSpPr>
        <p:spPr>
          <a:xfrm>
            <a:off x="354100" y="1791649"/>
            <a:ext cx="10515600" cy="4238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Our work has potential to be applied to:</a:t>
            </a:r>
            <a:endParaRPr/>
          </a:p>
          <a:p>
            <a:pPr indent="-342900" lvl="0" marL="457200" rtl="0" algn="l">
              <a:spcBef>
                <a:spcPts val="1000"/>
              </a:spcBef>
              <a:spcAft>
                <a:spcPts val="0"/>
              </a:spcAft>
              <a:buSzPts val="1800"/>
              <a:buChar char="●"/>
            </a:pPr>
            <a:r>
              <a:rPr lang="en-US"/>
              <a:t>Detection &amp; Reporting of Potholes!</a:t>
            </a:r>
            <a:endParaRPr/>
          </a:p>
          <a:p>
            <a:pPr indent="-342900" lvl="0" marL="457200" rtl="0" algn="l">
              <a:spcBef>
                <a:spcPts val="0"/>
              </a:spcBef>
              <a:spcAft>
                <a:spcPts val="0"/>
              </a:spcAft>
              <a:buSzPts val="1800"/>
              <a:buChar char="●"/>
            </a:pPr>
            <a:r>
              <a:rPr lang="en-US"/>
              <a:t>Finding Parking Spaces</a:t>
            </a:r>
            <a:endParaRPr/>
          </a:p>
          <a:p>
            <a:pPr indent="-342900" lvl="0" marL="457200" rtl="0" algn="l">
              <a:spcBef>
                <a:spcPts val="0"/>
              </a:spcBef>
              <a:spcAft>
                <a:spcPts val="0"/>
              </a:spcAft>
              <a:buSzPts val="1800"/>
              <a:buChar char="●"/>
            </a:pPr>
            <a:r>
              <a:rPr lang="en-US"/>
              <a:t>Locating Lost Devices</a:t>
            </a:r>
            <a:endParaRPr/>
          </a:p>
          <a:p>
            <a:pPr indent="-342900" lvl="0" marL="457200" rtl="0" algn="l">
              <a:spcBef>
                <a:spcPts val="0"/>
              </a:spcBef>
              <a:spcAft>
                <a:spcPts val="0"/>
              </a:spcAft>
              <a:buSzPts val="1800"/>
              <a:buChar char="●"/>
            </a:pPr>
            <a:r>
              <a:rPr lang="en-US"/>
              <a:t>Sharing Gift Ideas</a:t>
            </a:r>
            <a:endParaRPr/>
          </a:p>
          <a:p>
            <a:pPr indent="-342900" lvl="0" marL="457200" rtl="0" algn="l">
              <a:spcBef>
                <a:spcPts val="0"/>
              </a:spcBef>
              <a:spcAft>
                <a:spcPts val="0"/>
              </a:spcAft>
              <a:buSzPts val="1800"/>
              <a:buChar char="●"/>
            </a:pPr>
            <a:r>
              <a:rPr lang="en-US"/>
              <a:t>Finding More Efficient Routes</a:t>
            </a:r>
            <a:endParaRPr/>
          </a:p>
          <a:p>
            <a:pPr indent="-342900" lvl="0" marL="457200" rtl="0" algn="l">
              <a:spcBef>
                <a:spcPts val="0"/>
              </a:spcBef>
              <a:spcAft>
                <a:spcPts val="0"/>
              </a:spcAft>
              <a:buSzPts val="1800"/>
              <a:buChar char="●"/>
            </a:pPr>
            <a:r>
              <a:rPr lang="en-US"/>
              <a:t>Generating Day Travel Itineraries</a:t>
            </a:r>
            <a:endParaRPr/>
          </a:p>
          <a:p>
            <a:pPr indent="-342900" lvl="0" marL="457200" rtl="0" algn="l">
              <a:spcBef>
                <a:spcPts val="0"/>
              </a:spcBef>
              <a:spcAft>
                <a:spcPts val="0"/>
              </a:spcAft>
              <a:buSzPts val="1800"/>
              <a:buChar char="●"/>
            </a:pPr>
            <a:r>
              <a:rPr lang="en-US"/>
              <a:t>Locating Landmarks over any mode of transportation</a:t>
            </a:r>
            <a:endParaRPr/>
          </a:p>
        </p:txBody>
      </p:sp>
      <p:pic>
        <p:nvPicPr>
          <p:cNvPr id="202" name="Google Shape;202;gb826a7497e_1_26"/>
          <p:cNvPicPr preferRelativeResize="0"/>
          <p:nvPr/>
        </p:nvPicPr>
        <p:blipFill>
          <a:blip r:embed="rId4">
            <a:alphaModFix/>
          </a:blip>
          <a:stretch>
            <a:fillRect/>
          </a:stretch>
        </p:blipFill>
        <p:spPr>
          <a:xfrm>
            <a:off x="7928100" y="2132575"/>
            <a:ext cx="3812600" cy="2189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ge5520775ca_0_8"/>
          <p:cNvSpPr txBox="1"/>
          <p:nvPr>
            <p:ph type="title"/>
          </p:nvPr>
        </p:nvSpPr>
        <p:spPr>
          <a:xfrm>
            <a:off x="838200" y="132525"/>
            <a:ext cx="10515600" cy="1094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Team Coordinate Control</a:t>
            </a:r>
            <a:endParaRPr/>
          </a:p>
        </p:txBody>
      </p:sp>
      <p:pic>
        <p:nvPicPr>
          <p:cNvPr id="64" name="Google Shape;64;ge5520775ca_0_8"/>
          <p:cNvPicPr preferRelativeResize="0"/>
          <p:nvPr/>
        </p:nvPicPr>
        <p:blipFill rotWithShape="1">
          <a:blip r:embed="rId3">
            <a:alphaModFix/>
          </a:blip>
          <a:srcRect b="0" l="6802" r="6316" t="22462"/>
          <a:stretch/>
        </p:blipFill>
        <p:spPr>
          <a:xfrm>
            <a:off x="3200700" y="2338980"/>
            <a:ext cx="2653251" cy="2344781"/>
          </a:xfrm>
          <a:prstGeom prst="rect">
            <a:avLst/>
          </a:prstGeom>
          <a:noFill/>
          <a:ln cap="flat" cmpd="sng" w="76200">
            <a:solidFill>
              <a:srgbClr val="888888"/>
            </a:solidFill>
            <a:prstDash val="solid"/>
            <a:round/>
            <a:headEnd len="sm" w="sm" type="none"/>
            <a:tailEnd len="sm" w="sm" type="none"/>
          </a:ln>
        </p:spPr>
      </p:pic>
      <p:pic>
        <p:nvPicPr>
          <p:cNvPr id="65" name="Google Shape;65;ge5520775ca_0_8"/>
          <p:cNvPicPr preferRelativeResize="0"/>
          <p:nvPr/>
        </p:nvPicPr>
        <p:blipFill rotWithShape="1">
          <a:blip r:embed="rId4">
            <a:alphaModFix/>
          </a:blip>
          <a:srcRect b="0" l="3912" r="2252" t="19087"/>
          <a:stretch/>
        </p:blipFill>
        <p:spPr>
          <a:xfrm>
            <a:off x="260250" y="2343650"/>
            <a:ext cx="2653240" cy="2335452"/>
          </a:xfrm>
          <a:prstGeom prst="rect">
            <a:avLst/>
          </a:prstGeom>
          <a:noFill/>
          <a:ln cap="flat" cmpd="sng" w="76200">
            <a:solidFill>
              <a:srgbClr val="F94700"/>
            </a:solidFill>
            <a:prstDash val="solid"/>
            <a:round/>
            <a:headEnd len="sm" w="sm" type="none"/>
            <a:tailEnd len="sm" w="sm" type="none"/>
          </a:ln>
        </p:spPr>
      </p:pic>
      <p:pic>
        <p:nvPicPr>
          <p:cNvPr id="66" name="Google Shape;66;ge5520775ca_0_8"/>
          <p:cNvPicPr preferRelativeResize="0"/>
          <p:nvPr/>
        </p:nvPicPr>
        <p:blipFill rotWithShape="1">
          <a:blip r:embed="rId5">
            <a:alphaModFix/>
          </a:blip>
          <a:srcRect b="0" l="0" r="10952" t="11142"/>
          <a:stretch/>
        </p:blipFill>
        <p:spPr>
          <a:xfrm>
            <a:off x="6234100" y="2338975"/>
            <a:ext cx="2408929" cy="2344776"/>
          </a:xfrm>
          <a:prstGeom prst="rect">
            <a:avLst/>
          </a:prstGeom>
          <a:noFill/>
          <a:ln cap="flat" cmpd="sng" w="76200">
            <a:solidFill>
              <a:srgbClr val="00256D"/>
            </a:solidFill>
            <a:prstDash val="solid"/>
            <a:round/>
            <a:headEnd len="sm" w="sm" type="none"/>
            <a:tailEnd len="sm" w="sm" type="none"/>
          </a:ln>
        </p:spPr>
      </p:pic>
      <p:sp>
        <p:nvSpPr>
          <p:cNvPr id="67" name="Google Shape;67;ge5520775ca_0_8"/>
          <p:cNvSpPr txBox="1"/>
          <p:nvPr/>
        </p:nvSpPr>
        <p:spPr>
          <a:xfrm>
            <a:off x="2896750" y="4782625"/>
            <a:ext cx="31221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latin typeface="Calibri"/>
                <a:ea typeface="Calibri"/>
                <a:cs typeface="Calibri"/>
                <a:sym typeface="Calibri"/>
              </a:rPr>
              <a:t>Josh Hamlett </a:t>
            </a:r>
            <a:endParaRPr sz="1800">
              <a:latin typeface="Calibri"/>
              <a:ea typeface="Calibri"/>
              <a:cs typeface="Calibri"/>
              <a:sym typeface="Calibri"/>
            </a:endParaRPr>
          </a:p>
          <a:p>
            <a:pPr indent="0" lvl="0" marL="0" rtl="0" algn="ctr">
              <a:spcBef>
                <a:spcPts val="0"/>
              </a:spcBef>
              <a:spcAft>
                <a:spcPts val="0"/>
              </a:spcAft>
              <a:buNone/>
            </a:pPr>
            <a:r>
              <a:rPr lang="en-US" sz="1800">
                <a:latin typeface="Calibri"/>
                <a:ea typeface="Calibri"/>
                <a:cs typeface="Calibri"/>
                <a:sym typeface="Calibri"/>
              </a:rPr>
              <a:t>Junior</a:t>
            </a:r>
            <a:endParaRPr sz="1800">
              <a:latin typeface="Calibri"/>
              <a:ea typeface="Calibri"/>
              <a:cs typeface="Calibri"/>
              <a:sym typeface="Calibri"/>
            </a:endParaRPr>
          </a:p>
          <a:p>
            <a:pPr indent="0" lvl="0" marL="0" rtl="0" algn="ctr">
              <a:spcBef>
                <a:spcPts val="0"/>
              </a:spcBef>
              <a:spcAft>
                <a:spcPts val="0"/>
              </a:spcAft>
              <a:buNone/>
            </a:pPr>
            <a:r>
              <a:rPr lang="en-US" sz="1800">
                <a:latin typeface="Calibri"/>
                <a:ea typeface="Calibri"/>
                <a:cs typeface="Calibri"/>
                <a:sym typeface="Calibri"/>
              </a:rPr>
              <a:t>Computer Science</a:t>
            </a:r>
            <a:endParaRPr sz="1800">
              <a:latin typeface="Calibri"/>
              <a:ea typeface="Calibri"/>
              <a:cs typeface="Calibri"/>
              <a:sym typeface="Calibri"/>
            </a:endParaRPr>
          </a:p>
        </p:txBody>
      </p:sp>
      <p:sp>
        <p:nvSpPr>
          <p:cNvPr id="68" name="Google Shape;68;ge5520775ca_0_8"/>
          <p:cNvSpPr txBox="1"/>
          <p:nvPr/>
        </p:nvSpPr>
        <p:spPr>
          <a:xfrm>
            <a:off x="-132912" y="4796425"/>
            <a:ext cx="33336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latin typeface="Calibri"/>
                <a:ea typeface="Calibri"/>
                <a:cs typeface="Calibri"/>
                <a:sym typeface="Calibri"/>
              </a:rPr>
              <a:t>Dominik R. Allison</a:t>
            </a:r>
            <a:endParaRPr sz="1800">
              <a:latin typeface="Calibri"/>
              <a:ea typeface="Calibri"/>
              <a:cs typeface="Calibri"/>
              <a:sym typeface="Calibri"/>
            </a:endParaRPr>
          </a:p>
          <a:p>
            <a:pPr indent="0" lvl="0" marL="0" rtl="0" algn="ctr">
              <a:spcBef>
                <a:spcPts val="0"/>
              </a:spcBef>
              <a:spcAft>
                <a:spcPts val="0"/>
              </a:spcAft>
              <a:buNone/>
            </a:pPr>
            <a:r>
              <a:rPr lang="en-US" sz="1800">
                <a:latin typeface="Calibri"/>
                <a:ea typeface="Calibri"/>
                <a:cs typeface="Calibri"/>
                <a:sym typeface="Calibri"/>
              </a:rPr>
              <a:t>Sophomore</a:t>
            </a:r>
            <a:endParaRPr sz="1800">
              <a:latin typeface="Calibri"/>
              <a:ea typeface="Calibri"/>
              <a:cs typeface="Calibri"/>
              <a:sym typeface="Calibri"/>
            </a:endParaRPr>
          </a:p>
          <a:p>
            <a:pPr indent="0" lvl="0" marL="0" rtl="0" algn="ctr">
              <a:spcBef>
                <a:spcPts val="0"/>
              </a:spcBef>
              <a:spcAft>
                <a:spcPts val="0"/>
              </a:spcAft>
              <a:buNone/>
            </a:pPr>
            <a:r>
              <a:rPr lang="en-US" sz="1800">
                <a:latin typeface="Calibri"/>
                <a:ea typeface="Calibri"/>
                <a:cs typeface="Calibri"/>
                <a:sym typeface="Calibri"/>
              </a:rPr>
              <a:t>Electrical Engineering </a:t>
            </a:r>
            <a:endParaRPr sz="1800">
              <a:latin typeface="Calibri"/>
              <a:ea typeface="Calibri"/>
              <a:cs typeface="Calibri"/>
              <a:sym typeface="Calibri"/>
            </a:endParaRPr>
          </a:p>
        </p:txBody>
      </p:sp>
      <p:sp>
        <p:nvSpPr>
          <p:cNvPr id="69" name="Google Shape;69;ge5520775ca_0_8"/>
          <p:cNvSpPr txBox="1"/>
          <p:nvPr/>
        </p:nvSpPr>
        <p:spPr>
          <a:xfrm>
            <a:off x="5740263" y="4796425"/>
            <a:ext cx="32829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latin typeface="Calibri"/>
                <a:ea typeface="Calibri"/>
                <a:cs typeface="Calibri"/>
                <a:sym typeface="Calibri"/>
              </a:rPr>
              <a:t>Cameron Moorehead </a:t>
            </a:r>
            <a:endParaRPr sz="1800">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Senior</a:t>
            </a:r>
            <a:endParaRPr sz="1800">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Electrical Engineering</a:t>
            </a:r>
            <a:endParaRPr sz="1800">
              <a:latin typeface="Calibri"/>
              <a:ea typeface="Calibri"/>
              <a:cs typeface="Calibri"/>
              <a:sym typeface="Calibri"/>
            </a:endParaRPr>
          </a:p>
        </p:txBody>
      </p:sp>
      <p:sp>
        <p:nvSpPr>
          <p:cNvPr id="70" name="Google Shape;70;ge5520775ca_0_8"/>
          <p:cNvSpPr txBox="1"/>
          <p:nvPr/>
        </p:nvSpPr>
        <p:spPr>
          <a:xfrm>
            <a:off x="9080450" y="4810225"/>
            <a:ext cx="2547300" cy="9882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lang="en-US" sz="1800">
                <a:latin typeface="Calibri"/>
                <a:ea typeface="Calibri"/>
                <a:cs typeface="Calibri"/>
                <a:sym typeface="Calibri"/>
              </a:rPr>
              <a:t>Nigel Campbell-Christie</a:t>
            </a:r>
            <a:endParaRPr sz="1800">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Junior</a:t>
            </a:r>
            <a:endParaRPr sz="1800">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Industrial Engineering</a:t>
            </a:r>
            <a:endParaRPr sz="1800">
              <a:latin typeface="Calibri"/>
              <a:ea typeface="Calibri"/>
              <a:cs typeface="Calibri"/>
              <a:sym typeface="Calibri"/>
            </a:endParaRPr>
          </a:p>
        </p:txBody>
      </p:sp>
      <p:pic>
        <p:nvPicPr>
          <p:cNvPr id="71" name="Google Shape;71;ge5520775ca_0_8"/>
          <p:cNvPicPr preferRelativeResize="0"/>
          <p:nvPr/>
        </p:nvPicPr>
        <p:blipFill rotWithShape="1">
          <a:blip r:embed="rId6">
            <a:alphaModFix/>
          </a:blip>
          <a:srcRect b="24104" l="17153" r="23076" t="0"/>
          <a:stretch/>
        </p:blipFill>
        <p:spPr>
          <a:xfrm>
            <a:off x="9138075" y="2391375"/>
            <a:ext cx="2754724" cy="2239999"/>
          </a:xfrm>
          <a:prstGeom prst="rect">
            <a:avLst/>
          </a:prstGeom>
          <a:noFill/>
          <a:ln cap="flat" cmpd="sng" w="76200">
            <a:solidFill>
              <a:srgbClr val="F94700"/>
            </a:solidFill>
            <a:prstDash val="solid"/>
            <a:round/>
            <a:headEnd len="sm" w="sm" type="none"/>
            <a:tailEnd len="sm" w="sm" type="none"/>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b826a7497e_1_31"/>
          <p:cNvSpPr txBox="1"/>
          <p:nvPr>
            <p:ph type="title"/>
          </p:nvPr>
        </p:nvSpPr>
        <p:spPr>
          <a:xfrm>
            <a:off x="838200" y="139841"/>
            <a:ext cx="10515600" cy="1079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References</a:t>
            </a:r>
            <a:endParaRPr/>
          </a:p>
        </p:txBody>
      </p:sp>
      <p:sp>
        <p:nvSpPr>
          <p:cNvPr id="208" name="Google Shape;208;gb826a7497e_1_31"/>
          <p:cNvSpPr txBox="1"/>
          <p:nvPr>
            <p:ph idx="1" type="body"/>
          </p:nvPr>
        </p:nvSpPr>
        <p:spPr>
          <a:xfrm>
            <a:off x="838200" y="1653349"/>
            <a:ext cx="10515600" cy="4238400"/>
          </a:xfrm>
          <a:prstGeom prst="rect">
            <a:avLst/>
          </a:prstGeom>
        </p:spPr>
        <p:txBody>
          <a:bodyPr anchorCtr="0" anchor="t" bIns="45700" lIns="91425" spcFirstLastPara="1" rIns="91425" wrap="square" tIns="45700">
            <a:normAutofit lnSpcReduction="10000"/>
          </a:bodyPr>
          <a:lstStyle/>
          <a:p>
            <a:pPr indent="-342900" lvl="0" marL="457200" rtl="0" algn="l">
              <a:spcBef>
                <a:spcPts val="1000"/>
              </a:spcBef>
              <a:spcAft>
                <a:spcPts val="0"/>
              </a:spcAft>
              <a:buSzPts val="1800"/>
              <a:buAutoNum type="romanUcPeriod"/>
            </a:pPr>
            <a:r>
              <a:rPr lang="en-US" u="sng">
                <a:solidFill>
                  <a:schemeClr val="hlink"/>
                </a:solidFill>
                <a:hlinkClick r:id="rId3"/>
              </a:rPr>
              <a:t>https://www.kaggle.com/c/google-smartphone-decimeter-challenge/overview</a:t>
            </a:r>
            <a:endParaRPr/>
          </a:p>
          <a:p>
            <a:pPr indent="-342900" lvl="1" marL="914400" rtl="0" algn="l">
              <a:spcBef>
                <a:spcPts val="0"/>
              </a:spcBef>
              <a:spcAft>
                <a:spcPts val="0"/>
              </a:spcAft>
              <a:buSzPts val="1800"/>
              <a:buAutoNum type="alphaUcPeriod"/>
            </a:pPr>
            <a:r>
              <a:rPr lang="en-US"/>
              <a:t>Data Set</a:t>
            </a:r>
            <a:endParaRPr/>
          </a:p>
          <a:p>
            <a:pPr indent="-342900" lvl="0" marL="457200" rtl="0" algn="l">
              <a:spcBef>
                <a:spcPts val="1000"/>
              </a:spcBef>
              <a:spcAft>
                <a:spcPts val="0"/>
              </a:spcAft>
              <a:buSzPts val="1800"/>
              <a:buAutoNum type="romanUcPeriod"/>
            </a:pPr>
            <a:r>
              <a:rPr lang="en-US" u="sng">
                <a:solidFill>
                  <a:schemeClr val="hlink"/>
                </a:solidFill>
                <a:hlinkClick r:id="rId4"/>
              </a:rPr>
              <a:t>https://policyadvice.net/insurance/insights/self-driving-car-statistics/</a:t>
            </a:r>
            <a:endParaRPr/>
          </a:p>
          <a:p>
            <a:pPr indent="-342900" lvl="0" marL="457200" rtl="0" algn="l">
              <a:spcBef>
                <a:spcPts val="1000"/>
              </a:spcBef>
              <a:spcAft>
                <a:spcPts val="0"/>
              </a:spcAft>
              <a:buSzPts val="1800"/>
              <a:buAutoNum type="romanUcPeriod"/>
            </a:pPr>
            <a:r>
              <a:rPr lang="en-US" u="sng">
                <a:solidFill>
                  <a:schemeClr val="hlink"/>
                </a:solidFill>
                <a:hlinkClick r:id="rId5"/>
              </a:rPr>
              <a:t>https://scikit-learn.org/stable/supervised_learning.html#supervised-learning</a:t>
            </a:r>
            <a:endParaRPr/>
          </a:p>
          <a:p>
            <a:pPr indent="-342900" lvl="0" marL="457200" rtl="0" algn="l">
              <a:spcBef>
                <a:spcPts val="1000"/>
              </a:spcBef>
              <a:spcAft>
                <a:spcPts val="0"/>
              </a:spcAft>
              <a:buSzPts val="1800"/>
              <a:buAutoNum type="romanUcPeriod"/>
            </a:pPr>
            <a:r>
              <a:rPr lang="en-US" u="sng">
                <a:solidFill>
                  <a:schemeClr val="hlink"/>
                </a:solidFill>
                <a:hlinkClick r:id="rId6"/>
              </a:rPr>
              <a:t>https://matplotlib.org/stable/api/_as_gen/matplotlib.pyplot.html</a:t>
            </a:r>
            <a:endParaRPr/>
          </a:p>
          <a:p>
            <a:pPr indent="-342900" lvl="0" marL="457200" rtl="0" algn="l">
              <a:spcBef>
                <a:spcPts val="1000"/>
              </a:spcBef>
              <a:spcAft>
                <a:spcPts val="0"/>
              </a:spcAft>
              <a:buSzPts val="1800"/>
              <a:buAutoNum type="romanUcPeriod"/>
            </a:pPr>
            <a:r>
              <a:rPr lang="en-US" u="sng">
                <a:solidFill>
                  <a:schemeClr val="hlink"/>
                </a:solidFill>
                <a:hlinkClick r:id="rId7"/>
              </a:rPr>
              <a:t>https://seaborn.pydata.org/</a:t>
            </a:r>
            <a:endParaRPr/>
          </a:p>
          <a:p>
            <a:pPr indent="-342900" lvl="0" marL="457200" rtl="0" algn="l">
              <a:spcBef>
                <a:spcPts val="1000"/>
              </a:spcBef>
              <a:spcAft>
                <a:spcPts val="0"/>
              </a:spcAft>
              <a:buSzPts val="1800"/>
              <a:buAutoNum type="romanUcPeriod"/>
            </a:pPr>
            <a:r>
              <a:rPr lang="en-US" u="sng">
                <a:solidFill>
                  <a:schemeClr val="hlink"/>
                </a:solidFill>
                <a:hlinkClick r:id="rId8"/>
              </a:rPr>
              <a:t>https://www.gps.gov/systems/gnss/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e6486f4331_0_6"/>
          <p:cNvSpPr txBox="1"/>
          <p:nvPr>
            <p:ph type="title"/>
          </p:nvPr>
        </p:nvSpPr>
        <p:spPr>
          <a:xfrm>
            <a:off x="838200" y="139841"/>
            <a:ext cx="10515600" cy="1079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14" name="Google Shape;214;ge6486f4331_0_6"/>
          <p:cNvSpPr txBox="1"/>
          <p:nvPr>
            <p:ph idx="1" type="body"/>
          </p:nvPr>
        </p:nvSpPr>
        <p:spPr>
          <a:xfrm>
            <a:off x="1625175" y="2713724"/>
            <a:ext cx="8460900" cy="15510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rPr lang="en-US" sz="10000"/>
              <a:t>Questions?</a:t>
            </a:r>
            <a:endParaRPr sz="10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2"/>
          <p:cNvSpPr txBox="1"/>
          <p:nvPr>
            <p:ph type="title"/>
          </p:nvPr>
        </p:nvSpPr>
        <p:spPr>
          <a:xfrm>
            <a:off x="838200" y="139841"/>
            <a:ext cx="10515600" cy="107935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endParaRPr/>
          </a:p>
        </p:txBody>
      </p:sp>
      <p:sp>
        <p:nvSpPr>
          <p:cNvPr id="77" name="Google Shape;77;p2"/>
          <p:cNvSpPr txBox="1"/>
          <p:nvPr>
            <p:ph idx="1" type="body"/>
          </p:nvPr>
        </p:nvSpPr>
        <p:spPr>
          <a:xfrm>
            <a:off x="619225" y="1572675"/>
            <a:ext cx="7760100" cy="4238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en-US"/>
              <a:t>55% of automotive businesses stated that they will have a fully </a:t>
            </a:r>
            <a:r>
              <a:rPr lang="en-US"/>
              <a:t>autonomous</a:t>
            </a:r>
            <a:r>
              <a:rPr lang="en-US"/>
              <a:t> fleet within the next two decades.</a:t>
            </a:r>
            <a:r>
              <a:rPr i="1" lang="en-US" sz="1900"/>
              <a:t>(ii)</a:t>
            </a:r>
            <a:endParaRPr i="1" sz="1900"/>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US"/>
              <a:t>Why not now?</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p:txBody>
      </p:sp>
      <p:pic>
        <p:nvPicPr>
          <p:cNvPr id="78" name="Google Shape;78;p2"/>
          <p:cNvPicPr preferRelativeResize="0"/>
          <p:nvPr/>
        </p:nvPicPr>
        <p:blipFill rotWithShape="1">
          <a:blip r:embed="rId3">
            <a:alphaModFix/>
          </a:blip>
          <a:srcRect b="2173" l="3509" r="33482" t="30126"/>
          <a:stretch/>
        </p:blipFill>
        <p:spPr>
          <a:xfrm>
            <a:off x="6335225" y="2886738"/>
            <a:ext cx="5474874" cy="3010075"/>
          </a:xfrm>
          <a:prstGeom prst="rect">
            <a:avLst/>
          </a:prstGeom>
          <a:noFill/>
          <a:ln>
            <a:noFill/>
          </a:ln>
          <a:effectLst>
            <a:outerShdw blurRad="57150" rotWithShape="0" algn="bl" dir="7680000" dist="19050">
              <a:schemeClr val="dk2">
                <a:alpha val="62000"/>
              </a:schemeClr>
            </a:outerShdw>
          </a:effectLst>
        </p:spPr>
      </p:pic>
      <p:sp>
        <p:nvSpPr>
          <p:cNvPr id="79" name="Google Shape;79;p2"/>
          <p:cNvSpPr txBox="1"/>
          <p:nvPr/>
        </p:nvSpPr>
        <p:spPr>
          <a:xfrm>
            <a:off x="2958350" y="4183225"/>
            <a:ext cx="23010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Tesla has already taken strides in becoming fully autonomous</a:t>
            </a:r>
            <a:endParaRPr>
              <a:latin typeface="Calibri"/>
              <a:ea typeface="Calibri"/>
              <a:cs typeface="Calibri"/>
              <a:sym typeface="Calibri"/>
            </a:endParaRPr>
          </a:p>
        </p:txBody>
      </p:sp>
      <p:cxnSp>
        <p:nvCxnSpPr>
          <p:cNvPr id="80" name="Google Shape;80;p2"/>
          <p:cNvCxnSpPr>
            <a:stCxn id="79" idx="3"/>
          </p:cNvCxnSpPr>
          <p:nvPr/>
        </p:nvCxnSpPr>
        <p:spPr>
          <a:xfrm flipH="1" rot="10800000">
            <a:off x="5259350" y="4118575"/>
            <a:ext cx="913200" cy="480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b826a7497e_1_1"/>
          <p:cNvSpPr txBox="1"/>
          <p:nvPr>
            <p:ph type="title"/>
          </p:nvPr>
        </p:nvSpPr>
        <p:spPr>
          <a:xfrm>
            <a:off x="838200" y="139841"/>
            <a:ext cx="10515600" cy="1079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Objective of Coordinate Control</a:t>
            </a:r>
            <a:endParaRPr/>
          </a:p>
        </p:txBody>
      </p:sp>
      <p:sp>
        <p:nvSpPr>
          <p:cNvPr id="86" name="Google Shape;86;gb826a7497e_1_1"/>
          <p:cNvSpPr txBox="1"/>
          <p:nvPr>
            <p:ph idx="1" type="body"/>
          </p:nvPr>
        </p:nvSpPr>
        <p:spPr>
          <a:xfrm>
            <a:off x="838200" y="1826225"/>
            <a:ext cx="7644900" cy="4238400"/>
          </a:xfrm>
          <a:prstGeom prst="rect">
            <a:avLst/>
          </a:prstGeom>
        </p:spPr>
        <p:txBody>
          <a:bodyPr anchorCtr="0" anchor="t" bIns="45700" lIns="91425" spcFirstLastPara="1" rIns="91425" wrap="square" tIns="45700">
            <a:normAutofit lnSpcReduction="20000"/>
          </a:bodyPr>
          <a:lstStyle/>
          <a:p>
            <a:pPr indent="-342900" lvl="0" marL="457200" rtl="0" algn="l">
              <a:lnSpc>
                <a:spcPct val="100000"/>
              </a:lnSpc>
              <a:spcBef>
                <a:spcPts val="0"/>
              </a:spcBef>
              <a:spcAft>
                <a:spcPts val="0"/>
              </a:spcAft>
              <a:buSzPts val="1800"/>
              <a:buChar char="•"/>
            </a:pPr>
            <a:r>
              <a:rPr lang="en-US">
                <a:highlight>
                  <a:schemeClr val="lt1"/>
                </a:highlight>
              </a:rPr>
              <a:t>Connect the geospatial information of human behavior with mobile internet</a:t>
            </a:r>
            <a:endParaRPr>
              <a:highlight>
                <a:schemeClr val="lt1"/>
              </a:highlight>
            </a:endParaRPr>
          </a:p>
          <a:p>
            <a:pPr indent="0" lvl="0" marL="457200" rtl="0" algn="l">
              <a:lnSpc>
                <a:spcPct val="100000"/>
              </a:lnSpc>
              <a:spcBef>
                <a:spcPts val="0"/>
              </a:spcBef>
              <a:spcAft>
                <a:spcPts val="0"/>
              </a:spcAft>
              <a:buNone/>
            </a:pPr>
            <a:r>
              <a:t/>
            </a:r>
            <a:endParaRPr>
              <a:highlight>
                <a:schemeClr val="lt1"/>
              </a:highlight>
            </a:endParaRPr>
          </a:p>
          <a:p>
            <a:pPr indent="-342900" lvl="0" marL="457200" rtl="0" algn="l">
              <a:lnSpc>
                <a:spcPct val="100000"/>
              </a:lnSpc>
              <a:spcBef>
                <a:spcPts val="0"/>
              </a:spcBef>
              <a:spcAft>
                <a:spcPts val="0"/>
              </a:spcAft>
              <a:buSzPts val="1800"/>
              <a:buChar char="•"/>
            </a:pPr>
            <a:r>
              <a:rPr lang="en-US">
                <a:highlight>
                  <a:schemeClr val="lt1"/>
                </a:highlight>
              </a:rPr>
              <a:t>To advance research in smartphone </a:t>
            </a:r>
            <a:r>
              <a:rPr lang="en-US" sz="2600"/>
              <a:t>GNSS </a:t>
            </a:r>
            <a:r>
              <a:rPr lang="en-US">
                <a:highlight>
                  <a:schemeClr val="lt1"/>
                </a:highlight>
              </a:rPr>
              <a:t> positioning accuracy and help people better navigate the world around them.</a:t>
            </a:r>
            <a:endParaRPr>
              <a:highlight>
                <a:schemeClr val="lt1"/>
              </a:highlight>
            </a:endParaRPr>
          </a:p>
          <a:p>
            <a:pPr indent="0" lvl="0" marL="457200" rtl="0" algn="l">
              <a:lnSpc>
                <a:spcPct val="100000"/>
              </a:lnSpc>
              <a:spcBef>
                <a:spcPts val="0"/>
              </a:spcBef>
              <a:spcAft>
                <a:spcPts val="0"/>
              </a:spcAft>
              <a:buNone/>
            </a:pPr>
            <a:r>
              <a:t/>
            </a:r>
            <a:endParaRPr>
              <a:highlight>
                <a:schemeClr val="lt1"/>
              </a:highlight>
            </a:endParaRPr>
          </a:p>
          <a:p>
            <a:pPr indent="-342900" lvl="0" marL="457200" rtl="0" algn="l">
              <a:spcBef>
                <a:spcPts val="1000"/>
              </a:spcBef>
              <a:spcAft>
                <a:spcPts val="0"/>
              </a:spcAft>
              <a:buSzPts val="1800"/>
              <a:buChar char="•"/>
            </a:pPr>
            <a:r>
              <a:rPr lang="en-US">
                <a:highlight>
                  <a:schemeClr val="lt1"/>
                </a:highlight>
              </a:rPr>
              <a:t>Improve mobile phone location accuracy to the decimeter.</a:t>
            </a:r>
            <a:endParaRPr>
              <a:highlight>
                <a:schemeClr val="lt1"/>
              </a:highlight>
            </a:endParaRPr>
          </a:p>
          <a:p>
            <a:pPr indent="0" lvl="0" marL="0" rtl="0" algn="l">
              <a:spcBef>
                <a:spcPts val="1000"/>
              </a:spcBef>
              <a:spcAft>
                <a:spcPts val="0"/>
              </a:spcAft>
              <a:buNone/>
            </a:pPr>
            <a:r>
              <a:t/>
            </a:r>
            <a:endParaRPr>
              <a:highlight>
                <a:srgbClr val="FFFFFF"/>
              </a:highlight>
            </a:endParaRPr>
          </a:p>
          <a:p>
            <a:pPr indent="0" lvl="0" marL="0" rtl="0" algn="l">
              <a:spcBef>
                <a:spcPts val="1000"/>
              </a:spcBef>
              <a:spcAft>
                <a:spcPts val="0"/>
              </a:spcAft>
              <a:buNone/>
            </a:pPr>
            <a:r>
              <a:t/>
            </a:r>
            <a:endParaRPr>
              <a:highlight>
                <a:srgbClr val="FFFFFF"/>
              </a:highlight>
            </a:endParaRPr>
          </a:p>
        </p:txBody>
      </p:sp>
      <p:pic>
        <p:nvPicPr>
          <p:cNvPr id="87" name="Google Shape;87;gb826a7497e_1_1"/>
          <p:cNvPicPr preferRelativeResize="0"/>
          <p:nvPr/>
        </p:nvPicPr>
        <p:blipFill rotWithShape="1">
          <a:blip r:embed="rId3">
            <a:alphaModFix/>
          </a:blip>
          <a:srcRect b="6956" l="0" r="0" t="18804"/>
          <a:stretch/>
        </p:blipFill>
        <p:spPr>
          <a:xfrm>
            <a:off x="8588875" y="1982475"/>
            <a:ext cx="3460475" cy="3423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b826a7497e_1_6"/>
          <p:cNvSpPr txBox="1"/>
          <p:nvPr>
            <p:ph type="title"/>
          </p:nvPr>
        </p:nvSpPr>
        <p:spPr>
          <a:xfrm>
            <a:off x="838200" y="139841"/>
            <a:ext cx="10515600" cy="1079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Why Did We Choose This Topic</a:t>
            </a:r>
            <a:endParaRPr/>
          </a:p>
        </p:txBody>
      </p:sp>
      <p:sp>
        <p:nvSpPr>
          <p:cNvPr id="93" name="Google Shape;93;gb826a7497e_1_6"/>
          <p:cNvSpPr txBox="1"/>
          <p:nvPr>
            <p:ph idx="1" type="body"/>
          </p:nvPr>
        </p:nvSpPr>
        <p:spPr>
          <a:xfrm>
            <a:off x="838200" y="1895399"/>
            <a:ext cx="10515600" cy="42384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AutoNum type="arabicPeriod"/>
            </a:pPr>
            <a:r>
              <a:rPr lang="en-US"/>
              <a:t>Coming in we wanted to work on a project that would affect our daily lives.</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AutoNum type="arabicPeriod"/>
            </a:pPr>
            <a:r>
              <a:rPr lang="en-US"/>
              <a:t>We wanted to work on a product that would be </a:t>
            </a:r>
            <a:r>
              <a:rPr lang="en-US"/>
              <a:t>useful</a:t>
            </a:r>
            <a:r>
              <a:rPr lang="en-US"/>
              <a:t> to the world, not just specific types of people</a:t>
            </a:r>
            <a:endParaRPr/>
          </a:p>
        </p:txBody>
      </p:sp>
      <p:pic>
        <p:nvPicPr>
          <p:cNvPr id="94" name="Google Shape;94;gb826a7497e_1_6"/>
          <p:cNvPicPr preferRelativeResize="0"/>
          <p:nvPr/>
        </p:nvPicPr>
        <p:blipFill>
          <a:blip r:embed="rId3">
            <a:alphaModFix/>
          </a:blip>
          <a:stretch>
            <a:fillRect/>
          </a:stretch>
        </p:blipFill>
        <p:spPr>
          <a:xfrm>
            <a:off x="7971275" y="4078550"/>
            <a:ext cx="3129000" cy="1752250"/>
          </a:xfrm>
          <a:prstGeom prst="rect">
            <a:avLst/>
          </a:prstGeom>
          <a:noFill/>
          <a:ln>
            <a:noFill/>
          </a:ln>
        </p:spPr>
      </p:pic>
      <p:pic>
        <p:nvPicPr>
          <p:cNvPr id="95" name="Google Shape;95;gb826a7497e_1_6"/>
          <p:cNvPicPr preferRelativeResize="0"/>
          <p:nvPr/>
        </p:nvPicPr>
        <p:blipFill>
          <a:blip r:embed="rId4">
            <a:alphaModFix/>
          </a:blip>
          <a:stretch>
            <a:fillRect/>
          </a:stretch>
        </p:blipFill>
        <p:spPr>
          <a:xfrm>
            <a:off x="533600" y="4393950"/>
            <a:ext cx="1854400" cy="1673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b826a7497e_1_11"/>
          <p:cNvSpPr txBox="1"/>
          <p:nvPr>
            <p:ph type="title"/>
          </p:nvPr>
        </p:nvSpPr>
        <p:spPr>
          <a:xfrm>
            <a:off x="838200" y="139841"/>
            <a:ext cx="10515600" cy="1079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How Does this Topic A</a:t>
            </a:r>
            <a:r>
              <a:rPr lang="en-US"/>
              <a:t>ffect</a:t>
            </a:r>
            <a:r>
              <a:rPr lang="en-US"/>
              <a:t> your Community</a:t>
            </a:r>
            <a:endParaRPr/>
          </a:p>
        </p:txBody>
      </p:sp>
      <p:sp>
        <p:nvSpPr>
          <p:cNvPr id="101" name="Google Shape;101;gb826a7497e_1_11"/>
          <p:cNvSpPr txBox="1"/>
          <p:nvPr>
            <p:ph idx="1" type="body"/>
          </p:nvPr>
        </p:nvSpPr>
        <p:spPr>
          <a:xfrm>
            <a:off x="838200" y="2066438"/>
            <a:ext cx="5808300" cy="4238400"/>
          </a:xfrm>
          <a:prstGeom prst="rect">
            <a:avLst/>
          </a:prstGeom>
        </p:spPr>
        <p:txBody>
          <a:bodyPr anchorCtr="0" anchor="ctr" bIns="45700" lIns="91425" spcFirstLastPara="1" rIns="91425" wrap="square" tIns="45700">
            <a:normAutofit/>
          </a:bodyPr>
          <a:lstStyle/>
          <a:p>
            <a:pPr indent="-342900" lvl="0" marL="457200" rtl="0" algn="ctr">
              <a:spcBef>
                <a:spcPts val="1000"/>
              </a:spcBef>
              <a:spcAft>
                <a:spcPts val="0"/>
              </a:spcAft>
              <a:buSzPts val="1800"/>
              <a:buChar char="•"/>
            </a:pPr>
            <a:r>
              <a:rPr lang="en-US"/>
              <a:t>Discourage thieves from stealing phones </a:t>
            </a:r>
            <a:endParaRPr/>
          </a:p>
          <a:p>
            <a:pPr indent="-342900" lvl="0" marL="457200" rtl="0" algn="ctr">
              <a:spcBef>
                <a:spcPts val="0"/>
              </a:spcBef>
              <a:spcAft>
                <a:spcPts val="0"/>
              </a:spcAft>
              <a:buSzPts val="1800"/>
              <a:buChar char="•"/>
            </a:pPr>
            <a:r>
              <a:rPr lang="en-US"/>
              <a:t>Gives phone users more accurate location data when they use their GPS</a:t>
            </a:r>
            <a:endParaRPr/>
          </a:p>
          <a:p>
            <a:pPr indent="-342900" lvl="0" marL="457200" rtl="0" algn="ctr">
              <a:spcBef>
                <a:spcPts val="0"/>
              </a:spcBef>
              <a:spcAft>
                <a:spcPts val="0"/>
              </a:spcAft>
              <a:buSzPts val="1800"/>
              <a:buChar char="•"/>
            </a:pPr>
            <a:r>
              <a:rPr lang="en-US"/>
              <a:t>Easier to pin a location</a:t>
            </a:r>
            <a:endParaRPr/>
          </a:p>
          <a:p>
            <a:pPr indent="0" lvl="0" marL="0" rtl="0" algn="ctr">
              <a:spcBef>
                <a:spcPts val="1000"/>
              </a:spcBef>
              <a:spcAft>
                <a:spcPts val="0"/>
              </a:spcAft>
              <a:buNone/>
            </a:pPr>
            <a:r>
              <a:t/>
            </a:r>
            <a:endParaRPr/>
          </a:p>
          <a:p>
            <a:pPr indent="0" lvl="0" marL="0" rtl="0" algn="ctr">
              <a:spcBef>
                <a:spcPts val="1000"/>
              </a:spcBef>
              <a:spcAft>
                <a:spcPts val="0"/>
              </a:spcAft>
              <a:buNone/>
            </a:pPr>
            <a:r>
              <a:t/>
            </a:r>
            <a:endParaRPr/>
          </a:p>
        </p:txBody>
      </p:sp>
      <p:pic>
        <p:nvPicPr>
          <p:cNvPr id="102" name="Google Shape;102;gb826a7497e_1_11"/>
          <p:cNvPicPr preferRelativeResize="0"/>
          <p:nvPr/>
        </p:nvPicPr>
        <p:blipFill>
          <a:blip r:embed="rId3">
            <a:alphaModFix/>
          </a:blip>
          <a:stretch>
            <a:fillRect/>
          </a:stretch>
        </p:blipFill>
        <p:spPr>
          <a:xfrm>
            <a:off x="7193950" y="2503925"/>
            <a:ext cx="3102450" cy="2424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e63d541102_0_0"/>
          <p:cNvSpPr txBox="1"/>
          <p:nvPr>
            <p:ph type="title"/>
          </p:nvPr>
        </p:nvSpPr>
        <p:spPr>
          <a:xfrm>
            <a:off x="354100" y="128316"/>
            <a:ext cx="10515600" cy="10794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None/>
            </a:pPr>
            <a:r>
              <a:rPr lang="en-US"/>
              <a:t>Global Navigation Satellite System (</a:t>
            </a:r>
            <a:r>
              <a:rPr lang="en-US"/>
              <a:t>GNSS)</a:t>
            </a:r>
            <a:endParaRPr/>
          </a:p>
        </p:txBody>
      </p:sp>
      <p:sp>
        <p:nvSpPr>
          <p:cNvPr id="108" name="Google Shape;108;ge63d541102_0_0"/>
          <p:cNvSpPr txBox="1"/>
          <p:nvPr>
            <p:ph idx="1" type="body"/>
          </p:nvPr>
        </p:nvSpPr>
        <p:spPr>
          <a:xfrm>
            <a:off x="276450" y="1762950"/>
            <a:ext cx="7821000" cy="4656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sz="2600"/>
              <a:t>Global Navigation Satellite System (GNSS) provides autonomous geo-spatial positioning with global coverage</a:t>
            </a:r>
            <a:endParaRPr sz="2600"/>
          </a:p>
          <a:p>
            <a:pPr indent="0" lvl="0" marL="0" rtl="0" algn="l">
              <a:spcBef>
                <a:spcPts val="1000"/>
              </a:spcBef>
              <a:spcAft>
                <a:spcPts val="0"/>
              </a:spcAft>
              <a:buClr>
                <a:schemeClr val="dk1"/>
              </a:buClr>
              <a:buSzPts val="1100"/>
              <a:buFont typeface="Arial"/>
              <a:buNone/>
            </a:pPr>
            <a:r>
              <a:t/>
            </a:r>
            <a:endParaRPr sz="2600"/>
          </a:p>
          <a:p>
            <a:pPr indent="0" lvl="0" marL="0" rtl="0" algn="l">
              <a:spcBef>
                <a:spcPts val="1000"/>
              </a:spcBef>
              <a:spcAft>
                <a:spcPts val="0"/>
              </a:spcAft>
              <a:buClr>
                <a:schemeClr val="dk1"/>
              </a:buClr>
              <a:buSzPts val="1100"/>
              <a:buFont typeface="Arial"/>
              <a:buNone/>
            </a:pPr>
            <a:r>
              <a:rPr lang="en-US" sz="2600"/>
              <a:t>We were provided with data that used raw data signals derived by satellites within the (GNSS)</a:t>
            </a:r>
            <a:endParaRPr sz="2600"/>
          </a:p>
          <a:p>
            <a:pPr indent="0" lvl="0" marL="0" rtl="0" algn="l">
              <a:spcBef>
                <a:spcPts val="1000"/>
              </a:spcBef>
              <a:spcAft>
                <a:spcPts val="0"/>
              </a:spcAft>
              <a:buClr>
                <a:schemeClr val="dk1"/>
              </a:buClr>
              <a:buSzPts val="1100"/>
              <a:buFont typeface="Arial"/>
              <a:buNone/>
            </a:pPr>
            <a:r>
              <a:t/>
            </a:r>
            <a:endParaRPr sz="2600"/>
          </a:p>
          <a:p>
            <a:pPr indent="0" lvl="0" marL="0" rtl="0" algn="l">
              <a:spcBef>
                <a:spcPts val="1000"/>
              </a:spcBef>
              <a:spcAft>
                <a:spcPts val="0"/>
              </a:spcAft>
              <a:buClr>
                <a:schemeClr val="dk1"/>
              </a:buClr>
              <a:buSzPts val="1100"/>
              <a:buFont typeface="Arial"/>
              <a:buNone/>
            </a:pPr>
            <a:r>
              <a:rPr lang="en-US" sz="2600"/>
              <a:t>Using the data from these satellites allowed us to gain access to phone coordinates from San Francisco to San Jose California.</a:t>
            </a:r>
            <a:endParaRPr sz="2600"/>
          </a:p>
        </p:txBody>
      </p:sp>
      <p:pic>
        <p:nvPicPr>
          <p:cNvPr id="109" name="Google Shape;109;ge63d541102_0_0"/>
          <p:cNvPicPr preferRelativeResize="0"/>
          <p:nvPr/>
        </p:nvPicPr>
        <p:blipFill>
          <a:blip r:embed="rId4">
            <a:alphaModFix/>
          </a:blip>
          <a:stretch>
            <a:fillRect/>
          </a:stretch>
        </p:blipFill>
        <p:spPr>
          <a:xfrm>
            <a:off x="8518175" y="2002074"/>
            <a:ext cx="3258426" cy="32584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e5520775ca_1_0"/>
          <p:cNvSpPr txBox="1"/>
          <p:nvPr>
            <p:ph type="title"/>
          </p:nvPr>
        </p:nvSpPr>
        <p:spPr>
          <a:xfrm>
            <a:off x="354100" y="128316"/>
            <a:ext cx="10515600" cy="10794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None/>
            </a:pPr>
            <a:r>
              <a:rPr lang="en-US"/>
              <a:t>The Beginning of the Process</a:t>
            </a:r>
            <a:endParaRPr/>
          </a:p>
        </p:txBody>
      </p:sp>
      <p:sp>
        <p:nvSpPr>
          <p:cNvPr id="115" name="Google Shape;115;ge5520775ca_1_0"/>
          <p:cNvSpPr txBox="1"/>
          <p:nvPr>
            <p:ph idx="1" type="body"/>
          </p:nvPr>
        </p:nvSpPr>
        <p:spPr>
          <a:xfrm>
            <a:off x="276450" y="1762950"/>
            <a:ext cx="7821000" cy="46566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a:t>After </a:t>
            </a:r>
            <a:r>
              <a:rPr lang="en-US"/>
              <a:t>acquiring</a:t>
            </a:r>
            <a:r>
              <a:rPr lang="en-US"/>
              <a:t> the data set, we checked the training datafile to see if there was any missing data.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n-US"/>
              <a:t>This was crucial to the process of training the model because missing data can cause miscalculation and error.</a:t>
            </a:r>
            <a:endParaRPr/>
          </a:p>
        </p:txBody>
      </p:sp>
      <p:pic>
        <p:nvPicPr>
          <p:cNvPr id="116" name="Google Shape;116;ge5520775ca_1_0"/>
          <p:cNvPicPr preferRelativeResize="0"/>
          <p:nvPr/>
        </p:nvPicPr>
        <p:blipFill>
          <a:blip r:embed="rId3">
            <a:alphaModFix/>
          </a:blip>
          <a:stretch>
            <a:fillRect/>
          </a:stretch>
        </p:blipFill>
        <p:spPr>
          <a:xfrm>
            <a:off x="8006800" y="2335377"/>
            <a:ext cx="4073925" cy="3511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e5520775ca_2_11"/>
          <p:cNvSpPr txBox="1"/>
          <p:nvPr>
            <p:ph type="title"/>
          </p:nvPr>
        </p:nvSpPr>
        <p:spPr>
          <a:xfrm>
            <a:off x="838200" y="139841"/>
            <a:ext cx="10515600" cy="1079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Acquisition</a:t>
            </a:r>
            <a:r>
              <a:rPr lang="en-US"/>
              <a:t> of Truth Data</a:t>
            </a:r>
            <a:endParaRPr/>
          </a:p>
        </p:txBody>
      </p:sp>
      <p:sp>
        <p:nvSpPr>
          <p:cNvPr id="122" name="Google Shape;122;ge5520775ca_2_11"/>
          <p:cNvSpPr txBox="1"/>
          <p:nvPr>
            <p:ph idx="1" type="body"/>
          </p:nvPr>
        </p:nvSpPr>
        <p:spPr>
          <a:xfrm>
            <a:off x="838200" y="1653350"/>
            <a:ext cx="4977000" cy="4238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We then accessed the ground truth data file paths, and we went through all of those paths to get the data and build a dataframe with the </a:t>
            </a:r>
            <a:r>
              <a:rPr lang="en-US"/>
              <a:t>referenced columns.</a:t>
            </a:r>
            <a:endParaRPr/>
          </a:p>
        </p:txBody>
      </p:sp>
      <p:pic>
        <p:nvPicPr>
          <p:cNvPr id="123" name="Google Shape;123;ge5520775ca_2_11"/>
          <p:cNvPicPr preferRelativeResize="0"/>
          <p:nvPr/>
        </p:nvPicPr>
        <p:blipFill>
          <a:blip r:embed="rId3">
            <a:alphaModFix/>
          </a:blip>
          <a:stretch>
            <a:fillRect/>
          </a:stretch>
        </p:blipFill>
        <p:spPr>
          <a:xfrm>
            <a:off x="133625" y="4103282"/>
            <a:ext cx="5852550" cy="1661650"/>
          </a:xfrm>
          <a:prstGeom prst="rect">
            <a:avLst/>
          </a:prstGeom>
          <a:noFill/>
          <a:ln>
            <a:noFill/>
          </a:ln>
        </p:spPr>
      </p:pic>
      <p:pic>
        <p:nvPicPr>
          <p:cNvPr id="124" name="Google Shape;124;ge5520775ca_2_11"/>
          <p:cNvPicPr preferRelativeResize="0"/>
          <p:nvPr/>
        </p:nvPicPr>
        <p:blipFill>
          <a:blip r:embed="rId4">
            <a:alphaModFix/>
          </a:blip>
          <a:stretch>
            <a:fillRect/>
          </a:stretch>
        </p:blipFill>
        <p:spPr>
          <a:xfrm>
            <a:off x="6440700" y="1791861"/>
            <a:ext cx="5650874" cy="3961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2021-07-08T17:14:45Z</dcterms:created>
  <dc:creator>Tunde</dc:creator>
</cp:coreProperties>
</file>