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/b8wcwkZLwidJi0upr0N+tles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D2240-AC66-460C-8707-43FBF6F0714D}" v="177" dt="2022-07-15T20:27:26.669"/>
    <p1510:client id="{7F2E9675-2C71-4AEA-ACFC-F95C7E345702}" v="1" dt="2022-07-15T20:00:57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667f1a9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6667f1a9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5d826dde5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5d826dde5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6667f1a9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6667f1a9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5d826dde5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5d826dde5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6667f1a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6667f1a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d826dde5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5d826dde5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5d826dde5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5d826dde5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6667f1a9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6667f1a9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5d826dde5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5d826dde5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5d826dde5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5d826dde5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6667f1a9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6667f1a9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5d826dde5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5d826dde5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5d826dde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5d826dde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6667f1a9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6667f1a9f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46ad2f9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46ad2f9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667f1a9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667f1a9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c3fade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e5c3fade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6667f1a9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6667f1a9f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822e9ee9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822e9ee9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d826dde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d826dde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6667f1a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6667f1a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524000" y="141391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1524000" y="393334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5711687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 rot="5400000">
            <a:off x="3887870" y="-1631688"/>
            <a:ext cx="441626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838200" y="1653349"/>
            <a:ext cx="10515600" cy="423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1850" y="1470991"/>
            <a:ext cx="10515600" cy="243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1850" y="4072628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5738190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38200" y="113337"/>
            <a:ext cx="10515600" cy="110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38200" y="1626845"/>
            <a:ext cx="5181600" cy="442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6172200" y="1626845"/>
            <a:ext cx="5181600" cy="442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9788" y="100085"/>
            <a:ext cx="10515600" cy="111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9788" y="1416123"/>
            <a:ext cx="5157787" cy="87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839788" y="2240035"/>
            <a:ext cx="5157787" cy="378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3"/>
          </p:nvPr>
        </p:nvSpPr>
        <p:spPr>
          <a:xfrm>
            <a:off x="6172200" y="1429375"/>
            <a:ext cx="5183188" cy="87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4"/>
          </p:nvPr>
        </p:nvSpPr>
        <p:spPr>
          <a:xfrm>
            <a:off x="6172200" y="2253287"/>
            <a:ext cx="5183188" cy="378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9788" y="-19874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382053" y="5904410"/>
            <a:ext cx="1973574" cy="91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61150" y="6071949"/>
            <a:ext cx="1131064" cy="759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616429" y="6240631"/>
            <a:ext cx="1831312" cy="61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307496" y="6294558"/>
            <a:ext cx="2463029" cy="536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132525"/>
            <a:ext cx="10515600" cy="109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417981"/>
            <a:ext cx="10515600" cy="441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0" y="1329008"/>
            <a:ext cx="12192000" cy="92764"/>
          </a:xfrm>
          <a:prstGeom prst="rect">
            <a:avLst/>
          </a:prstGeom>
          <a:solidFill>
            <a:srgbClr val="002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0" y="1219582"/>
            <a:ext cx="12192000" cy="92764"/>
          </a:xfrm>
          <a:prstGeom prst="rect">
            <a:avLst/>
          </a:prstGeom>
          <a:solidFill>
            <a:srgbClr val="F947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1426499" y="1462603"/>
            <a:ext cx="9398463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Using Machine Learning to Predict Fibonacci’s Sequence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942750" y="3118300"/>
            <a:ext cx="43065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Takiya Eastmond,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Deandre Charity,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Donald Davis,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Xavier Johnson,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 15, 2022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667f1a9f_0_1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Exploratory Data Analysis (Pt. 3)</a:t>
            </a:r>
            <a:endParaRPr/>
          </a:p>
        </p:txBody>
      </p:sp>
      <p:sp>
        <p:nvSpPr>
          <p:cNvPr id="131" name="Google Shape;131;ge6667f1a9f_0_15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Rings values had a ‘\n’ that needed to be removed. A for loop was used for this.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Lastly, we fixed the index values and sorted the data by the number of rings.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ge6667f1a9f_0_15"/>
          <p:cNvPicPr preferRelativeResize="0"/>
          <p:nvPr/>
        </p:nvPicPr>
        <p:blipFill rotWithShape="1">
          <a:blip r:embed="rId3">
            <a:alphaModFix/>
          </a:blip>
          <a:srcRect b="25799"/>
          <a:stretch/>
        </p:blipFill>
        <p:spPr>
          <a:xfrm>
            <a:off x="604825" y="3372172"/>
            <a:ext cx="10982325" cy="26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e6667f1a9f_0_15"/>
          <p:cNvPicPr preferRelativeResize="0"/>
          <p:nvPr/>
        </p:nvPicPr>
        <p:blipFill rotWithShape="1">
          <a:blip r:embed="rId4">
            <a:alphaModFix/>
          </a:blip>
          <a:srcRect t="57475"/>
          <a:stretch/>
        </p:blipFill>
        <p:spPr>
          <a:xfrm>
            <a:off x="1649425" y="2933375"/>
            <a:ext cx="7723400" cy="3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5d826dde5_2_33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Preparation (Model 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e5d826dde5_2_33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49161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Sex column values were changed to numbers.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target (y) was set as the ‘Rings’ column.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All other columns were set as the features (X) that determine the target value.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ge5d826dde5_2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500" y="1774073"/>
            <a:ext cx="5984150" cy="12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e5d826dde5_2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4300" y="3900500"/>
            <a:ext cx="6158550" cy="16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6667f1a9f_0_27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Preparation (Continued)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e6667f1a9f_0_27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49053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We split the data. 70% of the data. was used to train the model to predict rings.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30% of the data was used to test the model’s ability to predict the total rings.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ge6667f1a9f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050" y="1653354"/>
            <a:ext cx="5937575" cy="37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5d826dde5_2_4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e5d826dde5_2_40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54066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102857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imported Gaussian Naive Bayes Classifier</a:t>
            </a:r>
            <a:r>
              <a:rPr lang="en-US" sz="17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data was trained using the training 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model predicted the testing target values using the testing features.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accuracy of the model was low.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ge5d826dde5_2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800" y="1606178"/>
            <a:ext cx="5083650" cy="16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e5d826dde5_2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574" y="3239775"/>
            <a:ext cx="5083650" cy="5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e5d826dde5_2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575" y="4207250"/>
            <a:ext cx="5134550" cy="12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667f1a9f_0_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e6667f1a9f_0_0"/>
          <p:cNvSpPr txBox="1">
            <a:spLocks noGrp="1"/>
          </p:cNvSpPr>
          <p:nvPr>
            <p:ph type="body" idx="1"/>
          </p:nvPr>
        </p:nvSpPr>
        <p:spPr>
          <a:xfrm>
            <a:off x="611800" y="1653350"/>
            <a:ext cx="39162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made a correlation heatmap of the feature columns.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Some columns had a correlation near 1 (which makes values dependent on one another)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ge6667f1a9f_0_0"/>
          <p:cNvPicPr preferRelativeResize="0"/>
          <p:nvPr/>
        </p:nvPicPr>
        <p:blipFill rotWithShape="1">
          <a:blip r:embed="rId3">
            <a:alphaModFix/>
          </a:blip>
          <a:srcRect l="1400" t="25070" b="2111"/>
          <a:stretch/>
        </p:blipFill>
        <p:spPr>
          <a:xfrm>
            <a:off x="5188300" y="1481025"/>
            <a:ext cx="6563600" cy="4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d826dde5_2_49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2 (Continued)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ge5d826dde5_2_49"/>
          <p:cNvSpPr txBox="1">
            <a:spLocks noGrp="1"/>
          </p:cNvSpPr>
          <p:nvPr>
            <p:ph type="body" idx="1"/>
          </p:nvPr>
        </p:nvSpPr>
        <p:spPr>
          <a:xfrm>
            <a:off x="754675" y="1653350"/>
            <a:ext cx="9866100" cy="313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selected 4 dependent features. We made an array of them to remove.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There was a small accuracy difference compared to model 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ge5d826dde5_2_49"/>
          <p:cNvPicPr preferRelativeResize="0"/>
          <p:nvPr/>
        </p:nvPicPr>
        <p:blipFill rotWithShape="1">
          <a:blip r:embed="rId3">
            <a:alphaModFix/>
          </a:blip>
          <a:srcRect t="70378"/>
          <a:stretch/>
        </p:blipFill>
        <p:spPr>
          <a:xfrm>
            <a:off x="2381388" y="4592332"/>
            <a:ext cx="8433375" cy="5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e5d826dde5_2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450" y="2658200"/>
            <a:ext cx="87630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e5d826dde5_2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450" y="3048720"/>
            <a:ext cx="9165525" cy="6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5d826dde5_2_56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e5d826dde5_2_56"/>
          <p:cNvSpPr txBox="1">
            <a:spLocks noGrp="1"/>
          </p:cNvSpPr>
          <p:nvPr>
            <p:ph type="body" idx="1"/>
          </p:nvPr>
        </p:nvSpPr>
        <p:spPr>
          <a:xfrm>
            <a:off x="1131525" y="1653350"/>
            <a:ext cx="6414300" cy="402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Abalones were grouped by their number of rings. Features stayed the same as model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Young abalones have less than 5 rings.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Middle age abalones have 5 to 15 rings.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Old abalones have more than 15 rings.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ge5d826dde5_2_56"/>
          <p:cNvPicPr preferRelativeResize="0"/>
          <p:nvPr/>
        </p:nvPicPr>
        <p:blipFill rotWithShape="1">
          <a:blip r:embed="rId3">
            <a:alphaModFix/>
          </a:blip>
          <a:srcRect r="4452"/>
          <a:stretch/>
        </p:blipFill>
        <p:spPr>
          <a:xfrm>
            <a:off x="8274650" y="1507150"/>
            <a:ext cx="1856700" cy="46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667f1a9f_1_3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3 (Continued)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e6667f1a9f_1_3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58884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new target is a number key for the different ages (Age column).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Young abalone are in Age_group 0, Middle Age is 1, and Old is 2.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accuracy greatly increased compared to the first 2 models.</a:t>
            </a:r>
            <a:endParaRPr/>
          </a:p>
        </p:txBody>
      </p:sp>
      <p:pic>
        <p:nvPicPr>
          <p:cNvPr id="187" name="Google Shape;187;ge6667f1a9f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700" y="5057525"/>
            <a:ext cx="5824950" cy="5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e6667f1a9f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3850" y="1653350"/>
            <a:ext cx="2657475" cy="45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d826dde5_2_61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e5d826dde5_2_61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54912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combines the ideas for models 2 and 3.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reduced features from model 2 were used.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new target column from model 3 was used.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4 had an increased accuracy from model 3 (86%).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ge5d826dde5_2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025" y="1653350"/>
            <a:ext cx="6460049" cy="9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e5d826dde5_2_61"/>
          <p:cNvPicPr preferRelativeResize="0"/>
          <p:nvPr/>
        </p:nvPicPr>
        <p:blipFill rotWithShape="1">
          <a:blip r:embed="rId4">
            <a:alphaModFix/>
          </a:blip>
          <a:srcRect r="1506"/>
          <a:stretch/>
        </p:blipFill>
        <p:spPr>
          <a:xfrm>
            <a:off x="5923538" y="3119925"/>
            <a:ext cx="6183126" cy="13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e5d826dde5_2_61"/>
          <p:cNvPicPr preferRelativeResize="0"/>
          <p:nvPr/>
        </p:nvPicPr>
        <p:blipFill rotWithShape="1">
          <a:blip r:embed="rId5">
            <a:alphaModFix/>
          </a:blip>
          <a:srcRect t="70140" r="31167"/>
          <a:stretch/>
        </p:blipFill>
        <p:spPr>
          <a:xfrm>
            <a:off x="6179413" y="4905075"/>
            <a:ext cx="5671399" cy="5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5d826dde5_2_66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 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e5d826dde5_2_66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55764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first thing done for the last model was correlation heatmap of model 4’s features.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took out 1 more feature from model 4.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accuracy increased to 91%.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ge5d826dde5_2_66"/>
          <p:cNvPicPr preferRelativeResize="0"/>
          <p:nvPr/>
        </p:nvPicPr>
        <p:blipFill rotWithShape="1">
          <a:blip r:embed="rId3">
            <a:alphaModFix/>
          </a:blip>
          <a:srcRect t="18666"/>
          <a:stretch/>
        </p:blipFill>
        <p:spPr>
          <a:xfrm>
            <a:off x="6461600" y="1653350"/>
            <a:ext cx="4672335" cy="30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e5d826dde5_2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975" y="4961794"/>
            <a:ext cx="5730400" cy="10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667f1a9f_0_38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Meet our amazing Team!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ge6667f1a9f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049" y="1783350"/>
            <a:ext cx="2249523" cy="224952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3C78D8">
                <a:alpha val="50000"/>
              </a:srgbClr>
            </a:outerShdw>
          </a:effectLst>
        </p:spPr>
      </p:pic>
      <p:pic>
        <p:nvPicPr>
          <p:cNvPr id="65" name="Google Shape;65;ge6667f1a9f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962" y="1783350"/>
            <a:ext cx="2249523" cy="224952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6" name="Google Shape;66;ge6667f1a9f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1873" y="1783895"/>
            <a:ext cx="2249523" cy="224843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8" name="Google Shape;68;ge6667f1a9f_0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8869" y="1783899"/>
            <a:ext cx="2249525" cy="2250619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9" name="Google Shape;69;ge6667f1a9f_0_38"/>
          <p:cNvSpPr txBox="1"/>
          <p:nvPr/>
        </p:nvSpPr>
        <p:spPr>
          <a:xfrm>
            <a:off x="1354049" y="4209050"/>
            <a:ext cx="2338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Donald Davis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Lead Code Designer/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Backup Auditor</a:t>
            </a:r>
            <a:endParaRPr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ge6667f1a9f_0_38"/>
          <p:cNvSpPr txBox="1"/>
          <p:nvPr/>
        </p:nvSpPr>
        <p:spPr>
          <a:xfrm>
            <a:off x="6059999" y="4209050"/>
            <a:ext cx="2338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Deandre Charity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Note Taker/Writer</a:t>
            </a:r>
            <a:endParaRPr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ge6667f1a9f_0_38"/>
          <p:cNvSpPr txBox="1"/>
          <p:nvPr/>
        </p:nvSpPr>
        <p:spPr>
          <a:xfrm>
            <a:off x="3648324" y="4209050"/>
            <a:ext cx="2338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Xavier Johnson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Auditor/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Backup Writer</a:t>
            </a:r>
            <a:endParaRPr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ge6667f1a9f_0_38"/>
          <p:cNvSpPr txBox="1"/>
          <p:nvPr/>
        </p:nvSpPr>
        <p:spPr>
          <a:xfrm>
            <a:off x="8294231" y="4209050"/>
            <a:ext cx="23388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Takiya Eastmond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Project Lead/ Presentation Designer</a:t>
            </a:r>
            <a:endParaRPr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5d826dde5_2_71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e5d826dde5_2_71"/>
          <p:cNvSpPr txBox="1">
            <a:spLocks noGrp="1"/>
          </p:cNvSpPr>
          <p:nvPr>
            <p:ph type="body" idx="1"/>
          </p:nvPr>
        </p:nvSpPr>
        <p:spPr>
          <a:xfrm>
            <a:off x="885375" y="1653350"/>
            <a:ext cx="53313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317182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first 2 models can not predict a precise age due to too many unique (target) values.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182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Cutting down the number of groups or target values made the predictions more accurate.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182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also found that removing features with a high correlation had the same effect with fewer groups.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182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conclusion, these two factors gave model 5 the highest accuracy of about 91%.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ge5d826dde5_2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825" y="2357826"/>
            <a:ext cx="4780225" cy="23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5d826dde5_0_4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Research Implications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ge5d826dde5_0_4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107490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research can be used to gauge the ages of other animals who are endangered. Understanding how long the population is living gives a sign of where actions are needed to save the animal.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Perhaps our research could assist the medical field, as abalone can provide several health benefits as well.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research may also be applied in restaurants to determine the price and quality of abalone before purchases.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6667f1a9f_1_2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Works Cited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e6667f1a9f_1_20"/>
          <p:cNvSpPr txBox="1">
            <a:spLocks noGrp="1"/>
          </p:cNvSpPr>
          <p:nvPr>
            <p:ph type="body" idx="1"/>
          </p:nvPr>
        </p:nvSpPr>
        <p:spPr>
          <a:xfrm>
            <a:off x="838200" y="1653349"/>
            <a:ext cx="105156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“The Fibonacci Sequence.”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Imagination Station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www.imaginationstationtoledo.org/about/blog/the-fibonacci-sequence. Accessed 15 July 2022.</a:t>
            </a:r>
          </a:p>
          <a:p>
            <a:pPr marL="457200" indent="-457200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Velasquez, Robert. “What Is The Fibonacci Sequence? And How It Applies To Agile Development.”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eLearning Industry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, 12 May 2021, elearningindustry.com/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fibonacci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-sequence-what-is-and-how-applies-agile-development.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A6091EA-200A-35DD-85F9-FD928BD4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765" y="1518517"/>
            <a:ext cx="4444240" cy="4444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6667f1a9f_0_5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What we will discuss..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ge6667f1a9f_0_55"/>
          <p:cNvSpPr txBox="1">
            <a:spLocks noGrp="1"/>
          </p:cNvSpPr>
          <p:nvPr>
            <p:ph type="body" idx="1"/>
          </p:nvPr>
        </p:nvSpPr>
        <p:spPr>
          <a:xfrm>
            <a:off x="838200" y="1653349"/>
            <a:ext cx="105156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What is Fibonacci’s Sequence?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What is valuable about this structure?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Our goals for this project.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Models: RNN using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Relu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Future Research Implications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5c3fadef5_0_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What is Fibonacci’s Sequence?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ge5c3fadef5_0_5"/>
          <p:cNvSpPr txBox="1">
            <a:spLocks noGrp="1"/>
          </p:cNvSpPr>
          <p:nvPr>
            <p:ph type="body" idx="1"/>
          </p:nvPr>
        </p:nvSpPr>
        <p:spPr>
          <a:xfrm>
            <a:off x="617025" y="1532900"/>
            <a:ext cx="10620900" cy="4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23850">
              <a:spcBef>
                <a:spcPts val="0"/>
              </a:spcBef>
              <a:buClr>
                <a:srgbClr val="212121"/>
              </a:buClr>
              <a:buSzPts val="1500"/>
              <a:buFont typeface="Times New Roman"/>
              <a:buChar char="•"/>
            </a:pPr>
            <a:r>
              <a:rPr lang="en-US" sz="2500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500" b="1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Fibonacci Sequence </a:t>
            </a:r>
            <a:r>
              <a:rPr lang="en-US" sz="2500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 series of numbers where each number is the sum of the two preceding numbers.</a:t>
            </a:r>
            <a:endParaRPr lang="en-US" sz="25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Char char="•"/>
            </a:pPr>
            <a:r>
              <a:rPr lang="en-US" sz="2500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sequence derived from Leonardo of Pisa, better known as, Leonardo Fibonacci, in his attempt to discover how many rabbits can be produced from a single pair of rabbits in one year under ideal conditions.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ge5c3fadef5_0_5"/>
          <p:cNvPicPr preferRelativeResize="0"/>
          <p:nvPr/>
        </p:nvPicPr>
        <p:blipFill>
          <a:blip r:embed="rId3"/>
          <a:srcRect t="388" b="388"/>
          <a:stretch/>
        </p:blipFill>
        <p:spPr>
          <a:xfrm>
            <a:off x="7461267" y="3390600"/>
            <a:ext cx="3594099" cy="26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e5c3fadef5_0_5"/>
          <p:cNvPicPr preferRelativeResize="0"/>
          <p:nvPr/>
        </p:nvPicPr>
        <p:blipFill>
          <a:blip r:embed="rId4"/>
          <a:srcRect t="835" b="835"/>
          <a:stretch/>
        </p:blipFill>
        <p:spPr>
          <a:xfrm>
            <a:off x="934469" y="3456310"/>
            <a:ext cx="3594101" cy="25432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A77251-13EE-2342-A30A-CB8B3CEE2350}"/>
              </a:ext>
            </a:extLst>
          </p:cNvPr>
          <p:cNvSpPr txBox="1"/>
          <p:nvPr/>
        </p:nvSpPr>
        <p:spPr>
          <a:xfrm>
            <a:off x="4724405" y="3865667"/>
            <a:ext cx="2600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Mathematically we can describe this instance as:</a:t>
            </a:r>
          </a:p>
          <a:p>
            <a:pPr algn="ctr"/>
            <a:endParaRPr lang="en-US" sz="1800" dirty="0"/>
          </a:p>
          <a:p>
            <a:pPr algn="ctr"/>
            <a:r>
              <a:rPr lang="en-US" sz="2400" b="1" i="0" dirty="0" err="1">
                <a:solidFill>
                  <a:srgbClr val="1A1A1A"/>
                </a:solidFill>
                <a:effectLst/>
                <a:latin typeface="EuclidCircularB"/>
              </a:rPr>
              <a:t>X</a:t>
            </a:r>
            <a:r>
              <a:rPr lang="en-US" sz="2400" b="1" i="0" baseline="-25000" dirty="0" err="1">
                <a:solidFill>
                  <a:srgbClr val="1A1A1A"/>
                </a:solidFill>
                <a:effectLst/>
                <a:latin typeface="EuclidCircularB"/>
              </a:rPr>
              <a:t>n</a:t>
            </a:r>
            <a:r>
              <a:rPr lang="en-US" sz="2400" b="1" i="0" dirty="0">
                <a:solidFill>
                  <a:srgbClr val="1A1A1A"/>
                </a:solidFill>
                <a:effectLst/>
                <a:latin typeface="EuclidCircularB"/>
              </a:rPr>
              <a:t> = X</a:t>
            </a:r>
            <a:r>
              <a:rPr lang="en-US" sz="2400" b="1" i="0" baseline="-25000" dirty="0">
                <a:solidFill>
                  <a:srgbClr val="1A1A1A"/>
                </a:solidFill>
                <a:effectLst/>
                <a:latin typeface="EuclidCircularB"/>
              </a:rPr>
              <a:t>n-1</a:t>
            </a:r>
            <a:r>
              <a:rPr lang="en-US" sz="2400" b="1" i="0" dirty="0">
                <a:solidFill>
                  <a:srgbClr val="1A1A1A"/>
                </a:solidFill>
                <a:effectLst/>
                <a:latin typeface="EuclidCircularB"/>
              </a:rPr>
              <a:t> + X</a:t>
            </a:r>
            <a:r>
              <a:rPr lang="en-US" sz="2400" b="1" i="0" baseline="-25000" dirty="0">
                <a:solidFill>
                  <a:srgbClr val="1A1A1A"/>
                </a:solidFill>
                <a:effectLst/>
                <a:latin typeface="EuclidCircularB"/>
              </a:rPr>
              <a:t>n-2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How the equation works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4128300" cy="4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Start: At the start no rabbits are born because they have not had time to become pregnant. </a:t>
            </a:r>
            <a:r>
              <a:rPr lang="en-US" sz="1600" b="1" i="0" dirty="0">
                <a:solidFill>
                  <a:srgbClr val="1A1A1A"/>
                </a:solidFill>
                <a:effectLst/>
                <a:latin typeface="EuclidCircularB"/>
              </a:rPr>
              <a:t>(0)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The first month: One pair of rabbits are born, producing. </a:t>
            </a:r>
            <a:r>
              <a:rPr lang="en-US" sz="1600" b="1" i="0" dirty="0">
                <a:solidFill>
                  <a:srgbClr val="1A1A1A"/>
                </a:solidFill>
                <a:effectLst/>
                <a:latin typeface="EuclidCircularB"/>
              </a:rPr>
              <a:t>(1)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The second month: Again, one pair of rabbits are born. The new rabbits cannot bear young. </a:t>
            </a:r>
            <a:r>
              <a:rPr lang="en-US" sz="1600" b="1" i="0" dirty="0">
                <a:solidFill>
                  <a:srgbClr val="1A1A1A"/>
                </a:solidFill>
                <a:effectLst/>
                <a:latin typeface="EuclidCircularB"/>
              </a:rPr>
              <a:t>(1)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The third month: Two pairs of rabbits reproduce, and one pair is not ready, so two pairs of rabbits are born </a:t>
            </a:r>
            <a:r>
              <a:rPr lang="en-US" sz="1600" b="1" i="0" dirty="0">
                <a:solidFill>
                  <a:srgbClr val="1A1A1A"/>
                </a:solidFill>
                <a:effectLst/>
                <a:latin typeface="EuclidCircularB"/>
              </a:rPr>
              <a:t>(2)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The fourth month: Three pairs of rabbits reproduce, and 2 pairs of rabbits are not ready, so three pairs of rabbits are born </a:t>
            </a:r>
            <a:r>
              <a:rPr lang="en-US" sz="1600" b="1" i="0" dirty="0">
                <a:solidFill>
                  <a:srgbClr val="1A1A1A"/>
                </a:solidFill>
                <a:effectLst/>
                <a:latin typeface="EuclidCircularB"/>
              </a:rPr>
              <a:t>(3)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The fifth month: Five pairs of rabbits produce and three are not ready, so five pairs of rabbits are born </a:t>
            </a:r>
            <a:r>
              <a:rPr lang="en-US" sz="1600" b="1" i="0" dirty="0">
                <a:solidFill>
                  <a:srgbClr val="1A1A1A"/>
                </a:solidFill>
                <a:effectLst/>
                <a:latin typeface="EuclidCircularB"/>
              </a:rPr>
              <a:t>(5)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EuclidCircularB"/>
              </a:rPr>
              <a:t>And so on.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7497526" y="5703075"/>
            <a:ext cx="3545832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/>
            <a:r>
              <a:rPr lang="en-US" sz="1200" dirty="0">
                <a:sym typeface="Calibri"/>
              </a:rPr>
              <a:t>A Pascal's Triangle Fibonacci Sequence Mapping</a:t>
            </a:r>
            <a:endParaRPr lang="en-US" sz="12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95" name="Google Shape;95;p2" descr="Diagram&#10;&#10;Description automatically generated"/>
          <p:cNvPicPr preferRelativeResize="0"/>
          <p:nvPr/>
        </p:nvPicPr>
        <p:blipFill rotWithShape="1">
          <a:blip r:embed="rId3"/>
          <a:srcRect t="-206" r="94" b="103"/>
          <a:stretch/>
        </p:blipFill>
        <p:spPr>
          <a:xfrm>
            <a:off x="6531104" y="1581551"/>
            <a:ext cx="4434608" cy="407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6667f1a9f_1_29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Importance</a:t>
            </a:r>
            <a:endParaRPr dirty="0"/>
          </a:p>
        </p:txBody>
      </p:sp>
      <p:sp>
        <p:nvSpPr>
          <p:cNvPr id="101" name="Google Shape;101;ge6667f1a9f_1_29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5210700" cy="423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real-life situation that this sequence can be applied to is to estimate the time it takes to complete a task.</a:t>
            </a:r>
            <a:endParaRPr lang="en-US" sz="24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Agile teams need to estimate the time it takes to complete tasks, making for a more efficient collaboration.</a:t>
            </a:r>
            <a:endParaRPr sz="24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executed by implementing a point system that can be used to give a high-level estimate of the scale of a specific task. </a:t>
            </a:r>
            <a:endParaRPr sz="2400" dirty="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21212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" name="Google Shape;102;ge6667f1a9f_1_29" descr="A person writing on a whiteboard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23964" y="2351311"/>
            <a:ext cx="5394347" cy="31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822e9ee90_0_1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Goal(s) of the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b822e9ee90_0_1"/>
          <p:cNvSpPr txBox="1">
            <a:spLocks noGrp="1"/>
          </p:cNvSpPr>
          <p:nvPr>
            <p:ph type="body" idx="1"/>
          </p:nvPr>
        </p:nvSpPr>
        <p:spPr>
          <a:xfrm>
            <a:off x="838200" y="1541292"/>
            <a:ext cx="4882676" cy="435045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indent="-380365">
              <a:lnSpc>
                <a:spcPct val="120000"/>
              </a:lnSpc>
              <a:buSzPts val="2390"/>
              <a:buFont typeface="Times New Roman"/>
              <a:buChar char="•"/>
            </a:pPr>
            <a:r>
              <a:rPr lang="en-US" sz="2350" dirty="0">
                <a:solidFill>
                  <a:srgbClr val="21212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Fibonacci's sequence can be determined through handwritten mathematical</a:t>
            </a:r>
            <a:r>
              <a:rPr lang="en-US" sz="2350" dirty="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 equations</a:t>
            </a:r>
            <a:r>
              <a:rPr lang="en-US" sz="2350" dirty="0">
                <a:latin typeface="Times New Roman"/>
                <a:ea typeface="Times New Roman"/>
                <a:cs typeface="Times New Roman"/>
                <a:sym typeface="Times New Roman"/>
              </a:rPr>
              <a:t>. This method is tedious and leaves room for great error.</a:t>
            </a:r>
            <a:endParaRPr lang="en-US" sz="2350" dirty="0">
              <a:latin typeface="Times New Roman"/>
              <a:ea typeface="Times New Roman"/>
              <a:cs typeface="Times New Roman"/>
            </a:endParaRPr>
          </a:p>
          <a:p>
            <a:pPr marL="457200" lvl="0" indent="0" algn="l" rtl="0">
              <a:lnSpc>
                <a:spcPct val="120000"/>
              </a:lnSpc>
              <a:spcAft>
                <a:spcPts val="0"/>
              </a:spcAft>
              <a:buNone/>
            </a:pPr>
            <a:endParaRPr sz="2390">
              <a:latin typeface="Times New Roman"/>
              <a:ea typeface="Times New Roman"/>
              <a:cs typeface="Times New Roman"/>
            </a:endParaRPr>
          </a:p>
          <a:p>
            <a:pPr indent="-380365">
              <a:lnSpc>
                <a:spcPct val="120000"/>
              </a:lnSpc>
              <a:buSzPts val="2390"/>
              <a:buFont typeface="Times New Roman"/>
              <a:buChar char="•"/>
            </a:pPr>
            <a:r>
              <a:rPr lang="en-US" sz="2350" dirty="0">
                <a:latin typeface="Times New Roman"/>
                <a:ea typeface="Times New Roman"/>
                <a:cs typeface="Times New Roman"/>
              </a:rPr>
              <a:t>The goal of our project was to create a model that determines Fibonacci's sequence quickly, and accurately. </a:t>
            </a:r>
            <a:endParaRPr lang="en-US" sz="2350">
              <a:latin typeface="Times New Roman"/>
              <a:ea typeface="Times New Roman"/>
              <a:cs typeface="Times New Roman"/>
            </a:endParaRPr>
          </a:p>
          <a:p>
            <a:pPr indent="0">
              <a:lnSpc>
                <a:spcPct val="120000"/>
              </a:lnSpc>
              <a:buNone/>
            </a:pPr>
            <a:endParaRPr sz="2390">
              <a:latin typeface="Times New Roman"/>
              <a:ea typeface="Times New Roman"/>
              <a:cs typeface="Times New Roman"/>
            </a:endParaRPr>
          </a:p>
          <a:p>
            <a:pPr indent="-380365">
              <a:lnSpc>
                <a:spcPct val="120000"/>
              </a:lnSpc>
              <a:buSzPts val="2390"/>
              <a:buFont typeface="Times New Roman"/>
              <a:buChar char="•"/>
            </a:pPr>
            <a:r>
              <a:rPr lang="en-US" sz="2350" dirty="0">
                <a:latin typeface="Times New Roman"/>
                <a:ea typeface="Times New Roman"/>
                <a:cs typeface="Times New Roman"/>
                <a:sym typeface="Times New Roman"/>
              </a:rPr>
              <a:t>We will construct a recurring neural network (RNN) model to predict Fibonacci's sequence based on a predetermined sequence of data. </a:t>
            </a:r>
            <a:endParaRPr sz="239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09" name="Google Shape;109;gb822e9ee90_0_1" descr="Diagram&#10;&#10;Description automatically generated"/>
          <p:cNvPicPr preferRelativeResize="0"/>
          <p:nvPr/>
        </p:nvPicPr>
        <p:blipFill rotWithShape="1">
          <a:blip r:embed="rId3"/>
          <a:srcRect t="95" r="-117" b="95"/>
          <a:stretch/>
        </p:blipFill>
        <p:spPr>
          <a:xfrm>
            <a:off x="6966489" y="1509869"/>
            <a:ext cx="3807770" cy="4691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5d826dde5_2_0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ge5d826dde5_2_0"/>
          <p:cNvSpPr txBox="1">
            <a:spLocks noGrp="1"/>
          </p:cNvSpPr>
          <p:nvPr>
            <p:ph type="body" idx="1"/>
          </p:nvPr>
        </p:nvSpPr>
        <p:spPr>
          <a:xfrm>
            <a:off x="838200" y="1653350"/>
            <a:ext cx="4963200" cy="398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25755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uploaded file and converted it into a dataframe (or table).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found that the data loaded into one column.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l" rtl="0">
              <a:spcBef>
                <a:spcPts val="100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Every row was combined into a string (combination of characters). These needed to be separated.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ge5d826dde5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975" y="1434425"/>
            <a:ext cx="4592225" cy="46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6667f1a9f_0_5"/>
          <p:cNvSpPr txBox="1">
            <a:spLocks noGrp="1"/>
          </p:cNvSpPr>
          <p:nvPr>
            <p:ph type="title"/>
          </p:nvPr>
        </p:nvSpPr>
        <p:spPr>
          <a:xfrm>
            <a:off x="838200" y="139841"/>
            <a:ext cx="10515600" cy="107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Exploratory Data Analysis (Continued)</a:t>
            </a:r>
            <a:endParaRPr/>
          </a:p>
        </p:txBody>
      </p:sp>
      <p:pic>
        <p:nvPicPr>
          <p:cNvPr id="122" name="Google Shape;122;ge6667f1a9f_0_5"/>
          <p:cNvPicPr preferRelativeResize="0"/>
          <p:nvPr/>
        </p:nvPicPr>
        <p:blipFill rotWithShape="1">
          <a:blip r:embed="rId3">
            <a:alphaModFix/>
          </a:blip>
          <a:srcRect l="5712" t="61329" r="20579" b="11849"/>
          <a:stretch/>
        </p:blipFill>
        <p:spPr>
          <a:xfrm>
            <a:off x="1483125" y="3098525"/>
            <a:ext cx="9685800" cy="5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e6667f1a9f_0_5"/>
          <p:cNvSpPr txBox="1"/>
          <p:nvPr/>
        </p:nvSpPr>
        <p:spPr>
          <a:xfrm>
            <a:off x="928800" y="2543200"/>
            <a:ext cx="10515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ge6667f1a9f_0_5"/>
          <p:cNvPicPr preferRelativeResize="0"/>
          <p:nvPr/>
        </p:nvPicPr>
        <p:blipFill rotWithShape="1">
          <a:blip r:embed="rId4">
            <a:alphaModFix/>
          </a:blip>
          <a:srcRect b="42149"/>
          <a:stretch/>
        </p:blipFill>
        <p:spPr>
          <a:xfrm>
            <a:off x="597450" y="3962150"/>
            <a:ext cx="11178301" cy="20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e6667f1a9f_0_5"/>
          <p:cNvSpPr txBox="1"/>
          <p:nvPr/>
        </p:nvSpPr>
        <p:spPr>
          <a:xfrm>
            <a:off x="901500" y="1780250"/>
            <a:ext cx="10570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the top image is a value from the original data. Using a for loop, we separated  each value by the commas. We then put them in separate columns of a new data frame.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Next, we took the column names from one of the files.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1186</Words>
  <Application>Microsoft Office PowerPoint</Application>
  <PresentationFormat>Widescreen</PresentationFormat>
  <Paragraphs>148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Using Machine Learning to Predict Fibonacci’s Sequence</vt:lpstr>
      <vt:lpstr>Meet our amazing Team!</vt:lpstr>
      <vt:lpstr>What we will discuss..</vt:lpstr>
      <vt:lpstr>What is Fibonacci’s Sequence?</vt:lpstr>
      <vt:lpstr>How the equation works</vt:lpstr>
      <vt:lpstr>Importance</vt:lpstr>
      <vt:lpstr>Goal(s) of the Project</vt:lpstr>
      <vt:lpstr>Exploratory Data Analysis</vt:lpstr>
      <vt:lpstr>Exploratory Data Analysis (Continued)</vt:lpstr>
      <vt:lpstr>Exploratory Data Analysis (Pt. 3)</vt:lpstr>
      <vt:lpstr>Data Preparation (Model 1)</vt:lpstr>
      <vt:lpstr>Data Preparation (Continued)</vt:lpstr>
      <vt:lpstr>Model 1</vt:lpstr>
      <vt:lpstr>Model 2</vt:lpstr>
      <vt:lpstr>Model 2 (Continued)</vt:lpstr>
      <vt:lpstr>Model 3</vt:lpstr>
      <vt:lpstr>Model 3 (Continued)</vt:lpstr>
      <vt:lpstr>Model 4</vt:lpstr>
      <vt:lpstr>Model 5</vt:lpstr>
      <vt:lpstr>Results</vt:lpstr>
      <vt:lpstr>Future Research Implications</vt:lpstr>
      <vt:lpstr>Works Cited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Predict Fibonacci’s Sequence</dc:title>
  <dc:creator>Tunde</dc:creator>
  <cp:lastModifiedBy>takiyaeastmond@yahoo.com</cp:lastModifiedBy>
  <cp:revision>48</cp:revision>
  <dcterms:created xsi:type="dcterms:W3CDTF">2021-07-08T17:14:45Z</dcterms:created>
  <dcterms:modified xsi:type="dcterms:W3CDTF">2022-07-15T20:28:13Z</dcterms:modified>
</cp:coreProperties>
</file>