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</p:sldIdLst>
  <p:sldSz cy="6858000" cx="12192000"/>
  <p:notesSz cx="6858000" cy="9144000"/>
  <p:embeddedFontLst>
    <p:embeddedFont>
      <p:font typeface="Play"/>
      <p:regular r:id="rId30"/>
      <p:bold r:id="rId31"/>
    </p:embeddedFont>
    <p:embeddedFont>
      <p:font typeface="Caveat"/>
      <p:regular r:id="rId32"/>
      <p:bold r:id="rId33"/>
    </p:embeddedFont>
    <p:embeddedFont>
      <p:font typeface="Amatic SC"/>
      <p:regular r:id="rId34"/>
      <p:bold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6" roundtripDataSignature="AMtx7mjwmWmdS65TeaaTVeYa0S3iN9dDR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Play-bold.fntdata"/><Relationship Id="rId30" Type="http://schemas.openxmlformats.org/officeDocument/2006/relationships/font" Target="fonts/Play-regular.fntdata"/><Relationship Id="rId11" Type="http://schemas.openxmlformats.org/officeDocument/2006/relationships/slide" Target="slides/slide7.xml"/><Relationship Id="rId33" Type="http://schemas.openxmlformats.org/officeDocument/2006/relationships/font" Target="fonts/Caveat-bold.fntdata"/><Relationship Id="rId10" Type="http://schemas.openxmlformats.org/officeDocument/2006/relationships/slide" Target="slides/slide6.xml"/><Relationship Id="rId32" Type="http://schemas.openxmlformats.org/officeDocument/2006/relationships/font" Target="fonts/Caveat-regular.fntdata"/><Relationship Id="rId13" Type="http://schemas.openxmlformats.org/officeDocument/2006/relationships/slide" Target="slides/slide9.xml"/><Relationship Id="rId35" Type="http://schemas.openxmlformats.org/officeDocument/2006/relationships/font" Target="fonts/AmaticSC-bold.fntdata"/><Relationship Id="rId12" Type="http://schemas.openxmlformats.org/officeDocument/2006/relationships/slide" Target="slides/slide8.xml"/><Relationship Id="rId34" Type="http://schemas.openxmlformats.org/officeDocument/2006/relationships/font" Target="fonts/AmaticSC-regular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36" Type="http://customschemas.google.com/relationships/presentationmetadata" Target="meta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e6667f1a9f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ge6667f1a9f_0_3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3deffc7f26_1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3deffc7f26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3e41bd9e38_0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3e41bd9e38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3deffc7f26_1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3deffc7f26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3deffc7f26_1_3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3deffc7f26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3deffc7f26_1_4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3deffc7f26_1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3e41bd9e38_0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3e41bd9e38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3e41bd9e38_0_4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3e41bd9e38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3e41bd9e38_0_3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3e41bd9e38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3deffc7f26_0_6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3deffc7f26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3deffc7f26_0_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3deffc7f26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3deffc7f26_2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3deffc7f26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3deffc7f26_0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3deffc7f2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3e49dc757e_3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13e49dc757e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3e49dc757e_3_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3e49dc757e_3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3e26b4a7c0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13e26b4a7c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3ed192fc05_0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13ed192fc05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3deffc7f26_0_7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13deffc7f26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3deffc7f26_0_3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3deffc7f26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3deffc7f26_1_5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3deffc7f26_1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3e41bd9e38_0_7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3e41bd9e38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3e41bd9e38_0_8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3e41bd9e38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3deffc7f26_2_3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3deffc7f26_2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3ed192fc05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3ed192fc0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3deffc7f26_1_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3deffc7f26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/>
          <p:nvPr>
            <p:ph type="ctrTitle"/>
          </p:nvPr>
        </p:nvSpPr>
        <p:spPr>
          <a:xfrm>
            <a:off x="1524000" y="1413910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4"/>
          <p:cNvSpPr txBox="1"/>
          <p:nvPr>
            <p:ph idx="1" type="subTitle"/>
          </p:nvPr>
        </p:nvSpPr>
        <p:spPr>
          <a:xfrm>
            <a:off x="1524000" y="3933340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7" name="Google Shape;17;p4"/>
          <p:cNvSpPr/>
          <p:nvPr/>
        </p:nvSpPr>
        <p:spPr>
          <a:xfrm>
            <a:off x="0" y="5711687"/>
            <a:ext cx="12192000" cy="92764"/>
          </a:xfrm>
          <a:prstGeom prst="rect">
            <a:avLst/>
          </a:prstGeom>
          <a:solidFill>
            <a:srgbClr val="00256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3"/>
          <p:cNvSpPr txBox="1"/>
          <p:nvPr>
            <p:ph type="title"/>
          </p:nvPr>
        </p:nvSpPr>
        <p:spPr>
          <a:xfrm>
            <a:off x="838200" y="132525"/>
            <a:ext cx="10515600" cy="10943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3"/>
          <p:cNvSpPr txBox="1"/>
          <p:nvPr>
            <p:ph idx="1" type="body"/>
          </p:nvPr>
        </p:nvSpPr>
        <p:spPr>
          <a:xfrm rot="5400000">
            <a:off x="3887870" y="-1631688"/>
            <a:ext cx="4416261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5"/>
          <p:cNvSpPr txBox="1"/>
          <p:nvPr>
            <p:ph type="title"/>
          </p:nvPr>
        </p:nvSpPr>
        <p:spPr>
          <a:xfrm>
            <a:off x="838200" y="132525"/>
            <a:ext cx="10515600" cy="10943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9"/>
          <p:cNvSpPr txBox="1"/>
          <p:nvPr>
            <p:ph type="title"/>
          </p:nvPr>
        </p:nvSpPr>
        <p:spPr>
          <a:xfrm>
            <a:off x="838200" y="132525"/>
            <a:ext cx="10515600" cy="10943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7"/>
          <p:cNvSpPr txBox="1"/>
          <p:nvPr>
            <p:ph type="title"/>
          </p:nvPr>
        </p:nvSpPr>
        <p:spPr>
          <a:xfrm>
            <a:off x="838200" y="113337"/>
            <a:ext cx="10515600" cy="11058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7"/>
          <p:cNvSpPr txBox="1"/>
          <p:nvPr>
            <p:ph idx="1" type="body"/>
          </p:nvPr>
        </p:nvSpPr>
        <p:spPr>
          <a:xfrm>
            <a:off x="838200" y="1626845"/>
            <a:ext cx="5181600" cy="44293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7"/>
          <p:cNvSpPr txBox="1"/>
          <p:nvPr>
            <p:ph idx="2" type="body"/>
          </p:nvPr>
        </p:nvSpPr>
        <p:spPr>
          <a:xfrm>
            <a:off x="6172200" y="1626845"/>
            <a:ext cx="5181600" cy="44293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/>
          <p:nvPr>
            <p:ph type="title"/>
          </p:nvPr>
        </p:nvSpPr>
        <p:spPr>
          <a:xfrm>
            <a:off x="839788" y="100085"/>
            <a:ext cx="10515600" cy="11191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8"/>
          <p:cNvSpPr txBox="1"/>
          <p:nvPr>
            <p:ph idx="1" type="body"/>
          </p:nvPr>
        </p:nvSpPr>
        <p:spPr>
          <a:xfrm>
            <a:off x="839788" y="1416123"/>
            <a:ext cx="5157787" cy="8759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0" name="Google Shape;30;p8"/>
          <p:cNvSpPr txBox="1"/>
          <p:nvPr>
            <p:ph idx="2" type="body"/>
          </p:nvPr>
        </p:nvSpPr>
        <p:spPr>
          <a:xfrm>
            <a:off x="839788" y="2240035"/>
            <a:ext cx="5157787" cy="37897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8"/>
          <p:cNvSpPr txBox="1"/>
          <p:nvPr>
            <p:ph idx="3" type="body"/>
          </p:nvPr>
        </p:nvSpPr>
        <p:spPr>
          <a:xfrm>
            <a:off x="6172200" y="1429375"/>
            <a:ext cx="5183188" cy="8759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2" name="Google Shape;32;p8"/>
          <p:cNvSpPr txBox="1"/>
          <p:nvPr>
            <p:ph idx="4" type="body"/>
          </p:nvPr>
        </p:nvSpPr>
        <p:spPr>
          <a:xfrm>
            <a:off x="6172200" y="2253287"/>
            <a:ext cx="5183188" cy="37897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1"/>
          <p:cNvSpPr txBox="1"/>
          <p:nvPr>
            <p:ph type="title"/>
          </p:nvPr>
        </p:nvSpPr>
        <p:spPr>
          <a:xfrm>
            <a:off x="839788" y="-19874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36" name="Google Shape;36;p1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40" name="Google Shape;40;p1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7.xml"/><Relationship Id="rId10" Type="http://schemas.openxmlformats.org/officeDocument/2006/relationships/slideLayout" Target="../slideLayouts/slideLayout6.xml"/><Relationship Id="rId13" Type="http://schemas.openxmlformats.org/officeDocument/2006/relationships/slideLayout" Target="../slideLayouts/slideLayout9.xml"/><Relationship Id="rId12" Type="http://schemas.openxmlformats.org/officeDocument/2006/relationships/slideLayout" Target="../slideLayouts/slideLayout8.xml"/><Relationship Id="rId1" Type="http://schemas.openxmlformats.org/officeDocument/2006/relationships/image" Target="../media/image3.jpg"/><Relationship Id="rId2" Type="http://schemas.openxmlformats.org/officeDocument/2006/relationships/image" Target="../media/image2.png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9" Type="http://schemas.openxmlformats.org/officeDocument/2006/relationships/slideLayout" Target="../slideLayouts/slideLayout5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0.xml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382053" y="5904410"/>
            <a:ext cx="1973574" cy="918472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61150" y="6071949"/>
            <a:ext cx="1131064" cy="759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8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16429" y="6240631"/>
            <a:ext cx="1831312" cy="617072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9;p3"/>
          <p:cNvPicPr preferRelativeResize="0"/>
          <p:nvPr/>
        </p:nvPicPr>
        <p:blipFill rotWithShape="1">
          <a:blip r:embed="rId4">
            <a:alphaModFix/>
          </a:blip>
          <a:srcRect b="-2190" l="0" r="20528" t="0"/>
          <a:stretch/>
        </p:blipFill>
        <p:spPr>
          <a:xfrm>
            <a:off x="8307496" y="6294558"/>
            <a:ext cx="1957381" cy="548694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3"/>
          <p:cNvSpPr txBox="1"/>
          <p:nvPr>
            <p:ph type="title"/>
          </p:nvPr>
        </p:nvSpPr>
        <p:spPr>
          <a:xfrm>
            <a:off x="838200" y="132525"/>
            <a:ext cx="10515600" cy="10943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3"/>
          <p:cNvSpPr txBox="1"/>
          <p:nvPr>
            <p:ph idx="1" type="body"/>
          </p:nvPr>
        </p:nvSpPr>
        <p:spPr>
          <a:xfrm>
            <a:off x="838200" y="1417981"/>
            <a:ext cx="10515600" cy="44162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3"/>
          <p:cNvSpPr/>
          <p:nvPr/>
        </p:nvSpPr>
        <p:spPr>
          <a:xfrm>
            <a:off x="0" y="1329008"/>
            <a:ext cx="12192000" cy="92764"/>
          </a:xfrm>
          <a:prstGeom prst="rect">
            <a:avLst/>
          </a:prstGeom>
          <a:solidFill>
            <a:srgbClr val="00256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3"/>
          <p:cNvSpPr/>
          <p:nvPr/>
        </p:nvSpPr>
        <p:spPr>
          <a:xfrm>
            <a:off x="0" y="1219582"/>
            <a:ext cx="12192000" cy="92764"/>
          </a:xfrm>
          <a:prstGeom prst="rect">
            <a:avLst/>
          </a:prstGeom>
          <a:solidFill>
            <a:srgbClr val="F947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</p:sldLayoutIdLst>
  <mc:AlternateContent>
    <mc:Choice Requires="p14">
      <p:transition spd="slow">
        <p14:prism dir="l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scikit-learn.org/stable/modules/generated/sklearn.datasets.fetch_20newsgroups.html?highlight=#sklearn.datasets.fetch_20newsgroups" TargetMode="External"/><Relationship Id="rId4" Type="http://schemas.openxmlformats.org/officeDocument/2006/relationships/hyperlink" Target="https://www.geeksforgeeks.org/python-lemmatization-with-nltk/#:~:text=Lemmatization%20is%20the%20process%20of,similar%20meanings%20to%20one%20word" TargetMode="External"/><Relationship Id="rId5" Type="http://schemas.openxmlformats.org/officeDocument/2006/relationships/hyperlink" Target="https://scikit-learn.org/stable/modules/generated/sklearn.cluster.KMeans.html" TargetMode="External"/><Relationship Id="rId6" Type="http://schemas.openxmlformats.org/officeDocument/2006/relationships/hyperlink" Target="https://www.geeksforgeeks.org/numpy-where-in-python/?ref=lbp" TargetMode="External"/><Relationship Id="rId7" Type="http://schemas.openxmlformats.org/officeDocument/2006/relationships/hyperlink" Target="https://stackabuse.com/python-for-nlp-topic-modeling/" TargetMode="External"/><Relationship Id="rId8" Type="http://schemas.openxmlformats.org/officeDocument/2006/relationships/hyperlink" Target="https://www.dreamstime.com/photos-images/lessons-learned.html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jpg"/><Relationship Id="rId4" Type="http://schemas.openxmlformats.org/officeDocument/2006/relationships/image" Target="../media/image20.jpg"/><Relationship Id="rId5" Type="http://schemas.openxmlformats.org/officeDocument/2006/relationships/image" Target="../media/image13.jpg"/><Relationship Id="rId6" Type="http://schemas.openxmlformats.org/officeDocument/2006/relationships/image" Target="../media/image19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e6667f1a9f_0_38"/>
          <p:cNvSpPr txBox="1"/>
          <p:nvPr/>
        </p:nvSpPr>
        <p:spPr>
          <a:xfrm>
            <a:off x="1012405" y="12"/>
            <a:ext cx="10564800" cy="1180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</a:rPr>
              <a:t>Applied Machine Learning Intensive</a:t>
            </a:r>
            <a:br>
              <a:rPr b="1" lang="en-US" sz="3600">
                <a:solidFill>
                  <a:schemeClr val="dk1"/>
                </a:solidFill>
              </a:rPr>
            </a:br>
            <a:r>
              <a:rPr b="1" lang="en-US" sz="3600">
                <a:solidFill>
                  <a:schemeClr val="dk1"/>
                </a:solidFill>
              </a:rPr>
              <a:t> 2022 Capstone Project</a:t>
            </a:r>
            <a:endParaRPr sz="3600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53" name="Google Shape;53;ge6667f1a9f_0_38"/>
          <p:cNvSpPr txBox="1"/>
          <p:nvPr/>
        </p:nvSpPr>
        <p:spPr>
          <a:xfrm>
            <a:off x="329175" y="4043900"/>
            <a:ext cx="11631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Presented by: Tobi Owolabi, Laila Amin, Jaden Robinson, &amp; Brianna Murel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4" name="Google Shape;54;ge6667f1a9f_0_38"/>
          <p:cNvSpPr txBox="1"/>
          <p:nvPr/>
        </p:nvSpPr>
        <p:spPr>
          <a:xfrm>
            <a:off x="2212850" y="1645925"/>
            <a:ext cx="859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ge6667f1a9f_0_38"/>
          <p:cNvSpPr txBox="1"/>
          <p:nvPr/>
        </p:nvSpPr>
        <p:spPr>
          <a:xfrm flipH="1">
            <a:off x="2367875" y="1686626"/>
            <a:ext cx="6858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56" name="Google Shape;56;ge6667f1a9f_0_38"/>
          <p:cNvSpPr txBox="1"/>
          <p:nvPr/>
        </p:nvSpPr>
        <p:spPr>
          <a:xfrm flipH="1">
            <a:off x="2520275" y="1839026"/>
            <a:ext cx="6858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57" name="Google Shape;57;ge6667f1a9f_0_38"/>
          <p:cNvSpPr txBox="1"/>
          <p:nvPr/>
        </p:nvSpPr>
        <p:spPr>
          <a:xfrm>
            <a:off x="3092400" y="1645925"/>
            <a:ext cx="60072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Detecting the most commonly used words in a newsgroup </a:t>
            </a:r>
            <a:endParaRPr b="1" sz="4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8" name="Google Shape;58;ge6667f1a9f_0_38"/>
          <p:cNvSpPr txBox="1"/>
          <p:nvPr/>
        </p:nvSpPr>
        <p:spPr>
          <a:xfrm>
            <a:off x="3453450" y="4754875"/>
            <a:ext cx="5285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                 July 27, 2022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3deffc7f26_1_7"/>
          <p:cNvSpPr txBox="1"/>
          <p:nvPr>
            <p:ph type="title"/>
          </p:nvPr>
        </p:nvSpPr>
        <p:spPr>
          <a:xfrm>
            <a:off x="134100" y="95950"/>
            <a:ext cx="10515600" cy="1094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is Lemmatization?</a:t>
            </a:r>
            <a:endParaRPr/>
          </a:p>
        </p:txBody>
      </p:sp>
      <p:sp>
        <p:nvSpPr>
          <p:cNvPr id="127" name="Google Shape;127;g13deffc7f26_1_7"/>
          <p:cNvSpPr txBox="1"/>
          <p:nvPr/>
        </p:nvSpPr>
        <p:spPr>
          <a:xfrm>
            <a:off x="134100" y="1463700"/>
            <a:ext cx="72237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Times New Roman"/>
              <a:buChar char="●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Lemmatization is the process of linking words with similar meanings (Synonyms) into one word.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8" name="Google Shape;128;g13deffc7f26_1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100" y="2941200"/>
            <a:ext cx="10325274" cy="269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3e41bd9e38_0_12"/>
          <p:cNvSpPr txBox="1"/>
          <p:nvPr>
            <p:ph type="title"/>
          </p:nvPr>
        </p:nvSpPr>
        <p:spPr>
          <a:xfrm>
            <a:off x="566925" y="114250"/>
            <a:ext cx="10515600" cy="1094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is Topic Modeling?</a:t>
            </a:r>
            <a:endParaRPr/>
          </a:p>
        </p:txBody>
      </p:sp>
      <p:sp>
        <p:nvSpPr>
          <p:cNvPr id="134" name="Google Shape;134;g13e41bd9e38_0_12"/>
          <p:cNvSpPr txBox="1"/>
          <p:nvPr/>
        </p:nvSpPr>
        <p:spPr>
          <a:xfrm>
            <a:off x="566925" y="1591075"/>
            <a:ext cx="54864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●"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Topic Modeling reads large volumes of text data by clustering the documents into groups.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5" name="Google Shape;135;g13e41bd9e38_0_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24000" y="2157975"/>
            <a:ext cx="5476875" cy="328612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g13e41bd9e38_0_12"/>
          <p:cNvSpPr txBox="1"/>
          <p:nvPr/>
        </p:nvSpPr>
        <p:spPr>
          <a:xfrm>
            <a:off x="566925" y="3365000"/>
            <a:ext cx="50475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●"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example of topic modeling is clustering a large number of newspaper articles that belong to the same category.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3deffc7f26_1_15"/>
          <p:cNvSpPr txBox="1"/>
          <p:nvPr>
            <p:ph type="title"/>
          </p:nvPr>
        </p:nvSpPr>
        <p:spPr>
          <a:xfrm>
            <a:off x="201150" y="132525"/>
            <a:ext cx="10515600" cy="1094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Part 2 Overview: </a:t>
            </a:r>
            <a:r>
              <a:rPr lang="en-US"/>
              <a:t>Lemmatization &amp; K-Means Clustering</a:t>
            </a:r>
            <a:endParaRPr/>
          </a:p>
        </p:txBody>
      </p:sp>
      <p:sp>
        <p:nvSpPr>
          <p:cNvPr id="142" name="Google Shape;142;g13deffc7f26_1_15"/>
          <p:cNvSpPr txBox="1"/>
          <p:nvPr/>
        </p:nvSpPr>
        <p:spPr>
          <a:xfrm>
            <a:off x="365750" y="1828800"/>
            <a:ext cx="605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g13deffc7f26_1_15"/>
          <p:cNvSpPr txBox="1"/>
          <p:nvPr/>
        </p:nvSpPr>
        <p:spPr>
          <a:xfrm>
            <a:off x="201150" y="1536288"/>
            <a:ext cx="82479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Font typeface="Times New Roman"/>
              <a:buChar char="●"/>
            </a:pP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The main objective is to Cluster Documents &amp; Discover Topics using K-Means Clustering &amp; Lemmatization.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4" name="Google Shape;144;g13deffc7f26_1_15"/>
          <p:cNvSpPr txBox="1"/>
          <p:nvPr/>
        </p:nvSpPr>
        <p:spPr>
          <a:xfrm>
            <a:off x="201150" y="2634088"/>
            <a:ext cx="68763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Font typeface="Times New Roman"/>
              <a:buChar char="●"/>
            </a:pP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We will begin by </a:t>
            </a: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stripping words out of given topics and apply lemmatization. </a:t>
            </a:r>
            <a:endParaRPr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5" name="Google Shape;145;g13deffc7f26_1_15"/>
          <p:cNvSpPr txBox="1"/>
          <p:nvPr/>
        </p:nvSpPr>
        <p:spPr>
          <a:xfrm>
            <a:off x="201150" y="3647475"/>
            <a:ext cx="73701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After lemmatization, begin K-Means Clustering with values of K ranging from 1 to 15</a:t>
            </a: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.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g13deffc7f26_1_15"/>
          <p:cNvSpPr txBox="1"/>
          <p:nvPr/>
        </p:nvSpPr>
        <p:spPr>
          <a:xfrm>
            <a:off x="201150" y="4632675"/>
            <a:ext cx="44745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Font typeface="Times New Roman"/>
              <a:buChar char="●"/>
            </a:pP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Lastly, display the top 3 sets associated with each cluster.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3deffc7f26_1_38"/>
          <p:cNvSpPr txBox="1"/>
          <p:nvPr>
            <p:ph type="title"/>
          </p:nvPr>
        </p:nvSpPr>
        <p:spPr>
          <a:xfrm>
            <a:off x="838200" y="0"/>
            <a:ext cx="10515600" cy="1094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Lemmatization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2" name="Google Shape;152;g13deffc7f26_1_38"/>
          <p:cNvSpPr txBox="1"/>
          <p:nvPr/>
        </p:nvSpPr>
        <p:spPr>
          <a:xfrm>
            <a:off x="116800" y="1529775"/>
            <a:ext cx="52851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Times New Roman"/>
              <a:buChar char="●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Strip the words out the given topic &amp; begin to apply Lemmatization.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3" name="Google Shape;153;g13deffc7f26_1_38"/>
          <p:cNvSpPr txBox="1"/>
          <p:nvPr/>
        </p:nvSpPr>
        <p:spPr>
          <a:xfrm>
            <a:off x="327000" y="3007275"/>
            <a:ext cx="5653200" cy="29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g13deffc7f26_1_38"/>
          <p:cNvSpPr txBox="1"/>
          <p:nvPr/>
        </p:nvSpPr>
        <p:spPr>
          <a:xfrm>
            <a:off x="0" y="3310125"/>
            <a:ext cx="62544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Times New Roman"/>
              <a:buChar char="●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Begin the process of </a:t>
            </a: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process of linking words with similar meanings into one word.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g13deffc7f26_1_38"/>
          <p:cNvSpPr txBox="1"/>
          <p:nvPr/>
        </p:nvSpPr>
        <p:spPr>
          <a:xfrm>
            <a:off x="5980200" y="1755625"/>
            <a:ext cx="52851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800"/>
              <a:buFont typeface="Times New Roman"/>
              <a:buChar char="●"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Synonyms within topics are</a:t>
            </a:r>
            <a:r>
              <a:rPr lang="en-US" sz="2800">
                <a:solidFill>
                  <a:srgbClr val="202124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grouped together so they can be analyzed as a single item.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3deffc7f26_1_46"/>
          <p:cNvSpPr txBox="1"/>
          <p:nvPr>
            <p:ph type="title"/>
          </p:nvPr>
        </p:nvSpPr>
        <p:spPr>
          <a:xfrm>
            <a:off x="838200" y="132525"/>
            <a:ext cx="10515600" cy="1094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K-Means Clustering Process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1" name="Google Shape;161;g13deffc7f26_1_46"/>
          <p:cNvSpPr txBox="1"/>
          <p:nvPr/>
        </p:nvSpPr>
        <p:spPr>
          <a:xfrm>
            <a:off x="164600" y="1463025"/>
            <a:ext cx="6547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2" name="Google Shape;162;g13deffc7f26_1_46"/>
          <p:cNvSpPr txBox="1"/>
          <p:nvPr/>
        </p:nvSpPr>
        <p:spPr>
          <a:xfrm>
            <a:off x="6656825" y="2560325"/>
            <a:ext cx="510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g13deffc7f26_1_46"/>
          <p:cNvSpPr txBox="1"/>
          <p:nvPr/>
        </p:nvSpPr>
        <p:spPr>
          <a:xfrm>
            <a:off x="6528825" y="2505450"/>
            <a:ext cx="466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g13deffc7f26_1_46"/>
          <p:cNvSpPr txBox="1"/>
          <p:nvPr/>
        </p:nvSpPr>
        <p:spPr>
          <a:xfrm>
            <a:off x="6967725" y="2633475"/>
            <a:ext cx="479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5" name="Google Shape;165;g13deffc7f26_1_46"/>
          <p:cNvSpPr txBox="1"/>
          <p:nvPr/>
        </p:nvSpPr>
        <p:spPr>
          <a:xfrm>
            <a:off x="164600" y="1463025"/>
            <a:ext cx="49377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Char char="●"/>
            </a:pP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K is set to a range of 1 to 16, which covers the 15 required values.</a:t>
            </a:r>
            <a:endParaRPr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6" name="Google Shape;166;g13deffc7f26_1_46"/>
          <p:cNvSpPr txBox="1"/>
          <p:nvPr/>
        </p:nvSpPr>
        <p:spPr>
          <a:xfrm>
            <a:off x="164600" y="2936400"/>
            <a:ext cx="51024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Font typeface="Times New Roman"/>
              <a:buChar char="●"/>
            </a:pP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The K Means is set to the number of clusters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7" name="Google Shape;167;g13deffc7f26_1_46"/>
          <p:cNvSpPr txBox="1"/>
          <p:nvPr/>
        </p:nvSpPr>
        <p:spPr>
          <a:xfrm>
            <a:off x="164600" y="4009575"/>
            <a:ext cx="49377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Font typeface="Times New Roman"/>
              <a:buChar char="●"/>
            </a:pP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The K-Means is also trained by the Sum of squared distance.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8" name="Google Shape;168;g13deffc7f26_1_46"/>
          <p:cNvSpPr txBox="1"/>
          <p:nvPr/>
        </p:nvSpPr>
        <p:spPr>
          <a:xfrm>
            <a:off x="164600" y="5193775"/>
            <a:ext cx="5413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Font typeface="Times New Roman"/>
              <a:buChar char="●"/>
            </a:pP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Lastly, plot the K-Cluster.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3e41bd9e38_0_3"/>
          <p:cNvSpPr txBox="1"/>
          <p:nvPr>
            <p:ph type="title"/>
          </p:nvPr>
        </p:nvSpPr>
        <p:spPr>
          <a:xfrm>
            <a:off x="838200" y="132525"/>
            <a:ext cx="10515600" cy="1094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Plotting the K-Means Clustering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4" name="Google Shape;174;g13e41bd9e38_0_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1741377"/>
            <a:ext cx="4653900" cy="297380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g13e41bd9e38_0_3"/>
          <p:cNvSpPr txBox="1"/>
          <p:nvPr/>
        </p:nvSpPr>
        <p:spPr>
          <a:xfrm>
            <a:off x="329175" y="4099575"/>
            <a:ext cx="5267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6" name="Google Shape;176;g13e41bd9e38_0_3"/>
          <p:cNvSpPr txBox="1"/>
          <p:nvPr/>
        </p:nvSpPr>
        <p:spPr>
          <a:xfrm>
            <a:off x="5961900" y="2377450"/>
            <a:ext cx="5010900" cy="17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Font typeface="Times New Roman"/>
              <a:buChar char="●"/>
            </a:pP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With the K-Means cluster graph, we conclude that as K increases the cluster gets closer to the center.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3e41bd9e38_0_48"/>
          <p:cNvSpPr txBox="1"/>
          <p:nvPr>
            <p:ph type="title"/>
          </p:nvPr>
        </p:nvSpPr>
        <p:spPr>
          <a:xfrm>
            <a:off x="390150" y="187400"/>
            <a:ext cx="10515600" cy="1094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Topic Modeling</a:t>
            </a:r>
            <a:endParaRPr/>
          </a:p>
        </p:txBody>
      </p:sp>
      <p:sp>
        <p:nvSpPr>
          <p:cNvPr id="182" name="Google Shape;182;g13e41bd9e38_0_48"/>
          <p:cNvSpPr txBox="1"/>
          <p:nvPr/>
        </p:nvSpPr>
        <p:spPr>
          <a:xfrm>
            <a:off x="6354800" y="3228900"/>
            <a:ext cx="493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g13e41bd9e38_0_48"/>
          <p:cNvSpPr txBox="1"/>
          <p:nvPr/>
        </p:nvSpPr>
        <p:spPr>
          <a:xfrm>
            <a:off x="390150" y="1791375"/>
            <a:ext cx="36942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●"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Begin by creating a K-Means cluster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●"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Set K to a specific number i.e (K = 7)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●"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Set K-Means to the number of clusters.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4" name="Google Shape;184;g13e41bd9e38_0_48"/>
          <p:cNvSpPr txBox="1"/>
          <p:nvPr/>
        </p:nvSpPr>
        <p:spPr>
          <a:xfrm>
            <a:off x="4956050" y="1938525"/>
            <a:ext cx="482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g13e41bd9e38_0_48"/>
          <p:cNvSpPr txBox="1"/>
          <p:nvPr/>
        </p:nvSpPr>
        <p:spPr>
          <a:xfrm>
            <a:off x="4791450" y="2029975"/>
            <a:ext cx="519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g13e41bd9e38_0_48"/>
          <p:cNvSpPr txBox="1"/>
          <p:nvPr/>
        </p:nvSpPr>
        <p:spPr>
          <a:xfrm>
            <a:off x="5394975" y="2474700"/>
            <a:ext cx="51939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Times New Roman"/>
              <a:buChar char="●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Create a for loop that takes the Lemmatized topics, group them based off the 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words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 that have similar 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meanings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3e41bd9e38_0_38"/>
          <p:cNvSpPr txBox="1"/>
          <p:nvPr>
            <p:ph type="title"/>
          </p:nvPr>
        </p:nvSpPr>
        <p:spPr>
          <a:xfrm>
            <a:off x="838200" y="132525"/>
            <a:ext cx="10515600" cy="1094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Topic Modeling</a:t>
            </a:r>
            <a:endParaRPr/>
          </a:p>
        </p:txBody>
      </p:sp>
      <p:pic>
        <p:nvPicPr>
          <p:cNvPr id="192" name="Google Shape;192;g13e41bd9e38_0_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975" y="1653650"/>
            <a:ext cx="5931325" cy="271520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g13e41bd9e38_0_38"/>
          <p:cNvSpPr txBox="1"/>
          <p:nvPr/>
        </p:nvSpPr>
        <p:spPr>
          <a:xfrm>
            <a:off x="6120300" y="1653650"/>
            <a:ext cx="6071700" cy="11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Shown are the top 3 topics associated with each cluster.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g13e41bd9e38_0_38"/>
          <p:cNvSpPr txBox="1"/>
          <p:nvPr/>
        </p:nvSpPr>
        <p:spPr>
          <a:xfrm>
            <a:off x="5955875" y="3968650"/>
            <a:ext cx="520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g13e41bd9e38_0_38"/>
          <p:cNvSpPr txBox="1"/>
          <p:nvPr/>
        </p:nvSpPr>
        <p:spPr>
          <a:xfrm>
            <a:off x="6120300" y="2665600"/>
            <a:ext cx="5663100" cy="30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Top 3 topics in Group 3 are 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sci.electronics, rec.motorcycles, &amp; talk.religion.misc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Top 3 topics in Group 4:  talk.religion.misc &amp; rec.motorcycles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3deffc7f26_0_66"/>
          <p:cNvSpPr txBox="1"/>
          <p:nvPr>
            <p:ph type="title"/>
          </p:nvPr>
        </p:nvSpPr>
        <p:spPr>
          <a:xfrm>
            <a:off x="2312500" y="0"/>
            <a:ext cx="10515600" cy="1094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/>
              <a:t>Biases and </a:t>
            </a:r>
            <a:r>
              <a:rPr lang="en-US" sz="5000"/>
              <a:t>negative</a:t>
            </a:r>
            <a:r>
              <a:rPr lang="en-US" sz="5000"/>
              <a:t> </a:t>
            </a:r>
            <a:r>
              <a:rPr lang="en-US" sz="5000"/>
              <a:t>impact</a:t>
            </a:r>
            <a:r>
              <a:rPr lang="en-US" sz="5000"/>
              <a:t> </a:t>
            </a:r>
            <a:endParaRPr sz="5000"/>
          </a:p>
        </p:txBody>
      </p:sp>
      <p:sp>
        <p:nvSpPr>
          <p:cNvPr id="201" name="Google Shape;201;g13deffc7f26_0_66"/>
          <p:cNvSpPr txBox="1"/>
          <p:nvPr/>
        </p:nvSpPr>
        <p:spPr>
          <a:xfrm>
            <a:off x="1169500" y="2286000"/>
            <a:ext cx="954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g13deffc7f26_0_66"/>
          <p:cNvSpPr txBox="1"/>
          <p:nvPr/>
        </p:nvSpPr>
        <p:spPr>
          <a:xfrm>
            <a:off x="1921550" y="4621700"/>
            <a:ext cx="7542300" cy="16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Calibri"/>
              <a:buChar char="●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The race of the author May cause a Lack of diversity in the results.</a:t>
            </a: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latin typeface="Calibri"/>
                <a:ea typeface="Calibri"/>
                <a:cs typeface="Calibri"/>
                <a:sym typeface="Calibri"/>
              </a:rPr>
              <a:t> </a:t>
            </a:r>
            <a:endParaRPr b="1" sz="2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3" name="Google Shape;203;g13deffc7f26_0_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2575" y="1485175"/>
            <a:ext cx="5837866" cy="28914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3deffc7f26_0_19"/>
          <p:cNvSpPr txBox="1"/>
          <p:nvPr>
            <p:ph type="title"/>
          </p:nvPr>
        </p:nvSpPr>
        <p:spPr>
          <a:xfrm>
            <a:off x="3969025" y="0"/>
            <a:ext cx="4512300" cy="1094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</a:t>
            </a:r>
            <a:r>
              <a:rPr lang="en-US"/>
              <a:t>ositive</a:t>
            </a:r>
            <a:r>
              <a:rPr lang="en-US"/>
              <a:t> </a:t>
            </a:r>
            <a:r>
              <a:rPr lang="en-US"/>
              <a:t>impact</a:t>
            </a:r>
            <a:r>
              <a:rPr lang="en-US"/>
              <a:t> </a:t>
            </a:r>
            <a:endParaRPr/>
          </a:p>
        </p:txBody>
      </p:sp>
      <p:pic>
        <p:nvPicPr>
          <p:cNvPr id="209" name="Google Shape;209;g13deffc7f26_0_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050" y="1677388"/>
            <a:ext cx="5264425" cy="3503225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g13deffc7f26_0_19"/>
          <p:cNvSpPr txBox="1"/>
          <p:nvPr/>
        </p:nvSpPr>
        <p:spPr>
          <a:xfrm>
            <a:off x="5911875" y="1951475"/>
            <a:ext cx="4512300" cy="12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●"/>
            </a:pPr>
            <a:r>
              <a:rPr lang="en-US" sz="285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Avoiding over word </a:t>
            </a:r>
            <a:r>
              <a:rPr lang="en-US" sz="285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usage</a:t>
            </a:r>
            <a:r>
              <a:rPr lang="en-US" sz="285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85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9575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50"/>
              <a:buFont typeface="Times New Roman"/>
              <a:buChar char="●"/>
            </a:pPr>
            <a:r>
              <a:rPr lang="en-US" sz="285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Fixing incorrect spelling</a:t>
            </a:r>
            <a:endParaRPr sz="445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1" name="Google Shape;211;g13deffc7f26_0_19"/>
          <p:cNvSpPr txBox="1"/>
          <p:nvPr/>
        </p:nvSpPr>
        <p:spPr>
          <a:xfrm>
            <a:off x="5472750" y="3170075"/>
            <a:ext cx="4590300" cy="16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●"/>
            </a:pPr>
            <a:r>
              <a:rPr lang="en-US" sz="28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Diagnostic systems </a:t>
            </a:r>
            <a:endParaRPr sz="28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64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●"/>
            </a:pPr>
            <a:r>
              <a:rPr lang="en-US" sz="28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Search engines</a:t>
            </a:r>
            <a:endParaRPr sz="28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64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●"/>
            </a:pPr>
            <a:r>
              <a:rPr lang="en-US" sz="28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-US" sz="28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lagiarism</a:t>
            </a:r>
            <a:r>
              <a:rPr lang="en-US" sz="28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detector  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3deffc7f26_2_0"/>
          <p:cNvSpPr txBox="1"/>
          <p:nvPr>
            <p:ph type="title"/>
          </p:nvPr>
        </p:nvSpPr>
        <p:spPr>
          <a:xfrm>
            <a:off x="838200" y="132525"/>
            <a:ext cx="10515600" cy="1094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Table of Contents</a:t>
            </a:r>
            <a:endParaRPr/>
          </a:p>
        </p:txBody>
      </p:sp>
      <p:sp>
        <p:nvSpPr>
          <p:cNvPr id="64" name="Google Shape;64;g13deffc7f26_2_0"/>
          <p:cNvSpPr txBox="1"/>
          <p:nvPr/>
        </p:nvSpPr>
        <p:spPr>
          <a:xfrm>
            <a:off x="838200" y="2252875"/>
            <a:ext cx="3684000" cy="36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Times New Roman"/>
              <a:buChar char="●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Team Introduction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Times New Roman"/>
              <a:buChar char="●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Part 1 Overview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Times New Roman"/>
              <a:buChar char="●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Part 1 In-depth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Times New Roman"/>
              <a:buChar char="●"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K-Means, Lemmatization and Topic Modeling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Times New Roman"/>
              <a:buChar char="●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Part 2 Overview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Times New Roman"/>
              <a:buChar char="●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Part 2 In-depth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5" name="Google Shape;65;g13deffc7f26_2_0"/>
          <p:cNvSpPr txBox="1"/>
          <p:nvPr/>
        </p:nvSpPr>
        <p:spPr>
          <a:xfrm>
            <a:off x="5942200" y="2252875"/>
            <a:ext cx="4273800" cy="40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●"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Biases and Negative Impact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●"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Positive Impact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●"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Challenges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●"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Lessons Learned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●"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Future Applications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●"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Special Thanks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●"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Questions 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3deffc7f26_0_15"/>
          <p:cNvSpPr txBox="1"/>
          <p:nvPr>
            <p:ph type="title"/>
          </p:nvPr>
        </p:nvSpPr>
        <p:spPr>
          <a:xfrm>
            <a:off x="3654275" y="0"/>
            <a:ext cx="10515600" cy="1094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Project Challenges</a:t>
            </a:r>
            <a:endParaRPr/>
          </a:p>
        </p:txBody>
      </p:sp>
      <p:sp>
        <p:nvSpPr>
          <p:cNvPr id="217" name="Google Shape;217;g13deffc7f26_0_15"/>
          <p:cNvSpPr txBox="1"/>
          <p:nvPr/>
        </p:nvSpPr>
        <p:spPr>
          <a:xfrm>
            <a:off x="365750" y="1512388"/>
            <a:ext cx="60900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Function commands: Training the incorrect function (Part 1)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Properly indexing our 3 newsgroup subsets (Part 1)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8" name="Google Shape;218;g13deffc7f26_0_15"/>
          <p:cNvSpPr txBox="1"/>
          <p:nvPr/>
        </p:nvSpPr>
        <p:spPr>
          <a:xfrm>
            <a:off x="292575" y="3545200"/>
            <a:ext cx="60900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Using ‘K’ instead of ‘k’: The entirety of part 2 would not proceed to run due to the use of an uppercase k instead of a lowercase k (Part 2)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3e49dc757e_3_0"/>
          <p:cNvSpPr txBox="1"/>
          <p:nvPr>
            <p:ph type="title"/>
          </p:nvPr>
        </p:nvSpPr>
        <p:spPr>
          <a:xfrm>
            <a:off x="838200" y="132525"/>
            <a:ext cx="10515600" cy="1094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8181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31329"/>
              <a:buFont typeface="Arial"/>
              <a:buNone/>
            </a:pPr>
            <a:r>
              <a:t/>
            </a:r>
            <a:endParaRPr sz="351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 sz="4800"/>
              <a:t>Lessons Learned</a:t>
            </a:r>
            <a:endParaRPr sz="4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4" name="Google Shape;224;g13e49dc757e_3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40975" y="1486100"/>
            <a:ext cx="6651026" cy="4579051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g13e49dc757e_3_0"/>
          <p:cNvSpPr txBox="1"/>
          <p:nvPr/>
        </p:nvSpPr>
        <p:spPr>
          <a:xfrm>
            <a:off x="177975" y="1649250"/>
            <a:ext cx="4907400" cy="68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25450" lvl="0" marL="457200" rtl="0" algn="l">
              <a:spcBef>
                <a:spcPts val="0"/>
              </a:spcBef>
              <a:spcAft>
                <a:spcPts val="0"/>
              </a:spcAft>
              <a:buSzPts val="3100"/>
              <a:buFont typeface="Times New Roman"/>
              <a:buChar char="●"/>
            </a:pPr>
            <a:r>
              <a:rPr lang="en-US" sz="3400">
                <a:latin typeface="Times New Roman"/>
                <a:ea typeface="Times New Roman"/>
                <a:cs typeface="Times New Roman"/>
                <a:sym typeface="Times New Roman"/>
              </a:rPr>
              <a:t>Review code line by line as a simple error could impact the code as a whole.</a:t>
            </a:r>
            <a:endParaRPr sz="3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44500" lvl="0" marL="457200" rtl="0" algn="l">
              <a:spcBef>
                <a:spcPts val="0"/>
              </a:spcBef>
              <a:spcAft>
                <a:spcPts val="0"/>
              </a:spcAft>
              <a:buSzPts val="3400"/>
              <a:buFont typeface="Times New Roman"/>
              <a:buChar char="●"/>
            </a:pPr>
            <a:r>
              <a:rPr lang="en-US" sz="3400">
                <a:latin typeface="Times New Roman"/>
                <a:ea typeface="Times New Roman"/>
                <a:cs typeface="Times New Roman"/>
                <a:sym typeface="Times New Roman"/>
              </a:rPr>
              <a:t>Conduct research from multiple sites to better understand difficult topics.</a:t>
            </a:r>
            <a:endParaRPr sz="3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00">
              <a:latin typeface="Calibri"/>
              <a:ea typeface="Calibri"/>
              <a:cs typeface="Calibri"/>
              <a:sym typeface="Calibri"/>
            </a:endParaRPr>
          </a:p>
          <a:p>
            <a:pPr indent="-444500" lvl="0" marL="457200" rtl="0" algn="l">
              <a:spcBef>
                <a:spcPts val="0"/>
              </a:spcBef>
              <a:spcAft>
                <a:spcPts val="0"/>
              </a:spcAft>
              <a:buSzPts val="3400"/>
              <a:buFont typeface="Calibri"/>
              <a:buChar char="●"/>
            </a:pPr>
            <a:r>
              <a:rPr lang="en-US" sz="34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34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3e49dc757e_3_22"/>
          <p:cNvSpPr txBox="1"/>
          <p:nvPr>
            <p:ph type="title"/>
          </p:nvPr>
        </p:nvSpPr>
        <p:spPr>
          <a:xfrm>
            <a:off x="838200" y="132525"/>
            <a:ext cx="10515600" cy="1094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Future Applications</a:t>
            </a:r>
            <a:endParaRPr/>
          </a:p>
        </p:txBody>
      </p:sp>
      <p:pic>
        <p:nvPicPr>
          <p:cNvPr id="231" name="Google Shape;231;g13e49dc757e_3_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03800" y="1447525"/>
            <a:ext cx="4788200" cy="4788200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g13e49dc757e_3_22"/>
          <p:cNvSpPr txBox="1"/>
          <p:nvPr/>
        </p:nvSpPr>
        <p:spPr>
          <a:xfrm>
            <a:off x="91450" y="2299000"/>
            <a:ext cx="72969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Times New Roman"/>
              <a:buChar char="●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Document Clustering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Times New Roman"/>
              <a:buChar char="●"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Analysis of public transport data.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●"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Clustering of IT Alerts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●"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Identifying crime prone areas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●"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Information retrieval for search engines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3" name="Google Shape;233;g13e49dc757e_3_22"/>
          <p:cNvSpPr txBox="1"/>
          <p:nvPr/>
        </p:nvSpPr>
        <p:spPr>
          <a:xfrm>
            <a:off x="91450" y="1591050"/>
            <a:ext cx="6858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Our research has 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potential to be applied to: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3e26b4a7c0_0_0"/>
          <p:cNvSpPr txBox="1"/>
          <p:nvPr>
            <p:ph type="title"/>
          </p:nvPr>
        </p:nvSpPr>
        <p:spPr>
          <a:xfrm>
            <a:off x="838200" y="132525"/>
            <a:ext cx="10515600" cy="1094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References</a:t>
            </a:r>
            <a:r>
              <a:rPr lang="en-US"/>
              <a:t> </a:t>
            </a:r>
            <a:endParaRPr/>
          </a:p>
        </p:txBody>
      </p:sp>
      <p:sp>
        <p:nvSpPr>
          <p:cNvPr id="239" name="Google Shape;239;g13e26b4a7c0_0_0"/>
          <p:cNvSpPr txBox="1"/>
          <p:nvPr/>
        </p:nvSpPr>
        <p:spPr>
          <a:xfrm>
            <a:off x="640075" y="1865375"/>
            <a:ext cx="7882200" cy="42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AutoNum type="arabicPeriod"/>
            </a:pPr>
            <a:r>
              <a:rPr lang="en-US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https://scikit-learn.org/stable/modules/generated/sklearn.datasets.fetch_20newsgroups.html?highlight=#sklearn.datasets.fetch_20newsgroups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AutoNum type="arabicPeriod"/>
            </a:pPr>
            <a:r>
              <a:rPr lang="en-US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https://www.geeksforgeeks.org/python-lemmatization-with-nltk/#:~:text=Lemmatization%20is%20the%20process%20of,similar%20meanings%20to%20one%20word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AutoNum type="arabicPeriod"/>
            </a:pPr>
            <a:r>
              <a:rPr lang="en-US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https://scikit-learn.org/stable/modules/generated/sklearn.cluster.KMeans.html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AutoNum type="arabicPeriod"/>
            </a:pPr>
            <a:r>
              <a:rPr lang="en-US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https://www.geeksforgeeks.org/numpy-where-in-python/?ref=lbp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AutoNum type="arabicPeriod"/>
            </a:pPr>
            <a:r>
              <a:rPr lang="en-US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https://stackabuse.com/python-for-nlp-topic-modeling/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AutoNum type="arabicPeriod"/>
            </a:pPr>
            <a:r>
              <a:rPr lang="en-US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8"/>
              </a:rPr>
              <a:t>https://www.dreamstime.com/photos-images/lessons-learned.html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AutoNum type="arabicPeriod"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" name="Google Shape;244;g13ed192fc05_0_11"/>
          <p:cNvPicPr preferRelativeResize="0"/>
          <p:nvPr/>
        </p:nvPicPr>
        <p:blipFill rotWithShape="1">
          <a:blip r:embed="rId3">
            <a:alphaModFix/>
          </a:blip>
          <a:srcRect b="5801" l="2846" r="0" t="7475"/>
          <a:stretch/>
        </p:blipFill>
        <p:spPr>
          <a:xfrm>
            <a:off x="2915475" y="0"/>
            <a:ext cx="6708925" cy="5988875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g13ed192fc05_0_11"/>
          <p:cNvSpPr txBox="1"/>
          <p:nvPr/>
        </p:nvSpPr>
        <p:spPr>
          <a:xfrm>
            <a:off x="5946900" y="1568175"/>
            <a:ext cx="3164100" cy="34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1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rPr>
              <a:t>Kayla Thames</a:t>
            </a:r>
            <a:endParaRPr b="1" sz="3100">
              <a:solidFill>
                <a:schemeClr val="lt1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1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rPr>
              <a:t>Dr.Babatunde Olubando</a:t>
            </a:r>
            <a:r>
              <a:rPr b="1" lang="en-US" sz="31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rPr>
              <a:t> </a:t>
            </a:r>
            <a:endParaRPr b="1" sz="3100">
              <a:solidFill>
                <a:schemeClr val="lt1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1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rPr>
              <a:t>Michele Lemaza</a:t>
            </a:r>
            <a:endParaRPr b="1" sz="3100">
              <a:solidFill>
                <a:schemeClr val="lt1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1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rPr>
              <a:t>Dr.</a:t>
            </a:r>
            <a:r>
              <a:rPr b="1" lang="en-US" sz="31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rPr>
              <a:t>pondexter</a:t>
            </a:r>
            <a:endParaRPr b="1" sz="3100">
              <a:solidFill>
                <a:schemeClr val="lt1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1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rPr>
              <a:t>Dr. Baker </a:t>
            </a:r>
            <a:endParaRPr b="1" sz="3100">
              <a:solidFill>
                <a:schemeClr val="lt1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1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rPr>
              <a:t>The </a:t>
            </a:r>
            <a:r>
              <a:rPr b="1" lang="en-US" sz="31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rPr>
              <a:t>presenters</a:t>
            </a:r>
            <a:endParaRPr b="1" sz="3100">
              <a:solidFill>
                <a:schemeClr val="lt1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rPr>
              <a:t> </a:t>
            </a:r>
            <a:endParaRPr b="1" sz="2800">
              <a:solidFill>
                <a:schemeClr val="lt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246" name="Google Shape;246;g13ed192fc05_0_11"/>
          <p:cNvSpPr txBox="1"/>
          <p:nvPr/>
        </p:nvSpPr>
        <p:spPr>
          <a:xfrm>
            <a:off x="4364850" y="915600"/>
            <a:ext cx="41166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900">
                <a:solidFill>
                  <a:schemeClr val="lt1"/>
                </a:solidFill>
                <a:latin typeface="Caveat"/>
                <a:ea typeface="Caveat"/>
                <a:cs typeface="Caveat"/>
                <a:sym typeface="Caveat"/>
              </a:rPr>
              <a:t>Special</a:t>
            </a:r>
            <a:r>
              <a:rPr b="1" lang="en-US" sz="3900">
                <a:solidFill>
                  <a:schemeClr val="lt1"/>
                </a:solidFill>
                <a:latin typeface="Caveat"/>
                <a:ea typeface="Caveat"/>
                <a:cs typeface="Caveat"/>
                <a:sym typeface="Caveat"/>
              </a:rPr>
              <a:t> Thank You </a:t>
            </a:r>
            <a:endParaRPr b="1" sz="3900">
              <a:solidFill>
                <a:schemeClr val="lt1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247" name="Google Shape;247;g13ed192fc05_0_11"/>
          <p:cNvSpPr txBox="1"/>
          <p:nvPr/>
        </p:nvSpPr>
        <p:spPr>
          <a:xfrm>
            <a:off x="3556275" y="1568175"/>
            <a:ext cx="3710700" cy="18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rPr>
              <a:t>Nacme </a:t>
            </a:r>
            <a:endParaRPr b="1" sz="3500">
              <a:solidFill>
                <a:schemeClr val="lt1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rPr>
              <a:t>google</a:t>
            </a:r>
            <a:endParaRPr b="1" sz="3500">
              <a:solidFill>
                <a:schemeClr val="lt1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rPr>
              <a:t>Morgan state SOE</a:t>
            </a:r>
            <a:endParaRPr b="1" sz="3500">
              <a:solidFill>
                <a:schemeClr val="lt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3deffc7f26_0_73"/>
          <p:cNvSpPr txBox="1"/>
          <p:nvPr>
            <p:ph type="title"/>
          </p:nvPr>
        </p:nvSpPr>
        <p:spPr>
          <a:xfrm>
            <a:off x="4051875" y="2352300"/>
            <a:ext cx="4429500" cy="2153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900"/>
              <a:t>Questions?</a:t>
            </a:r>
            <a:r>
              <a:rPr lang="en-US" sz="5900"/>
              <a:t> </a:t>
            </a:r>
            <a:endParaRPr sz="59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3deffc7f26_0_33"/>
          <p:cNvSpPr txBox="1"/>
          <p:nvPr>
            <p:ph type="title"/>
          </p:nvPr>
        </p:nvSpPr>
        <p:spPr>
          <a:xfrm>
            <a:off x="838200" y="99575"/>
            <a:ext cx="10515600" cy="1094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Meet the Team </a:t>
            </a:r>
            <a:endParaRPr/>
          </a:p>
        </p:txBody>
      </p:sp>
      <p:sp>
        <p:nvSpPr>
          <p:cNvPr id="71" name="Google Shape;71;g13deffc7f26_0_33"/>
          <p:cNvSpPr txBox="1"/>
          <p:nvPr/>
        </p:nvSpPr>
        <p:spPr>
          <a:xfrm>
            <a:off x="1126425" y="248475"/>
            <a:ext cx="286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3deffc7f26_0_33"/>
          <p:cNvSpPr txBox="1"/>
          <p:nvPr/>
        </p:nvSpPr>
        <p:spPr>
          <a:xfrm>
            <a:off x="3143550" y="4336950"/>
            <a:ext cx="22497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Jaden Robinson </a:t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Junior 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Electrical Engineering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3" name="Google Shape;73;g13deffc7f26_0_33"/>
          <p:cNvSpPr txBox="1"/>
          <p:nvPr/>
        </p:nvSpPr>
        <p:spPr>
          <a:xfrm>
            <a:off x="5874913" y="4336950"/>
            <a:ext cx="22497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Laila Amin</a:t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Junior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Industrial Engineering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4" name="Google Shape;74;g13deffc7f26_0_33"/>
          <p:cNvSpPr txBox="1"/>
          <p:nvPr/>
        </p:nvSpPr>
        <p:spPr>
          <a:xfrm>
            <a:off x="8606288" y="4336950"/>
            <a:ext cx="28659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Brianna Murel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Junior 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Computer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science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major 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5" name="Google Shape;75;g13deffc7f26_0_33"/>
          <p:cNvSpPr txBox="1"/>
          <p:nvPr/>
        </p:nvSpPr>
        <p:spPr>
          <a:xfrm>
            <a:off x="115900" y="4336950"/>
            <a:ext cx="30366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Tobi Owolabi</a:t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Junior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Electrical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Engineering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6" name="Google Shape;76;g13deffc7f26_0_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72300" y="1710450"/>
            <a:ext cx="2533824" cy="2533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g13deffc7f26_0_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06751" y="1738963"/>
            <a:ext cx="2417874" cy="2417848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g13deffc7f26_0_33"/>
          <p:cNvPicPr preferRelativeResize="0"/>
          <p:nvPr/>
        </p:nvPicPr>
        <p:blipFill rotWithShape="1">
          <a:blip r:embed="rId5">
            <a:alphaModFix/>
          </a:blip>
          <a:srcRect b="0" l="0" r="8491" t="0"/>
          <a:stretch/>
        </p:blipFill>
        <p:spPr>
          <a:xfrm>
            <a:off x="3023525" y="1738975"/>
            <a:ext cx="2249702" cy="2408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g13deffc7f26_0_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8375" y="1710440"/>
            <a:ext cx="2111652" cy="24178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3deffc7f26_1_56"/>
          <p:cNvSpPr txBox="1"/>
          <p:nvPr>
            <p:ph type="title"/>
          </p:nvPr>
        </p:nvSpPr>
        <p:spPr>
          <a:xfrm>
            <a:off x="838200" y="132525"/>
            <a:ext cx="10515600" cy="1094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Part 1: The Top 100 Words in a Subset</a:t>
            </a:r>
            <a:endParaRPr/>
          </a:p>
        </p:txBody>
      </p:sp>
      <p:sp>
        <p:nvSpPr>
          <p:cNvPr id="85" name="Google Shape;85;g13deffc7f26_1_56"/>
          <p:cNvSpPr txBox="1"/>
          <p:nvPr/>
        </p:nvSpPr>
        <p:spPr>
          <a:xfrm>
            <a:off x="731525" y="1975100"/>
            <a:ext cx="652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g13deffc7f26_1_56"/>
          <p:cNvSpPr txBox="1"/>
          <p:nvPr/>
        </p:nvSpPr>
        <p:spPr>
          <a:xfrm>
            <a:off x="838200" y="1975100"/>
            <a:ext cx="7226700" cy="35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Font typeface="Times New Roman"/>
              <a:buChar char="●"/>
            </a:pP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The main </a:t>
            </a: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objective</a:t>
            </a: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 of part 1 is displaying the top 100 words in </a:t>
            </a: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specific topics.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Font typeface="Times New Roman"/>
              <a:buChar char="●"/>
            </a:pP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The topics used are: 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37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Times New Roman"/>
              <a:buChar char="○"/>
            </a:pPr>
            <a:r>
              <a:rPr lang="en-US" sz="1100">
                <a:solidFill>
                  <a:schemeClr val="dk1"/>
                </a:solidFill>
              </a:rPr>
              <a:t>·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sci.electronics</a:t>
            </a:r>
            <a:endParaRPr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37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Times New Roman"/>
              <a:buChar char="○"/>
            </a:pP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· talk.religion.misc</a:t>
            </a:r>
            <a:endParaRPr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○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·  rec.motorcycles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3e41bd9e38_0_78"/>
          <p:cNvSpPr txBox="1"/>
          <p:nvPr>
            <p:ph type="title"/>
          </p:nvPr>
        </p:nvSpPr>
        <p:spPr>
          <a:xfrm>
            <a:off x="838200" y="132525"/>
            <a:ext cx="10515600" cy="1094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Imports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2" name="Google Shape;92;g13e41bd9e38_0_78"/>
          <p:cNvSpPr txBox="1"/>
          <p:nvPr/>
        </p:nvSpPr>
        <p:spPr>
          <a:xfrm>
            <a:off x="838200" y="2048250"/>
            <a:ext cx="5468100" cy="37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Font typeface="Times New Roman"/>
              <a:buChar char="●"/>
            </a:pP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Begin by importing all functions needed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Font typeface="Times New Roman"/>
              <a:buChar char="●"/>
            </a:pP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Import </a:t>
            </a: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the</a:t>
            </a: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 20 Newsgroups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Font typeface="Times New Roman"/>
              <a:buChar char="●"/>
            </a:pP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Encapsulate the data by setting a features &amp; targets with the 20 Newsgroups.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3" name="Google Shape;93;g13e41bd9e38_0_78"/>
          <p:cNvSpPr txBox="1"/>
          <p:nvPr/>
        </p:nvSpPr>
        <p:spPr>
          <a:xfrm>
            <a:off x="6858000" y="2048250"/>
            <a:ext cx="47733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Font typeface="Times New Roman"/>
              <a:buChar char="●"/>
            </a:pP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Perform Exploratory Data Analysis on the newsgroups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4" name="Google Shape;94;g13e41bd9e38_0_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58650" y="3108625"/>
            <a:ext cx="3979550" cy="298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3e41bd9e38_0_83"/>
          <p:cNvSpPr txBox="1"/>
          <p:nvPr>
            <p:ph type="title"/>
          </p:nvPr>
        </p:nvSpPr>
        <p:spPr>
          <a:xfrm>
            <a:off x="838200" y="132525"/>
            <a:ext cx="10515600" cy="1094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Targets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0" name="Google Shape;100;g13e41bd9e38_0_83"/>
          <p:cNvSpPr txBox="1"/>
          <p:nvPr/>
        </p:nvSpPr>
        <p:spPr>
          <a:xfrm>
            <a:off x="950975" y="1956825"/>
            <a:ext cx="69861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Font typeface="Times New Roman"/>
              <a:buChar char="●"/>
            </a:pP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After data encapsulation, isolate the 3 subsets from the 20 Newsgroups.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Font typeface="Times New Roman"/>
              <a:buChar char="●"/>
            </a:pP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Target the 3 Newsgroups using np.where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Font typeface="Times New Roman"/>
              <a:buChar char="●"/>
            </a:pP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Create a new target including all 3 newsgroups using np.append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3deffc7f26_2_33"/>
          <p:cNvSpPr txBox="1"/>
          <p:nvPr>
            <p:ph type="title"/>
          </p:nvPr>
        </p:nvSpPr>
        <p:spPr>
          <a:xfrm>
            <a:off x="838200" y="132525"/>
            <a:ext cx="10515600" cy="1094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Displaying the top 100 words</a:t>
            </a:r>
            <a:endParaRPr/>
          </a:p>
        </p:txBody>
      </p:sp>
      <p:sp>
        <p:nvSpPr>
          <p:cNvPr id="106" name="Google Shape;106;g13deffc7f26_2_33"/>
          <p:cNvSpPr txBox="1"/>
          <p:nvPr/>
        </p:nvSpPr>
        <p:spPr>
          <a:xfrm>
            <a:off x="838200" y="1575900"/>
            <a:ext cx="44727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ctr">
              <a:spcBef>
                <a:spcPts val="0"/>
              </a:spcBef>
              <a:spcAft>
                <a:spcPts val="0"/>
              </a:spcAft>
              <a:buSzPts val="2800"/>
              <a:buFont typeface="Times New Roman"/>
              <a:buChar char="●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Using CountVectorizer, train the new target from the last step.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7" name="Google Shape;107;g13deffc7f26_2_33"/>
          <p:cNvPicPr preferRelativeResize="0"/>
          <p:nvPr/>
        </p:nvPicPr>
        <p:blipFill rotWithShape="1">
          <a:blip r:embed="rId3">
            <a:alphaModFix/>
          </a:blip>
          <a:srcRect b="3453" l="4846" r="40999" t="54783"/>
          <a:stretch/>
        </p:blipFill>
        <p:spPr>
          <a:xfrm>
            <a:off x="5470900" y="1575900"/>
            <a:ext cx="6220073" cy="4613226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g13deffc7f26_2_33"/>
          <p:cNvSpPr txBox="1"/>
          <p:nvPr/>
        </p:nvSpPr>
        <p:spPr>
          <a:xfrm>
            <a:off x="798600" y="3143750"/>
            <a:ext cx="45519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ctr">
              <a:spcBef>
                <a:spcPts val="0"/>
              </a:spcBef>
              <a:spcAft>
                <a:spcPts val="0"/>
              </a:spcAft>
              <a:buSzPts val="2800"/>
              <a:buFont typeface="Times New Roman"/>
              <a:buChar char="●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Take the output, used the sorted function to arrange the words.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6400" lvl="0" marL="457200" rtl="0" algn="ctr">
              <a:spcBef>
                <a:spcPts val="0"/>
              </a:spcBef>
              <a:spcAft>
                <a:spcPts val="0"/>
              </a:spcAft>
              <a:buSzPts val="2800"/>
              <a:buFont typeface="Times New Roman"/>
              <a:buChar char="●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Lastly, print the top 100 word list.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3ed192fc05_0_6"/>
          <p:cNvSpPr txBox="1"/>
          <p:nvPr>
            <p:ph type="title"/>
          </p:nvPr>
        </p:nvSpPr>
        <p:spPr>
          <a:xfrm>
            <a:off x="4979525" y="1747350"/>
            <a:ext cx="7759200" cy="3363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Part 2</a:t>
            </a:r>
            <a:r>
              <a:rPr lang="en-US"/>
              <a:t>                                                                                                                                                        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3deffc7f26_1_20"/>
          <p:cNvSpPr txBox="1"/>
          <p:nvPr>
            <p:ph type="title"/>
          </p:nvPr>
        </p:nvSpPr>
        <p:spPr>
          <a:xfrm>
            <a:off x="399275" y="150800"/>
            <a:ext cx="10515600" cy="1094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is K-Means Clustering?</a:t>
            </a:r>
            <a:endParaRPr/>
          </a:p>
        </p:txBody>
      </p:sp>
      <p:sp>
        <p:nvSpPr>
          <p:cNvPr id="119" name="Google Shape;119;g13deffc7f26_1_20"/>
          <p:cNvSpPr txBox="1"/>
          <p:nvPr/>
        </p:nvSpPr>
        <p:spPr>
          <a:xfrm>
            <a:off x="399275" y="1604475"/>
            <a:ext cx="99303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Times New Roman"/>
              <a:buChar char="●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K-Means Clustering is a method used for clustering analysis. 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Times New Roman"/>
              <a:buChar char="●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K-Means is used to find out which group a certain object belongs to.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0" name="Google Shape;120;g13deffc7f26_1_20"/>
          <p:cNvSpPr txBox="1"/>
          <p:nvPr/>
        </p:nvSpPr>
        <p:spPr>
          <a:xfrm>
            <a:off x="399275" y="3641063"/>
            <a:ext cx="65106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Times New Roman"/>
              <a:buChar char="●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An example of K-Means Clustering is grouping different demographics of people into certain groups.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1" name="Google Shape;121;g13deffc7f26_1_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14825" y="3236975"/>
            <a:ext cx="5477174" cy="27168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2021-07-08T17:14:45Z</dcterms:created>
  <dc:creator>Tunde</dc:creator>
</cp:coreProperties>
</file>